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89" r:id="rId2"/>
    <p:sldMasterId id="2147483804" r:id="rId3"/>
    <p:sldMasterId id="2147483818" r:id="rId4"/>
    <p:sldMasterId id="2147483830" r:id="rId5"/>
    <p:sldMasterId id="2147483844" r:id="rId6"/>
  </p:sldMasterIdLst>
  <p:notesMasterIdLst>
    <p:notesMasterId r:id="rId138"/>
  </p:notesMasterIdLst>
  <p:sldIdLst>
    <p:sldId id="256" r:id="rId7"/>
    <p:sldId id="260" r:id="rId8"/>
    <p:sldId id="259" r:id="rId9"/>
    <p:sldId id="257" r:id="rId10"/>
    <p:sldId id="258" r:id="rId11"/>
    <p:sldId id="261" r:id="rId12"/>
    <p:sldId id="268" r:id="rId13"/>
    <p:sldId id="269" r:id="rId14"/>
    <p:sldId id="931" r:id="rId15"/>
    <p:sldId id="932" r:id="rId16"/>
    <p:sldId id="933" r:id="rId17"/>
    <p:sldId id="934" r:id="rId18"/>
    <p:sldId id="935" r:id="rId19"/>
    <p:sldId id="936" r:id="rId20"/>
    <p:sldId id="279" r:id="rId21"/>
    <p:sldId id="271" r:id="rId22"/>
    <p:sldId id="595" r:id="rId23"/>
    <p:sldId id="596" r:id="rId24"/>
    <p:sldId id="597" r:id="rId25"/>
    <p:sldId id="598" r:id="rId26"/>
    <p:sldId id="599" r:id="rId27"/>
    <p:sldId id="600" r:id="rId28"/>
    <p:sldId id="910" r:id="rId29"/>
    <p:sldId id="911" r:id="rId30"/>
    <p:sldId id="591" r:id="rId31"/>
    <p:sldId id="592" r:id="rId32"/>
    <p:sldId id="310" r:id="rId33"/>
    <p:sldId id="301" r:id="rId34"/>
    <p:sldId id="309" r:id="rId35"/>
    <p:sldId id="593" r:id="rId36"/>
    <p:sldId id="313" r:id="rId37"/>
    <p:sldId id="594" r:id="rId38"/>
    <p:sldId id="314" r:id="rId39"/>
    <p:sldId id="576" r:id="rId40"/>
    <p:sldId id="577" r:id="rId41"/>
    <p:sldId id="578" r:id="rId42"/>
    <p:sldId id="579" r:id="rId43"/>
    <p:sldId id="580" r:id="rId44"/>
    <p:sldId id="581" r:id="rId45"/>
    <p:sldId id="295" r:id="rId46"/>
    <p:sldId id="289" r:id="rId47"/>
    <p:sldId id="290" r:id="rId48"/>
    <p:sldId id="291" r:id="rId49"/>
    <p:sldId id="293" r:id="rId50"/>
    <p:sldId id="294" r:id="rId51"/>
    <p:sldId id="582" r:id="rId52"/>
    <p:sldId id="583" r:id="rId53"/>
    <p:sldId id="584" r:id="rId54"/>
    <p:sldId id="585" r:id="rId55"/>
    <p:sldId id="586" r:id="rId56"/>
    <p:sldId id="587" r:id="rId57"/>
    <p:sldId id="588" r:id="rId58"/>
    <p:sldId id="275" r:id="rId59"/>
    <p:sldId id="273" r:id="rId60"/>
    <p:sldId id="270" r:id="rId61"/>
    <p:sldId id="938" r:id="rId62"/>
    <p:sldId id="939" r:id="rId63"/>
    <p:sldId id="940" r:id="rId64"/>
    <p:sldId id="941" r:id="rId65"/>
    <p:sldId id="942" r:id="rId66"/>
    <p:sldId id="943" r:id="rId67"/>
    <p:sldId id="944" r:id="rId68"/>
    <p:sldId id="489" r:id="rId69"/>
    <p:sldId id="492" r:id="rId70"/>
    <p:sldId id="493" r:id="rId71"/>
    <p:sldId id="398" r:id="rId72"/>
    <p:sldId id="350" r:id="rId73"/>
    <p:sldId id="368" r:id="rId74"/>
    <p:sldId id="468" r:id="rId75"/>
    <p:sldId id="945" r:id="rId76"/>
    <p:sldId id="554" r:id="rId77"/>
    <p:sldId id="555" r:id="rId78"/>
    <p:sldId id="556" r:id="rId79"/>
    <p:sldId id="557" r:id="rId80"/>
    <p:sldId id="558" r:id="rId81"/>
    <p:sldId id="559" r:id="rId82"/>
    <p:sldId id="560" r:id="rId83"/>
    <p:sldId id="561" r:id="rId84"/>
    <p:sldId id="562" r:id="rId85"/>
    <p:sldId id="563" r:id="rId86"/>
    <p:sldId id="288" r:id="rId87"/>
    <p:sldId id="364" r:id="rId88"/>
    <p:sldId id="292" r:id="rId89"/>
    <p:sldId id="365" r:id="rId90"/>
    <p:sldId id="386" r:id="rId91"/>
    <p:sldId id="383" r:id="rId92"/>
    <p:sldId id="384" r:id="rId93"/>
    <p:sldId id="385" r:id="rId94"/>
    <p:sldId id="937" r:id="rId95"/>
    <p:sldId id="276" r:id="rId96"/>
    <p:sldId id="274" r:id="rId97"/>
    <p:sldId id="272" r:id="rId98"/>
    <p:sldId id="564" r:id="rId99"/>
    <p:sldId id="565" r:id="rId100"/>
    <p:sldId id="566" r:id="rId101"/>
    <p:sldId id="567" r:id="rId102"/>
    <p:sldId id="568" r:id="rId103"/>
    <p:sldId id="569" r:id="rId104"/>
    <p:sldId id="570" r:id="rId105"/>
    <p:sldId id="571" r:id="rId106"/>
    <p:sldId id="572" r:id="rId107"/>
    <p:sldId id="573" r:id="rId108"/>
    <p:sldId id="574" r:id="rId109"/>
    <p:sldId id="575" r:id="rId110"/>
    <p:sldId id="912" r:id="rId111"/>
    <p:sldId id="913" r:id="rId112"/>
    <p:sldId id="914" r:id="rId113"/>
    <p:sldId id="915" r:id="rId114"/>
    <p:sldId id="916" r:id="rId115"/>
    <p:sldId id="917" r:id="rId116"/>
    <p:sldId id="918" r:id="rId117"/>
    <p:sldId id="267" r:id="rId118"/>
    <p:sldId id="919" r:id="rId119"/>
    <p:sldId id="920" r:id="rId120"/>
    <p:sldId id="921" r:id="rId121"/>
    <p:sldId id="922" r:id="rId122"/>
    <p:sldId id="923" r:id="rId123"/>
    <p:sldId id="924" r:id="rId124"/>
    <p:sldId id="925" r:id="rId125"/>
    <p:sldId id="926" r:id="rId126"/>
    <p:sldId id="927" r:id="rId127"/>
    <p:sldId id="928" r:id="rId128"/>
    <p:sldId id="929" r:id="rId129"/>
    <p:sldId id="263" r:id="rId130"/>
    <p:sldId id="264" r:id="rId131"/>
    <p:sldId id="266" r:id="rId132"/>
    <p:sldId id="265" r:id="rId133"/>
    <p:sldId id="277" r:id="rId134"/>
    <p:sldId id="262" r:id="rId135"/>
    <p:sldId id="590" r:id="rId136"/>
    <p:sldId id="589" r:id="rId137"/>
  </p:sldIdLst>
  <p:sldSz cx="9144000" cy="6858000" type="screen4x3"/>
  <p:notesSz cx="6858000" cy="9144000"/>
  <p:embeddedFontLst>
    <p:embeddedFont>
      <p:font typeface="Arial Unicode MS" panose="020B0604020202020204" charset="-128"/>
      <p:regular r:id="rId139"/>
    </p:embeddedFont>
    <p:embeddedFont>
      <p:font typeface="Calibri" panose="020F0502020204030204" pitchFamily="34" charset="0"/>
      <p:regular r:id="rId140"/>
      <p:bold r:id="rId141"/>
      <p:italic r:id="rId142"/>
      <p:boldItalic r:id="rId143"/>
    </p:embeddedFont>
    <p:embeddedFont>
      <p:font typeface="Calibri Light" panose="020F0302020204030204" pitchFamily="34" charset="0"/>
      <p:regular r:id="rId144"/>
      <p:italic r:id="rId145"/>
    </p:embeddedFont>
    <p:embeddedFont>
      <p:font typeface="Georgia" panose="02040502050405020303" pitchFamily="18" charset="0"/>
      <p:regular r:id="rId146"/>
      <p:bold r:id="rId147"/>
      <p:italic r:id="rId148"/>
      <p:boldItalic r:id="rId149"/>
    </p:embeddedFont>
    <p:embeddedFont>
      <p:font typeface="Open Sans" panose="020B0606030504020204" pitchFamily="34" charset="0"/>
      <p:regular r:id="rId150"/>
      <p:bold r:id="rId151"/>
      <p:italic r:id="rId152"/>
      <p:boldItalic r:id="rId153"/>
    </p:embeddedFont>
    <p:embeddedFont>
      <p:font typeface="Open Sans SemiBold" panose="020B0706030804020204" pitchFamily="34" charset="0"/>
      <p:bold r:id="rId154"/>
      <p:boldItalic r:id="rId155"/>
    </p:embeddedFont>
    <p:embeddedFont>
      <p:font typeface="Ubuntu" panose="020B0504030602030204" pitchFamily="34" charset="0"/>
      <p:regular r:id="rId156"/>
      <p:bold r:id="rId157"/>
      <p:italic r:id="rId158"/>
      <p:boldItalic r:id="rId159"/>
    </p:embeddedFont>
    <p:embeddedFont>
      <p:font typeface="Verdana" panose="020B0604030504040204" pitchFamily="34" charset="0"/>
      <p:regular r:id="rId160"/>
      <p:bold r:id="rId161"/>
      <p:italic r:id="rId162"/>
      <p:boldItalic r:id="rId163"/>
    </p:embeddedFont>
  </p:embeddedFontLst>
  <p:defaultTextStyle>
    <a:defPPr>
      <a:defRPr lang="da-D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071">
          <p15:clr>
            <a:srgbClr val="A4A3A4"/>
          </p15:clr>
        </p15:guide>
        <p15:guide id="2" orient="horz" pos="3929">
          <p15:clr>
            <a:srgbClr val="A4A3A4"/>
          </p15:clr>
        </p15:guide>
        <p15:guide id="3" orient="horz" pos="368">
          <p15:clr>
            <a:srgbClr val="A4A3A4"/>
          </p15:clr>
        </p15:guide>
        <p15:guide id="4" orient="horz" pos="2560">
          <p15:clr>
            <a:srgbClr val="A4A3A4"/>
          </p15:clr>
        </p15:guide>
        <p15:guide id="5" orient="horz" pos="2441">
          <p15:clr>
            <a:srgbClr val="A4A3A4"/>
          </p15:clr>
        </p15:guide>
        <p15:guide id="6" orient="horz" pos="96">
          <p15:clr>
            <a:srgbClr val="A4A3A4"/>
          </p15:clr>
        </p15:guide>
        <p15:guide id="7" orient="horz" pos="4133">
          <p15:clr>
            <a:srgbClr val="A4A3A4"/>
          </p15:clr>
        </p15:guide>
        <p15:guide id="8" orient="horz" pos="28" userDrawn="1">
          <p15:clr>
            <a:srgbClr val="A4A3A4"/>
          </p15:clr>
        </p15:guide>
        <p15:guide id="9" pos="317">
          <p15:clr>
            <a:srgbClr val="A4A3A4"/>
          </p15:clr>
        </p15:guide>
        <p15:guide id="10" pos="5443">
          <p15:clr>
            <a:srgbClr val="A4A3A4"/>
          </p15:clr>
        </p15:guide>
        <p15:guide id="11" pos="2821">
          <p15:clr>
            <a:srgbClr val="A4A3A4"/>
          </p15:clr>
        </p15:guide>
        <p15:guide id="12" pos="2939">
          <p15:clr>
            <a:srgbClr val="A4A3A4"/>
          </p15:clr>
        </p15:guide>
        <p15:guide id="13" pos="105">
          <p15:clr>
            <a:srgbClr val="A4A3A4"/>
          </p15:clr>
        </p15:guide>
        <p15:guide id="14" pos="565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A2A0"/>
    <a:srgbClr val="7F7F7F"/>
    <a:srgbClr val="EC008C"/>
    <a:srgbClr val="FFDD00"/>
    <a:srgbClr val="BF1F24"/>
    <a:srgbClr val="F7931C"/>
    <a:srgbClr val="7ACC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3" autoAdjust="0"/>
    <p:restoredTop sz="94660"/>
  </p:normalViewPr>
  <p:slideViewPr>
    <p:cSldViewPr showGuides="1">
      <p:cViewPr varScale="1">
        <p:scale>
          <a:sx n="68" d="100"/>
          <a:sy n="68" d="100"/>
        </p:scale>
        <p:origin x="1470" y="66"/>
      </p:cViewPr>
      <p:guideLst>
        <p:guide orient="horz" pos="1071"/>
        <p:guide orient="horz" pos="3929"/>
        <p:guide orient="horz" pos="368"/>
        <p:guide orient="horz" pos="2560"/>
        <p:guide orient="horz" pos="2441"/>
        <p:guide orient="horz" pos="96"/>
        <p:guide orient="horz" pos="4133"/>
        <p:guide orient="horz" pos="28"/>
        <p:guide pos="317"/>
        <p:guide pos="5443"/>
        <p:guide pos="2821"/>
        <p:guide pos="2939"/>
        <p:guide pos="105"/>
        <p:guide pos="565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notesMaster" Target="notesMasters/notesMaster1.xml"/><Relationship Id="rId154" Type="http://schemas.openxmlformats.org/officeDocument/2006/relationships/font" Target="fonts/font16.fntdata"/><Relationship Id="rId159" Type="http://schemas.openxmlformats.org/officeDocument/2006/relationships/font" Target="fonts/font21.fntdata"/><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font" Target="fonts/font6.fntdata"/><Relationship Id="rId149" Type="http://schemas.openxmlformats.org/officeDocument/2006/relationships/font" Target="fonts/font11.fntdata"/><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font" Target="fonts/font22.fntdata"/><Relationship Id="rId165"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font" Target="fonts/font1.fntdata"/><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font" Target="fonts/font12.fntdata"/><Relationship Id="rId155" Type="http://schemas.openxmlformats.org/officeDocument/2006/relationships/font" Target="fonts/font17.fntdata"/><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font" Target="fonts/font2.fntdata"/><Relationship Id="rId145" Type="http://schemas.openxmlformats.org/officeDocument/2006/relationships/font" Target="fonts/font7.fntdata"/><Relationship Id="rId161" Type="http://schemas.openxmlformats.org/officeDocument/2006/relationships/font" Target="fonts/font23.fntdata"/><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font" Target="fonts/font5.fntdata"/><Relationship Id="rId148" Type="http://schemas.openxmlformats.org/officeDocument/2006/relationships/font" Target="fonts/font10.fntdata"/><Relationship Id="rId151" Type="http://schemas.openxmlformats.org/officeDocument/2006/relationships/font" Target="fonts/font13.fntdata"/><Relationship Id="rId156" Type="http://schemas.openxmlformats.org/officeDocument/2006/relationships/font" Target="fonts/font18.fntdata"/><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font" Target="fonts/font3.fntdata"/><Relationship Id="rId146" Type="http://schemas.openxmlformats.org/officeDocument/2006/relationships/font" Target="fonts/font8.fntdata"/><Relationship Id="rId16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font" Target="fonts/font19.fntdata"/><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font" Target="fonts/font14.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font" Target="fonts/font9.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font" Target="fonts/font4.fntdata"/><Relationship Id="rId163" Type="http://schemas.openxmlformats.org/officeDocument/2006/relationships/font" Target="fonts/font25.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font" Target="fonts/font20.fntdata"/><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font" Target="fonts/font15.fntdata"/></Relationships>
</file>

<file path=ppt/charts/_rels/chart1.xml.rels><?xml version="1.0" encoding="UTF-8" standalone="yes"?>
<Relationships xmlns="http://schemas.openxmlformats.org/package/2006/relationships"><Relationship Id="rId1" Type="http://schemas.openxmlformats.org/officeDocument/2006/relationships/oleObject" Target="file:///\\File-02-vm\Private$\EDW\Data\01%20Ad-hoc\Udviklingsugemateriale\Politisk%20besk&#230;ftigelsesoverblik.xlsm"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File-02-vm\Private$\IAR\Borgerr&#229;dgiverens%20beretning%202021,%20Statistik%20beretning%202021-22%20uden%20navne.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file:///\\File-02-vm\Private$\IAR\Borgerr&#229;dgiverens%20beretning%202021,%20Statistik%20beretning%202021-22%20uden%20navne.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File-02-vm\Private$\EDW\Data\01%20Ad-hoc\Udviklingsugemateriale\Fors&#248;rgelsesudgifter.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File-02-vm\Private$\EDW\Data\03%20Databehandling\Besk&#230;ftigelsesoverblik\Ydelsesrefusion.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oleObject" Target="file:///\\File-02-vm\Private$\EDW\Data\03%20Databehandling\Politisk%20besk&#230;ftigelsesoverblik.xlsm"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File-02-vm\Private$\EDW\Data\03%20Databehandling\Besk&#230;ftigelsesoverblik\Overlevelseskurver.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File-02-vm\Private$\EDW\Data\01%20Ad-hoc\Udviklingsugemateriale\Politisk%20besk&#230;ftigelsesoverblik.xlsm"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file:///\\File-02-vm\Private$\EDW\Data\03%20Databehandling\Politisk%20besk&#230;ftigelsesoverblik.xlsm"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file:///\\File-02-vm\Private$\EDW\Data\01%20Ad-hoc\Udviklingsugemateriale\Politisk%20besk&#230;ftigelsesoverblik.xlsm"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file:///\\File-02-vm\Private$\EDW\Data\01%20Ad-hoc\Udviklingsugemateriale\Politisk%20besk&#230;ftigelsesoverblik.xlsm"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pivotSource>
    <c:name>[Politisk beskæftigelsesoverblik.xlsm]Ydelsesniveau!Pivottabel2</c:name>
    <c:fmtId val="27"/>
  </c:pivotSource>
  <c:chart>
    <c:autoTitleDeleted val="0"/>
    <c:pivotFmts>
      <c:pivotFmt>
        <c:idx val="0"/>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0"/>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1"/>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2"/>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3"/>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4"/>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5"/>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6"/>
        <c:spPr>
          <a:ln w="28575" cap="rnd">
            <a:solidFill>
              <a:schemeClr val="accent2"/>
            </a:solidFill>
            <a:round/>
          </a:ln>
          <a:effectLst/>
        </c:spPr>
        <c:marker>
          <c:symbol val="none"/>
        </c:marker>
        <c:dLbl>
          <c:idx val="0"/>
          <c:delete val="1"/>
          <c:extLst>
            <c:ext xmlns:c15="http://schemas.microsoft.com/office/drawing/2012/chart" uri="{CE6537A1-D6FC-4f65-9D91-7224C49458BB}"/>
          </c:extLst>
        </c:dLbl>
      </c:pivotFmt>
      <c:pivotFmt>
        <c:idx val="17"/>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18"/>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19"/>
        <c:spPr>
          <a:ln w="28575" cap="rnd">
            <a:solidFill>
              <a:schemeClr val="accent5"/>
            </a:solidFill>
            <a:round/>
          </a:ln>
          <a:effectLst/>
        </c:spPr>
        <c:marker>
          <c:symbol val="none"/>
        </c:marker>
        <c:dLbl>
          <c:idx val="0"/>
          <c:delete val="1"/>
          <c:extLst>
            <c:ext xmlns:c15="http://schemas.microsoft.com/office/drawing/2012/chart" uri="{CE6537A1-D6FC-4f65-9D91-7224C49458BB}"/>
          </c:extLst>
        </c:dLbl>
      </c:pivotFmt>
      <c:pivotFmt>
        <c:idx val="20"/>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21"/>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22"/>
        <c:spPr>
          <a:ln w="28575" cap="rnd">
            <a:solidFill>
              <a:schemeClr val="accent5"/>
            </a:solidFill>
            <a:round/>
          </a:ln>
          <a:effectLst/>
        </c:spPr>
        <c:marker>
          <c:symbol val="none"/>
        </c:marker>
        <c:dLbl>
          <c:idx val="0"/>
          <c:delete val="1"/>
          <c:extLst>
            <c:ext xmlns:c15="http://schemas.microsoft.com/office/drawing/2012/chart" uri="{CE6537A1-D6FC-4f65-9D91-7224C49458BB}"/>
          </c:extLst>
        </c:dLbl>
      </c:pivotFmt>
      <c:pivotFmt>
        <c:idx val="23"/>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24"/>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25"/>
        <c:spPr>
          <a:ln w="28575" cap="rnd">
            <a:solidFill>
              <a:schemeClr val="accent5"/>
            </a:solidFill>
            <a:round/>
          </a:ln>
          <a:effectLst/>
        </c:spPr>
        <c:marker>
          <c:symbol val="none"/>
        </c:marker>
        <c:dLbl>
          <c:idx val="0"/>
          <c:delete val="1"/>
          <c:extLst>
            <c:ext xmlns:c15="http://schemas.microsoft.com/office/drawing/2012/chart" uri="{CE6537A1-D6FC-4f65-9D91-7224C49458BB}"/>
          </c:extLst>
        </c:dLbl>
      </c:pivotFmt>
    </c:pivotFmts>
    <c:plotArea>
      <c:layout/>
      <c:lineChart>
        <c:grouping val="standard"/>
        <c:varyColors val="0"/>
        <c:ser>
          <c:idx val="0"/>
          <c:order val="0"/>
          <c:tx>
            <c:strRef>
              <c:f>Ydelsesniveau!$B$7:$B$8</c:f>
              <c:strCache>
                <c:ptCount val="1"/>
                <c:pt idx="0">
                  <c:v>Albertslund</c:v>
                </c:pt>
              </c:strCache>
            </c:strRef>
          </c:tx>
          <c:spPr>
            <a:ln w="28575" cap="rnd">
              <a:solidFill>
                <a:srgbClr val="EC008C"/>
              </a:solidFill>
              <a:round/>
            </a:ln>
            <a:effectLst/>
          </c:spPr>
          <c:marker>
            <c:symbol val="none"/>
          </c:marker>
          <c:cat>
            <c:multiLvlStrRef>
              <c:f>Ydelsesniveau!$A$9:$A$46</c:f>
              <c:multiLvlStrCache>
                <c:ptCount val="35"/>
                <c:lvl>
                  <c:pt idx="0">
                    <c:v>Jan</c:v>
                  </c:pt>
                  <c:pt idx="1">
                    <c:v>Feb</c:v>
                  </c:pt>
                  <c:pt idx="2">
                    <c:v>Mar</c:v>
                  </c:pt>
                  <c:pt idx="3">
                    <c:v>Apr</c:v>
                  </c:pt>
                  <c:pt idx="4">
                    <c:v>Maj</c:v>
                  </c:pt>
                  <c:pt idx="5">
                    <c:v>Jun</c:v>
                  </c:pt>
                  <c:pt idx="6">
                    <c:v>Jul</c:v>
                  </c:pt>
                  <c:pt idx="7">
                    <c:v>Aug</c:v>
                  </c:pt>
                  <c:pt idx="8">
                    <c:v>Sep</c:v>
                  </c:pt>
                  <c:pt idx="9">
                    <c:v>Okt</c:v>
                  </c:pt>
                  <c:pt idx="10">
                    <c:v>Nov</c:v>
                  </c:pt>
                  <c:pt idx="11">
                    <c:v>Dec</c:v>
                  </c:pt>
                  <c:pt idx="12">
                    <c:v>Jan</c:v>
                  </c:pt>
                  <c:pt idx="13">
                    <c:v>Feb</c:v>
                  </c:pt>
                  <c:pt idx="14">
                    <c:v>Mar</c:v>
                  </c:pt>
                  <c:pt idx="15">
                    <c:v>Apr</c:v>
                  </c:pt>
                  <c:pt idx="16">
                    <c:v>Maj</c:v>
                  </c:pt>
                  <c:pt idx="17">
                    <c:v>Jun</c:v>
                  </c:pt>
                  <c:pt idx="18">
                    <c:v>Jul</c:v>
                  </c:pt>
                  <c:pt idx="19">
                    <c:v>Aug</c:v>
                  </c:pt>
                  <c:pt idx="20">
                    <c:v>Sep</c:v>
                  </c:pt>
                  <c:pt idx="21">
                    <c:v>Okt</c:v>
                  </c:pt>
                  <c:pt idx="22">
                    <c:v>Nov</c:v>
                  </c:pt>
                  <c:pt idx="23">
                    <c:v>Dec</c:v>
                  </c:pt>
                  <c:pt idx="24">
                    <c:v>Jan</c:v>
                  </c:pt>
                  <c:pt idx="25">
                    <c:v>Feb</c:v>
                  </c:pt>
                  <c:pt idx="26">
                    <c:v>Mar</c:v>
                  </c:pt>
                  <c:pt idx="27">
                    <c:v>Apr</c:v>
                  </c:pt>
                  <c:pt idx="28">
                    <c:v>Maj</c:v>
                  </c:pt>
                  <c:pt idx="29">
                    <c:v>Jun</c:v>
                  </c:pt>
                  <c:pt idx="30">
                    <c:v>Jul</c:v>
                  </c:pt>
                  <c:pt idx="31">
                    <c:v>Aug</c:v>
                  </c:pt>
                  <c:pt idx="32">
                    <c:v>Sep</c:v>
                  </c:pt>
                  <c:pt idx="33">
                    <c:v>Okt</c:v>
                  </c:pt>
                  <c:pt idx="34">
                    <c:v>Nov</c:v>
                  </c:pt>
                </c:lvl>
                <c:lvl>
                  <c:pt idx="0">
                    <c:v>2020</c:v>
                  </c:pt>
                  <c:pt idx="12">
                    <c:v>2021</c:v>
                  </c:pt>
                  <c:pt idx="24">
                    <c:v>2022</c:v>
                  </c:pt>
                </c:lvl>
              </c:multiLvlStrCache>
            </c:multiLvlStrRef>
          </c:cat>
          <c:val>
            <c:numRef>
              <c:f>Ydelsesniveau!$B$9:$B$46</c:f>
              <c:numCache>
                <c:formatCode>0.0</c:formatCode>
                <c:ptCount val="35"/>
                <c:pt idx="0">
                  <c:v>19.099999999999998</c:v>
                </c:pt>
                <c:pt idx="1">
                  <c:v>19.099999999999998</c:v>
                </c:pt>
                <c:pt idx="2">
                  <c:v>20.400000000000002</c:v>
                </c:pt>
                <c:pt idx="3">
                  <c:v>21</c:v>
                </c:pt>
                <c:pt idx="4">
                  <c:v>20.5</c:v>
                </c:pt>
                <c:pt idx="5">
                  <c:v>20.399999999999999</c:v>
                </c:pt>
                <c:pt idx="6">
                  <c:v>20.2</c:v>
                </c:pt>
                <c:pt idx="7">
                  <c:v>20.099999999999998</c:v>
                </c:pt>
                <c:pt idx="8">
                  <c:v>20</c:v>
                </c:pt>
                <c:pt idx="9">
                  <c:v>20</c:v>
                </c:pt>
                <c:pt idx="10">
                  <c:v>20.399999999999999</c:v>
                </c:pt>
                <c:pt idx="11">
                  <c:v>20.799999999999997</c:v>
                </c:pt>
                <c:pt idx="12">
                  <c:v>21.2</c:v>
                </c:pt>
                <c:pt idx="13">
                  <c:v>21.4</c:v>
                </c:pt>
                <c:pt idx="14">
                  <c:v>21.4</c:v>
                </c:pt>
                <c:pt idx="15">
                  <c:v>21.099999999999998</c:v>
                </c:pt>
                <c:pt idx="16">
                  <c:v>20.799999999999997</c:v>
                </c:pt>
                <c:pt idx="17">
                  <c:v>20.7</c:v>
                </c:pt>
                <c:pt idx="18">
                  <c:v>20</c:v>
                </c:pt>
                <c:pt idx="19">
                  <c:v>19.899999999999999</c:v>
                </c:pt>
                <c:pt idx="20">
                  <c:v>19.399999999999999</c:v>
                </c:pt>
                <c:pt idx="21">
                  <c:v>19.2</c:v>
                </c:pt>
                <c:pt idx="22">
                  <c:v>19.200000000000003</c:v>
                </c:pt>
                <c:pt idx="23">
                  <c:v>19.900000000000002</c:v>
                </c:pt>
                <c:pt idx="24">
                  <c:v>21.3</c:v>
                </c:pt>
                <c:pt idx="25">
                  <c:v>20.400000000000002</c:v>
                </c:pt>
                <c:pt idx="26">
                  <c:v>19.000000000000004</c:v>
                </c:pt>
                <c:pt idx="27">
                  <c:v>19</c:v>
                </c:pt>
                <c:pt idx="28">
                  <c:v>18.7</c:v>
                </c:pt>
                <c:pt idx="29">
                  <c:v>18.5</c:v>
                </c:pt>
                <c:pt idx="30">
                  <c:v>17.900000000000002</c:v>
                </c:pt>
                <c:pt idx="31">
                  <c:v>18.099999999999998</c:v>
                </c:pt>
                <c:pt idx="32">
                  <c:v>17.999999999999996</c:v>
                </c:pt>
                <c:pt idx="33">
                  <c:v>18.3</c:v>
                </c:pt>
                <c:pt idx="34">
                  <c:v>18.2</c:v>
                </c:pt>
              </c:numCache>
            </c:numRef>
          </c:val>
          <c:smooth val="0"/>
          <c:extLst>
            <c:ext xmlns:c16="http://schemas.microsoft.com/office/drawing/2014/chart" uri="{C3380CC4-5D6E-409C-BE32-E72D297353CC}">
              <c16:uniqueId val="{00000000-4A9F-4912-89B8-D3D0A69DCF24}"/>
            </c:ext>
          </c:extLst>
        </c:ser>
        <c:ser>
          <c:idx val="1"/>
          <c:order val="1"/>
          <c:tx>
            <c:strRef>
              <c:f>Ydelsesniveau!$C$7:$C$8</c:f>
              <c:strCache>
                <c:ptCount val="1"/>
                <c:pt idx="0">
                  <c:v>Hele landet</c:v>
                </c:pt>
              </c:strCache>
            </c:strRef>
          </c:tx>
          <c:spPr>
            <a:ln w="28575" cap="rnd">
              <a:solidFill>
                <a:srgbClr val="7F7F7F"/>
              </a:solidFill>
              <a:round/>
            </a:ln>
            <a:effectLst/>
          </c:spPr>
          <c:marker>
            <c:symbol val="none"/>
          </c:marker>
          <c:cat>
            <c:multiLvlStrRef>
              <c:f>Ydelsesniveau!$A$9:$A$46</c:f>
              <c:multiLvlStrCache>
                <c:ptCount val="35"/>
                <c:lvl>
                  <c:pt idx="0">
                    <c:v>Jan</c:v>
                  </c:pt>
                  <c:pt idx="1">
                    <c:v>Feb</c:v>
                  </c:pt>
                  <c:pt idx="2">
                    <c:v>Mar</c:v>
                  </c:pt>
                  <c:pt idx="3">
                    <c:v>Apr</c:v>
                  </c:pt>
                  <c:pt idx="4">
                    <c:v>Maj</c:v>
                  </c:pt>
                  <c:pt idx="5">
                    <c:v>Jun</c:v>
                  </c:pt>
                  <c:pt idx="6">
                    <c:v>Jul</c:v>
                  </c:pt>
                  <c:pt idx="7">
                    <c:v>Aug</c:v>
                  </c:pt>
                  <c:pt idx="8">
                    <c:v>Sep</c:v>
                  </c:pt>
                  <c:pt idx="9">
                    <c:v>Okt</c:v>
                  </c:pt>
                  <c:pt idx="10">
                    <c:v>Nov</c:v>
                  </c:pt>
                  <c:pt idx="11">
                    <c:v>Dec</c:v>
                  </c:pt>
                  <c:pt idx="12">
                    <c:v>Jan</c:v>
                  </c:pt>
                  <c:pt idx="13">
                    <c:v>Feb</c:v>
                  </c:pt>
                  <c:pt idx="14">
                    <c:v>Mar</c:v>
                  </c:pt>
                  <c:pt idx="15">
                    <c:v>Apr</c:v>
                  </c:pt>
                  <c:pt idx="16">
                    <c:v>Maj</c:v>
                  </c:pt>
                  <c:pt idx="17">
                    <c:v>Jun</c:v>
                  </c:pt>
                  <c:pt idx="18">
                    <c:v>Jul</c:v>
                  </c:pt>
                  <c:pt idx="19">
                    <c:v>Aug</c:v>
                  </c:pt>
                  <c:pt idx="20">
                    <c:v>Sep</c:v>
                  </c:pt>
                  <c:pt idx="21">
                    <c:v>Okt</c:v>
                  </c:pt>
                  <c:pt idx="22">
                    <c:v>Nov</c:v>
                  </c:pt>
                  <c:pt idx="23">
                    <c:v>Dec</c:v>
                  </c:pt>
                  <c:pt idx="24">
                    <c:v>Jan</c:v>
                  </c:pt>
                  <c:pt idx="25">
                    <c:v>Feb</c:v>
                  </c:pt>
                  <c:pt idx="26">
                    <c:v>Mar</c:v>
                  </c:pt>
                  <c:pt idx="27">
                    <c:v>Apr</c:v>
                  </c:pt>
                  <c:pt idx="28">
                    <c:v>Maj</c:v>
                  </c:pt>
                  <c:pt idx="29">
                    <c:v>Jun</c:v>
                  </c:pt>
                  <c:pt idx="30">
                    <c:v>Jul</c:v>
                  </c:pt>
                  <c:pt idx="31">
                    <c:v>Aug</c:v>
                  </c:pt>
                  <c:pt idx="32">
                    <c:v>Sep</c:v>
                  </c:pt>
                  <c:pt idx="33">
                    <c:v>Okt</c:v>
                  </c:pt>
                  <c:pt idx="34">
                    <c:v>Nov</c:v>
                  </c:pt>
                </c:lvl>
                <c:lvl>
                  <c:pt idx="0">
                    <c:v>2020</c:v>
                  </c:pt>
                  <c:pt idx="12">
                    <c:v>2021</c:v>
                  </c:pt>
                  <c:pt idx="24">
                    <c:v>2022</c:v>
                  </c:pt>
                </c:lvl>
              </c:multiLvlStrCache>
            </c:multiLvlStrRef>
          </c:cat>
          <c:val>
            <c:numRef>
              <c:f>Ydelsesniveau!$C$9:$C$46</c:f>
              <c:numCache>
                <c:formatCode>0.0</c:formatCode>
                <c:ptCount val="35"/>
                <c:pt idx="0">
                  <c:v>18</c:v>
                </c:pt>
                <c:pt idx="1">
                  <c:v>18.100000000000001</c:v>
                </c:pt>
                <c:pt idx="2">
                  <c:v>19</c:v>
                </c:pt>
                <c:pt idx="3">
                  <c:v>19.3</c:v>
                </c:pt>
                <c:pt idx="4">
                  <c:v>19.100000000000001</c:v>
                </c:pt>
                <c:pt idx="5">
                  <c:v>19.3</c:v>
                </c:pt>
                <c:pt idx="6">
                  <c:v>19.099999999999998</c:v>
                </c:pt>
                <c:pt idx="7">
                  <c:v>18.8</c:v>
                </c:pt>
                <c:pt idx="8">
                  <c:v>18.8</c:v>
                </c:pt>
                <c:pt idx="9">
                  <c:v>18.8</c:v>
                </c:pt>
                <c:pt idx="10">
                  <c:v>18.899999999999999</c:v>
                </c:pt>
                <c:pt idx="11">
                  <c:v>19.2</c:v>
                </c:pt>
                <c:pt idx="12">
                  <c:v>19.600000000000001</c:v>
                </c:pt>
                <c:pt idx="13">
                  <c:v>19.599999999999998</c:v>
                </c:pt>
                <c:pt idx="14">
                  <c:v>19.3</c:v>
                </c:pt>
                <c:pt idx="15">
                  <c:v>19.099999999999998</c:v>
                </c:pt>
                <c:pt idx="16">
                  <c:v>18.799999999999997</c:v>
                </c:pt>
                <c:pt idx="17">
                  <c:v>18.699999999999996</c:v>
                </c:pt>
                <c:pt idx="18">
                  <c:v>18.5</c:v>
                </c:pt>
                <c:pt idx="19">
                  <c:v>18.2</c:v>
                </c:pt>
                <c:pt idx="20">
                  <c:v>18</c:v>
                </c:pt>
                <c:pt idx="21">
                  <c:v>18.099999999999998</c:v>
                </c:pt>
                <c:pt idx="22">
                  <c:v>18.100000000000001</c:v>
                </c:pt>
                <c:pt idx="23">
                  <c:v>18.400000000000002</c:v>
                </c:pt>
                <c:pt idx="24">
                  <c:v>19.600000000000001</c:v>
                </c:pt>
                <c:pt idx="25">
                  <c:v>19.599999999999998</c:v>
                </c:pt>
                <c:pt idx="26">
                  <c:v>18.2</c:v>
                </c:pt>
                <c:pt idx="27">
                  <c:v>17.8</c:v>
                </c:pt>
                <c:pt idx="28">
                  <c:v>17.5</c:v>
                </c:pt>
                <c:pt idx="29">
                  <c:v>17.5</c:v>
                </c:pt>
                <c:pt idx="30">
                  <c:v>17.900000000000002</c:v>
                </c:pt>
                <c:pt idx="31">
                  <c:v>17.7</c:v>
                </c:pt>
                <c:pt idx="32">
                  <c:v>17.400000000000002</c:v>
                </c:pt>
                <c:pt idx="33">
                  <c:v>17.7</c:v>
                </c:pt>
                <c:pt idx="34">
                  <c:v>17.500000000000004</c:v>
                </c:pt>
              </c:numCache>
            </c:numRef>
          </c:val>
          <c:smooth val="0"/>
          <c:extLst>
            <c:ext xmlns:c16="http://schemas.microsoft.com/office/drawing/2014/chart" uri="{C3380CC4-5D6E-409C-BE32-E72D297353CC}">
              <c16:uniqueId val="{00000001-4A9F-4912-89B8-D3D0A69DCF24}"/>
            </c:ext>
          </c:extLst>
        </c:ser>
        <c:ser>
          <c:idx val="2"/>
          <c:order val="2"/>
          <c:tx>
            <c:strRef>
              <c:f>Ydelsesniveau!$D$7:$D$8</c:f>
              <c:strCache>
                <c:ptCount val="1"/>
                <c:pt idx="0">
                  <c:v>Lokalområdet</c:v>
                </c:pt>
              </c:strCache>
            </c:strRef>
          </c:tx>
          <c:spPr>
            <a:ln w="28575" cap="rnd">
              <a:solidFill>
                <a:schemeClr val="bg2"/>
              </a:solidFill>
              <a:round/>
            </a:ln>
            <a:effectLst/>
          </c:spPr>
          <c:marker>
            <c:symbol val="none"/>
          </c:marker>
          <c:cat>
            <c:multiLvlStrRef>
              <c:f>Ydelsesniveau!$A$9:$A$46</c:f>
              <c:multiLvlStrCache>
                <c:ptCount val="35"/>
                <c:lvl>
                  <c:pt idx="0">
                    <c:v>Jan</c:v>
                  </c:pt>
                  <c:pt idx="1">
                    <c:v>Feb</c:v>
                  </c:pt>
                  <c:pt idx="2">
                    <c:v>Mar</c:v>
                  </c:pt>
                  <c:pt idx="3">
                    <c:v>Apr</c:v>
                  </c:pt>
                  <c:pt idx="4">
                    <c:v>Maj</c:v>
                  </c:pt>
                  <c:pt idx="5">
                    <c:v>Jun</c:v>
                  </c:pt>
                  <c:pt idx="6">
                    <c:v>Jul</c:v>
                  </c:pt>
                  <c:pt idx="7">
                    <c:v>Aug</c:v>
                  </c:pt>
                  <c:pt idx="8">
                    <c:v>Sep</c:v>
                  </c:pt>
                  <c:pt idx="9">
                    <c:v>Okt</c:v>
                  </c:pt>
                  <c:pt idx="10">
                    <c:v>Nov</c:v>
                  </c:pt>
                  <c:pt idx="11">
                    <c:v>Dec</c:v>
                  </c:pt>
                  <c:pt idx="12">
                    <c:v>Jan</c:v>
                  </c:pt>
                  <c:pt idx="13">
                    <c:v>Feb</c:v>
                  </c:pt>
                  <c:pt idx="14">
                    <c:v>Mar</c:v>
                  </c:pt>
                  <c:pt idx="15">
                    <c:v>Apr</c:v>
                  </c:pt>
                  <c:pt idx="16">
                    <c:v>Maj</c:v>
                  </c:pt>
                  <c:pt idx="17">
                    <c:v>Jun</c:v>
                  </c:pt>
                  <c:pt idx="18">
                    <c:v>Jul</c:v>
                  </c:pt>
                  <c:pt idx="19">
                    <c:v>Aug</c:v>
                  </c:pt>
                  <c:pt idx="20">
                    <c:v>Sep</c:v>
                  </c:pt>
                  <c:pt idx="21">
                    <c:v>Okt</c:v>
                  </c:pt>
                  <c:pt idx="22">
                    <c:v>Nov</c:v>
                  </c:pt>
                  <c:pt idx="23">
                    <c:v>Dec</c:v>
                  </c:pt>
                  <c:pt idx="24">
                    <c:v>Jan</c:v>
                  </c:pt>
                  <c:pt idx="25">
                    <c:v>Feb</c:v>
                  </c:pt>
                  <c:pt idx="26">
                    <c:v>Mar</c:v>
                  </c:pt>
                  <c:pt idx="27">
                    <c:v>Apr</c:v>
                  </c:pt>
                  <c:pt idx="28">
                    <c:v>Maj</c:v>
                  </c:pt>
                  <c:pt idx="29">
                    <c:v>Jun</c:v>
                  </c:pt>
                  <c:pt idx="30">
                    <c:v>Jul</c:v>
                  </c:pt>
                  <c:pt idx="31">
                    <c:v>Aug</c:v>
                  </c:pt>
                  <c:pt idx="32">
                    <c:v>Sep</c:v>
                  </c:pt>
                  <c:pt idx="33">
                    <c:v>Okt</c:v>
                  </c:pt>
                  <c:pt idx="34">
                    <c:v>Nov</c:v>
                  </c:pt>
                </c:lvl>
                <c:lvl>
                  <c:pt idx="0">
                    <c:v>2020</c:v>
                  </c:pt>
                  <c:pt idx="12">
                    <c:v>2021</c:v>
                  </c:pt>
                  <c:pt idx="24">
                    <c:v>2022</c:v>
                  </c:pt>
                </c:lvl>
              </c:multiLvlStrCache>
            </c:multiLvlStrRef>
          </c:cat>
          <c:val>
            <c:numRef>
              <c:f>Ydelsesniveau!$D$9:$D$46</c:f>
              <c:numCache>
                <c:formatCode>0.0</c:formatCode>
                <c:ptCount val="35"/>
                <c:pt idx="0">
                  <c:v>17.88333333333334</c:v>
                </c:pt>
                <c:pt idx="1">
                  <c:v>17.966666666666669</c:v>
                </c:pt>
                <c:pt idx="2">
                  <c:v>19.056666666666665</c:v>
                </c:pt>
                <c:pt idx="3">
                  <c:v>19.441666666666666</c:v>
                </c:pt>
                <c:pt idx="4">
                  <c:v>19.466666666666665</c:v>
                </c:pt>
                <c:pt idx="5">
                  <c:v>19.406666666666666</c:v>
                </c:pt>
                <c:pt idx="6">
                  <c:v>19.080000000000002</c:v>
                </c:pt>
                <c:pt idx="7">
                  <c:v>18.958333333333336</c:v>
                </c:pt>
                <c:pt idx="8">
                  <c:v>19.291666666666671</c:v>
                </c:pt>
                <c:pt idx="9">
                  <c:v>19.500000000000004</c:v>
                </c:pt>
                <c:pt idx="10">
                  <c:v>19.725000000000005</c:v>
                </c:pt>
                <c:pt idx="11">
                  <c:v>20.233333333333338</c:v>
                </c:pt>
                <c:pt idx="12">
                  <c:v>20.208333333333336</c:v>
                </c:pt>
                <c:pt idx="13">
                  <c:v>20.066666666666674</c:v>
                </c:pt>
                <c:pt idx="14">
                  <c:v>20.076666666666668</c:v>
                </c:pt>
                <c:pt idx="15">
                  <c:v>19.758333333333336</c:v>
                </c:pt>
                <c:pt idx="16">
                  <c:v>19.458333333333332</c:v>
                </c:pt>
                <c:pt idx="17">
                  <c:v>19.125000000000004</c:v>
                </c:pt>
                <c:pt idx="18">
                  <c:v>18.500000000000004</c:v>
                </c:pt>
                <c:pt idx="19">
                  <c:v>18.36666666666666</c:v>
                </c:pt>
                <c:pt idx="20">
                  <c:v>18.249999999999996</c:v>
                </c:pt>
                <c:pt idx="21">
                  <c:v>18.25</c:v>
                </c:pt>
                <c:pt idx="22">
                  <c:v>18.116666666666667</c:v>
                </c:pt>
                <c:pt idx="23">
                  <c:v>18.533333333333335</c:v>
                </c:pt>
                <c:pt idx="24">
                  <c:v>20.150000000000006</c:v>
                </c:pt>
                <c:pt idx="25">
                  <c:v>19.083333333333329</c:v>
                </c:pt>
                <c:pt idx="26">
                  <c:v>18.066666666666666</c:v>
                </c:pt>
                <c:pt idx="27">
                  <c:v>18.116666666666667</c:v>
                </c:pt>
                <c:pt idx="28">
                  <c:v>17.966666666666669</c:v>
                </c:pt>
                <c:pt idx="29">
                  <c:v>17.916666666666671</c:v>
                </c:pt>
                <c:pt idx="30">
                  <c:v>17.658333333333331</c:v>
                </c:pt>
                <c:pt idx="31">
                  <c:v>17.650000000000002</c:v>
                </c:pt>
                <c:pt idx="32">
                  <c:v>17.699999999999996</c:v>
                </c:pt>
                <c:pt idx="33">
                  <c:v>17.833333333333332</c:v>
                </c:pt>
                <c:pt idx="34">
                  <c:v>17.666666666666668</c:v>
                </c:pt>
              </c:numCache>
            </c:numRef>
          </c:val>
          <c:smooth val="0"/>
          <c:extLst>
            <c:ext xmlns:c16="http://schemas.microsoft.com/office/drawing/2014/chart" uri="{C3380CC4-5D6E-409C-BE32-E72D297353CC}">
              <c16:uniqueId val="{00000002-4A9F-4912-89B8-D3D0A69DCF24}"/>
            </c:ext>
          </c:extLst>
        </c:ser>
        <c:dLbls>
          <c:showLegendKey val="0"/>
          <c:showVal val="0"/>
          <c:showCatName val="0"/>
          <c:showSerName val="0"/>
          <c:showPercent val="0"/>
          <c:showBubbleSize val="0"/>
        </c:dLbls>
        <c:smooth val="0"/>
        <c:axId val="379221951"/>
        <c:axId val="379224247"/>
      </c:lineChart>
      <c:catAx>
        <c:axId val="379221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379224247"/>
        <c:crosses val="autoZero"/>
        <c:auto val="1"/>
        <c:lblAlgn val="ctr"/>
        <c:lblOffset val="100"/>
        <c:noMultiLvlLbl val="0"/>
      </c:catAx>
      <c:valAx>
        <c:axId val="379224247"/>
        <c:scaling>
          <c:orientation val="minMax"/>
          <c:min val="1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Pct.</a:t>
                </a:r>
                <a:r>
                  <a:rPr lang="da-DK" baseline="0"/>
                  <a:t> af befolkningen (16-66 år)</a:t>
                </a:r>
                <a:endParaRPr lang="da-DK"/>
              </a:p>
            </c:rich>
          </c:tx>
          <c:overlay val="0"/>
          <c:spPr>
            <a:noFill/>
            <a:ln>
              <a:noFill/>
            </a:ln>
            <a:effectLst/>
          </c:sp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379221951"/>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da-DK" b="0" dirty="0"/>
              <a:t>Andre henvendelser</a:t>
            </a:r>
          </a:p>
        </c:rich>
      </c:tx>
      <c:layout>
        <c:manualLayout>
          <c:xMode val="edge"/>
          <c:yMode val="edge"/>
          <c:x val="0.30600223923058567"/>
          <c:y val="4.4375416019525179E-3"/>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da-DK"/>
        </a:p>
      </c:txPr>
    </c:title>
    <c:autoTitleDeleted val="0"/>
    <c:plotArea>
      <c:layout/>
      <c:pieChart>
        <c:varyColors val="1"/>
        <c:ser>
          <c:idx val="0"/>
          <c:order val="0"/>
          <c:tx>
            <c:strRef>
              <c:f>'Ark2'!$F$106</c:f>
              <c:strCache>
                <c:ptCount val="1"/>
                <c:pt idx="0">
                  <c:v>Andre henvendelser</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4CF-43FB-B889-72C989BE2397}"/>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4CF-43FB-B889-72C989BE2397}"/>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4CF-43FB-B889-72C989BE2397}"/>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34CF-43FB-B889-72C989BE2397}"/>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34CF-43FB-B889-72C989BE2397}"/>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34CF-43FB-B889-72C989BE2397}"/>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34CF-43FB-B889-72C989BE2397}"/>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34CF-43FB-B889-72C989BE2397}"/>
              </c:ext>
            </c:extLst>
          </c:dPt>
          <c:dLbls>
            <c:dLbl>
              <c:idx val="0"/>
              <c:layout>
                <c:manualLayout>
                  <c:x val="4.4289044289044288E-2"/>
                  <c:y val="-3.9937874417572662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E8EB1A8E-DB09-4AD3-8AA1-C3CBC2C5BE3C}" type="CATEGORYNAME">
                      <a:rPr lang="en-US" sz="800">
                        <a:latin typeface="Open Sans SemiBold" panose="020B0706030804020204" pitchFamily="34" charset="0"/>
                        <a:ea typeface="Open Sans SemiBold" panose="020B0706030804020204" pitchFamily="34" charset="0"/>
                        <a:cs typeface="Open Sans SemiBold" panose="020B0706030804020204" pitchFamily="34" charset="0"/>
                      </a:rPr>
                      <a:pPr>
                        <a:defRPr/>
                      </a:pPr>
                      <a:t>[KATEGORINAVN]</a:t>
                    </a:fld>
                    <a:r>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t>
</a:t>
                    </a:r>
                    <a:fld id="{D13337D3-45FF-4CFB-9F28-E724719215F5}" type="PERCENTAGE">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pPr>
                        <a:defRPr/>
                      </a:pPr>
                      <a:t>[PROCENTDEL]</a:t>
                    </a:fld>
                    <a:endParaRPr lang="en-US" sz="800" baseline="0">
                      <a:latin typeface="Open Sans SemiBold" panose="020B0706030804020204" pitchFamily="34" charset="0"/>
                      <a:ea typeface="Open Sans SemiBold" panose="020B0706030804020204" pitchFamily="34" charset="0"/>
                      <a:cs typeface="Open Sans SemiBold" panose="020B0706030804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4CF-43FB-B889-72C989BE2397}"/>
                </c:ext>
              </c:extLst>
            </c:dLbl>
            <c:dLbl>
              <c:idx val="1"/>
              <c:layout>
                <c:manualLayout>
                  <c:x val="6.2936971165317532E-2"/>
                  <c:y val="0"/>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34D12B2D-57B4-4C1E-8FBC-4BA01437629E}" type="CATEGORYNAME">
                      <a:rPr lang="en-US" sz="80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[KATEGORINAVN]</a:t>
                    </a:fld>
                    <a:r>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t>
</a:t>
                    </a:r>
                    <a:fld id="{84FB402E-53D2-4550-9F01-42AE756E8BB2}" type="PERCENTAGE">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[PROCENTDEL]</a:t>
                    </a:fld>
                    <a:endParaRPr lang="en-US" sz="800" baseline="0">
                      <a:latin typeface="Open Sans SemiBold" panose="020B0706030804020204" pitchFamily="34" charset="0"/>
                      <a:ea typeface="Open Sans SemiBold" panose="020B0706030804020204" pitchFamily="34" charset="0"/>
                      <a:cs typeface="Open Sans SemiBold" panose="020B0706030804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35790209790209787"/>
                      <c:h val="0.14473059405404368"/>
                    </c:manualLayout>
                  </c15:layout>
                  <c15:dlblFieldTable/>
                  <c15:showDataLabelsRange val="0"/>
                </c:ext>
                <c:ext xmlns:c16="http://schemas.microsoft.com/office/drawing/2014/chart" uri="{C3380CC4-5D6E-409C-BE32-E72D297353CC}">
                  <c16:uniqueId val="{00000003-34CF-43FB-B889-72C989BE2397}"/>
                </c:ext>
              </c:extLst>
            </c:dLbl>
            <c:dLbl>
              <c:idx val="2"/>
              <c:layout>
                <c:manualLayout>
                  <c:x val="-4.4289044289044288E-2"/>
                  <c:y val="0"/>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3F3878A5-F0DE-4D61-829E-B13B192D40D8}" type="CATEGORYNAME">
                      <a:rPr lang="en-US" sz="80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[KATEGORINAVN]</a:t>
                    </a:fld>
                    <a:r>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t>
</a:t>
                    </a:r>
                    <a:fld id="{AC8A59B6-4C70-4497-A853-F1AB18C969C9}" type="PERCENTAGE">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[PROCENTDEL]</a:t>
                    </a:fld>
                    <a:endParaRPr lang="en-US" sz="800" baseline="0">
                      <a:latin typeface="Open Sans SemiBold" panose="020B0706030804020204" pitchFamily="34" charset="0"/>
                      <a:ea typeface="Open Sans SemiBold" panose="020B0706030804020204" pitchFamily="34" charset="0"/>
                      <a:cs typeface="Open Sans SemiBold" panose="020B0706030804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4CF-43FB-B889-72C989BE2397}"/>
                </c:ext>
              </c:extLst>
            </c:dLbl>
            <c:dLbl>
              <c:idx val="3"/>
              <c:layout>
                <c:manualLayout>
                  <c:x val="-3.9627039627039624E-2"/>
                  <c:y val="-4.4375416019525179E-3"/>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F2594210-C208-46B4-8388-BC5AA6A77F3B}" type="CATEGORYNAME">
                      <a:rPr lang="en-US" sz="80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[KATEGORINAVN]</a:t>
                    </a:fld>
                    <a:r>
                      <a:rPr lang="en-US" baseline="0"/>
                      <a:t>
</a:t>
                    </a:r>
                    <a:fld id="{A20AE260-388B-471F-9582-54E5DFE953ED}" type="PERCENTAGE">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[PROCENTDEL]</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4CF-43FB-B889-72C989BE2397}"/>
                </c:ext>
              </c:extLst>
            </c:dLbl>
            <c:dLbl>
              <c:idx val="4"/>
              <c:layout>
                <c:manualLayout>
                  <c:x val="-2.3310023310023312E-2"/>
                  <c:y val="-4.0676994780449941E-17"/>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77303C58-6427-4DE7-A0D0-9371EDC93558}" type="CATEGORYNAME">
                      <a:rPr lang="en-US" sz="80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[KATEGORINAVN]</a:t>
                    </a:fld>
                    <a:r>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t>
</a:t>
                    </a:r>
                    <a:fld id="{E9E4698F-F530-4DBC-B43C-E0558ECDDCFD}" type="PERCENTAGE">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[PROCENTDEL]</a:t>
                    </a:fld>
                    <a:endParaRPr lang="en-US" sz="800" baseline="0">
                      <a:latin typeface="Open Sans SemiBold" panose="020B0706030804020204" pitchFamily="34" charset="0"/>
                      <a:ea typeface="Open Sans SemiBold" panose="020B0706030804020204" pitchFamily="34" charset="0"/>
                      <a:cs typeface="Open Sans SemiBold" panose="020B0706030804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4CF-43FB-B889-72C989BE2397}"/>
                </c:ext>
              </c:extLst>
            </c:dLbl>
            <c:dLbl>
              <c:idx val="5"/>
              <c:layout>
                <c:manualLayout>
                  <c:x val="-5.5944055944055944E-2"/>
                  <c:y val="5.3250499223430239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7671B2CC-A2F3-407F-AE70-CD7AF9648D97}" type="CATEGORYNAME">
                      <a:rPr lang="en-US" sz="80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[KATEGORINAVN]</a:t>
                    </a:fld>
                    <a:r>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t>
</a:t>
                    </a:r>
                    <a:fld id="{F712FDDA-A96B-4180-9382-C93C574C8A67}" type="PERCENTAGE">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[PROCENTDEL]</a:t>
                    </a:fld>
                    <a:endParaRPr lang="en-US" sz="800" baseline="0">
                      <a:latin typeface="Open Sans SemiBold" panose="020B0706030804020204" pitchFamily="34" charset="0"/>
                      <a:ea typeface="Open Sans SemiBold" panose="020B0706030804020204" pitchFamily="34" charset="0"/>
                      <a:cs typeface="Open Sans SemiBold" panose="020B0706030804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34CF-43FB-B889-72C989BE2397}"/>
                </c:ext>
              </c:extLst>
            </c:dLbl>
            <c:dLbl>
              <c:idx val="6"/>
              <c:layout>
                <c:manualLayout>
                  <c:x val="-8.8577996806343276E-2"/>
                  <c:y val="4.4375416019525179E-3"/>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B7A07F3B-E817-4CA4-9831-AE4B10861F99}" type="CATEGORYNAME">
                      <a:rPr lang="en-US" sz="80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[KATEGORINAVN]</a:t>
                    </a:fld>
                    <a:r>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t>
</a:t>
                    </a:r>
                    <a:fld id="{ACCD5045-8384-43EE-A240-38F658798648}" type="PERCENTAGE">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[PROCENTDEL]</a:t>
                    </a:fld>
                    <a:endParaRPr lang="en-US" sz="800" baseline="0">
                      <a:latin typeface="Open Sans SemiBold" panose="020B0706030804020204" pitchFamily="34" charset="0"/>
                      <a:ea typeface="Open Sans SemiBold" panose="020B0706030804020204" pitchFamily="34" charset="0"/>
                      <a:cs typeface="Open Sans SemiBold" panose="020B0706030804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32564102564102559"/>
                      <c:h val="0.13141796924818611"/>
                    </c:manualLayout>
                  </c15:layout>
                  <c15:dlblFieldTable/>
                  <c15:showDataLabelsRange val="0"/>
                </c:ext>
                <c:ext xmlns:c16="http://schemas.microsoft.com/office/drawing/2014/chart" uri="{C3380CC4-5D6E-409C-BE32-E72D297353CC}">
                  <c16:uniqueId val="{0000000D-34CF-43FB-B889-72C989BE2397}"/>
                </c:ext>
              </c:extLst>
            </c:dLbl>
            <c:dLbl>
              <c:idx val="7"/>
              <c:layout>
                <c:manualLayout>
                  <c:x val="0.2529136611420077"/>
                  <c:y val="4.4375416019525179E-3"/>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7C577281-032A-432A-9871-3E5C0E217936}" type="CATEGORYNAME">
                      <a:rPr lang="en-US" sz="80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[KATEGORINAVN]</a:t>
                    </a:fld>
                    <a:r>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t>
</a:t>
                    </a:r>
                    <a:fld id="{172B5DE0-1ED3-4E9A-88B9-C60FC2956A8C}" type="PERCENTAGE">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[PROCENTDEL]</a:t>
                    </a:fld>
                    <a:endParaRPr lang="en-US" sz="800" baseline="0">
                      <a:latin typeface="Open Sans SemiBold" panose="020B0706030804020204" pitchFamily="34" charset="0"/>
                      <a:ea typeface="Open Sans SemiBold" panose="020B0706030804020204" pitchFamily="34" charset="0"/>
                      <a:cs typeface="Open Sans SemiBold" panose="020B0706030804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25557109557109559"/>
                      <c:h val="0.13585551085013864"/>
                    </c:manualLayout>
                  </c15:layout>
                  <c15:dlblFieldTable/>
                  <c15:showDataLabelsRange val="0"/>
                </c:ext>
                <c:ext xmlns:c16="http://schemas.microsoft.com/office/drawing/2014/chart" uri="{C3380CC4-5D6E-409C-BE32-E72D297353CC}">
                  <c16:uniqueId val="{0000000F-34CF-43FB-B889-72C989BE2397}"/>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'Ark2'!$E$107:$E$114</c:f>
              <c:strCache>
                <c:ptCount val="8"/>
                <c:pt idx="0">
                  <c:v>Andet</c:v>
                </c:pt>
                <c:pt idx="1">
                  <c:v>Databeskyttelsesforordningen</c:v>
                </c:pt>
                <c:pt idx="2">
                  <c:v>Forvaltningsloven</c:v>
                </c:pt>
                <c:pt idx="3">
                  <c:v>Forvaltningsskik</c:v>
                </c:pt>
                <c:pt idx="4">
                  <c:v>Offentlighedsloven</c:v>
                </c:pt>
                <c:pt idx="5">
                  <c:v>Opgavevaretagelse</c:v>
                </c:pt>
                <c:pt idx="6">
                  <c:v>Prøvelsesspørgsmål</c:v>
                </c:pt>
                <c:pt idx="7">
                  <c:v>Retsgrundsætninger mv.</c:v>
                </c:pt>
              </c:strCache>
            </c:strRef>
          </c:cat>
          <c:val>
            <c:numRef>
              <c:f>'Ark2'!$F$107:$F$114</c:f>
              <c:numCache>
                <c:formatCode>General</c:formatCode>
                <c:ptCount val="8"/>
                <c:pt idx="0">
                  <c:v>26</c:v>
                </c:pt>
                <c:pt idx="1">
                  <c:v>1</c:v>
                </c:pt>
                <c:pt idx="2">
                  <c:v>7</c:v>
                </c:pt>
                <c:pt idx="3">
                  <c:v>10</c:v>
                </c:pt>
                <c:pt idx="4">
                  <c:v>1</c:v>
                </c:pt>
                <c:pt idx="5">
                  <c:v>9</c:v>
                </c:pt>
                <c:pt idx="6">
                  <c:v>2</c:v>
                </c:pt>
                <c:pt idx="7">
                  <c:v>1</c:v>
                </c:pt>
              </c:numCache>
            </c:numRef>
          </c:val>
          <c:extLst>
            <c:ext xmlns:c16="http://schemas.microsoft.com/office/drawing/2014/chart" uri="{C3380CC4-5D6E-409C-BE32-E72D297353CC}">
              <c16:uniqueId val="{00000010-34CF-43FB-B889-72C989BE2397}"/>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da-DK" b="0" dirty="0"/>
              <a:t>sagsbehandlingsklager</a:t>
            </a:r>
          </a:p>
        </c:rich>
      </c:tx>
      <c:layout>
        <c:manualLayout>
          <c:xMode val="edge"/>
          <c:yMode val="edge"/>
          <c:x val="0.19777145734330917"/>
          <c:y val="0"/>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0.29997378429887561"/>
          <c:y val="0.25101216130987841"/>
          <c:w val="0.40005263946336878"/>
          <c:h val="0.67183855734474285"/>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C6D1-43F8-85B6-CD119CE64323}"/>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C6D1-43F8-85B6-CD119CE64323}"/>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C6D1-43F8-85B6-CD119CE64323}"/>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C6D1-43F8-85B6-CD119CE64323}"/>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C6D1-43F8-85B6-CD119CE64323}"/>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C6D1-43F8-85B6-CD119CE64323}"/>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C6D1-43F8-85B6-CD119CE64323}"/>
              </c:ext>
            </c:extLst>
          </c:dPt>
          <c:dLbls>
            <c:dLbl>
              <c:idx val="0"/>
              <c:layout>
                <c:manualLayout>
                  <c:x val="1.9444444444444445E-2"/>
                  <c:y val="0"/>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E4C8B921-5DC6-461D-BFA1-10F05F124E18}" type="CATEGORYNAME">
                      <a:rPr lang="en-US" sz="800">
                        <a:latin typeface="Open Sans SemiBold" panose="020B0706030804020204" pitchFamily="34" charset="0"/>
                        <a:ea typeface="Open Sans SemiBold" panose="020B0706030804020204" pitchFamily="34" charset="0"/>
                        <a:cs typeface="Open Sans SemiBold" panose="020B0706030804020204" pitchFamily="34" charset="0"/>
                      </a:rPr>
                      <a:pPr>
                        <a:defRPr/>
                      </a:pPr>
                      <a:t>[KATEGORINAVN]</a:t>
                    </a:fld>
                    <a:r>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t>
</a:t>
                    </a:r>
                    <a:fld id="{89E3D755-8E69-43DA-9A13-EF38B6D2287C}" type="PERCENTAGE">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pPr>
                        <a:defRPr/>
                      </a:pPr>
                      <a:t>[PROCENTDEL]</a:t>
                    </a:fld>
                    <a:endParaRPr lang="en-US" sz="800" baseline="0">
                      <a:latin typeface="Open Sans SemiBold" panose="020B0706030804020204" pitchFamily="34" charset="0"/>
                      <a:ea typeface="Open Sans SemiBold" panose="020B0706030804020204" pitchFamily="34" charset="0"/>
                      <a:cs typeface="Open Sans SemiBold" panose="020B0706030804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10636111111111111"/>
                      <c:h val="0.12689814814814815"/>
                    </c:manualLayout>
                  </c15:layout>
                  <c15:dlblFieldTable/>
                  <c15:showDataLabelsRange val="0"/>
                </c:ext>
                <c:ext xmlns:c16="http://schemas.microsoft.com/office/drawing/2014/chart" uri="{C3380CC4-5D6E-409C-BE32-E72D297353CC}">
                  <c16:uniqueId val="{00000001-C6D1-43F8-85B6-CD119CE64323}"/>
                </c:ext>
              </c:extLst>
            </c:dLbl>
            <c:dLbl>
              <c:idx val="1"/>
              <c:layout>
                <c:manualLayout>
                  <c:x val="6.3888888888888884E-2"/>
                  <c:y val="6.4814814814814825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E19B74C1-CF14-4C44-B600-6C8D0138A2B8}" type="CATEGORYNAME">
                      <a:rPr lang="en-US" sz="80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[KATEGORINAVN]</a:t>
                    </a:fld>
                    <a:r>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t>
</a:t>
                    </a:r>
                    <a:fld id="{021B0328-64ED-4E73-ADB3-12FA13CF8D66}" type="PERCENTAGE">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[PROCENTDEL]</a:t>
                    </a:fld>
                    <a:endParaRPr lang="en-US" sz="800" baseline="0">
                      <a:latin typeface="Open Sans SemiBold" panose="020B0706030804020204" pitchFamily="34" charset="0"/>
                      <a:ea typeface="Open Sans SemiBold" panose="020B0706030804020204" pitchFamily="34" charset="0"/>
                      <a:cs typeface="Open Sans SemiBold" panose="020B0706030804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6D1-43F8-85B6-CD119CE64323}"/>
                </c:ext>
              </c:extLst>
            </c:dLbl>
            <c:dLbl>
              <c:idx val="2"/>
              <c:layout>
                <c:manualLayout>
                  <c:x val="1.1111111111111009E-2"/>
                  <c:y val="5.0925925925925923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B243519E-3F26-421D-BC5F-A9701424B5B0}" type="CATEGORYNAME">
                      <a:rPr lang="en-US" sz="80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[KATEGORINAVN]</a:t>
                    </a:fld>
                    <a:r>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t>
</a:t>
                    </a:r>
                    <a:fld id="{FFB3299A-9EDB-4441-899A-F6FF57A42E53}" type="PERCENTAGE">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[PROCENTDEL]</a:t>
                    </a:fld>
                    <a:endParaRPr lang="en-US" sz="800" baseline="0">
                      <a:latin typeface="Open Sans SemiBold" panose="020B0706030804020204" pitchFamily="34" charset="0"/>
                      <a:ea typeface="Open Sans SemiBold" panose="020B0706030804020204" pitchFamily="34" charset="0"/>
                      <a:cs typeface="Open Sans SemiBold" panose="020B0706030804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25716666666666665"/>
                      <c:h val="0.18340296004666085"/>
                    </c:manualLayout>
                  </c15:layout>
                  <c15:dlblFieldTable/>
                  <c15:showDataLabelsRange val="0"/>
                </c:ext>
                <c:ext xmlns:c16="http://schemas.microsoft.com/office/drawing/2014/chart" uri="{C3380CC4-5D6E-409C-BE32-E72D297353CC}">
                  <c16:uniqueId val="{00000005-C6D1-43F8-85B6-CD119CE64323}"/>
                </c:ext>
              </c:extLst>
            </c:dLbl>
            <c:dLbl>
              <c:idx val="3"/>
              <c:layout>
                <c:manualLayout>
                  <c:x val="0"/>
                  <c:y val="-4.6296296296296294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004F6317-AB0D-4DF0-9099-FE6DD39EA59B}" type="CATEGORYNAME">
                      <a:rPr lang="en-US" sz="80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[KATEGORINAVN]</a:t>
                    </a:fld>
                    <a:r>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t>
</a:t>
                    </a:r>
                    <a:fld id="{628E376F-5DAD-4554-96C8-A67E276D7577}" type="PERCENTAGE">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[PROCENTDEL]</a:t>
                    </a:fld>
                    <a:endParaRPr lang="en-US" sz="800" baseline="0">
                      <a:latin typeface="Open Sans SemiBold" panose="020B0706030804020204" pitchFamily="34" charset="0"/>
                      <a:ea typeface="Open Sans SemiBold" panose="020B0706030804020204" pitchFamily="34" charset="0"/>
                      <a:cs typeface="Open Sans SemiBold" panose="020B0706030804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2840693350831146"/>
                      <c:h val="0.18340296004666085"/>
                    </c:manualLayout>
                  </c15:layout>
                  <c15:dlblFieldTable/>
                  <c15:showDataLabelsRange val="0"/>
                </c:ext>
                <c:ext xmlns:c16="http://schemas.microsoft.com/office/drawing/2014/chart" uri="{C3380CC4-5D6E-409C-BE32-E72D297353CC}">
                  <c16:uniqueId val="{00000007-C6D1-43F8-85B6-CD119CE64323}"/>
                </c:ext>
              </c:extLst>
            </c:dLbl>
            <c:dLbl>
              <c:idx val="4"/>
              <c:layout>
                <c:manualLayout>
                  <c:x val="1.0936132983377078E-7"/>
                  <c:y val="0.17129629629629631"/>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A6B9F930-413E-481E-99E1-31CD599B7D6A}" type="CATEGORYNAME">
                      <a:rPr lang="en-US" sz="80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[KATEGORINAVN]</a:t>
                    </a:fld>
                    <a:r>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t>
</a:t>
                    </a:r>
                    <a:fld id="{D3EDA6BA-CFB7-45EA-8A32-643B6CC0D79D}" type="PERCENTAGE">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[PROCENTDEL]</a:t>
                    </a:fld>
                    <a:endParaRPr lang="en-US" sz="800" baseline="0">
                      <a:latin typeface="Open Sans SemiBold" panose="020B0706030804020204" pitchFamily="34" charset="0"/>
                      <a:ea typeface="Open Sans SemiBold" panose="020B0706030804020204" pitchFamily="34" charset="0"/>
                      <a:cs typeface="Open Sans SemiBold" panose="020B0706030804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35331955380577423"/>
                      <c:h val="0.15099555263925343"/>
                    </c:manualLayout>
                  </c15:layout>
                  <c15:dlblFieldTable/>
                  <c15:showDataLabelsRange val="0"/>
                </c:ext>
                <c:ext xmlns:c16="http://schemas.microsoft.com/office/drawing/2014/chart" uri="{C3380CC4-5D6E-409C-BE32-E72D297353CC}">
                  <c16:uniqueId val="{00000009-C6D1-43F8-85B6-CD119CE64323}"/>
                </c:ext>
              </c:extLst>
            </c:dLbl>
            <c:dLbl>
              <c:idx val="5"/>
              <c:layout>
                <c:manualLayout>
                  <c:x val="-6.6666557305336827E-2"/>
                  <c:y val="6.9444444444444434E-2"/>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8E9EE776-4EB7-4609-BF68-A6D9472FB587}" type="CATEGORYNAME">
                      <a:rPr lang="en-US" sz="80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[KATEGORINAVN]</a:t>
                    </a:fld>
                    <a:r>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t>
</a:t>
                    </a:r>
                    <a:fld id="{B8876DC3-2E5A-4AE3-8100-BF937B414AA2}" type="PERCENTAGE">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[PROCENTDEL]</a:t>
                    </a:fld>
                    <a:endParaRPr lang="en-US" sz="800" baseline="0">
                      <a:latin typeface="Open Sans SemiBold" panose="020B0706030804020204" pitchFamily="34" charset="0"/>
                      <a:ea typeface="Open Sans SemiBold" panose="020B0706030804020204" pitchFamily="34" charset="0"/>
                      <a:cs typeface="Open Sans SemiBold" panose="020B0706030804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31101377952755899"/>
                      <c:h val="0.13710666375036454"/>
                    </c:manualLayout>
                  </c15:layout>
                  <c15:dlblFieldTable/>
                  <c15:showDataLabelsRange val="0"/>
                </c:ext>
                <c:ext xmlns:c16="http://schemas.microsoft.com/office/drawing/2014/chart" uri="{C3380CC4-5D6E-409C-BE32-E72D297353CC}">
                  <c16:uniqueId val="{0000000B-C6D1-43F8-85B6-CD119CE64323}"/>
                </c:ext>
              </c:extLst>
            </c:dLbl>
            <c:dLbl>
              <c:idx val="6"/>
              <c:layout>
                <c:manualLayout>
                  <c:x val="4.7222222222222221E-2"/>
                  <c:y val="4.6296296296296294E-3"/>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581F0A14-598E-4AF4-A2E8-33D73518B346}" type="CATEGORYNAME">
                      <a:rPr lang="en-US" sz="80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[KATEGORINAVN]</a:t>
                    </a:fld>
                    <a:r>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t>
</a:t>
                    </a:r>
                    <a:fld id="{07DEA2E3-13CC-49BD-9CD0-8998EFAB579F}" type="PERCENTAGE">
                      <a:rPr lang="en-US" sz="800" baseline="0">
                        <a:latin typeface="Open Sans SemiBold" panose="020B0706030804020204" pitchFamily="34" charset="0"/>
                        <a:ea typeface="Open Sans SemiBold" panose="020B0706030804020204" pitchFamily="34" charset="0"/>
                        <a:cs typeface="Open Sans SemiBold" panose="020B0706030804020204" pitchFamily="34" charset="0"/>
                      </a:rPr>
                      <a:pPr>
                        <a:defRPr>
                          <a:solidFill>
                            <a:schemeClr val="accent1"/>
                          </a:solidFill>
                        </a:defRPr>
                      </a:pPr>
                      <a:t>[PROCENTDEL]</a:t>
                    </a:fld>
                    <a:endParaRPr lang="en-US" sz="800" baseline="0">
                      <a:latin typeface="Open Sans SemiBold" panose="020B0706030804020204" pitchFamily="34" charset="0"/>
                      <a:ea typeface="Open Sans SemiBold" panose="020B0706030804020204" pitchFamily="34" charset="0"/>
                      <a:cs typeface="Open Sans SemiBold" panose="020B0706030804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da-DK"/>
                </a:p>
              </c:txPr>
              <c:dLblPos val="bestFit"/>
              <c:showLegendKey val="0"/>
              <c:showVal val="0"/>
              <c:showCatName val="1"/>
              <c:showSerName val="0"/>
              <c:showPercent val="1"/>
              <c:showBubbleSize val="0"/>
              <c:extLst>
                <c:ext xmlns:c15="http://schemas.microsoft.com/office/drawing/2012/chart" uri="{CE6537A1-D6FC-4f65-9D91-7224C49458BB}">
                  <c15:layout>
                    <c:manualLayout>
                      <c:w val="0.41815288713910759"/>
                      <c:h val="0.14173629337999416"/>
                    </c:manualLayout>
                  </c15:layout>
                  <c15:dlblFieldTable/>
                  <c15:showDataLabelsRange val="0"/>
                </c:ext>
                <c:ext xmlns:c16="http://schemas.microsoft.com/office/drawing/2014/chart" uri="{C3380CC4-5D6E-409C-BE32-E72D297353CC}">
                  <c16:uniqueId val="{0000000D-C6D1-43F8-85B6-CD119CE64323}"/>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'Ark2'!$E$132:$E$138</c:f>
              <c:strCache>
                <c:ptCount val="7"/>
                <c:pt idx="0">
                  <c:v>Andet</c:v>
                </c:pt>
                <c:pt idx="1">
                  <c:v>Diskrimination</c:v>
                </c:pt>
                <c:pt idx="2">
                  <c:v>Forvaltningsloven</c:v>
                </c:pt>
                <c:pt idx="3">
                  <c:v>Forvaltningsskik</c:v>
                </c:pt>
                <c:pt idx="4">
                  <c:v>Offentlighedsloven</c:v>
                </c:pt>
                <c:pt idx="5">
                  <c:v>Opgavevaretagelse</c:v>
                </c:pt>
                <c:pt idx="6">
                  <c:v>Retsgrundsætninger mv.</c:v>
                </c:pt>
              </c:strCache>
            </c:strRef>
          </c:cat>
          <c:val>
            <c:numRef>
              <c:f>'Ark2'!$F$132:$F$138</c:f>
              <c:numCache>
                <c:formatCode>General</c:formatCode>
                <c:ptCount val="7"/>
                <c:pt idx="0">
                  <c:v>3</c:v>
                </c:pt>
                <c:pt idx="1">
                  <c:v>1</c:v>
                </c:pt>
                <c:pt idx="2">
                  <c:v>9</c:v>
                </c:pt>
                <c:pt idx="3">
                  <c:v>26</c:v>
                </c:pt>
                <c:pt idx="4">
                  <c:v>1</c:v>
                </c:pt>
                <c:pt idx="5">
                  <c:v>1</c:v>
                </c:pt>
                <c:pt idx="6">
                  <c:v>3</c:v>
                </c:pt>
              </c:numCache>
            </c:numRef>
          </c:val>
          <c:extLst>
            <c:ext xmlns:c16="http://schemas.microsoft.com/office/drawing/2014/chart" uri="{C3380CC4-5D6E-409C-BE32-E72D297353CC}">
              <c16:uniqueId val="{0000000E-C6D1-43F8-85B6-CD119CE64323}"/>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pivotSource>
    <c:name>[Forsørgelsesudgifter.xlsx]Forsørgelsesudgifter!Pivottabel4</c:name>
    <c:fmtId val="15"/>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Forsørgelsesudgifter!$B$1:$B$2</c:f>
              <c:strCache>
                <c:ptCount val="1"/>
                <c:pt idx="0">
                  <c:v>Albertslund</c:v>
                </c:pt>
              </c:strCache>
            </c:strRef>
          </c:tx>
          <c:spPr>
            <a:ln w="28575" cap="rnd">
              <a:solidFill>
                <a:srgbClr val="EC008C"/>
              </a:solidFill>
              <a:round/>
            </a:ln>
            <a:effectLst/>
          </c:spPr>
          <c:marker>
            <c:symbol val="none"/>
          </c:marker>
          <c:cat>
            <c:multiLvlStrRef>
              <c:f>Forsørgelsesudgifter!$A$3:$A$40</c:f>
              <c:multiLvlStrCache>
                <c:ptCount val="34"/>
                <c:lvl>
                  <c:pt idx="0">
                    <c:v>Jan</c:v>
                  </c:pt>
                  <c:pt idx="1">
                    <c:v>Feb</c:v>
                  </c:pt>
                  <c:pt idx="2">
                    <c:v>Mar</c:v>
                  </c:pt>
                  <c:pt idx="3">
                    <c:v>Apr</c:v>
                  </c:pt>
                  <c:pt idx="4">
                    <c:v>Maj</c:v>
                  </c:pt>
                  <c:pt idx="5">
                    <c:v>Jun</c:v>
                  </c:pt>
                  <c:pt idx="6">
                    <c:v>Jul</c:v>
                  </c:pt>
                  <c:pt idx="7">
                    <c:v>Aug</c:v>
                  </c:pt>
                  <c:pt idx="8">
                    <c:v>Sep</c:v>
                  </c:pt>
                  <c:pt idx="9">
                    <c:v>Okt</c:v>
                  </c:pt>
                  <c:pt idx="10">
                    <c:v>Nov</c:v>
                  </c:pt>
                  <c:pt idx="11">
                    <c:v>Dec</c:v>
                  </c:pt>
                  <c:pt idx="12">
                    <c:v>Jan</c:v>
                  </c:pt>
                  <c:pt idx="13">
                    <c:v>Feb</c:v>
                  </c:pt>
                  <c:pt idx="14">
                    <c:v>Mar</c:v>
                  </c:pt>
                  <c:pt idx="15">
                    <c:v>Apr</c:v>
                  </c:pt>
                  <c:pt idx="16">
                    <c:v>Maj</c:v>
                  </c:pt>
                  <c:pt idx="17">
                    <c:v>Jun</c:v>
                  </c:pt>
                  <c:pt idx="18">
                    <c:v>Jul</c:v>
                  </c:pt>
                  <c:pt idx="19">
                    <c:v>Aug</c:v>
                  </c:pt>
                  <c:pt idx="20">
                    <c:v>Sep</c:v>
                  </c:pt>
                  <c:pt idx="21">
                    <c:v>Okt</c:v>
                  </c:pt>
                  <c:pt idx="22">
                    <c:v>Nov</c:v>
                  </c:pt>
                  <c:pt idx="23">
                    <c:v>Dec</c:v>
                  </c:pt>
                  <c:pt idx="24">
                    <c:v>Jan</c:v>
                  </c:pt>
                  <c:pt idx="25">
                    <c:v>Feb</c:v>
                  </c:pt>
                  <c:pt idx="26">
                    <c:v>Mar</c:v>
                  </c:pt>
                  <c:pt idx="27">
                    <c:v>Apr</c:v>
                  </c:pt>
                  <c:pt idx="28">
                    <c:v>Maj</c:v>
                  </c:pt>
                  <c:pt idx="29">
                    <c:v>Jun</c:v>
                  </c:pt>
                  <c:pt idx="30">
                    <c:v>Jul</c:v>
                  </c:pt>
                  <c:pt idx="31">
                    <c:v>Aug</c:v>
                  </c:pt>
                  <c:pt idx="32">
                    <c:v>Sep</c:v>
                  </c:pt>
                  <c:pt idx="33">
                    <c:v>Okt</c:v>
                  </c:pt>
                </c:lvl>
                <c:lvl>
                  <c:pt idx="0">
                    <c:v>2020</c:v>
                  </c:pt>
                  <c:pt idx="12">
                    <c:v>2021</c:v>
                  </c:pt>
                  <c:pt idx="24">
                    <c:v>2022</c:v>
                  </c:pt>
                </c:lvl>
              </c:multiLvlStrCache>
            </c:multiLvlStrRef>
          </c:cat>
          <c:val>
            <c:numRef>
              <c:f>Forsørgelsesudgifter!$B$3:$B$40</c:f>
              <c:numCache>
                <c:formatCode>"kr."#,##0_);\("kr."#,##0\)</c:formatCode>
                <c:ptCount val="34"/>
                <c:pt idx="0">
                  <c:v>13721.637426900585</c:v>
                </c:pt>
                <c:pt idx="1">
                  <c:v>13498.767841538014</c:v>
                </c:pt>
                <c:pt idx="2">
                  <c:v>13756.510382513661</c:v>
                </c:pt>
                <c:pt idx="3">
                  <c:v>13500.7386424372</c:v>
                </c:pt>
                <c:pt idx="4">
                  <c:v>13560.14698730073</c:v>
                </c:pt>
                <c:pt idx="5">
                  <c:v>13696.590029964587</c:v>
                </c:pt>
                <c:pt idx="6">
                  <c:v>13727.667669584245</c:v>
                </c:pt>
                <c:pt idx="7">
                  <c:v>13578.45</c:v>
                </c:pt>
                <c:pt idx="8">
                  <c:v>13772.6775</c:v>
                </c:pt>
                <c:pt idx="9">
                  <c:v>13835.926580182169</c:v>
                </c:pt>
                <c:pt idx="10">
                  <c:v>13701.748574531632</c:v>
                </c:pt>
                <c:pt idx="11">
                  <c:v>13688.703733333334</c:v>
                </c:pt>
                <c:pt idx="12">
                  <c:v>13929.126354744911</c:v>
                </c:pt>
                <c:pt idx="13">
                  <c:v>13882.668163804492</c:v>
                </c:pt>
                <c:pt idx="14">
                  <c:v>14000.216409984068</c:v>
                </c:pt>
                <c:pt idx="15">
                  <c:v>13786.809357354128</c:v>
                </c:pt>
                <c:pt idx="16">
                  <c:v>13731.357142857143</c:v>
                </c:pt>
                <c:pt idx="17">
                  <c:v>14021.767891682784</c:v>
                </c:pt>
                <c:pt idx="18">
                  <c:v>13628.163693004815</c:v>
                </c:pt>
                <c:pt idx="19">
                  <c:v>13841.831054131055</c:v>
                </c:pt>
                <c:pt idx="20">
                  <c:v>13940.700901949374</c:v>
                </c:pt>
                <c:pt idx="21">
                  <c:v>13747.393576642336</c:v>
                </c:pt>
                <c:pt idx="22">
                  <c:v>13826.740870581361</c:v>
                </c:pt>
                <c:pt idx="23">
                  <c:v>14054.313287514318</c:v>
                </c:pt>
                <c:pt idx="24">
                  <c:v>14301.990265719547</c:v>
                </c:pt>
                <c:pt idx="25">
                  <c:v>13851.442790184725</c:v>
                </c:pt>
                <c:pt idx="26">
                  <c:v>13886.764208685514</c:v>
                </c:pt>
                <c:pt idx="27">
                  <c:v>13396.689129797833</c:v>
                </c:pt>
                <c:pt idx="28">
                  <c:v>13539.597460129948</c:v>
                </c:pt>
                <c:pt idx="29">
                  <c:v>13594.71054198928</c:v>
                </c:pt>
                <c:pt idx="30">
                  <c:v>13325.412218451096</c:v>
                </c:pt>
                <c:pt idx="31">
                  <c:v>13583.566921898928</c:v>
                </c:pt>
                <c:pt idx="32">
                  <c:v>13582.149848024315</c:v>
                </c:pt>
                <c:pt idx="33">
                  <c:v>13290.314967860422</c:v>
                </c:pt>
              </c:numCache>
            </c:numRef>
          </c:val>
          <c:smooth val="0"/>
          <c:extLst>
            <c:ext xmlns:c16="http://schemas.microsoft.com/office/drawing/2014/chart" uri="{C3380CC4-5D6E-409C-BE32-E72D297353CC}">
              <c16:uniqueId val="{00000000-00E2-438D-9963-E4CF37BE0FF0}"/>
            </c:ext>
          </c:extLst>
        </c:ser>
        <c:ser>
          <c:idx val="1"/>
          <c:order val="1"/>
          <c:tx>
            <c:strRef>
              <c:f>Forsørgelsesudgifter!$C$1:$C$2</c:f>
              <c:strCache>
                <c:ptCount val="1"/>
                <c:pt idx="0">
                  <c:v>Hele landet</c:v>
                </c:pt>
              </c:strCache>
            </c:strRef>
          </c:tx>
          <c:spPr>
            <a:ln w="28575" cap="rnd">
              <a:solidFill>
                <a:srgbClr val="7F7F7F"/>
              </a:solidFill>
              <a:round/>
            </a:ln>
            <a:effectLst/>
          </c:spPr>
          <c:marker>
            <c:symbol val="none"/>
          </c:marker>
          <c:cat>
            <c:multiLvlStrRef>
              <c:f>Forsørgelsesudgifter!$A$3:$A$40</c:f>
              <c:multiLvlStrCache>
                <c:ptCount val="34"/>
                <c:lvl>
                  <c:pt idx="0">
                    <c:v>Jan</c:v>
                  </c:pt>
                  <c:pt idx="1">
                    <c:v>Feb</c:v>
                  </c:pt>
                  <c:pt idx="2">
                    <c:v>Mar</c:v>
                  </c:pt>
                  <c:pt idx="3">
                    <c:v>Apr</c:v>
                  </c:pt>
                  <c:pt idx="4">
                    <c:v>Maj</c:v>
                  </c:pt>
                  <c:pt idx="5">
                    <c:v>Jun</c:v>
                  </c:pt>
                  <c:pt idx="6">
                    <c:v>Jul</c:v>
                  </c:pt>
                  <c:pt idx="7">
                    <c:v>Aug</c:v>
                  </c:pt>
                  <c:pt idx="8">
                    <c:v>Sep</c:v>
                  </c:pt>
                  <c:pt idx="9">
                    <c:v>Okt</c:v>
                  </c:pt>
                  <c:pt idx="10">
                    <c:v>Nov</c:v>
                  </c:pt>
                  <c:pt idx="11">
                    <c:v>Dec</c:v>
                  </c:pt>
                  <c:pt idx="12">
                    <c:v>Jan</c:v>
                  </c:pt>
                  <c:pt idx="13">
                    <c:v>Feb</c:v>
                  </c:pt>
                  <c:pt idx="14">
                    <c:v>Mar</c:v>
                  </c:pt>
                  <c:pt idx="15">
                    <c:v>Apr</c:v>
                  </c:pt>
                  <c:pt idx="16">
                    <c:v>Maj</c:v>
                  </c:pt>
                  <c:pt idx="17">
                    <c:v>Jun</c:v>
                  </c:pt>
                  <c:pt idx="18">
                    <c:v>Jul</c:v>
                  </c:pt>
                  <c:pt idx="19">
                    <c:v>Aug</c:v>
                  </c:pt>
                  <c:pt idx="20">
                    <c:v>Sep</c:v>
                  </c:pt>
                  <c:pt idx="21">
                    <c:v>Okt</c:v>
                  </c:pt>
                  <c:pt idx="22">
                    <c:v>Nov</c:v>
                  </c:pt>
                  <c:pt idx="23">
                    <c:v>Dec</c:v>
                  </c:pt>
                  <c:pt idx="24">
                    <c:v>Jan</c:v>
                  </c:pt>
                  <c:pt idx="25">
                    <c:v>Feb</c:v>
                  </c:pt>
                  <c:pt idx="26">
                    <c:v>Mar</c:v>
                  </c:pt>
                  <c:pt idx="27">
                    <c:v>Apr</c:v>
                  </c:pt>
                  <c:pt idx="28">
                    <c:v>Maj</c:v>
                  </c:pt>
                  <c:pt idx="29">
                    <c:v>Jun</c:v>
                  </c:pt>
                  <c:pt idx="30">
                    <c:v>Jul</c:v>
                  </c:pt>
                  <c:pt idx="31">
                    <c:v>Aug</c:v>
                  </c:pt>
                  <c:pt idx="32">
                    <c:v>Sep</c:v>
                  </c:pt>
                  <c:pt idx="33">
                    <c:v>Okt</c:v>
                  </c:pt>
                </c:lvl>
                <c:lvl>
                  <c:pt idx="0">
                    <c:v>2020</c:v>
                  </c:pt>
                  <c:pt idx="12">
                    <c:v>2021</c:v>
                  </c:pt>
                  <c:pt idx="24">
                    <c:v>2022</c:v>
                  </c:pt>
                </c:lvl>
              </c:multiLvlStrCache>
            </c:multiLvlStrRef>
          </c:cat>
          <c:val>
            <c:numRef>
              <c:f>Forsørgelsesudgifter!$C$3:$C$40</c:f>
              <c:numCache>
                <c:formatCode>"kr."#,##0_);\("kr."#,##0\)</c:formatCode>
                <c:ptCount val="34"/>
                <c:pt idx="0">
                  <c:v>13198.306744912536</c:v>
                </c:pt>
                <c:pt idx="1">
                  <c:v>13103.259364847458</c:v>
                </c:pt>
                <c:pt idx="2">
                  <c:v>13292.390539545244</c:v>
                </c:pt>
                <c:pt idx="3">
                  <c:v>13072.720799823926</c:v>
                </c:pt>
                <c:pt idx="4">
                  <c:v>13157.058808629265</c:v>
                </c:pt>
                <c:pt idx="5">
                  <c:v>13234.288594433612</c:v>
                </c:pt>
                <c:pt idx="6">
                  <c:v>13221.451762940318</c:v>
                </c:pt>
                <c:pt idx="7">
                  <c:v>13267.36137053287</c:v>
                </c:pt>
                <c:pt idx="8">
                  <c:v>13345.362294078681</c:v>
                </c:pt>
                <c:pt idx="9">
                  <c:v>13331.398344100808</c:v>
                </c:pt>
                <c:pt idx="10">
                  <c:v>13303.943689763926</c:v>
                </c:pt>
                <c:pt idx="11">
                  <c:v>13318.34787909328</c:v>
                </c:pt>
                <c:pt idx="12">
                  <c:v>13539.836755768889</c:v>
                </c:pt>
                <c:pt idx="13">
                  <c:v>13494.771128039174</c:v>
                </c:pt>
                <c:pt idx="14">
                  <c:v>13538.941298249218</c:v>
                </c:pt>
                <c:pt idx="15">
                  <c:v>13272.003081552104</c:v>
                </c:pt>
                <c:pt idx="16">
                  <c:v>13205.419719951216</c:v>
                </c:pt>
                <c:pt idx="17">
                  <c:v>13359.161837379455</c:v>
                </c:pt>
                <c:pt idx="18">
                  <c:v>13199.299166083607</c:v>
                </c:pt>
                <c:pt idx="19">
                  <c:v>13217.528807248034</c:v>
                </c:pt>
                <c:pt idx="20">
                  <c:v>13231.867195832636</c:v>
                </c:pt>
                <c:pt idx="21">
                  <c:v>13130.277470201074</c:v>
                </c:pt>
                <c:pt idx="22">
                  <c:v>13175.457546680309</c:v>
                </c:pt>
                <c:pt idx="23">
                  <c:v>13264.238877707481</c:v>
                </c:pt>
                <c:pt idx="24">
                  <c:v>13605.569912352688</c:v>
                </c:pt>
                <c:pt idx="25">
                  <c:v>13420.169838374182</c:v>
                </c:pt>
                <c:pt idx="26">
                  <c:v>13232.159183620312</c:v>
                </c:pt>
                <c:pt idx="27">
                  <c:v>12783.129355125348</c:v>
                </c:pt>
                <c:pt idx="28">
                  <c:v>12869.283094676795</c:v>
                </c:pt>
                <c:pt idx="29">
                  <c:v>12887.497583717013</c:v>
                </c:pt>
                <c:pt idx="30">
                  <c:v>12814.838647208951</c:v>
                </c:pt>
                <c:pt idx="31">
                  <c:v>12993.171206604178</c:v>
                </c:pt>
                <c:pt idx="32">
                  <c:v>12959.17715404071</c:v>
                </c:pt>
                <c:pt idx="33">
                  <c:v>12717.004464252988</c:v>
                </c:pt>
              </c:numCache>
            </c:numRef>
          </c:val>
          <c:smooth val="0"/>
          <c:extLst>
            <c:ext xmlns:c16="http://schemas.microsoft.com/office/drawing/2014/chart" uri="{C3380CC4-5D6E-409C-BE32-E72D297353CC}">
              <c16:uniqueId val="{00000001-00E2-438D-9963-E4CF37BE0FF0}"/>
            </c:ext>
          </c:extLst>
        </c:ser>
        <c:ser>
          <c:idx val="2"/>
          <c:order val="2"/>
          <c:tx>
            <c:strRef>
              <c:f>Forsørgelsesudgifter!$D$1:$D$2</c:f>
              <c:strCache>
                <c:ptCount val="1"/>
                <c:pt idx="0">
                  <c:v>Lokalområdet</c:v>
                </c:pt>
              </c:strCache>
            </c:strRef>
          </c:tx>
          <c:spPr>
            <a:ln w="28575" cap="rnd">
              <a:solidFill>
                <a:schemeClr val="bg2"/>
              </a:solidFill>
              <a:round/>
            </a:ln>
            <a:effectLst/>
          </c:spPr>
          <c:marker>
            <c:symbol val="none"/>
          </c:marker>
          <c:cat>
            <c:multiLvlStrRef>
              <c:f>Forsørgelsesudgifter!$A$3:$A$40</c:f>
              <c:multiLvlStrCache>
                <c:ptCount val="34"/>
                <c:lvl>
                  <c:pt idx="0">
                    <c:v>Jan</c:v>
                  </c:pt>
                  <c:pt idx="1">
                    <c:v>Feb</c:v>
                  </c:pt>
                  <c:pt idx="2">
                    <c:v>Mar</c:v>
                  </c:pt>
                  <c:pt idx="3">
                    <c:v>Apr</c:v>
                  </c:pt>
                  <c:pt idx="4">
                    <c:v>Maj</c:v>
                  </c:pt>
                  <c:pt idx="5">
                    <c:v>Jun</c:v>
                  </c:pt>
                  <c:pt idx="6">
                    <c:v>Jul</c:v>
                  </c:pt>
                  <c:pt idx="7">
                    <c:v>Aug</c:v>
                  </c:pt>
                  <c:pt idx="8">
                    <c:v>Sep</c:v>
                  </c:pt>
                  <c:pt idx="9">
                    <c:v>Okt</c:v>
                  </c:pt>
                  <c:pt idx="10">
                    <c:v>Nov</c:v>
                  </c:pt>
                  <c:pt idx="11">
                    <c:v>Dec</c:v>
                  </c:pt>
                  <c:pt idx="12">
                    <c:v>Jan</c:v>
                  </c:pt>
                  <c:pt idx="13">
                    <c:v>Feb</c:v>
                  </c:pt>
                  <c:pt idx="14">
                    <c:v>Mar</c:v>
                  </c:pt>
                  <c:pt idx="15">
                    <c:v>Apr</c:v>
                  </c:pt>
                  <c:pt idx="16">
                    <c:v>Maj</c:v>
                  </c:pt>
                  <c:pt idx="17">
                    <c:v>Jun</c:v>
                  </c:pt>
                  <c:pt idx="18">
                    <c:v>Jul</c:v>
                  </c:pt>
                  <c:pt idx="19">
                    <c:v>Aug</c:v>
                  </c:pt>
                  <c:pt idx="20">
                    <c:v>Sep</c:v>
                  </c:pt>
                  <c:pt idx="21">
                    <c:v>Okt</c:v>
                  </c:pt>
                  <c:pt idx="22">
                    <c:v>Nov</c:v>
                  </c:pt>
                  <c:pt idx="23">
                    <c:v>Dec</c:v>
                  </c:pt>
                  <c:pt idx="24">
                    <c:v>Jan</c:v>
                  </c:pt>
                  <c:pt idx="25">
                    <c:v>Feb</c:v>
                  </c:pt>
                  <c:pt idx="26">
                    <c:v>Mar</c:v>
                  </c:pt>
                  <c:pt idx="27">
                    <c:v>Apr</c:v>
                  </c:pt>
                  <c:pt idx="28">
                    <c:v>Maj</c:v>
                  </c:pt>
                  <c:pt idx="29">
                    <c:v>Jun</c:v>
                  </c:pt>
                  <c:pt idx="30">
                    <c:v>Jul</c:v>
                  </c:pt>
                  <c:pt idx="31">
                    <c:v>Aug</c:v>
                  </c:pt>
                  <c:pt idx="32">
                    <c:v>Sep</c:v>
                  </c:pt>
                  <c:pt idx="33">
                    <c:v>Okt</c:v>
                  </c:pt>
                </c:lvl>
                <c:lvl>
                  <c:pt idx="0">
                    <c:v>2020</c:v>
                  </c:pt>
                  <c:pt idx="12">
                    <c:v>2021</c:v>
                  </c:pt>
                  <c:pt idx="24">
                    <c:v>2022</c:v>
                  </c:pt>
                </c:lvl>
              </c:multiLvlStrCache>
            </c:multiLvlStrRef>
          </c:cat>
          <c:val>
            <c:numRef>
              <c:f>Forsørgelsesudgifter!$D$3:$D$40</c:f>
              <c:numCache>
                <c:formatCode>"kr."#,##0_);\("kr."#,##0\)</c:formatCode>
                <c:ptCount val="34"/>
                <c:pt idx="0">
                  <c:v>13606.54691504418</c:v>
                </c:pt>
                <c:pt idx="1">
                  <c:v>13496.546829175395</c:v>
                </c:pt>
                <c:pt idx="2">
                  <c:v>13751.101342354339</c:v>
                </c:pt>
                <c:pt idx="3">
                  <c:v>13496.494829405558</c:v>
                </c:pt>
                <c:pt idx="4">
                  <c:v>13592.810623149584</c:v>
                </c:pt>
                <c:pt idx="5">
                  <c:v>13701.578930651138</c:v>
                </c:pt>
                <c:pt idx="6">
                  <c:v>13762.427303949627</c:v>
                </c:pt>
                <c:pt idx="7">
                  <c:v>13732.988421738186</c:v>
                </c:pt>
                <c:pt idx="8">
                  <c:v>13868.359088799229</c:v>
                </c:pt>
                <c:pt idx="9">
                  <c:v>13889.934573489885</c:v>
                </c:pt>
                <c:pt idx="10">
                  <c:v>13857.719197408298</c:v>
                </c:pt>
                <c:pt idx="11">
                  <c:v>13869.757664233577</c:v>
                </c:pt>
                <c:pt idx="12">
                  <c:v>14080.113293203753</c:v>
                </c:pt>
                <c:pt idx="13">
                  <c:v>14014.346516198997</c:v>
                </c:pt>
                <c:pt idx="14">
                  <c:v>14135.744956185043</c:v>
                </c:pt>
                <c:pt idx="15">
                  <c:v>13912.034131099132</c:v>
                </c:pt>
                <c:pt idx="16">
                  <c:v>13870.667968341411</c:v>
                </c:pt>
                <c:pt idx="17">
                  <c:v>13999.371504424778</c:v>
                </c:pt>
                <c:pt idx="18">
                  <c:v>13757.391910277625</c:v>
                </c:pt>
                <c:pt idx="19">
                  <c:v>13763.190458579882</c:v>
                </c:pt>
                <c:pt idx="20">
                  <c:v>13787.119445682865</c:v>
                </c:pt>
                <c:pt idx="21">
                  <c:v>13683.995147624202</c:v>
                </c:pt>
                <c:pt idx="22">
                  <c:v>13725.988688037882</c:v>
                </c:pt>
                <c:pt idx="23">
                  <c:v>13819.047364934491</c:v>
                </c:pt>
                <c:pt idx="24">
                  <c:v>14221.297955371736</c:v>
                </c:pt>
                <c:pt idx="25">
                  <c:v>13858.828899082569</c:v>
                </c:pt>
                <c:pt idx="26">
                  <c:v>13781.37895716946</c:v>
                </c:pt>
                <c:pt idx="27">
                  <c:v>13322.758889012994</c:v>
                </c:pt>
                <c:pt idx="28">
                  <c:v>13433.593237399344</c:v>
                </c:pt>
                <c:pt idx="29">
                  <c:v>13443.471363179637</c:v>
                </c:pt>
                <c:pt idx="30">
                  <c:v>13325.604462091133</c:v>
                </c:pt>
                <c:pt idx="31">
                  <c:v>13533.942915315587</c:v>
                </c:pt>
                <c:pt idx="32">
                  <c:v>13513.45638418079</c:v>
                </c:pt>
                <c:pt idx="33">
                  <c:v>13224.918149466192</c:v>
                </c:pt>
              </c:numCache>
            </c:numRef>
          </c:val>
          <c:smooth val="0"/>
          <c:extLst>
            <c:ext xmlns:c16="http://schemas.microsoft.com/office/drawing/2014/chart" uri="{C3380CC4-5D6E-409C-BE32-E72D297353CC}">
              <c16:uniqueId val="{00000002-00E2-438D-9963-E4CF37BE0FF0}"/>
            </c:ext>
          </c:extLst>
        </c:ser>
        <c:dLbls>
          <c:showLegendKey val="0"/>
          <c:showVal val="0"/>
          <c:showCatName val="0"/>
          <c:showSerName val="0"/>
          <c:showPercent val="0"/>
          <c:showBubbleSize val="0"/>
        </c:dLbls>
        <c:smooth val="0"/>
        <c:axId val="1126161680"/>
        <c:axId val="1125777768"/>
      </c:lineChart>
      <c:catAx>
        <c:axId val="112616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25777768"/>
        <c:crosses val="autoZero"/>
        <c:auto val="1"/>
        <c:lblAlgn val="ctr"/>
        <c:lblOffset val="100"/>
        <c:noMultiLvlLbl val="0"/>
      </c:catAx>
      <c:valAx>
        <c:axId val="1125777768"/>
        <c:scaling>
          <c:orientation val="minMax"/>
          <c:min val="12500"/>
        </c:scaling>
        <c:delete val="0"/>
        <c:axPos val="l"/>
        <c:majorGridlines>
          <c:spPr>
            <a:ln w="9525" cap="flat" cmpd="sng" algn="ctr">
              <a:solidFill>
                <a:schemeClr val="tx1">
                  <a:lumMod val="15000"/>
                  <a:lumOff val="85000"/>
                </a:schemeClr>
              </a:solidFill>
              <a:round/>
            </a:ln>
            <a:effectLst/>
          </c:spPr>
        </c:majorGridlines>
        <c:numFmt formatCode="&quot;kr.&quot;#,##0_);\(&quot;kr.&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26161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pivotSource>
    <c:name>[Ydelsesrefusion.xlsx]Refusionstrappen!Pivottabel6</c:name>
    <c:fmtId val="8"/>
  </c:pivotSource>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'Refusionstrappen'!$H$1</c:f>
              <c:strCache>
                <c:ptCount val="1"/>
                <c:pt idx="0">
                  <c:v>Total</c:v>
                </c:pt>
              </c:strCache>
            </c:strRef>
          </c:tx>
          <c:spPr>
            <a:ln w="28575" cap="rnd">
              <a:solidFill>
                <a:schemeClr val="accent1"/>
              </a:solidFill>
              <a:round/>
            </a:ln>
            <a:effectLst/>
          </c:spPr>
          <c:marker>
            <c:symbol val="none"/>
          </c:marker>
          <c:cat>
            <c:strRef>
              <c:f>'Refusionstrappen'!$G$2:$G$55</c:f>
              <c:strCach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strCache>
            </c:strRef>
          </c:cat>
          <c:val>
            <c:numRef>
              <c:f>'Refusionstrappen'!$H$2:$H$55</c:f>
              <c:numCache>
                <c:formatCode>0%</c:formatCode>
                <c:ptCount val="53"/>
                <c:pt idx="0">
                  <c:v>0.8</c:v>
                </c:pt>
                <c:pt idx="1">
                  <c:v>0.8</c:v>
                </c:pt>
                <c:pt idx="2">
                  <c:v>0.8</c:v>
                </c:pt>
                <c:pt idx="3">
                  <c:v>0.8</c:v>
                </c:pt>
                <c:pt idx="4">
                  <c:v>0.4</c:v>
                </c:pt>
                <c:pt idx="5">
                  <c:v>0.4</c:v>
                </c:pt>
                <c:pt idx="6">
                  <c:v>0.4</c:v>
                </c:pt>
                <c:pt idx="7">
                  <c:v>0.4</c:v>
                </c:pt>
                <c:pt idx="8">
                  <c:v>0.4</c:v>
                </c:pt>
                <c:pt idx="9">
                  <c:v>0.4</c:v>
                </c:pt>
                <c:pt idx="10">
                  <c:v>0.4</c:v>
                </c:pt>
                <c:pt idx="11">
                  <c:v>0.4</c:v>
                </c:pt>
                <c:pt idx="12">
                  <c:v>0.4</c:v>
                </c:pt>
                <c:pt idx="13">
                  <c:v>0.4</c:v>
                </c:pt>
                <c:pt idx="14">
                  <c:v>0.4</c:v>
                </c:pt>
                <c:pt idx="15">
                  <c:v>0.4</c:v>
                </c:pt>
                <c:pt idx="16">
                  <c:v>0.4</c:v>
                </c:pt>
                <c:pt idx="17">
                  <c:v>0.4</c:v>
                </c:pt>
                <c:pt idx="18">
                  <c:v>0.4</c:v>
                </c:pt>
                <c:pt idx="19">
                  <c:v>0.4</c:v>
                </c:pt>
                <c:pt idx="20">
                  <c:v>0.4</c:v>
                </c:pt>
                <c:pt idx="21">
                  <c:v>0.4</c:v>
                </c:pt>
                <c:pt idx="22">
                  <c:v>0.4</c:v>
                </c:pt>
                <c:pt idx="23">
                  <c:v>0.4</c:v>
                </c:pt>
                <c:pt idx="24">
                  <c:v>0.4</c:v>
                </c:pt>
                <c:pt idx="25">
                  <c:v>0.4</c:v>
                </c:pt>
                <c:pt idx="26">
                  <c:v>0.3</c:v>
                </c:pt>
                <c:pt idx="27">
                  <c:v>0.3</c:v>
                </c:pt>
                <c:pt idx="28">
                  <c:v>0.3</c:v>
                </c:pt>
                <c:pt idx="29">
                  <c:v>0.3</c:v>
                </c:pt>
                <c:pt idx="30">
                  <c:v>0.3</c:v>
                </c:pt>
                <c:pt idx="31">
                  <c:v>0.3</c:v>
                </c:pt>
                <c:pt idx="32">
                  <c:v>0.3</c:v>
                </c:pt>
                <c:pt idx="33">
                  <c:v>0.3</c:v>
                </c:pt>
                <c:pt idx="34">
                  <c:v>0.3</c:v>
                </c:pt>
                <c:pt idx="35">
                  <c:v>0.3</c:v>
                </c:pt>
                <c:pt idx="36">
                  <c:v>0.3</c:v>
                </c:pt>
                <c:pt idx="37">
                  <c:v>0.3</c:v>
                </c:pt>
                <c:pt idx="38">
                  <c:v>0.3</c:v>
                </c:pt>
                <c:pt idx="39">
                  <c:v>0.3</c:v>
                </c:pt>
                <c:pt idx="40">
                  <c:v>0.3</c:v>
                </c:pt>
                <c:pt idx="41">
                  <c:v>0.3</c:v>
                </c:pt>
                <c:pt idx="42">
                  <c:v>0.3</c:v>
                </c:pt>
                <c:pt idx="43">
                  <c:v>0.3</c:v>
                </c:pt>
                <c:pt idx="44">
                  <c:v>0.3</c:v>
                </c:pt>
                <c:pt idx="45">
                  <c:v>0.3</c:v>
                </c:pt>
                <c:pt idx="46">
                  <c:v>0.3</c:v>
                </c:pt>
                <c:pt idx="47">
                  <c:v>0.3</c:v>
                </c:pt>
                <c:pt idx="48">
                  <c:v>0.3</c:v>
                </c:pt>
                <c:pt idx="49">
                  <c:v>0.3</c:v>
                </c:pt>
                <c:pt idx="50">
                  <c:v>0.3</c:v>
                </c:pt>
                <c:pt idx="51">
                  <c:v>0.3</c:v>
                </c:pt>
                <c:pt idx="52">
                  <c:v>0.2</c:v>
                </c:pt>
              </c:numCache>
            </c:numRef>
          </c:val>
          <c:smooth val="0"/>
          <c:extLst>
            <c:ext xmlns:c16="http://schemas.microsoft.com/office/drawing/2014/chart" uri="{C3380CC4-5D6E-409C-BE32-E72D297353CC}">
              <c16:uniqueId val="{00000000-817A-42ED-B607-B6D2468C384A}"/>
            </c:ext>
          </c:extLst>
        </c:ser>
        <c:dLbls>
          <c:showLegendKey val="0"/>
          <c:showVal val="0"/>
          <c:showCatName val="0"/>
          <c:showSerName val="0"/>
          <c:showPercent val="0"/>
          <c:showBubbleSize val="0"/>
        </c:dLbls>
        <c:smooth val="0"/>
        <c:axId val="390258175"/>
        <c:axId val="390257191"/>
      </c:lineChart>
      <c:catAx>
        <c:axId val="390258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390257191"/>
        <c:crosses val="autoZero"/>
        <c:auto val="1"/>
        <c:lblAlgn val="ctr"/>
        <c:lblOffset val="100"/>
        <c:noMultiLvlLbl val="0"/>
      </c:catAx>
      <c:valAx>
        <c:axId val="390257191"/>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Refusionspct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390258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pivotSource>
    <c:name>[Politisk beskæftigelsesoverblik.xlsm]Varighed Benchmark 1 år (2)!Pivottabel4</c:name>
    <c:fmtId val="39"/>
  </c:pivotSource>
  <c:chart>
    <c:autoTitleDeleted val="0"/>
    <c:pivotFmts>
      <c:pivotFmt>
        <c:idx val="0"/>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7"/>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8"/>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9"/>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20"/>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21"/>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22"/>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23"/>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24"/>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25"/>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26"/>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27"/>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28"/>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29"/>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0"/>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1"/>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2"/>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3"/>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4"/>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5"/>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6"/>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7"/>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8"/>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39"/>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0"/>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1"/>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2"/>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3"/>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4"/>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5"/>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6"/>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7"/>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8"/>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49"/>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50"/>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51"/>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52"/>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53"/>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54"/>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55"/>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56"/>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57"/>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58"/>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59"/>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60"/>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61"/>
        <c:spPr>
          <a:solidFill>
            <a:schemeClr val="accent1"/>
          </a:solidFill>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62"/>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63"/>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64"/>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65"/>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66"/>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67"/>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68"/>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69"/>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70"/>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71"/>
        <c:spPr>
          <a:ln w="28575" cap="rnd">
            <a:solidFill>
              <a:schemeClr val="accent5"/>
            </a:solidFill>
            <a:round/>
          </a:ln>
          <a:effectLst/>
        </c:spPr>
        <c:marker>
          <c:symbol val="none"/>
        </c:marker>
        <c:dLbl>
          <c:idx val="0"/>
          <c:delete val="1"/>
          <c:extLst>
            <c:ext xmlns:c15="http://schemas.microsoft.com/office/drawing/2012/chart" uri="{CE6537A1-D6FC-4f65-9D91-7224C49458BB}"/>
          </c:extLst>
        </c:dLbl>
      </c:pivotFmt>
      <c:pivotFmt>
        <c:idx val="72"/>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73"/>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74"/>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75"/>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76"/>
        <c:spPr>
          <a:ln w="28575" cap="rnd">
            <a:solidFill>
              <a:schemeClr val="accent5"/>
            </a:solidFill>
            <a:round/>
          </a:ln>
          <a:effectLst/>
        </c:spPr>
        <c:marker>
          <c:symbol val="none"/>
        </c:marker>
        <c:dLbl>
          <c:idx val="0"/>
          <c:delete val="1"/>
          <c:extLst>
            <c:ext xmlns:c15="http://schemas.microsoft.com/office/drawing/2012/chart" uri="{CE6537A1-D6FC-4f65-9D91-7224C49458BB}"/>
          </c:extLst>
        </c:dLbl>
      </c:pivotFmt>
      <c:pivotFmt>
        <c:idx val="77"/>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78"/>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79"/>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80"/>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81"/>
        <c:spPr>
          <a:ln w="28575" cap="rnd">
            <a:solidFill>
              <a:schemeClr val="accent5"/>
            </a:solidFill>
            <a:round/>
          </a:ln>
          <a:effectLst/>
        </c:spPr>
        <c:marker>
          <c:symbol val="none"/>
        </c:marker>
        <c:dLbl>
          <c:idx val="0"/>
          <c:delete val="1"/>
          <c:extLst>
            <c:ext xmlns:c15="http://schemas.microsoft.com/office/drawing/2012/chart" uri="{CE6537A1-D6FC-4f65-9D91-7224C49458BB}"/>
          </c:extLst>
        </c:dLbl>
      </c:pivotFmt>
      <c:pivotFmt>
        <c:idx val="82"/>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83"/>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84"/>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85"/>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86"/>
        <c:spPr>
          <a:ln w="28575" cap="rnd">
            <a:solidFill>
              <a:schemeClr val="accent5"/>
            </a:solidFill>
            <a:round/>
          </a:ln>
          <a:effectLst/>
        </c:spPr>
        <c:marker>
          <c:symbol val="none"/>
        </c:marker>
        <c:dLbl>
          <c:idx val="0"/>
          <c:delete val="1"/>
          <c:extLst>
            <c:ext xmlns:c15="http://schemas.microsoft.com/office/drawing/2012/chart" uri="{CE6537A1-D6FC-4f65-9D91-7224C49458BB}"/>
          </c:extLst>
        </c:dLbl>
      </c:pivotFmt>
      <c:pivotFmt>
        <c:idx val="87"/>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88"/>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89"/>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90"/>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91"/>
        <c:spPr>
          <a:ln w="28575" cap="rnd">
            <a:solidFill>
              <a:schemeClr val="accent5"/>
            </a:solidFill>
            <a:round/>
          </a:ln>
          <a:effectLst/>
        </c:spPr>
        <c:marker>
          <c:symbol val="none"/>
        </c:marker>
        <c:dLbl>
          <c:idx val="0"/>
          <c:delete val="1"/>
          <c:extLst>
            <c:ext xmlns:c15="http://schemas.microsoft.com/office/drawing/2012/chart" uri="{CE6537A1-D6FC-4f65-9D91-7224C49458BB}"/>
          </c:extLst>
        </c:dLbl>
      </c:pivotFmt>
      <c:pivotFmt>
        <c:idx val="92"/>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93"/>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94"/>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95"/>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96"/>
        <c:spPr>
          <a:ln w="28575" cap="rnd">
            <a:solidFill>
              <a:schemeClr val="accent5"/>
            </a:solidFill>
            <a:round/>
          </a:ln>
          <a:effectLst/>
        </c:spPr>
        <c:marker>
          <c:symbol val="none"/>
        </c:marker>
        <c:dLbl>
          <c:idx val="0"/>
          <c:delete val="1"/>
          <c:extLst>
            <c:ext xmlns:c15="http://schemas.microsoft.com/office/drawing/2012/chart" uri="{CE6537A1-D6FC-4f65-9D91-7224C49458BB}"/>
          </c:extLst>
        </c:dLbl>
      </c:pivotFmt>
      <c:pivotFmt>
        <c:idx val="97"/>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98"/>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99"/>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100"/>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101"/>
        <c:spPr>
          <a:ln w="28575" cap="rnd">
            <a:solidFill>
              <a:schemeClr val="accent5"/>
            </a:solidFill>
            <a:round/>
          </a:ln>
          <a:effectLst/>
        </c:spPr>
        <c:marker>
          <c:symbol val="none"/>
        </c:marker>
        <c:dLbl>
          <c:idx val="0"/>
          <c:delete val="1"/>
          <c:extLst>
            <c:ext xmlns:c15="http://schemas.microsoft.com/office/drawing/2012/chart" uri="{CE6537A1-D6FC-4f65-9D91-7224C49458BB}"/>
          </c:extLst>
        </c:dLbl>
      </c:pivotFmt>
      <c:pivotFmt>
        <c:idx val="102"/>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03"/>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04"/>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105"/>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106"/>
        <c:spPr>
          <a:ln w="28575" cap="rnd">
            <a:solidFill>
              <a:schemeClr val="accent5"/>
            </a:solidFill>
            <a:round/>
          </a:ln>
          <a:effectLst/>
        </c:spPr>
        <c:marker>
          <c:symbol val="none"/>
        </c:marker>
        <c:dLbl>
          <c:idx val="0"/>
          <c:delete val="1"/>
          <c:extLst>
            <c:ext xmlns:c15="http://schemas.microsoft.com/office/drawing/2012/chart" uri="{CE6537A1-D6FC-4f65-9D91-7224C49458BB}"/>
          </c:extLst>
        </c:dLbl>
      </c:pivotFmt>
      <c:pivotFmt>
        <c:idx val="107"/>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08"/>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09"/>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110"/>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111"/>
        <c:spPr>
          <a:ln w="28575" cap="rnd">
            <a:solidFill>
              <a:schemeClr val="accent5"/>
            </a:solidFill>
            <a:round/>
          </a:ln>
          <a:effectLst/>
        </c:spPr>
        <c:marker>
          <c:symbol val="none"/>
        </c:marker>
        <c:dLbl>
          <c:idx val="0"/>
          <c:delete val="1"/>
          <c:extLst>
            <c:ext xmlns:c15="http://schemas.microsoft.com/office/drawing/2012/chart" uri="{CE6537A1-D6FC-4f65-9D91-7224C49458BB}"/>
          </c:extLst>
        </c:dLbl>
      </c:pivotFmt>
      <c:pivotFmt>
        <c:idx val="112"/>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13"/>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14"/>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115"/>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116"/>
        <c:spPr>
          <a:ln w="28575" cap="rnd">
            <a:solidFill>
              <a:schemeClr val="accent5"/>
            </a:solidFill>
            <a:round/>
          </a:ln>
          <a:effectLst/>
        </c:spPr>
        <c:marker>
          <c:symbol val="none"/>
        </c:marker>
        <c:dLbl>
          <c:idx val="0"/>
          <c:delete val="1"/>
          <c:extLst>
            <c:ext xmlns:c15="http://schemas.microsoft.com/office/drawing/2012/chart" uri="{CE6537A1-D6FC-4f65-9D91-7224C49458BB}"/>
          </c:extLst>
        </c:dLbl>
      </c:pivotFmt>
      <c:pivotFmt>
        <c:idx val="117"/>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18"/>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19"/>
        <c:spPr>
          <a:ln w="28575" cap="rnd">
            <a:solidFill>
              <a:schemeClr val="accent3"/>
            </a:solidFill>
            <a:round/>
          </a:ln>
          <a:effectLst/>
        </c:spPr>
        <c:marker>
          <c:symbol val="none"/>
        </c:marker>
        <c:dLbl>
          <c:idx val="0"/>
          <c:delete val="1"/>
          <c:extLst>
            <c:ext xmlns:c15="http://schemas.microsoft.com/office/drawing/2012/chart" uri="{CE6537A1-D6FC-4f65-9D91-7224C49458BB}"/>
          </c:extLst>
        </c:dLbl>
      </c:pivotFmt>
      <c:pivotFmt>
        <c:idx val="120"/>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121"/>
        <c:spPr>
          <a:ln w="28575" cap="rnd">
            <a:solidFill>
              <a:schemeClr val="accent5"/>
            </a:solidFill>
            <a:round/>
          </a:ln>
          <a:effectLst/>
        </c:spPr>
        <c:marker>
          <c:symbol val="none"/>
        </c:marker>
        <c:dLbl>
          <c:idx val="0"/>
          <c:delete val="1"/>
          <c:extLst>
            <c:ext xmlns:c15="http://schemas.microsoft.com/office/drawing/2012/chart" uri="{CE6537A1-D6FC-4f65-9D91-7224C49458BB}"/>
          </c:extLst>
        </c:dLbl>
      </c:pivotFmt>
      <c:pivotFmt>
        <c:idx val="122"/>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23"/>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124"/>
        <c:spPr>
          <a:ln w="28575" cap="rnd">
            <a:solidFill>
              <a:schemeClr val="accent5"/>
            </a:solidFill>
            <a:round/>
          </a:ln>
          <a:effectLst/>
        </c:spPr>
        <c:marker>
          <c:symbol val="none"/>
        </c:marker>
        <c:dLbl>
          <c:idx val="0"/>
          <c:delete val="1"/>
          <c:extLst>
            <c:ext xmlns:c15="http://schemas.microsoft.com/office/drawing/2012/chart" uri="{CE6537A1-D6FC-4f65-9D91-7224C49458BB}"/>
          </c:extLst>
        </c:dLbl>
      </c:pivotFmt>
      <c:pivotFmt>
        <c:idx val="125"/>
        <c:spPr>
          <a:ln w="28575" cap="rnd">
            <a:solidFill>
              <a:schemeClr val="accent1"/>
            </a:solidFill>
            <a:round/>
          </a:ln>
          <a:effectLst/>
        </c:spPr>
        <c:marker>
          <c:symbol val="none"/>
        </c:marker>
        <c:dLbl>
          <c:idx val="0"/>
          <c:delete val="1"/>
          <c:extLst>
            <c:ext xmlns:c15="http://schemas.microsoft.com/office/drawing/2012/chart" uri="{CE6537A1-D6FC-4f65-9D91-7224C49458BB}"/>
          </c:extLst>
        </c:dLbl>
      </c:pivotFmt>
      <c:pivotFmt>
        <c:idx val="126"/>
        <c:spPr>
          <a:ln w="28575" cap="rnd">
            <a:solidFill>
              <a:schemeClr val="accent4"/>
            </a:solidFill>
            <a:round/>
          </a:ln>
          <a:effectLst/>
        </c:spPr>
        <c:marker>
          <c:symbol val="none"/>
        </c:marker>
        <c:dLbl>
          <c:idx val="0"/>
          <c:delete val="1"/>
          <c:extLst>
            <c:ext xmlns:c15="http://schemas.microsoft.com/office/drawing/2012/chart" uri="{CE6537A1-D6FC-4f65-9D91-7224C49458BB}"/>
          </c:extLst>
        </c:dLbl>
      </c:pivotFmt>
      <c:pivotFmt>
        <c:idx val="127"/>
        <c:spPr>
          <a:ln w="28575" cap="rnd">
            <a:solidFill>
              <a:schemeClr val="accent5"/>
            </a:solidFill>
            <a:round/>
          </a:ln>
          <a:effectLst/>
        </c:spPr>
        <c:marker>
          <c:symbol val="none"/>
        </c:marker>
        <c:dLbl>
          <c:idx val="0"/>
          <c:delete val="1"/>
          <c:extLst>
            <c:ext xmlns:c15="http://schemas.microsoft.com/office/drawing/2012/chart" uri="{CE6537A1-D6FC-4f65-9D91-7224C49458BB}"/>
          </c:extLst>
        </c:dLbl>
      </c:pivotFmt>
    </c:pivotFmts>
    <c:plotArea>
      <c:layout/>
      <c:lineChart>
        <c:grouping val="standard"/>
        <c:varyColors val="0"/>
        <c:ser>
          <c:idx val="0"/>
          <c:order val="0"/>
          <c:tx>
            <c:strRef>
              <c:f>'Varighed Benchmark 1 år (2)'!$AD$4:$AD$5</c:f>
              <c:strCache>
                <c:ptCount val="1"/>
                <c:pt idx="0">
                  <c:v>Albertslund</c:v>
                </c:pt>
              </c:strCache>
            </c:strRef>
          </c:tx>
          <c:spPr>
            <a:ln w="28575" cap="rnd">
              <a:solidFill>
                <a:srgbClr val="EC008C"/>
              </a:solidFill>
              <a:round/>
            </a:ln>
            <a:effectLst/>
          </c:spPr>
          <c:marker>
            <c:symbol val="none"/>
          </c:marker>
          <c:cat>
            <c:multiLvlStrRef>
              <c:f>'Varighed Benchmark 1 år (2)'!$AC$6:$AC$43</c:f>
              <c:multiLvlStrCache>
                <c:ptCount val="34"/>
                <c:lvl>
                  <c:pt idx="0">
                    <c:v>Jan</c:v>
                  </c:pt>
                  <c:pt idx="1">
                    <c:v>Feb</c:v>
                  </c:pt>
                  <c:pt idx="2">
                    <c:v>Mar</c:v>
                  </c:pt>
                  <c:pt idx="3">
                    <c:v>Apr</c:v>
                  </c:pt>
                  <c:pt idx="4">
                    <c:v>Maj</c:v>
                  </c:pt>
                  <c:pt idx="5">
                    <c:v>Jun</c:v>
                  </c:pt>
                  <c:pt idx="6">
                    <c:v>Jul</c:v>
                  </c:pt>
                  <c:pt idx="7">
                    <c:v>Aug</c:v>
                  </c:pt>
                  <c:pt idx="8">
                    <c:v>Sep</c:v>
                  </c:pt>
                  <c:pt idx="9">
                    <c:v>Okt</c:v>
                  </c:pt>
                  <c:pt idx="10">
                    <c:v>Nov</c:v>
                  </c:pt>
                  <c:pt idx="11">
                    <c:v>Dec</c:v>
                  </c:pt>
                  <c:pt idx="12">
                    <c:v>Jan</c:v>
                  </c:pt>
                  <c:pt idx="13">
                    <c:v>Feb</c:v>
                  </c:pt>
                  <c:pt idx="14">
                    <c:v>Mar</c:v>
                  </c:pt>
                  <c:pt idx="15">
                    <c:v>Apr</c:v>
                  </c:pt>
                  <c:pt idx="16">
                    <c:v>Maj</c:v>
                  </c:pt>
                  <c:pt idx="17">
                    <c:v>Jun</c:v>
                  </c:pt>
                  <c:pt idx="18">
                    <c:v>Jul</c:v>
                  </c:pt>
                  <c:pt idx="19">
                    <c:v>Aug</c:v>
                  </c:pt>
                  <c:pt idx="20">
                    <c:v>Sep</c:v>
                  </c:pt>
                  <c:pt idx="21">
                    <c:v>Okt</c:v>
                  </c:pt>
                  <c:pt idx="22">
                    <c:v>Nov</c:v>
                  </c:pt>
                  <c:pt idx="23">
                    <c:v>Dec</c:v>
                  </c:pt>
                  <c:pt idx="24">
                    <c:v>Jan</c:v>
                  </c:pt>
                  <c:pt idx="25">
                    <c:v>Feb</c:v>
                  </c:pt>
                  <c:pt idx="26">
                    <c:v>Mar</c:v>
                  </c:pt>
                  <c:pt idx="27">
                    <c:v>Apr</c:v>
                  </c:pt>
                  <c:pt idx="28">
                    <c:v>Maj</c:v>
                  </c:pt>
                  <c:pt idx="29">
                    <c:v>Jun</c:v>
                  </c:pt>
                  <c:pt idx="30">
                    <c:v>Jul</c:v>
                  </c:pt>
                  <c:pt idx="31">
                    <c:v>Aug</c:v>
                  </c:pt>
                  <c:pt idx="32">
                    <c:v>Sep</c:v>
                  </c:pt>
                  <c:pt idx="33">
                    <c:v>Okt</c:v>
                  </c:pt>
                </c:lvl>
                <c:lvl>
                  <c:pt idx="0">
                    <c:v>2020</c:v>
                  </c:pt>
                  <c:pt idx="12">
                    <c:v>2021</c:v>
                  </c:pt>
                  <c:pt idx="24">
                    <c:v>2022</c:v>
                  </c:pt>
                </c:lvl>
              </c:multiLvlStrCache>
            </c:multiLvlStrRef>
          </c:cat>
          <c:val>
            <c:numRef>
              <c:f>'Varighed Benchmark 1 år (2)'!$AD$6:$AD$43</c:f>
              <c:numCache>
                <c:formatCode>0.00\ %;\-0.00\ %;0.00\ %</c:formatCode>
                <c:ptCount val="34"/>
                <c:pt idx="0">
                  <c:v>0.46278130409694174</c:v>
                </c:pt>
                <c:pt idx="1">
                  <c:v>0.4681217690982194</c:v>
                </c:pt>
                <c:pt idx="2">
                  <c:v>0.40687960687960689</c:v>
                </c:pt>
                <c:pt idx="3">
                  <c:v>0.41617063492063494</c:v>
                </c:pt>
                <c:pt idx="4">
                  <c:v>0.43326488706365501</c:v>
                </c:pt>
                <c:pt idx="5">
                  <c:v>0.43428571428571427</c:v>
                </c:pt>
                <c:pt idx="6">
                  <c:v>0.44479495268138802</c:v>
                </c:pt>
                <c:pt idx="7">
                  <c:v>0.47336956521739132</c:v>
                </c:pt>
                <c:pt idx="8">
                  <c:v>0.48286937901498928</c:v>
                </c:pt>
                <c:pt idx="9">
                  <c:v>0.46904512067156351</c:v>
                </c:pt>
                <c:pt idx="10">
                  <c:v>0.47668393782383417</c:v>
                </c:pt>
                <c:pt idx="11">
                  <c:v>0.45839561534628798</c:v>
                </c:pt>
                <c:pt idx="12">
                  <c:v>0.46717171717171718</c:v>
                </c:pt>
                <c:pt idx="13">
                  <c:v>0.47257171615500754</c:v>
                </c:pt>
                <c:pt idx="14">
                  <c:v>0.48816872427983538</c:v>
                </c:pt>
                <c:pt idx="15">
                  <c:v>0.50341925302472379</c:v>
                </c:pt>
                <c:pt idx="16">
                  <c:v>0.50922909880564604</c:v>
                </c:pt>
                <c:pt idx="17">
                  <c:v>0.51374088614694335</c:v>
                </c:pt>
                <c:pt idx="18">
                  <c:v>0.52276657060518728</c:v>
                </c:pt>
                <c:pt idx="19">
                  <c:v>0.53050239234449759</c:v>
                </c:pt>
                <c:pt idx="20">
                  <c:v>0.52220888355342132</c:v>
                </c:pt>
                <c:pt idx="21">
                  <c:v>0.52468007312614262</c:v>
                </c:pt>
                <c:pt idx="22">
                  <c:v>0.49701314217443249</c:v>
                </c:pt>
                <c:pt idx="23">
                  <c:v>0.46581691772885286</c:v>
                </c:pt>
                <c:pt idx="24">
                  <c:v>0.43564889606892837</c:v>
                </c:pt>
                <c:pt idx="25">
                  <c:v>0.48892988929889297</c:v>
                </c:pt>
                <c:pt idx="26">
                  <c:v>0.48333333333333334</c:v>
                </c:pt>
                <c:pt idx="27">
                  <c:v>0.46966731898238745</c:v>
                </c:pt>
                <c:pt idx="28">
                  <c:v>0.47465753424657536</c:v>
                </c:pt>
                <c:pt idx="29">
                  <c:v>0.47353361945636624</c:v>
                </c:pt>
                <c:pt idx="30">
                  <c:v>0.49203942380591359</c:v>
                </c:pt>
                <c:pt idx="31">
                  <c:v>0.49357520786092213</c:v>
                </c:pt>
                <c:pt idx="32">
                  <c:v>0.46330615270570791</c:v>
                </c:pt>
                <c:pt idx="33">
                  <c:v>0.44801795063575167</c:v>
                </c:pt>
              </c:numCache>
            </c:numRef>
          </c:val>
          <c:smooth val="0"/>
          <c:extLst>
            <c:ext xmlns:c16="http://schemas.microsoft.com/office/drawing/2014/chart" uri="{C3380CC4-5D6E-409C-BE32-E72D297353CC}">
              <c16:uniqueId val="{00000000-B833-4C5D-90B3-71AED7DD05BD}"/>
            </c:ext>
          </c:extLst>
        </c:ser>
        <c:ser>
          <c:idx val="1"/>
          <c:order val="1"/>
          <c:tx>
            <c:strRef>
              <c:f>'Varighed Benchmark 1 år (2)'!$AE$4:$AE$5</c:f>
              <c:strCache>
                <c:ptCount val="1"/>
                <c:pt idx="0">
                  <c:v>Hele landet</c:v>
                </c:pt>
              </c:strCache>
            </c:strRef>
          </c:tx>
          <c:spPr>
            <a:ln w="28575" cap="rnd">
              <a:solidFill>
                <a:srgbClr val="7F7F7F"/>
              </a:solidFill>
              <a:round/>
            </a:ln>
            <a:effectLst/>
          </c:spPr>
          <c:marker>
            <c:symbol val="none"/>
          </c:marker>
          <c:cat>
            <c:multiLvlStrRef>
              <c:f>'Varighed Benchmark 1 år (2)'!$AC$6:$AC$43</c:f>
              <c:multiLvlStrCache>
                <c:ptCount val="34"/>
                <c:lvl>
                  <c:pt idx="0">
                    <c:v>Jan</c:v>
                  </c:pt>
                  <c:pt idx="1">
                    <c:v>Feb</c:v>
                  </c:pt>
                  <c:pt idx="2">
                    <c:v>Mar</c:v>
                  </c:pt>
                  <c:pt idx="3">
                    <c:v>Apr</c:v>
                  </c:pt>
                  <c:pt idx="4">
                    <c:v>Maj</c:v>
                  </c:pt>
                  <c:pt idx="5">
                    <c:v>Jun</c:v>
                  </c:pt>
                  <c:pt idx="6">
                    <c:v>Jul</c:v>
                  </c:pt>
                  <c:pt idx="7">
                    <c:v>Aug</c:v>
                  </c:pt>
                  <c:pt idx="8">
                    <c:v>Sep</c:v>
                  </c:pt>
                  <c:pt idx="9">
                    <c:v>Okt</c:v>
                  </c:pt>
                  <c:pt idx="10">
                    <c:v>Nov</c:v>
                  </c:pt>
                  <c:pt idx="11">
                    <c:v>Dec</c:v>
                  </c:pt>
                  <c:pt idx="12">
                    <c:v>Jan</c:v>
                  </c:pt>
                  <c:pt idx="13">
                    <c:v>Feb</c:v>
                  </c:pt>
                  <c:pt idx="14">
                    <c:v>Mar</c:v>
                  </c:pt>
                  <c:pt idx="15">
                    <c:v>Apr</c:v>
                  </c:pt>
                  <c:pt idx="16">
                    <c:v>Maj</c:v>
                  </c:pt>
                  <c:pt idx="17">
                    <c:v>Jun</c:v>
                  </c:pt>
                  <c:pt idx="18">
                    <c:v>Jul</c:v>
                  </c:pt>
                  <c:pt idx="19">
                    <c:v>Aug</c:v>
                  </c:pt>
                  <c:pt idx="20">
                    <c:v>Sep</c:v>
                  </c:pt>
                  <c:pt idx="21">
                    <c:v>Okt</c:v>
                  </c:pt>
                  <c:pt idx="22">
                    <c:v>Nov</c:v>
                  </c:pt>
                  <c:pt idx="23">
                    <c:v>Dec</c:v>
                  </c:pt>
                  <c:pt idx="24">
                    <c:v>Jan</c:v>
                  </c:pt>
                  <c:pt idx="25">
                    <c:v>Feb</c:v>
                  </c:pt>
                  <c:pt idx="26">
                    <c:v>Mar</c:v>
                  </c:pt>
                  <c:pt idx="27">
                    <c:v>Apr</c:v>
                  </c:pt>
                  <c:pt idx="28">
                    <c:v>Maj</c:v>
                  </c:pt>
                  <c:pt idx="29">
                    <c:v>Jun</c:v>
                  </c:pt>
                  <c:pt idx="30">
                    <c:v>Jul</c:v>
                  </c:pt>
                  <c:pt idx="31">
                    <c:v>Aug</c:v>
                  </c:pt>
                  <c:pt idx="32">
                    <c:v>Sep</c:v>
                  </c:pt>
                  <c:pt idx="33">
                    <c:v>Okt</c:v>
                  </c:pt>
                </c:lvl>
                <c:lvl>
                  <c:pt idx="0">
                    <c:v>2020</c:v>
                  </c:pt>
                  <c:pt idx="12">
                    <c:v>2021</c:v>
                  </c:pt>
                  <c:pt idx="24">
                    <c:v>2022</c:v>
                  </c:pt>
                </c:lvl>
              </c:multiLvlStrCache>
            </c:multiLvlStrRef>
          </c:cat>
          <c:val>
            <c:numRef>
              <c:f>'Varighed Benchmark 1 år (2)'!$AE$6:$AE$43</c:f>
              <c:numCache>
                <c:formatCode>0.00\ %;\-0.00\ %;0.00\ %</c:formatCode>
                <c:ptCount val="34"/>
                <c:pt idx="0">
                  <c:v>0.44352225606696727</c:v>
                </c:pt>
                <c:pt idx="1">
                  <c:v>0.43988655606096011</c:v>
                </c:pt>
                <c:pt idx="2">
                  <c:v>0.4000898477705811</c:v>
                </c:pt>
                <c:pt idx="3">
                  <c:v>0.40284708920631374</c:v>
                </c:pt>
                <c:pt idx="4">
                  <c:v>0.41522485238451257</c:v>
                </c:pt>
                <c:pt idx="5">
                  <c:v>0.42063546354100056</c:v>
                </c:pt>
                <c:pt idx="6">
                  <c:v>0.43169501594267912</c:v>
                </c:pt>
                <c:pt idx="7">
                  <c:v>0.44767931301030545</c:v>
                </c:pt>
                <c:pt idx="8">
                  <c:v>0.44496852443279367</c:v>
                </c:pt>
                <c:pt idx="9">
                  <c:v>0.44337923809234603</c:v>
                </c:pt>
                <c:pt idx="10">
                  <c:v>0.43868010343007285</c:v>
                </c:pt>
                <c:pt idx="11">
                  <c:v>0.42894042566806967</c:v>
                </c:pt>
                <c:pt idx="12">
                  <c:v>0.43190450039020722</c:v>
                </c:pt>
                <c:pt idx="13">
                  <c:v>0.44195698210965656</c:v>
                </c:pt>
                <c:pt idx="14">
                  <c:v>0.46342628133443753</c:v>
                </c:pt>
                <c:pt idx="15">
                  <c:v>0.48140878547091209</c:v>
                </c:pt>
                <c:pt idx="16">
                  <c:v>0.48832118450284123</c:v>
                </c:pt>
                <c:pt idx="17">
                  <c:v>0.48459460802995907</c:v>
                </c:pt>
                <c:pt idx="18">
                  <c:v>0.49370931418518849</c:v>
                </c:pt>
                <c:pt idx="19">
                  <c:v>0.51061710346211453</c:v>
                </c:pt>
                <c:pt idx="20">
                  <c:v>0.50671870724295365</c:v>
                </c:pt>
                <c:pt idx="21">
                  <c:v>0.50420088359010462</c:v>
                </c:pt>
                <c:pt idx="22">
                  <c:v>0.4860937810169299</c:v>
                </c:pt>
                <c:pt idx="23">
                  <c:v>0.46023444421260745</c:v>
                </c:pt>
                <c:pt idx="24">
                  <c:v>0.4105865783285727</c:v>
                </c:pt>
                <c:pt idx="25">
                  <c:v>0.47738282000094201</c:v>
                </c:pt>
                <c:pt idx="26">
                  <c:v>0.48257867784508302</c:v>
                </c:pt>
                <c:pt idx="27">
                  <c:v>0.48494680071292445</c:v>
                </c:pt>
                <c:pt idx="28">
                  <c:v>0.48475221364201121</c:v>
                </c:pt>
                <c:pt idx="29">
                  <c:v>0.46308169596690796</c:v>
                </c:pt>
                <c:pt idx="30">
                  <c:v>0.46541345732356443</c:v>
                </c:pt>
                <c:pt idx="31">
                  <c:v>0.47546467801425307</c:v>
                </c:pt>
                <c:pt idx="32">
                  <c:v>0.46899277853364785</c:v>
                </c:pt>
                <c:pt idx="33">
                  <c:v>0.46037682619647358</c:v>
                </c:pt>
              </c:numCache>
            </c:numRef>
          </c:val>
          <c:smooth val="0"/>
          <c:extLst>
            <c:ext xmlns:c16="http://schemas.microsoft.com/office/drawing/2014/chart" uri="{C3380CC4-5D6E-409C-BE32-E72D297353CC}">
              <c16:uniqueId val="{00000001-B833-4C5D-90B3-71AED7DD05BD}"/>
            </c:ext>
          </c:extLst>
        </c:ser>
        <c:ser>
          <c:idx val="2"/>
          <c:order val="2"/>
          <c:tx>
            <c:strRef>
              <c:f>'Varighed Benchmark 1 år (2)'!$AF$4:$AF$5</c:f>
              <c:strCache>
                <c:ptCount val="1"/>
                <c:pt idx="0">
                  <c:v>Lokalområdet</c:v>
                </c:pt>
              </c:strCache>
            </c:strRef>
          </c:tx>
          <c:spPr>
            <a:ln w="28575" cap="rnd">
              <a:solidFill>
                <a:schemeClr val="bg2"/>
              </a:solidFill>
              <a:round/>
            </a:ln>
            <a:effectLst/>
          </c:spPr>
          <c:marker>
            <c:symbol val="none"/>
          </c:marker>
          <c:cat>
            <c:multiLvlStrRef>
              <c:f>'Varighed Benchmark 1 år (2)'!$AC$6:$AC$43</c:f>
              <c:multiLvlStrCache>
                <c:ptCount val="34"/>
                <c:lvl>
                  <c:pt idx="0">
                    <c:v>Jan</c:v>
                  </c:pt>
                  <c:pt idx="1">
                    <c:v>Feb</c:v>
                  </c:pt>
                  <c:pt idx="2">
                    <c:v>Mar</c:v>
                  </c:pt>
                  <c:pt idx="3">
                    <c:v>Apr</c:v>
                  </c:pt>
                  <c:pt idx="4">
                    <c:v>Maj</c:v>
                  </c:pt>
                  <c:pt idx="5">
                    <c:v>Jun</c:v>
                  </c:pt>
                  <c:pt idx="6">
                    <c:v>Jul</c:v>
                  </c:pt>
                  <c:pt idx="7">
                    <c:v>Aug</c:v>
                  </c:pt>
                  <c:pt idx="8">
                    <c:v>Sep</c:v>
                  </c:pt>
                  <c:pt idx="9">
                    <c:v>Okt</c:v>
                  </c:pt>
                  <c:pt idx="10">
                    <c:v>Nov</c:v>
                  </c:pt>
                  <c:pt idx="11">
                    <c:v>Dec</c:v>
                  </c:pt>
                  <c:pt idx="12">
                    <c:v>Jan</c:v>
                  </c:pt>
                  <c:pt idx="13">
                    <c:v>Feb</c:v>
                  </c:pt>
                  <c:pt idx="14">
                    <c:v>Mar</c:v>
                  </c:pt>
                  <c:pt idx="15">
                    <c:v>Apr</c:v>
                  </c:pt>
                  <c:pt idx="16">
                    <c:v>Maj</c:v>
                  </c:pt>
                  <c:pt idx="17">
                    <c:v>Jun</c:v>
                  </c:pt>
                  <c:pt idx="18">
                    <c:v>Jul</c:v>
                  </c:pt>
                  <c:pt idx="19">
                    <c:v>Aug</c:v>
                  </c:pt>
                  <c:pt idx="20">
                    <c:v>Sep</c:v>
                  </c:pt>
                  <c:pt idx="21">
                    <c:v>Okt</c:v>
                  </c:pt>
                  <c:pt idx="22">
                    <c:v>Nov</c:v>
                  </c:pt>
                  <c:pt idx="23">
                    <c:v>Dec</c:v>
                  </c:pt>
                  <c:pt idx="24">
                    <c:v>Jan</c:v>
                  </c:pt>
                  <c:pt idx="25">
                    <c:v>Feb</c:v>
                  </c:pt>
                  <c:pt idx="26">
                    <c:v>Mar</c:v>
                  </c:pt>
                  <c:pt idx="27">
                    <c:v>Apr</c:v>
                  </c:pt>
                  <c:pt idx="28">
                    <c:v>Maj</c:v>
                  </c:pt>
                  <c:pt idx="29">
                    <c:v>Jun</c:v>
                  </c:pt>
                  <c:pt idx="30">
                    <c:v>Jul</c:v>
                  </c:pt>
                  <c:pt idx="31">
                    <c:v>Aug</c:v>
                  </c:pt>
                  <c:pt idx="32">
                    <c:v>Sep</c:v>
                  </c:pt>
                  <c:pt idx="33">
                    <c:v>Okt</c:v>
                  </c:pt>
                </c:lvl>
                <c:lvl>
                  <c:pt idx="0">
                    <c:v>2020</c:v>
                  </c:pt>
                  <c:pt idx="12">
                    <c:v>2021</c:v>
                  </c:pt>
                  <c:pt idx="24">
                    <c:v>2022</c:v>
                  </c:pt>
                </c:lvl>
              </c:multiLvlStrCache>
            </c:multiLvlStrRef>
          </c:cat>
          <c:val>
            <c:numRef>
              <c:f>'Varighed Benchmark 1 år (2)'!$AF$6:$AF$43</c:f>
              <c:numCache>
                <c:formatCode>0.00\ %;\-0.00\ %;0.00\ %</c:formatCode>
                <c:ptCount val="34"/>
                <c:pt idx="0">
                  <c:v>0.47344905881491245</c:v>
                </c:pt>
                <c:pt idx="1">
                  <c:v>0.46861682918020947</c:v>
                </c:pt>
                <c:pt idx="2">
                  <c:v>0.4184799747713655</c:v>
                </c:pt>
                <c:pt idx="3">
                  <c:v>0.41961698374700768</c:v>
                </c:pt>
                <c:pt idx="4">
                  <c:v>0.43382823499296047</c:v>
                </c:pt>
                <c:pt idx="5">
                  <c:v>0.43963347744724784</c:v>
                </c:pt>
                <c:pt idx="6">
                  <c:v>0.44759281122917488</c:v>
                </c:pt>
                <c:pt idx="7">
                  <c:v>0.46076458752515093</c:v>
                </c:pt>
                <c:pt idx="8">
                  <c:v>0.45119404932793944</c:v>
                </c:pt>
                <c:pt idx="9">
                  <c:v>0.45255334144934967</c:v>
                </c:pt>
                <c:pt idx="10">
                  <c:v>0.45002210014522953</c:v>
                </c:pt>
                <c:pt idx="11">
                  <c:v>0.43684467203121191</c:v>
                </c:pt>
                <c:pt idx="12">
                  <c:v>0.44863459037711312</c:v>
                </c:pt>
                <c:pt idx="13">
                  <c:v>0.45997252404146372</c:v>
                </c:pt>
                <c:pt idx="14">
                  <c:v>0.48359828412818573</c:v>
                </c:pt>
                <c:pt idx="15">
                  <c:v>0.50263826460816885</c:v>
                </c:pt>
                <c:pt idx="16">
                  <c:v>0.51016178633507159</c:v>
                </c:pt>
                <c:pt idx="17">
                  <c:v>0.51666782174786885</c:v>
                </c:pt>
                <c:pt idx="18">
                  <c:v>0.52703189115254478</c:v>
                </c:pt>
                <c:pt idx="19">
                  <c:v>0.53885084846680564</c:v>
                </c:pt>
                <c:pt idx="20">
                  <c:v>0.53217028256169385</c:v>
                </c:pt>
                <c:pt idx="21">
                  <c:v>0.52854427974154317</c:v>
                </c:pt>
                <c:pt idx="22">
                  <c:v>0.5074626865671642</c:v>
                </c:pt>
                <c:pt idx="23">
                  <c:v>0.47468932106999928</c:v>
                </c:pt>
                <c:pt idx="24">
                  <c:v>0.44438587243015287</c:v>
                </c:pt>
                <c:pt idx="25">
                  <c:v>0.50793042678721934</c:v>
                </c:pt>
                <c:pt idx="26">
                  <c:v>0.50366786327454349</c:v>
                </c:pt>
                <c:pt idx="27">
                  <c:v>0.50063291139240507</c:v>
                </c:pt>
                <c:pt idx="28">
                  <c:v>0.50218023255813948</c:v>
                </c:pt>
                <c:pt idx="29">
                  <c:v>0.49222672064777329</c:v>
                </c:pt>
                <c:pt idx="30">
                  <c:v>0.49900530503978779</c:v>
                </c:pt>
                <c:pt idx="31">
                  <c:v>0.5023322873378</c:v>
                </c:pt>
                <c:pt idx="32">
                  <c:v>0.49469071296140232</c:v>
                </c:pt>
                <c:pt idx="33">
                  <c:v>0.49189419795221845</c:v>
                </c:pt>
              </c:numCache>
            </c:numRef>
          </c:val>
          <c:smooth val="0"/>
          <c:extLst>
            <c:ext xmlns:c16="http://schemas.microsoft.com/office/drawing/2014/chart" uri="{C3380CC4-5D6E-409C-BE32-E72D297353CC}">
              <c16:uniqueId val="{00000002-B833-4C5D-90B3-71AED7DD05BD}"/>
            </c:ext>
          </c:extLst>
        </c:ser>
        <c:dLbls>
          <c:showLegendKey val="0"/>
          <c:showVal val="0"/>
          <c:showCatName val="0"/>
          <c:showSerName val="0"/>
          <c:showPercent val="0"/>
          <c:showBubbleSize val="0"/>
        </c:dLbls>
        <c:smooth val="0"/>
        <c:axId val="688896024"/>
        <c:axId val="688897664"/>
      </c:lineChart>
      <c:catAx>
        <c:axId val="688896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88897664"/>
        <c:crosses val="autoZero"/>
        <c:auto val="1"/>
        <c:lblAlgn val="ctr"/>
        <c:lblOffset val="100"/>
        <c:noMultiLvlLbl val="0"/>
      </c:catAx>
      <c:valAx>
        <c:axId val="688897664"/>
        <c:scaling>
          <c:orientation val="minMax"/>
          <c:min val="0.35000000000000003"/>
        </c:scaling>
        <c:delete val="0"/>
        <c:axPos val="l"/>
        <c:majorGridlines>
          <c:spPr>
            <a:ln w="9525" cap="flat" cmpd="sng" algn="ctr">
              <a:solidFill>
                <a:schemeClr val="tx1">
                  <a:lumMod val="15000"/>
                  <a:lumOff val="85000"/>
                </a:schemeClr>
              </a:solidFill>
              <a:round/>
            </a:ln>
            <a:effectLst/>
          </c:spPr>
        </c:majorGridlines>
        <c:title>
          <c:tx>
            <c:rich>
              <a:bodyPr/>
              <a:lstStyle/>
              <a:p>
                <a:pPr>
                  <a:defRPr b="0"/>
                </a:pPr>
                <a:r>
                  <a:rPr lang="da-DK" b="0"/>
                  <a:t>Andel af</a:t>
                </a:r>
                <a:r>
                  <a:rPr lang="da-DK" b="0" baseline="0"/>
                  <a:t> borgere med over 1 år på ydelse</a:t>
                </a:r>
                <a:endParaRPr lang="da-DK" b="0"/>
              </a:p>
            </c:rich>
          </c:tx>
          <c:overlay val="0"/>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8889602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chart>
  <c:txPr>
    <a:bodyPr/>
    <a:lstStyle/>
    <a:p>
      <a:pPr>
        <a:defRPr/>
      </a:pPr>
      <a:endParaRPr lang="da-DK"/>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pivotSource>
    <c:name>[Overlevelseskurver.xlsx]Jobparate og SDP 13!Pivottabel1</c:name>
    <c:fmtId val="7"/>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extLst>
            <c:ext xmlns:c15="http://schemas.microsoft.com/office/drawing/2012/chart" uri="{CE6537A1-D6FC-4f65-9D91-7224C49458BB}"/>
          </c:extLst>
        </c:dLbl>
      </c:pivotFmt>
      <c:pivotFmt>
        <c:idx val="15"/>
        <c:spPr>
          <a:solidFill>
            <a:schemeClr val="accent1"/>
          </a:solidFill>
          <a:ln w="28575" cap="rnd">
            <a:solidFill>
              <a:schemeClr val="accent3"/>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separator> </c:separator>
          <c:extLst>
            <c:ext xmlns:c15="http://schemas.microsoft.com/office/drawing/2012/chart" uri="{CE6537A1-D6FC-4f65-9D91-7224C49458BB}"/>
          </c:extLst>
        </c:dLbl>
      </c:pivotFmt>
      <c:pivotFmt>
        <c:idx val="16"/>
        <c:spPr>
          <a:solidFill>
            <a:schemeClr val="accent1"/>
          </a:solidFill>
          <a:ln w="28575" cap="rnd">
            <a:solidFill>
              <a:schemeClr val="accent5"/>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separator> </c:separator>
          <c:extLst>
            <c:ext xmlns:c15="http://schemas.microsoft.com/office/drawing/2012/chart" uri="{CE6537A1-D6FC-4f65-9D91-7224C49458BB}"/>
          </c:extLst>
        </c:dLbl>
      </c:pivotFmt>
      <c:pivotFmt>
        <c:idx val="17"/>
        <c:spPr>
          <a:solidFill>
            <a:schemeClr val="accent1"/>
          </a:solidFill>
          <a:ln w="28575" cap="rnd">
            <a:solidFill>
              <a:schemeClr val="accent3"/>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separator> </c:separator>
          <c:extLst>
            <c:ext xmlns:c15="http://schemas.microsoft.com/office/drawing/2012/chart" uri="{CE6537A1-D6FC-4f65-9D91-7224C49458BB}"/>
          </c:extLst>
        </c:dLbl>
      </c:pivotFmt>
      <c:pivotFmt>
        <c:idx val="18"/>
        <c:spPr>
          <a:solidFill>
            <a:schemeClr val="accent1"/>
          </a:solidFill>
          <a:ln w="28575" cap="rnd">
            <a:solidFill>
              <a:schemeClr val="accent3"/>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separator> </c:separator>
          <c:extLst>
            <c:ext xmlns:c15="http://schemas.microsoft.com/office/drawing/2012/chart" uri="{CE6537A1-D6FC-4f65-9D91-7224C49458BB}"/>
          </c:extLst>
        </c:dLbl>
      </c:pivotFmt>
      <c:pivotFmt>
        <c:idx val="19"/>
        <c:spPr>
          <a:solidFill>
            <a:schemeClr val="accent1"/>
          </a:solidFill>
          <a:ln w="28575" cap="rnd">
            <a:solidFill>
              <a:schemeClr val="accent4"/>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separator> </c:separator>
          <c:extLst>
            <c:ext xmlns:c15="http://schemas.microsoft.com/office/drawing/2012/chart" uri="{CE6537A1-D6FC-4f65-9D91-7224C49458BB}"/>
          </c:extLst>
        </c:dLbl>
      </c:pivotFmt>
      <c:pivotFmt>
        <c:idx val="20"/>
        <c:spPr>
          <a:solidFill>
            <a:schemeClr val="accent1"/>
          </a:solidFill>
          <a:ln w="28575" cap="rnd">
            <a:solidFill>
              <a:schemeClr val="accent4"/>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separator> </c:separator>
          <c:extLst>
            <c:ext xmlns:c15="http://schemas.microsoft.com/office/drawing/2012/chart" uri="{CE6537A1-D6FC-4f65-9D91-7224C49458BB}"/>
          </c:extLst>
        </c:dLbl>
      </c:pivotFmt>
      <c:pivotFmt>
        <c:idx val="21"/>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separator> </c:separator>
          <c:extLst>
            <c:ext xmlns:c15="http://schemas.microsoft.com/office/drawing/2012/chart" uri="{CE6537A1-D6FC-4f65-9D91-7224C49458BB}"/>
          </c:extLst>
        </c:dLbl>
      </c:pivotFmt>
      <c:pivotFmt>
        <c:idx val="22"/>
        <c:spPr>
          <a:solidFill>
            <a:schemeClr val="accent1"/>
          </a:solidFill>
          <a:ln w="28575" cap="rnd">
            <a:solidFill>
              <a:schemeClr val="accent2"/>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separator> </c:separator>
          <c:extLst>
            <c:ext xmlns:c15="http://schemas.microsoft.com/office/drawing/2012/chart" uri="{CE6537A1-D6FC-4f65-9D91-7224C49458BB}"/>
          </c:extLst>
        </c:dLbl>
      </c:pivotFmt>
      <c:pivotFmt>
        <c:idx val="23"/>
        <c:spPr>
          <a:solidFill>
            <a:schemeClr val="accent1"/>
          </a:solidFill>
          <a:ln w="28575" cap="rnd">
            <a:solidFill>
              <a:schemeClr val="accent5"/>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separator> </c:separator>
          <c:extLst>
            <c:ext xmlns:c15="http://schemas.microsoft.com/office/drawing/2012/chart" uri="{CE6537A1-D6FC-4f65-9D91-7224C49458BB}"/>
          </c:extLst>
        </c:dLbl>
      </c:pivotFmt>
      <c:pivotFmt>
        <c:idx val="24"/>
        <c:spPr>
          <a:solidFill>
            <a:schemeClr val="accent1"/>
          </a:solidFill>
          <a:ln w="28575" cap="rnd">
            <a:solidFill>
              <a:schemeClr val="accent2"/>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separator> </c:separator>
          <c:extLst>
            <c:ext xmlns:c15="http://schemas.microsoft.com/office/drawing/2012/chart" uri="{CE6537A1-D6FC-4f65-9D91-7224C49458BB}"/>
          </c:extLst>
        </c:dLbl>
      </c:pivotFmt>
      <c:pivotFmt>
        <c:idx val="25"/>
        <c:spPr>
          <a:solidFill>
            <a:schemeClr val="accent1"/>
          </a:solidFill>
          <a:ln w="28575" cap="rnd">
            <a:solidFill>
              <a:schemeClr val="accent4"/>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separator> </c:separator>
          <c:extLst>
            <c:ext xmlns:c15="http://schemas.microsoft.com/office/drawing/2012/chart" uri="{CE6537A1-D6FC-4f65-9D91-7224C49458BB}"/>
          </c:extLst>
        </c:dLbl>
      </c:pivotFmt>
      <c:pivotFmt>
        <c:idx val="26"/>
        <c:spPr>
          <a:solidFill>
            <a:schemeClr val="accent1"/>
          </a:solidFill>
          <a:ln w="28575" cap="rnd">
            <a:solidFill>
              <a:schemeClr val="accent2"/>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separator> </c:separator>
          <c:extLst>
            <c:ext xmlns:c15="http://schemas.microsoft.com/office/drawing/2012/chart" uri="{CE6537A1-D6FC-4f65-9D91-7224C49458BB}"/>
          </c:extLst>
        </c:dLbl>
      </c:pivotFmt>
      <c:pivotFmt>
        <c:idx val="27"/>
        <c:spPr>
          <a:solidFill>
            <a:schemeClr val="accent1"/>
          </a:solidFill>
          <a:ln w="28575" cap="rnd">
            <a:solidFill>
              <a:schemeClr val="accent5"/>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separator> </c:separator>
          <c:extLst>
            <c:ext xmlns:c15="http://schemas.microsoft.com/office/drawing/2012/chart" uri="{CE6537A1-D6FC-4f65-9D91-7224C49458BB}"/>
          </c:extLst>
        </c:dLbl>
      </c:pivotFmt>
      <c:pivotFmt>
        <c:idx val="28"/>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separator> </c:separator>
          <c:extLst>
            <c:ext xmlns:c15="http://schemas.microsoft.com/office/drawing/2012/chart" uri="{CE6537A1-D6FC-4f65-9D91-7224C49458BB}"/>
          </c:extLst>
        </c:dLbl>
      </c:pivotFmt>
      <c:pivotFmt>
        <c:idx val="29"/>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separator> </c:separator>
          <c:extLst>
            <c:ext xmlns:c15="http://schemas.microsoft.com/office/drawing/2012/chart" uri="{CE6537A1-D6FC-4f65-9D91-7224C49458BB}"/>
          </c:extLst>
        </c:dLbl>
      </c:pivotFmt>
      <c:pivotFmt>
        <c:idx val="30"/>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extLst>
            <c:ext xmlns:c15="http://schemas.microsoft.com/office/drawing/2012/chart" uri="{CE6537A1-D6FC-4f65-9D91-7224C49458BB}"/>
          </c:extLst>
        </c:dLbl>
      </c:pivotFmt>
      <c:pivotFmt>
        <c:idx val="31"/>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extLst>
            <c:ext xmlns:c15="http://schemas.microsoft.com/office/drawing/2012/chart" uri="{CE6537A1-D6FC-4f65-9D91-7224C49458BB}"/>
          </c:extLst>
        </c:dLbl>
      </c:pivotFmt>
      <c:pivotFmt>
        <c:idx val="35"/>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extLst>
            <c:ext xmlns:c15="http://schemas.microsoft.com/office/drawing/2012/chart" uri="{CE6537A1-D6FC-4f65-9D91-7224C49458BB}"/>
          </c:extLst>
        </c:dLbl>
      </c:pivotFmt>
      <c:pivotFmt>
        <c:idx val="39"/>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extLst>
            <c:ext xmlns:c15="http://schemas.microsoft.com/office/drawing/2012/chart" uri="{CE6537A1-D6FC-4f65-9D91-7224C49458BB}"/>
          </c:extLst>
        </c:dLbl>
      </c:pivotFmt>
      <c:pivotFmt>
        <c:idx val="43"/>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extLst>
            <c:ext xmlns:c15="http://schemas.microsoft.com/office/drawing/2012/chart" uri="{CE6537A1-D6FC-4f65-9D91-7224C49458BB}"/>
          </c:extLst>
        </c:dLbl>
      </c:pivotFmt>
      <c:pivotFmt>
        <c:idx val="47"/>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extLst>
            <c:ext xmlns:c15="http://schemas.microsoft.com/office/drawing/2012/chart" uri="{CE6537A1-D6FC-4f65-9D91-7224C49458BB}"/>
          </c:extLst>
        </c:dLbl>
      </c:pivotFmt>
      <c:pivotFmt>
        <c:idx val="51"/>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extLst>
            <c:ext xmlns:c15="http://schemas.microsoft.com/office/drawing/2012/chart" uri="{CE6537A1-D6FC-4f65-9D91-7224C49458BB}"/>
          </c:extLst>
        </c:dLbl>
      </c:pivotFmt>
      <c:pivotFmt>
        <c:idx val="55"/>
        <c:spPr>
          <a:solidFill>
            <a:schemeClr val="accent1"/>
          </a:solidFill>
          <a:ln w="28575" cap="rnd">
            <a:solidFill>
              <a:schemeClr val="accent2"/>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chemeClr val="accent1"/>
          </a:solidFill>
          <a:ln w="28575" cap="rnd">
            <a:solidFill>
              <a:schemeClr val="accent2"/>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chemeClr val="accent1"/>
          </a:solidFill>
          <a:ln w="28575" cap="rnd">
            <a:solidFill>
              <a:schemeClr val="accent2"/>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extLst>
            <c:ext xmlns:c15="http://schemas.microsoft.com/office/drawing/2012/chart" uri="{CE6537A1-D6FC-4f65-9D91-7224C49458BB}"/>
          </c:extLst>
        </c:dLbl>
      </c:pivotFmt>
      <c:pivotFmt>
        <c:idx val="59"/>
        <c:spPr>
          <a:solidFill>
            <a:schemeClr val="accent1"/>
          </a:solidFill>
          <a:ln w="28575" cap="rnd">
            <a:solidFill>
              <a:schemeClr val="accent3"/>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w="28575" cap="rnd">
            <a:solidFill>
              <a:schemeClr val="accent3"/>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w="28575" cap="rnd">
            <a:solidFill>
              <a:schemeClr val="accent3"/>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extLst>
            <c:ext xmlns:c15="http://schemas.microsoft.com/office/drawing/2012/chart" uri="{CE6537A1-D6FC-4f65-9D91-7224C49458BB}"/>
          </c:extLst>
        </c:dLbl>
      </c:pivotFmt>
      <c:pivotFmt>
        <c:idx val="63"/>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extLst>
            <c:ext xmlns:c15="http://schemas.microsoft.com/office/drawing/2012/chart" uri="{CE6537A1-D6FC-4f65-9D91-7224C49458BB}"/>
          </c:extLst>
        </c:dLbl>
      </c:pivotFmt>
      <c:pivotFmt>
        <c:idx val="67"/>
        <c:spPr>
          <a:solidFill>
            <a:schemeClr val="accent1"/>
          </a:solidFill>
          <a:ln w="28575" cap="rnd">
            <a:solidFill>
              <a:schemeClr val="accent2"/>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chemeClr val="accent1"/>
          </a:solidFill>
          <a:ln w="28575" cap="rnd">
            <a:solidFill>
              <a:schemeClr val="accent2"/>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chemeClr val="accent1"/>
          </a:solidFill>
          <a:ln w="28575" cap="rnd">
            <a:solidFill>
              <a:schemeClr val="accent2"/>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chemeClr val="accent1"/>
          </a:solidFill>
          <a:ln w="28575" cap="rnd">
            <a:solidFill>
              <a:schemeClr val="accent1"/>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extLst>
            <c:ext xmlns:c15="http://schemas.microsoft.com/office/drawing/2012/chart" uri="{CE6537A1-D6FC-4f65-9D91-7224C49458BB}"/>
          </c:extLst>
        </c:dLbl>
      </c:pivotFmt>
      <c:pivotFmt>
        <c:idx val="71"/>
        <c:spPr>
          <a:solidFill>
            <a:schemeClr val="accent1"/>
          </a:solidFill>
          <a:ln w="28575" cap="rnd">
            <a:solidFill>
              <a:schemeClr val="accent3"/>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chemeClr val="accent1"/>
          </a:solidFill>
          <a:ln w="28575" cap="rnd">
            <a:solidFill>
              <a:schemeClr val="accent3"/>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w="28575" cap="rnd">
            <a:solidFill>
              <a:schemeClr val="accent3"/>
            </a:solidFill>
            <a:round/>
          </a:ln>
          <a:effectLst/>
        </c:spPr>
        <c:marker>
          <c:symbol val="none"/>
        </c:marker>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'Jobparate og SDP 13'!$B$5:$B$6</c:f>
              <c:strCache>
                <c:ptCount val="1"/>
                <c:pt idx="0">
                  <c:v>Albertslund</c:v>
                </c:pt>
              </c:strCache>
            </c:strRef>
          </c:tx>
          <c:spPr>
            <a:ln w="28575" cap="rnd">
              <a:solidFill>
                <a:srgbClr val="EC008C"/>
              </a:solidFill>
              <a:round/>
            </a:ln>
            <a:effectLst/>
          </c:spPr>
          <c:marker>
            <c:symbol val="none"/>
          </c:marker>
          <c:dPt>
            <c:idx val="0"/>
            <c:marker>
              <c:symbol val="none"/>
            </c:marker>
            <c:bubble3D val="0"/>
            <c:extLst>
              <c:ext xmlns:c16="http://schemas.microsoft.com/office/drawing/2014/chart" uri="{C3380CC4-5D6E-409C-BE32-E72D297353CC}">
                <c16:uniqueId val="{00000000-6BB8-4A3B-98BD-E8296202B8E2}"/>
              </c:ext>
            </c:extLst>
          </c:dPt>
          <c:dPt>
            <c:idx val="1"/>
            <c:marker>
              <c:symbol val="none"/>
            </c:marker>
            <c:bubble3D val="0"/>
            <c:extLst>
              <c:ext xmlns:c16="http://schemas.microsoft.com/office/drawing/2014/chart" uri="{C3380CC4-5D6E-409C-BE32-E72D297353CC}">
                <c16:uniqueId val="{00000001-6BB8-4A3B-98BD-E8296202B8E2}"/>
              </c:ext>
            </c:extLst>
          </c:dPt>
          <c:dPt>
            <c:idx val="2"/>
            <c:marker>
              <c:symbol val="none"/>
            </c:marker>
            <c:bubble3D val="0"/>
            <c:extLst>
              <c:ext xmlns:c16="http://schemas.microsoft.com/office/drawing/2014/chart" uri="{C3380CC4-5D6E-409C-BE32-E72D297353CC}">
                <c16:uniqueId val="{00000002-6BB8-4A3B-98BD-E8296202B8E2}"/>
              </c:ext>
            </c:extLst>
          </c:dPt>
          <c:dLbls>
            <c:dLbl>
              <c:idx val="0"/>
              <c:delete val="1"/>
              <c:extLst>
                <c:ext xmlns:c15="http://schemas.microsoft.com/office/drawing/2012/chart" uri="{CE6537A1-D6FC-4f65-9D91-7224C49458BB}"/>
                <c:ext xmlns:c16="http://schemas.microsoft.com/office/drawing/2014/chart" uri="{C3380CC4-5D6E-409C-BE32-E72D297353CC}">
                  <c16:uniqueId val="{00000000-6BB8-4A3B-98BD-E8296202B8E2}"/>
                </c:ext>
              </c:extLst>
            </c:dLbl>
            <c:dLbl>
              <c:idx val="1"/>
              <c:delete val="1"/>
              <c:extLst>
                <c:ext xmlns:c15="http://schemas.microsoft.com/office/drawing/2012/chart" uri="{CE6537A1-D6FC-4f65-9D91-7224C49458BB}"/>
                <c:ext xmlns:c16="http://schemas.microsoft.com/office/drawing/2014/chart" uri="{C3380CC4-5D6E-409C-BE32-E72D297353CC}">
                  <c16:uniqueId val="{00000001-6BB8-4A3B-98BD-E8296202B8E2}"/>
                </c:ext>
              </c:extLst>
            </c:dLbl>
            <c:dLbl>
              <c:idx val="2"/>
              <c:delete val="1"/>
              <c:extLst>
                <c:ext xmlns:c15="http://schemas.microsoft.com/office/drawing/2012/chart" uri="{CE6537A1-D6FC-4f65-9D91-7224C49458BB}"/>
                <c:ext xmlns:c16="http://schemas.microsoft.com/office/drawing/2014/chart" uri="{C3380CC4-5D6E-409C-BE32-E72D297353CC}">
                  <c16:uniqueId val="{00000002-6BB8-4A3B-98BD-E8296202B8E2}"/>
                </c:ext>
              </c:extLst>
            </c:dLbl>
            <c:dLbl>
              <c:idx val="3"/>
              <c:layout>
                <c:manualLayout>
                  <c:x val="-2.2048611111111113E-2"/>
                  <c:y val="5.3184044786564084E-2"/>
                </c:manualLayout>
              </c:layout>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E-6BB8-4A3B-98BD-E8296202B8E2}"/>
                </c:ext>
              </c:extLst>
            </c:dLbl>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'Jobparate og SDP 13'!$A$7:$A$15</c:f>
              <c:multiLvlStrCache>
                <c:ptCount val="4"/>
                <c:lvl>
                  <c:pt idx="0">
                    <c:v>2. Kvt</c:v>
                  </c:pt>
                  <c:pt idx="1">
                    <c:v>2. Kvt</c:v>
                  </c:pt>
                  <c:pt idx="2">
                    <c:v>2. Kvt</c:v>
                  </c:pt>
                  <c:pt idx="3">
                    <c:v>2. Kvt</c:v>
                  </c:pt>
                </c:lvl>
                <c:lvl>
                  <c:pt idx="0">
                    <c:v>2019</c:v>
                  </c:pt>
                  <c:pt idx="1">
                    <c:v>2020</c:v>
                  </c:pt>
                  <c:pt idx="2">
                    <c:v>2021</c:v>
                  </c:pt>
                  <c:pt idx="3">
                    <c:v>2022</c:v>
                  </c:pt>
                </c:lvl>
              </c:multiLvlStrCache>
            </c:multiLvlStrRef>
          </c:cat>
          <c:val>
            <c:numRef>
              <c:f>'Jobparate og SDP 13'!$B$7:$B$15</c:f>
              <c:numCache>
                <c:formatCode>0.0</c:formatCode>
                <c:ptCount val="4"/>
                <c:pt idx="0">
                  <c:v>54.533333333333339</c:v>
                </c:pt>
                <c:pt idx="1">
                  <c:v>58.166666666666664</c:v>
                </c:pt>
                <c:pt idx="2">
                  <c:v>48.599999999999994</c:v>
                </c:pt>
                <c:pt idx="3">
                  <c:v>52.233333333333327</c:v>
                </c:pt>
              </c:numCache>
            </c:numRef>
          </c:val>
          <c:smooth val="0"/>
          <c:extLst>
            <c:ext xmlns:c16="http://schemas.microsoft.com/office/drawing/2014/chart" uri="{C3380CC4-5D6E-409C-BE32-E72D297353CC}">
              <c16:uniqueId val="{00000003-6BB8-4A3B-98BD-E8296202B8E2}"/>
            </c:ext>
          </c:extLst>
        </c:ser>
        <c:ser>
          <c:idx val="1"/>
          <c:order val="1"/>
          <c:tx>
            <c:strRef>
              <c:f>'Jobparate og SDP 13'!$C$5:$C$6</c:f>
              <c:strCache>
                <c:ptCount val="1"/>
                <c:pt idx="0">
                  <c:v>Hele landet</c:v>
                </c:pt>
              </c:strCache>
            </c:strRef>
          </c:tx>
          <c:spPr>
            <a:ln w="28575" cap="rnd">
              <a:solidFill>
                <a:srgbClr val="7F7F7F"/>
              </a:solidFill>
              <a:round/>
            </a:ln>
            <a:effectLst/>
          </c:spPr>
          <c:marker>
            <c:symbol val="none"/>
          </c:marker>
          <c:dPt>
            <c:idx val="0"/>
            <c:marker>
              <c:symbol val="none"/>
            </c:marker>
            <c:bubble3D val="0"/>
            <c:extLst>
              <c:ext xmlns:c16="http://schemas.microsoft.com/office/drawing/2014/chart" uri="{C3380CC4-5D6E-409C-BE32-E72D297353CC}">
                <c16:uniqueId val="{00000004-6BB8-4A3B-98BD-E8296202B8E2}"/>
              </c:ext>
            </c:extLst>
          </c:dPt>
          <c:dPt>
            <c:idx val="1"/>
            <c:marker>
              <c:symbol val="none"/>
            </c:marker>
            <c:bubble3D val="0"/>
            <c:extLst>
              <c:ext xmlns:c16="http://schemas.microsoft.com/office/drawing/2014/chart" uri="{C3380CC4-5D6E-409C-BE32-E72D297353CC}">
                <c16:uniqueId val="{00000005-6BB8-4A3B-98BD-E8296202B8E2}"/>
              </c:ext>
            </c:extLst>
          </c:dPt>
          <c:dPt>
            <c:idx val="2"/>
            <c:marker>
              <c:symbol val="none"/>
            </c:marker>
            <c:bubble3D val="0"/>
            <c:extLst>
              <c:ext xmlns:c16="http://schemas.microsoft.com/office/drawing/2014/chart" uri="{C3380CC4-5D6E-409C-BE32-E72D297353CC}">
                <c16:uniqueId val="{00000006-6BB8-4A3B-98BD-E8296202B8E2}"/>
              </c:ext>
            </c:extLst>
          </c:dPt>
          <c:dLbls>
            <c:dLbl>
              <c:idx val="0"/>
              <c:delete val="1"/>
              <c:extLst>
                <c:ext xmlns:c15="http://schemas.microsoft.com/office/drawing/2012/chart" uri="{CE6537A1-D6FC-4f65-9D91-7224C49458BB}"/>
                <c:ext xmlns:c16="http://schemas.microsoft.com/office/drawing/2014/chart" uri="{C3380CC4-5D6E-409C-BE32-E72D297353CC}">
                  <c16:uniqueId val="{00000004-6BB8-4A3B-98BD-E8296202B8E2}"/>
                </c:ext>
              </c:extLst>
            </c:dLbl>
            <c:dLbl>
              <c:idx val="1"/>
              <c:delete val="1"/>
              <c:extLst>
                <c:ext xmlns:c15="http://schemas.microsoft.com/office/drawing/2012/chart" uri="{CE6537A1-D6FC-4f65-9D91-7224C49458BB}"/>
                <c:ext xmlns:c16="http://schemas.microsoft.com/office/drawing/2014/chart" uri="{C3380CC4-5D6E-409C-BE32-E72D297353CC}">
                  <c16:uniqueId val="{00000005-6BB8-4A3B-98BD-E8296202B8E2}"/>
                </c:ext>
              </c:extLst>
            </c:dLbl>
            <c:dLbl>
              <c:idx val="2"/>
              <c:delete val="1"/>
              <c:extLst>
                <c:ext xmlns:c15="http://schemas.microsoft.com/office/drawing/2012/chart" uri="{CE6537A1-D6FC-4f65-9D91-7224C49458BB}"/>
                <c:ext xmlns:c16="http://schemas.microsoft.com/office/drawing/2014/chart" uri="{C3380CC4-5D6E-409C-BE32-E72D297353CC}">
                  <c16:uniqueId val="{00000006-6BB8-4A3B-98BD-E8296202B8E2}"/>
                </c:ext>
              </c:extLst>
            </c:dLbl>
            <c:dLbl>
              <c:idx val="3"/>
              <c:layout>
                <c:manualLayout>
                  <c:x val="-2.6458333333333493E-2"/>
                  <c:y val="4.1987403778866339E-2"/>
                </c:manualLayout>
              </c:layout>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6BB8-4A3B-98BD-E8296202B8E2}"/>
                </c:ext>
              </c:extLst>
            </c:dLbl>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'Jobparate og SDP 13'!$A$7:$A$15</c:f>
              <c:multiLvlStrCache>
                <c:ptCount val="4"/>
                <c:lvl>
                  <c:pt idx="0">
                    <c:v>2. Kvt</c:v>
                  </c:pt>
                  <c:pt idx="1">
                    <c:v>2. Kvt</c:v>
                  </c:pt>
                  <c:pt idx="2">
                    <c:v>2. Kvt</c:v>
                  </c:pt>
                  <c:pt idx="3">
                    <c:v>2. Kvt</c:v>
                  </c:pt>
                </c:lvl>
                <c:lvl>
                  <c:pt idx="0">
                    <c:v>2019</c:v>
                  </c:pt>
                  <c:pt idx="1">
                    <c:v>2020</c:v>
                  </c:pt>
                  <c:pt idx="2">
                    <c:v>2021</c:v>
                  </c:pt>
                  <c:pt idx="3">
                    <c:v>2022</c:v>
                  </c:pt>
                </c:lvl>
              </c:multiLvlStrCache>
            </c:multiLvlStrRef>
          </c:cat>
          <c:val>
            <c:numRef>
              <c:f>'Jobparate og SDP 13'!$C$7:$C$15</c:f>
              <c:numCache>
                <c:formatCode>0.0</c:formatCode>
                <c:ptCount val="4"/>
                <c:pt idx="0">
                  <c:v>52.800000000000004</c:v>
                </c:pt>
                <c:pt idx="1">
                  <c:v>49.4</c:v>
                </c:pt>
                <c:pt idx="2">
                  <c:v>45.900000000000006</c:v>
                </c:pt>
                <c:pt idx="3">
                  <c:v>50.4</c:v>
                </c:pt>
              </c:numCache>
            </c:numRef>
          </c:val>
          <c:smooth val="0"/>
          <c:extLst>
            <c:ext xmlns:c16="http://schemas.microsoft.com/office/drawing/2014/chart" uri="{C3380CC4-5D6E-409C-BE32-E72D297353CC}">
              <c16:uniqueId val="{00000007-6BB8-4A3B-98BD-E8296202B8E2}"/>
            </c:ext>
          </c:extLst>
        </c:ser>
        <c:ser>
          <c:idx val="2"/>
          <c:order val="2"/>
          <c:tx>
            <c:strRef>
              <c:f>'Jobparate og SDP 13'!$D$5:$D$6</c:f>
              <c:strCache>
                <c:ptCount val="1"/>
                <c:pt idx="0">
                  <c:v>Lokalområdet</c:v>
                </c:pt>
              </c:strCache>
            </c:strRef>
          </c:tx>
          <c:spPr>
            <a:ln w="28575" cap="rnd">
              <a:solidFill>
                <a:schemeClr val="bg2"/>
              </a:solidFill>
              <a:round/>
            </a:ln>
            <a:effectLst/>
          </c:spPr>
          <c:marker>
            <c:symbol val="none"/>
          </c:marker>
          <c:dPt>
            <c:idx val="0"/>
            <c:marker>
              <c:symbol val="none"/>
            </c:marker>
            <c:bubble3D val="0"/>
            <c:extLst>
              <c:ext xmlns:c16="http://schemas.microsoft.com/office/drawing/2014/chart" uri="{C3380CC4-5D6E-409C-BE32-E72D297353CC}">
                <c16:uniqueId val="{00000008-6BB8-4A3B-98BD-E8296202B8E2}"/>
              </c:ext>
            </c:extLst>
          </c:dPt>
          <c:dPt>
            <c:idx val="1"/>
            <c:marker>
              <c:symbol val="none"/>
            </c:marker>
            <c:bubble3D val="0"/>
            <c:extLst>
              <c:ext xmlns:c16="http://schemas.microsoft.com/office/drawing/2014/chart" uri="{C3380CC4-5D6E-409C-BE32-E72D297353CC}">
                <c16:uniqueId val="{00000009-6BB8-4A3B-98BD-E8296202B8E2}"/>
              </c:ext>
            </c:extLst>
          </c:dPt>
          <c:dPt>
            <c:idx val="2"/>
            <c:marker>
              <c:symbol val="none"/>
            </c:marker>
            <c:bubble3D val="0"/>
            <c:extLst>
              <c:ext xmlns:c16="http://schemas.microsoft.com/office/drawing/2014/chart" uri="{C3380CC4-5D6E-409C-BE32-E72D297353CC}">
                <c16:uniqueId val="{0000000A-6BB8-4A3B-98BD-E8296202B8E2}"/>
              </c:ext>
            </c:extLst>
          </c:dPt>
          <c:dLbls>
            <c:dLbl>
              <c:idx val="0"/>
              <c:delete val="1"/>
              <c:extLst>
                <c:ext xmlns:c15="http://schemas.microsoft.com/office/drawing/2012/chart" uri="{CE6537A1-D6FC-4f65-9D91-7224C49458BB}"/>
                <c:ext xmlns:c16="http://schemas.microsoft.com/office/drawing/2014/chart" uri="{C3380CC4-5D6E-409C-BE32-E72D297353CC}">
                  <c16:uniqueId val="{00000008-6BB8-4A3B-98BD-E8296202B8E2}"/>
                </c:ext>
              </c:extLst>
            </c:dLbl>
            <c:dLbl>
              <c:idx val="1"/>
              <c:delete val="1"/>
              <c:extLst>
                <c:ext xmlns:c15="http://schemas.microsoft.com/office/drawing/2012/chart" uri="{CE6537A1-D6FC-4f65-9D91-7224C49458BB}"/>
                <c:ext xmlns:c16="http://schemas.microsoft.com/office/drawing/2014/chart" uri="{C3380CC4-5D6E-409C-BE32-E72D297353CC}">
                  <c16:uniqueId val="{00000009-6BB8-4A3B-98BD-E8296202B8E2}"/>
                </c:ext>
              </c:extLst>
            </c:dLbl>
            <c:dLbl>
              <c:idx val="2"/>
              <c:delete val="1"/>
              <c:extLst>
                <c:ext xmlns:c15="http://schemas.microsoft.com/office/drawing/2012/chart" uri="{CE6537A1-D6FC-4f65-9D91-7224C49458BB}"/>
                <c:ext xmlns:c16="http://schemas.microsoft.com/office/drawing/2014/chart" uri="{C3380CC4-5D6E-409C-BE32-E72D297353CC}">
                  <c16:uniqueId val="{0000000A-6BB8-4A3B-98BD-E8296202B8E2}"/>
                </c:ext>
              </c:extLst>
            </c:dLbl>
            <c:dLbl>
              <c:idx val="3"/>
              <c:layout>
                <c:manualLayout>
                  <c:x val="-2.8663194444444446E-2"/>
                  <c:y val="-3.0790762771168649E-2"/>
                </c:manualLayout>
              </c:layout>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6BB8-4A3B-98BD-E8296202B8E2}"/>
                </c:ext>
              </c:extLst>
            </c:dLbl>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'Jobparate og SDP 13'!$A$7:$A$15</c:f>
              <c:multiLvlStrCache>
                <c:ptCount val="4"/>
                <c:lvl>
                  <c:pt idx="0">
                    <c:v>2. Kvt</c:v>
                  </c:pt>
                  <c:pt idx="1">
                    <c:v>2. Kvt</c:v>
                  </c:pt>
                  <c:pt idx="2">
                    <c:v>2. Kvt</c:v>
                  </c:pt>
                  <c:pt idx="3">
                    <c:v>2. Kvt</c:v>
                  </c:pt>
                </c:lvl>
                <c:lvl>
                  <c:pt idx="0">
                    <c:v>2019</c:v>
                  </c:pt>
                  <c:pt idx="1">
                    <c:v>2020</c:v>
                  </c:pt>
                  <c:pt idx="2">
                    <c:v>2021</c:v>
                  </c:pt>
                  <c:pt idx="3">
                    <c:v>2022</c:v>
                  </c:pt>
                </c:lvl>
              </c:multiLvlStrCache>
            </c:multiLvlStrRef>
          </c:cat>
          <c:val>
            <c:numRef>
              <c:f>'Jobparate og SDP 13'!$D$7:$D$15</c:f>
              <c:numCache>
                <c:formatCode>0.0</c:formatCode>
                <c:ptCount val="4"/>
                <c:pt idx="0">
                  <c:v>55.794444444444444</c:v>
                </c:pt>
                <c:pt idx="1">
                  <c:v>52.844444444444434</c:v>
                </c:pt>
                <c:pt idx="2">
                  <c:v>48.388888888888886</c:v>
                </c:pt>
                <c:pt idx="3">
                  <c:v>53.461111111111109</c:v>
                </c:pt>
              </c:numCache>
            </c:numRef>
          </c:val>
          <c:smooth val="0"/>
          <c:extLst>
            <c:ext xmlns:c16="http://schemas.microsoft.com/office/drawing/2014/chart" uri="{C3380CC4-5D6E-409C-BE32-E72D297353CC}">
              <c16:uniqueId val="{0000000B-6BB8-4A3B-98BD-E8296202B8E2}"/>
            </c:ext>
          </c:extLst>
        </c:ser>
        <c:dLbls>
          <c:showLegendKey val="0"/>
          <c:showVal val="0"/>
          <c:showCatName val="0"/>
          <c:showSerName val="0"/>
          <c:showPercent val="0"/>
          <c:showBubbleSize val="0"/>
        </c:dLbls>
        <c:smooth val="0"/>
        <c:axId val="476103128"/>
        <c:axId val="476110344"/>
      </c:lineChart>
      <c:catAx>
        <c:axId val="476103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476110344"/>
        <c:crosses val="autoZero"/>
        <c:auto val="1"/>
        <c:lblAlgn val="ctr"/>
        <c:lblOffset val="100"/>
        <c:noMultiLvlLbl val="0"/>
      </c:catAx>
      <c:valAx>
        <c:axId val="476110344"/>
        <c:scaling>
          <c:orientation val="minMax"/>
          <c:min val="4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Andel borgere tilbage efter 13 uger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476103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pivotSource>
    <c:name>[Politisk beskæftigelsesoverblik.xlsm]Aktivering!Pivottabel4</c:name>
    <c:fmtId val="20"/>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Aktivering!$B$5:$B$6</c:f>
              <c:strCache>
                <c:ptCount val="1"/>
                <c:pt idx="0">
                  <c:v>Albertslund</c:v>
                </c:pt>
              </c:strCache>
            </c:strRef>
          </c:tx>
          <c:spPr>
            <a:ln w="28575" cap="rnd">
              <a:solidFill>
                <a:srgbClr val="EC008C"/>
              </a:solidFill>
              <a:round/>
            </a:ln>
            <a:effectLst/>
          </c:spPr>
          <c:marker>
            <c:symbol val="none"/>
          </c:marker>
          <c:cat>
            <c:multiLvlStrRef>
              <c:f>Aktivering!$A$7:$A$31</c:f>
              <c:multiLvlStrCache>
                <c:ptCount val="23"/>
                <c:lvl>
                  <c:pt idx="0">
                    <c:v>Jan</c:v>
                  </c:pt>
                  <c:pt idx="1">
                    <c:v>Feb</c:v>
                  </c:pt>
                  <c:pt idx="2">
                    <c:v>Mar</c:v>
                  </c:pt>
                  <c:pt idx="3">
                    <c:v>Apr</c:v>
                  </c:pt>
                  <c:pt idx="4">
                    <c:v>Maj</c:v>
                  </c:pt>
                  <c:pt idx="5">
                    <c:v>Jun</c:v>
                  </c:pt>
                  <c:pt idx="6">
                    <c:v>Jul</c:v>
                  </c:pt>
                  <c:pt idx="7">
                    <c:v>Aug</c:v>
                  </c:pt>
                  <c:pt idx="8">
                    <c:v>Sep</c:v>
                  </c:pt>
                  <c:pt idx="9">
                    <c:v>Okt</c:v>
                  </c:pt>
                  <c:pt idx="10">
                    <c:v>Nov</c:v>
                  </c:pt>
                  <c:pt idx="11">
                    <c:v>Dec</c:v>
                  </c:pt>
                  <c:pt idx="12">
                    <c:v>Jan</c:v>
                  </c:pt>
                  <c:pt idx="13">
                    <c:v>Feb</c:v>
                  </c:pt>
                  <c:pt idx="14">
                    <c:v>Mar</c:v>
                  </c:pt>
                  <c:pt idx="15">
                    <c:v>Apr</c:v>
                  </c:pt>
                  <c:pt idx="16">
                    <c:v>Maj</c:v>
                  </c:pt>
                  <c:pt idx="17">
                    <c:v>Jun</c:v>
                  </c:pt>
                  <c:pt idx="18">
                    <c:v>Jul</c:v>
                  </c:pt>
                  <c:pt idx="19">
                    <c:v>Aug</c:v>
                  </c:pt>
                  <c:pt idx="20">
                    <c:v>Sep</c:v>
                  </c:pt>
                  <c:pt idx="21">
                    <c:v>Okt</c:v>
                  </c:pt>
                  <c:pt idx="22">
                    <c:v>Nov</c:v>
                  </c:pt>
                </c:lvl>
                <c:lvl>
                  <c:pt idx="0">
                    <c:v>2021</c:v>
                  </c:pt>
                  <c:pt idx="12">
                    <c:v>2022</c:v>
                  </c:pt>
                </c:lvl>
              </c:multiLvlStrCache>
            </c:multiLvlStrRef>
          </c:cat>
          <c:val>
            <c:numRef>
              <c:f>Aktivering!$B$7:$B$31</c:f>
              <c:numCache>
                <c:formatCode>0.00\ %;\-0.00\ %;0.00\ %</c:formatCode>
                <c:ptCount val="23"/>
                <c:pt idx="0">
                  <c:v>5.9246476847857346E-2</c:v>
                </c:pt>
                <c:pt idx="1">
                  <c:v>3.7227949599083619E-2</c:v>
                </c:pt>
                <c:pt idx="2">
                  <c:v>2.4962556165751371E-2</c:v>
                </c:pt>
                <c:pt idx="3">
                  <c:v>4.0280210157618214E-2</c:v>
                </c:pt>
                <c:pt idx="4">
                  <c:v>8.2083662194159426E-2</c:v>
                </c:pt>
                <c:pt idx="5">
                  <c:v>0.12125079770261646</c:v>
                </c:pt>
                <c:pt idx="6">
                  <c:v>0.12119160460392688</c:v>
                </c:pt>
                <c:pt idx="7">
                  <c:v>0.13972602739726028</c:v>
                </c:pt>
                <c:pt idx="8">
                  <c:v>0.12542061792597126</c:v>
                </c:pt>
                <c:pt idx="9">
                  <c:v>0.13859964093357272</c:v>
                </c:pt>
                <c:pt idx="10">
                  <c:v>0.12404052809333743</c:v>
                </c:pt>
                <c:pt idx="11">
                  <c:v>9.9316086827237582E-2</c:v>
                </c:pt>
                <c:pt idx="12">
                  <c:v>8.755760368663594E-2</c:v>
                </c:pt>
                <c:pt idx="13">
                  <c:v>0.13274033527198084</c:v>
                </c:pt>
                <c:pt idx="14">
                  <c:v>0.14095940959409595</c:v>
                </c:pt>
                <c:pt idx="15">
                  <c:v>0.14628657164291073</c:v>
                </c:pt>
                <c:pt idx="16">
                  <c:v>0.15228426395939088</c:v>
                </c:pt>
                <c:pt idx="17">
                  <c:v>0.15372297838270615</c:v>
                </c:pt>
                <c:pt idx="18">
                  <c:v>0.15496148618033528</c:v>
                </c:pt>
                <c:pt idx="19">
                  <c:v>0.14621178555604786</c:v>
                </c:pt>
                <c:pt idx="20">
                  <c:v>0.1501736111111111</c:v>
                </c:pt>
                <c:pt idx="21">
                  <c:v>0.17696754112939084</c:v>
                </c:pt>
                <c:pt idx="22">
                  <c:v>0.20463538722442057</c:v>
                </c:pt>
              </c:numCache>
            </c:numRef>
          </c:val>
          <c:smooth val="0"/>
          <c:extLst>
            <c:ext xmlns:c16="http://schemas.microsoft.com/office/drawing/2014/chart" uri="{C3380CC4-5D6E-409C-BE32-E72D297353CC}">
              <c16:uniqueId val="{00000000-9BEB-46C2-860C-A28F7DCA53F8}"/>
            </c:ext>
          </c:extLst>
        </c:ser>
        <c:ser>
          <c:idx val="1"/>
          <c:order val="1"/>
          <c:tx>
            <c:strRef>
              <c:f>Aktivering!$C$5:$C$6</c:f>
              <c:strCache>
                <c:ptCount val="1"/>
                <c:pt idx="0">
                  <c:v>Hele landet</c:v>
                </c:pt>
              </c:strCache>
            </c:strRef>
          </c:tx>
          <c:spPr>
            <a:ln w="28575" cap="rnd">
              <a:solidFill>
                <a:srgbClr val="7F7F7F"/>
              </a:solidFill>
              <a:round/>
            </a:ln>
            <a:effectLst/>
          </c:spPr>
          <c:marker>
            <c:symbol val="none"/>
          </c:marker>
          <c:cat>
            <c:multiLvlStrRef>
              <c:f>Aktivering!$A$7:$A$31</c:f>
              <c:multiLvlStrCache>
                <c:ptCount val="23"/>
                <c:lvl>
                  <c:pt idx="0">
                    <c:v>Jan</c:v>
                  </c:pt>
                  <c:pt idx="1">
                    <c:v>Feb</c:v>
                  </c:pt>
                  <c:pt idx="2">
                    <c:v>Mar</c:v>
                  </c:pt>
                  <c:pt idx="3">
                    <c:v>Apr</c:v>
                  </c:pt>
                  <c:pt idx="4">
                    <c:v>Maj</c:v>
                  </c:pt>
                  <c:pt idx="5">
                    <c:v>Jun</c:v>
                  </c:pt>
                  <c:pt idx="6">
                    <c:v>Jul</c:v>
                  </c:pt>
                  <c:pt idx="7">
                    <c:v>Aug</c:v>
                  </c:pt>
                  <c:pt idx="8">
                    <c:v>Sep</c:v>
                  </c:pt>
                  <c:pt idx="9">
                    <c:v>Okt</c:v>
                  </c:pt>
                  <c:pt idx="10">
                    <c:v>Nov</c:v>
                  </c:pt>
                  <c:pt idx="11">
                    <c:v>Dec</c:v>
                  </c:pt>
                  <c:pt idx="12">
                    <c:v>Jan</c:v>
                  </c:pt>
                  <c:pt idx="13">
                    <c:v>Feb</c:v>
                  </c:pt>
                  <c:pt idx="14">
                    <c:v>Mar</c:v>
                  </c:pt>
                  <c:pt idx="15">
                    <c:v>Apr</c:v>
                  </c:pt>
                  <c:pt idx="16">
                    <c:v>Maj</c:v>
                  </c:pt>
                  <c:pt idx="17">
                    <c:v>Jun</c:v>
                  </c:pt>
                  <c:pt idx="18">
                    <c:v>Jul</c:v>
                  </c:pt>
                  <c:pt idx="19">
                    <c:v>Aug</c:v>
                  </c:pt>
                  <c:pt idx="20">
                    <c:v>Sep</c:v>
                  </c:pt>
                  <c:pt idx="21">
                    <c:v>Okt</c:v>
                  </c:pt>
                  <c:pt idx="22">
                    <c:v>Nov</c:v>
                  </c:pt>
                </c:lvl>
                <c:lvl>
                  <c:pt idx="0">
                    <c:v>2021</c:v>
                  </c:pt>
                  <c:pt idx="12">
                    <c:v>2022</c:v>
                  </c:pt>
                </c:lvl>
              </c:multiLvlStrCache>
            </c:multiLvlStrRef>
          </c:cat>
          <c:val>
            <c:numRef>
              <c:f>Aktivering!$C$7:$C$31</c:f>
              <c:numCache>
                <c:formatCode>0.00\ %;\-0.00\ %;0.00\ %</c:formatCode>
                <c:ptCount val="23"/>
                <c:pt idx="0">
                  <c:v>6.7204975044650825E-2</c:v>
                </c:pt>
                <c:pt idx="1">
                  <c:v>5.0404499816668356E-2</c:v>
                </c:pt>
                <c:pt idx="2">
                  <c:v>4.3202162795509945E-2</c:v>
                </c:pt>
                <c:pt idx="3">
                  <c:v>5.288800384843434E-2</c:v>
                </c:pt>
                <c:pt idx="4">
                  <c:v>8.4975491193692257E-2</c:v>
                </c:pt>
                <c:pt idx="5">
                  <c:v>0.10303558904454475</c:v>
                </c:pt>
                <c:pt idx="6">
                  <c:v>9.5096536262123388E-2</c:v>
                </c:pt>
                <c:pt idx="7">
                  <c:v>0.10140931470435063</c:v>
                </c:pt>
                <c:pt idx="8">
                  <c:v>0.11433592867873028</c:v>
                </c:pt>
                <c:pt idx="9">
                  <c:v>0.11879657105176393</c:v>
                </c:pt>
                <c:pt idx="10">
                  <c:v>0.12415235397763763</c:v>
                </c:pt>
                <c:pt idx="11">
                  <c:v>0.10489207802700935</c:v>
                </c:pt>
                <c:pt idx="12">
                  <c:v>8.748753051922642E-2</c:v>
                </c:pt>
                <c:pt idx="13">
                  <c:v>9.3509152893259381E-2</c:v>
                </c:pt>
                <c:pt idx="14">
                  <c:v>0.12035709652848689</c:v>
                </c:pt>
                <c:pt idx="15">
                  <c:v>0.12081236372612207</c:v>
                </c:pt>
                <c:pt idx="16">
                  <c:v>0.12597960614453399</c:v>
                </c:pt>
                <c:pt idx="17">
                  <c:v>0.12155951423155147</c:v>
                </c:pt>
                <c:pt idx="18">
                  <c:v>0.10177985018752678</c:v>
                </c:pt>
                <c:pt idx="19">
                  <c:v>0.10602822318849735</c:v>
                </c:pt>
                <c:pt idx="20">
                  <c:v>0.115074679943101</c:v>
                </c:pt>
                <c:pt idx="21">
                  <c:v>0.1182717820007171</c:v>
                </c:pt>
                <c:pt idx="22">
                  <c:v>0.14432595023243094</c:v>
                </c:pt>
              </c:numCache>
            </c:numRef>
          </c:val>
          <c:smooth val="0"/>
          <c:extLst>
            <c:ext xmlns:c16="http://schemas.microsoft.com/office/drawing/2014/chart" uri="{C3380CC4-5D6E-409C-BE32-E72D297353CC}">
              <c16:uniqueId val="{00000001-9BEB-46C2-860C-A28F7DCA53F8}"/>
            </c:ext>
          </c:extLst>
        </c:ser>
        <c:ser>
          <c:idx val="2"/>
          <c:order val="2"/>
          <c:tx>
            <c:strRef>
              <c:f>Aktivering!$D$5:$D$6</c:f>
              <c:strCache>
                <c:ptCount val="1"/>
                <c:pt idx="0">
                  <c:v>Lokalområdet</c:v>
                </c:pt>
              </c:strCache>
            </c:strRef>
          </c:tx>
          <c:spPr>
            <a:ln w="28575" cap="rnd">
              <a:solidFill>
                <a:schemeClr val="bg2"/>
              </a:solidFill>
              <a:round/>
            </a:ln>
            <a:effectLst/>
          </c:spPr>
          <c:marker>
            <c:symbol val="none"/>
          </c:marker>
          <c:cat>
            <c:multiLvlStrRef>
              <c:f>Aktivering!$A$7:$A$31</c:f>
              <c:multiLvlStrCache>
                <c:ptCount val="23"/>
                <c:lvl>
                  <c:pt idx="0">
                    <c:v>Jan</c:v>
                  </c:pt>
                  <c:pt idx="1">
                    <c:v>Feb</c:v>
                  </c:pt>
                  <c:pt idx="2">
                    <c:v>Mar</c:v>
                  </c:pt>
                  <c:pt idx="3">
                    <c:v>Apr</c:v>
                  </c:pt>
                  <c:pt idx="4">
                    <c:v>Maj</c:v>
                  </c:pt>
                  <c:pt idx="5">
                    <c:v>Jun</c:v>
                  </c:pt>
                  <c:pt idx="6">
                    <c:v>Jul</c:v>
                  </c:pt>
                  <c:pt idx="7">
                    <c:v>Aug</c:v>
                  </c:pt>
                  <c:pt idx="8">
                    <c:v>Sep</c:v>
                  </c:pt>
                  <c:pt idx="9">
                    <c:v>Okt</c:v>
                  </c:pt>
                  <c:pt idx="10">
                    <c:v>Nov</c:v>
                  </c:pt>
                  <c:pt idx="11">
                    <c:v>Dec</c:v>
                  </c:pt>
                  <c:pt idx="12">
                    <c:v>Jan</c:v>
                  </c:pt>
                  <c:pt idx="13">
                    <c:v>Feb</c:v>
                  </c:pt>
                  <c:pt idx="14">
                    <c:v>Mar</c:v>
                  </c:pt>
                  <c:pt idx="15">
                    <c:v>Apr</c:v>
                  </c:pt>
                  <c:pt idx="16">
                    <c:v>Maj</c:v>
                  </c:pt>
                  <c:pt idx="17">
                    <c:v>Jun</c:v>
                  </c:pt>
                  <c:pt idx="18">
                    <c:v>Jul</c:v>
                  </c:pt>
                  <c:pt idx="19">
                    <c:v>Aug</c:v>
                  </c:pt>
                  <c:pt idx="20">
                    <c:v>Sep</c:v>
                  </c:pt>
                  <c:pt idx="21">
                    <c:v>Okt</c:v>
                  </c:pt>
                  <c:pt idx="22">
                    <c:v>Nov</c:v>
                  </c:pt>
                </c:lvl>
                <c:lvl>
                  <c:pt idx="0">
                    <c:v>2021</c:v>
                  </c:pt>
                  <c:pt idx="12">
                    <c:v>2022</c:v>
                  </c:pt>
                </c:lvl>
              </c:multiLvlStrCache>
            </c:multiLvlStrRef>
          </c:cat>
          <c:val>
            <c:numRef>
              <c:f>Aktivering!$D$7:$D$31</c:f>
              <c:numCache>
                <c:formatCode>0.00\ %;\-0.00\ %;0.00\ %</c:formatCode>
                <c:ptCount val="23"/>
                <c:pt idx="0">
                  <c:v>6.4670110508075584E-2</c:v>
                </c:pt>
                <c:pt idx="1">
                  <c:v>4.6345074544640708E-2</c:v>
                </c:pt>
                <c:pt idx="2">
                  <c:v>3.5119378123264849E-2</c:v>
                </c:pt>
                <c:pt idx="3">
                  <c:v>4.6206819948905922E-2</c:v>
                </c:pt>
                <c:pt idx="4">
                  <c:v>8.0282502162006344E-2</c:v>
                </c:pt>
                <c:pt idx="5">
                  <c:v>0.10624760444614795</c:v>
                </c:pt>
                <c:pt idx="6">
                  <c:v>0.11025849873537102</c:v>
                </c:pt>
                <c:pt idx="7">
                  <c:v>0.11230353219536927</c:v>
                </c:pt>
                <c:pt idx="8">
                  <c:v>0.12932889020120639</c:v>
                </c:pt>
                <c:pt idx="9">
                  <c:v>0.13003275697640668</c:v>
                </c:pt>
                <c:pt idx="10">
                  <c:v>0.13843683548149113</c:v>
                </c:pt>
                <c:pt idx="11">
                  <c:v>0.11708452870982496</c:v>
                </c:pt>
                <c:pt idx="12">
                  <c:v>8.9060260697468099E-2</c:v>
                </c:pt>
                <c:pt idx="13">
                  <c:v>0.11561392201095713</c:v>
                </c:pt>
                <c:pt idx="14">
                  <c:v>0.13656465593490183</c:v>
                </c:pt>
                <c:pt idx="15">
                  <c:v>0.13164579526716877</c:v>
                </c:pt>
                <c:pt idx="16">
                  <c:v>0.13755478043108846</c:v>
                </c:pt>
                <c:pt idx="17">
                  <c:v>0.12754626547729997</c:v>
                </c:pt>
                <c:pt idx="18">
                  <c:v>0.11316961079994255</c:v>
                </c:pt>
                <c:pt idx="19">
                  <c:v>0.11181642920957352</c:v>
                </c:pt>
                <c:pt idx="20">
                  <c:v>0.1233241372634432</c:v>
                </c:pt>
                <c:pt idx="21">
                  <c:v>0.13410709060762704</c:v>
                </c:pt>
                <c:pt idx="22">
                  <c:v>0.15059917724915042</c:v>
                </c:pt>
              </c:numCache>
            </c:numRef>
          </c:val>
          <c:smooth val="0"/>
          <c:extLst>
            <c:ext xmlns:c16="http://schemas.microsoft.com/office/drawing/2014/chart" uri="{C3380CC4-5D6E-409C-BE32-E72D297353CC}">
              <c16:uniqueId val="{00000002-9BEB-46C2-860C-A28F7DCA53F8}"/>
            </c:ext>
          </c:extLst>
        </c:ser>
        <c:dLbls>
          <c:showLegendKey val="0"/>
          <c:showVal val="0"/>
          <c:showCatName val="0"/>
          <c:showSerName val="0"/>
          <c:showPercent val="0"/>
          <c:showBubbleSize val="0"/>
        </c:dLbls>
        <c:smooth val="0"/>
        <c:axId val="670713847"/>
        <c:axId val="670714831"/>
      </c:lineChart>
      <c:catAx>
        <c:axId val="670713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70714831"/>
        <c:crosses val="autoZero"/>
        <c:auto val="1"/>
        <c:lblAlgn val="ctr"/>
        <c:lblOffset val="100"/>
        <c:noMultiLvlLbl val="0"/>
      </c:catAx>
      <c:valAx>
        <c:axId val="6707148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70713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pivotSource>
    <c:name>[Politisk beskæftigelsesoverblik.xlsm]Effekt!Pivottabel7</c:name>
    <c:fmtId val="6"/>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Effekt!$B$1:$B$2</c:f>
              <c:strCache>
                <c:ptCount val="1"/>
                <c:pt idx="0">
                  <c:v>Albertslund</c:v>
                </c:pt>
              </c:strCache>
            </c:strRef>
          </c:tx>
          <c:spPr>
            <a:ln w="28575" cap="rnd">
              <a:solidFill>
                <a:srgbClr val="EC008C"/>
              </a:solidFill>
              <a:round/>
            </a:ln>
            <a:effectLst/>
          </c:spPr>
          <c:marker>
            <c:symbol val="none"/>
          </c:marker>
          <c:cat>
            <c:multiLvlStrRef>
              <c:f>Effekt!$A$3:$A$16</c:f>
              <c:multiLvlStrCache>
                <c:ptCount val="10"/>
                <c:lvl>
                  <c:pt idx="0">
                    <c:v>1. Kvt</c:v>
                  </c:pt>
                  <c:pt idx="1">
                    <c:v>2. Kvt</c:v>
                  </c:pt>
                  <c:pt idx="2">
                    <c:v>3. Kvt</c:v>
                  </c:pt>
                  <c:pt idx="3">
                    <c:v>4. Kvt</c:v>
                  </c:pt>
                  <c:pt idx="4">
                    <c:v>1. Kvt</c:v>
                  </c:pt>
                  <c:pt idx="5">
                    <c:v>2. Kvt</c:v>
                  </c:pt>
                  <c:pt idx="6">
                    <c:v>3. Kvt</c:v>
                  </c:pt>
                  <c:pt idx="7">
                    <c:v>4. Kvt</c:v>
                  </c:pt>
                  <c:pt idx="8">
                    <c:v>1. Kvt</c:v>
                  </c:pt>
                  <c:pt idx="9">
                    <c:v>2. Kvt</c:v>
                  </c:pt>
                </c:lvl>
                <c:lvl>
                  <c:pt idx="0">
                    <c:v>2020</c:v>
                  </c:pt>
                  <c:pt idx="4">
                    <c:v>2021</c:v>
                  </c:pt>
                  <c:pt idx="8">
                    <c:v>2022</c:v>
                  </c:pt>
                </c:lvl>
              </c:multiLvlStrCache>
            </c:multiLvlStrRef>
          </c:cat>
          <c:val>
            <c:numRef>
              <c:f>Effekt!$B$3:$B$16</c:f>
              <c:numCache>
                <c:formatCode>0.00\ %;\-0.00\ %;0.00\ %</c:formatCode>
                <c:ptCount val="10"/>
                <c:pt idx="0">
                  <c:v>0.18598382749326145</c:v>
                </c:pt>
                <c:pt idx="1">
                  <c:v>0.16972477064220184</c:v>
                </c:pt>
                <c:pt idx="2">
                  <c:v>0.23839009287925697</c:v>
                </c:pt>
                <c:pt idx="3">
                  <c:v>0.17567567567567569</c:v>
                </c:pt>
                <c:pt idx="4">
                  <c:v>0.18994413407821228</c:v>
                </c:pt>
                <c:pt idx="5">
                  <c:v>0.22764227642276422</c:v>
                </c:pt>
                <c:pt idx="6">
                  <c:v>0.25210084033613445</c:v>
                </c:pt>
                <c:pt idx="7">
                  <c:v>0.26614987080103358</c:v>
                </c:pt>
                <c:pt idx="8">
                  <c:v>0.26774193548387099</c:v>
                </c:pt>
                <c:pt idx="9">
                  <c:v>0.23399014778325122</c:v>
                </c:pt>
              </c:numCache>
            </c:numRef>
          </c:val>
          <c:smooth val="0"/>
          <c:extLst>
            <c:ext xmlns:c16="http://schemas.microsoft.com/office/drawing/2014/chart" uri="{C3380CC4-5D6E-409C-BE32-E72D297353CC}">
              <c16:uniqueId val="{00000000-FC42-48EA-A5A6-95A7D78E17CE}"/>
            </c:ext>
          </c:extLst>
        </c:ser>
        <c:ser>
          <c:idx val="1"/>
          <c:order val="1"/>
          <c:tx>
            <c:strRef>
              <c:f>Effekt!$C$1:$C$2</c:f>
              <c:strCache>
                <c:ptCount val="1"/>
                <c:pt idx="0">
                  <c:v>Ballerup</c:v>
                </c:pt>
              </c:strCache>
            </c:strRef>
          </c:tx>
          <c:spPr>
            <a:ln w="28575" cap="rnd">
              <a:solidFill>
                <a:srgbClr val="7030A0"/>
              </a:solidFill>
              <a:round/>
            </a:ln>
            <a:effectLst/>
          </c:spPr>
          <c:marker>
            <c:symbol val="none"/>
          </c:marker>
          <c:cat>
            <c:multiLvlStrRef>
              <c:f>Effekt!$A$3:$A$16</c:f>
              <c:multiLvlStrCache>
                <c:ptCount val="10"/>
                <c:lvl>
                  <c:pt idx="0">
                    <c:v>1. Kvt</c:v>
                  </c:pt>
                  <c:pt idx="1">
                    <c:v>2. Kvt</c:v>
                  </c:pt>
                  <c:pt idx="2">
                    <c:v>3. Kvt</c:v>
                  </c:pt>
                  <c:pt idx="3">
                    <c:v>4. Kvt</c:v>
                  </c:pt>
                  <c:pt idx="4">
                    <c:v>1. Kvt</c:v>
                  </c:pt>
                  <c:pt idx="5">
                    <c:v>2. Kvt</c:v>
                  </c:pt>
                  <c:pt idx="6">
                    <c:v>3. Kvt</c:v>
                  </c:pt>
                  <c:pt idx="7">
                    <c:v>4. Kvt</c:v>
                  </c:pt>
                  <c:pt idx="8">
                    <c:v>1. Kvt</c:v>
                  </c:pt>
                  <c:pt idx="9">
                    <c:v>2. Kvt</c:v>
                  </c:pt>
                </c:lvl>
                <c:lvl>
                  <c:pt idx="0">
                    <c:v>2020</c:v>
                  </c:pt>
                  <c:pt idx="4">
                    <c:v>2021</c:v>
                  </c:pt>
                  <c:pt idx="8">
                    <c:v>2022</c:v>
                  </c:pt>
                </c:lvl>
              </c:multiLvlStrCache>
            </c:multiLvlStrRef>
          </c:cat>
          <c:val>
            <c:numRef>
              <c:f>Effekt!$C$3:$C$16</c:f>
              <c:numCache>
                <c:formatCode>0.00\ %;\-0.00\ %;0.00\ %</c:formatCode>
                <c:ptCount val="10"/>
                <c:pt idx="0">
                  <c:v>0.22036474164133737</c:v>
                </c:pt>
                <c:pt idx="1">
                  <c:v>0.1415929203539823</c:v>
                </c:pt>
                <c:pt idx="2">
                  <c:v>0.2263681592039801</c:v>
                </c:pt>
                <c:pt idx="3">
                  <c:v>0.27710843373493976</c:v>
                </c:pt>
                <c:pt idx="4">
                  <c:v>0.26978417266187049</c:v>
                </c:pt>
                <c:pt idx="5">
                  <c:v>0.34539473684210525</c:v>
                </c:pt>
                <c:pt idx="6">
                  <c:v>0.30269058295964124</c:v>
                </c:pt>
                <c:pt idx="7">
                  <c:v>0.28762541806020064</c:v>
                </c:pt>
                <c:pt idx="8">
                  <c:v>0.27655310621242485</c:v>
                </c:pt>
                <c:pt idx="9">
                  <c:v>0.30993150684931509</c:v>
                </c:pt>
              </c:numCache>
            </c:numRef>
          </c:val>
          <c:smooth val="0"/>
          <c:extLst>
            <c:ext xmlns:c16="http://schemas.microsoft.com/office/drawing/2014/chart" uri="{C3380CC4-5D6E-409C-BE32-E72D297353CC}">
              <c16:uniqueId val="{00000001-FC42-48EA-A5A6-95A7D78E17CE}"/>
            </c:ext>
          </c:extLst>
        </c:ser>
        <c:ser>
          <c:idx val="2"/>
          <c:order val="2"/>
          <c:tx>
            <c:strRef>
              <c:f>Effekt!$D$1:$D$2</c:f>
              <c:strCache>
                <c:ptCount val="1"/>
                <c:pt idx="0">
                  <c:v>Gladsaxe</c:v>
                </c:pt>
              </c:strCache>
            </c:strRef>
          </c:tx>
          <c:spPr>
            <a:ln w="28575" cap="rnd">
              <a:solidFill>
                <a:schemeClr val="accent1"/>
              </a:solidFill>
              <a:round/>
            </a:ln>
            <a:effectLst/>
          </c:spPr>
          <c:marker>
            <c:symbol val="none"/>
          </c:marker>
          <c:cat>
            <c:multiLvlStrRef>
              <c:f>Effekt!$A$3:$A$16</c:f>
              <c:multiLvlStrCache>
                <c:ptCount val="10"/>
                <c:lvl>
                  <c:pt idx="0">
                    <c:v>1. Kvt</c:v>
                  </c:pt>
                  <c:pt idx="1">
                    <c:v>2. Kvt</c:v>
                  </c:pt>
                  <c:pt idx="2">
                    <c:v>3. Kvt</c:v>
                  </c:pt>
                  <c:pt idx="3">
                    <c:v>4. Kvt</c:v>
                  </c:pt>
                  <c:pt idx="4">
                    <c:v>1. Kvt</c:v>
                  </c:pt>
                  <c:pt idx="5">
                    <c:v>2. Kvt</c:v>
                  </c:pt>
                  <c:pt idx="6">
                    <c:v>3. Kvt</c:v>
                  </c:pt>
                  <c:pt idx="7">
                    <c:v>4. Kvt</c:v>
                  </c:pt>
                  <c:pt idx="8">
                    <c:v>1. Kvt</c:v>
                  </c:pt>
                  <c:pt idx="9">
                    <c:v>2. Kvt</c:v>
                  </c:pt>
                </c:lvl>
                <c:lvl>
                  <c:pt idx="0">
                    <c:v>2020</c:v>
                  </c:pt>
                  <c:pt idx="4">
                    <c:v>2021</c:v>
                  </c:pt>
                  <c:pt idx="8">
                    <c:v>2022</c:v>
                  </c:pt>
                </c:lvl>
              </c:multiLvlStrCache>
            </c:multiLvlStrRef>
          </c:cat>
          <c:val>
            <c:numRef>
              <c:f>Effekt!$D$3:$D$16</c:f>
              <c:numCache>
                <c:formatCode>0.00\ %;\-0.00\ %;0.00\ %</c:formatCode>
                <c:ptCount val="10"/>
                <c:pt idx="0">
                  <c:v>0.18651488616462347</c:v>
                </c:pt>
                <c:pt idx="1">
                  <c:v>0.19081272084805653</c:v>
                </c:pt>
                <c:pt idx="2">
                  <c:v>0.2265625</c:v>
                </c:pt>
                <c:pt idx="3">
                  <c:v>0.19735503560528994</c:v>
                </c:pt>
                <c:pt idx="4">
                  <c:v>0.25255102040816324</c:v>
                </c:pt>
                <c:pt idx="5">
                  <c:v>0.3680851063829787</c:v>
                </c:pt>
                <c:pt idx="6">
                  <c:v>0.30660377358490565</c:v>
                </c:pt>
                <c:pt idx="7">
                  <c:v>0.29015544041450775</c:v>
                </c:pt>
                <c:pt idx="8">
                  <c:v>0.29739776951672864</c:v>
                </c:pt>
                <c:pt idx="9">
                  <c:v>0.31454545454545457</c:v>
                </c:pt>
              </c:numCache>
            </c:numRef>
          </c:val>
          <c:smooth val="0"/>
          <c:extLst>
            <c:ext xmlns:c16="http://schemas.microsoft.com/office/drawing/2014/chart" uri="{C3380CC4-5D6E-409C-BE32-E72D297353CC}">
              <c16:uniqueId val="{00000002-FC42-48EA-A5A6-95A7D78E17CE}"/>
            </c:ext>
          </c:extLst>
        </c:ser>
        <c:ser>
          <c:idx val="3"/>
          <c:order val="3"/>
          <c:tx>
            <c:strRef>
              <c:f>Effekt!$E$1:$E$2</c:f>
              <c:strCache>
                <c:ptCount val="1"/>
                <c:pt idx="0">
                  <c:v>Hele landet</c:v>
                </c:pt>
              </c:strCache>
            </c:strRef>
          </c:tx>
          <c:spPr>
            <a:ln w="28575" cap="rnd">
              <a:solidFill>
                <a:srgbClr val="7F7F7F"/>
              </a:solidFill>
              <a:round/>
            </a:ln>
            <a:effectLst/>
          </c:spPr>
          <c:marker>
            <c:symbol val="none"/>
          </c:marker>
          <c:cat>
            <c:multiLvlStrRef>
              <c:f>Effekt!$A$3:$A$16</c:f>
              <c:multiLvlStrCache>
                <c:ptCount val="10"/>
                <c:lvl>
                  <c:pt idx="0">
                    <c:v>1. Kvt</c:v>
                  </c:pt>
                  <c:pt idx="1">
                    <c:v>2. Kvt</c:v>
                  </c:pt>
                  <c:pt idx="2">
                    <c:v>3. Kvt</c:v>
                  </c:pt>
                  <c:pt idx="3">
                    <c:v>4. Kvt</c:v>
                  </c:pt>
                  <c:pt idx="4">
                    <c:v>1. Kvt</c:v>
                  </c:pt>
                  <c:pt idx="5">
                    <c:v>2. Kvt</c:v>
                  </c:pt>
                  <c:pt idx="6">
                    <c:v>3. Kvt</c:v>
                  </c:pt>
                  <c:pt idx="7">
                    <c:v>4. Kvt</c:v>
                  </c:pt>
                  <c:pt idx="8">
                    <c:v>1. Kvt</c:v>
                  </c:pt>
                  <c:pt idx="9">
                    <c:v>2. Kvt</c:v>
                  </c:pt>
                </c:lvl>
                <c:lvl>
                  <c:pt idx="0">
                    <c:v>2020</c:v>
                  </c:pt>
                  <c:pt idx="4">
                    <c:v>2021</c:v>
                  </c:pt>
                  <c:pt idx="8">
                    <c:v>2022</c:v>
                  </c:pt>
                </c:lvl>
              </c:multiLvlStrCache>
            </c:multiLvlStrRef>
          </c:cat>
          <c:val>
            <c:numRef>
              <c:f>Effekt!$E$3:$E$16</c:f>
              <c:numCache>
                <c:formatCode>0.00\ %;\-0.00\ %;0.00\ %</c:formatCode>
                <c:ptCount val="10"/>
                <c:pt idx="0">
                  <c:v>0.23055853802835419</c:v>
                </c:pt>
                <c:pt idx="1">
                  <c:v>0.23654562158502973</c:v>
                </c:pt>
                <c:pt idx="2">
                  <c:v>0.31121894555401508</c:v>
                </c:pt>
                <c:pt idx="3">
                  <c:v>0.25975864123957093</c:v>
                </c:pt>
                <c:pt idx="4">
                  <c:v>0.29800166962329122</c:v>
                </c:pt>
                <c:pt idx="5">
                  <c:v>0.36893313467876654</c:v>
                </c:pt>
                <c:pt idx="6">
                  <c:v>0.32014869124297657</c:v>
                </c:pt>
                <c:pt idx="7">
                  <c:v>0.31258100491304219</c:v>
                </c:pt>
                <c:pt idx="8">
                  <c:v>0.32914176778971294</c:v>
                </c:pt>
                <c:pt idx="9">
                  <c:v>0.32070268930474655</c:v>
                </c:pt>
              </c:numCache>
            </c:numRef>
          </c:val>
          <c:smooth val="0"/>
          <c:extLst>
            <c:ext xmlns:c16="http://schemas.microsoft.com/office/drawing/2014/chart" uri="{C3380CC4-5D6E-409C-BE32-E72D297353CC}">
              <c16:uniqueId val="{00000003-FC42-48EA-A5A6-95A7D78E17CE}"/>
            </c:ext>
          </c:extLst>
        </c:ser>
        <c:ser>
          <c:idx val="4"/>
          <c:order val="4"/>
          <c:tx>
            <c:strRef>
              <c:f>Effekt!$F$1:$F$2</c:f>
              <c:strCache>
                <c:ptCount val="1"/>
                <c:pt idx="0">
                  <c:v>Lokalområdet</c:v>
                </c:pt>
              </c:strCache>
            </c:strRef>
          </c:tx>
          <c:spPr>
            <a:ln w="28575" cap="rnd">
              <a:solidFill>
                <a:schemeClr val="bg2"/>
              </a:solidFill>
              <a:round/>
            </a:ln>
            <a:effectLst/>
          </c:spPr>
          <c:marker>
            <c:symbol val="none"/>
          </c:marker>
          <c:cat>
            <c:multiLvlStrRef>
              <c:f>Effekt!$A$3:$A$16</c:f>
              <c:multiLvlStrCache>
                <c:ptCount val="10"/>
                <c:lvl>
                  <c:pt idx="0">
                    <c:v>1. Kvt</c:v>
                  </c:pt>
                  <c:pt idx="1">
                    <c:v>2. Kvt</c:v>
                  </c:pt>
                  <c:pt idx="2">
                    <c:v>3. Kvt</c:v>
                  </c:pt>
                  <c:pt idx="3">
                    <c:v>4. Kvt</c:v>
                  </c:pt>
                  <c:pt idx="4">
                    <c:v>1. Kvt</c:v>
                  </c:pt>
                  <c:pt idx="5">
                    <c:v>2. Kvt</c:v>
                  </c:pt>
                  <c:pt idx="6">
                    <c:v>3. Kvt</c:v>
                  </c:pt>
                  <c:pt idx="7">
                    <c:v>4. Kvt</c:v>
                  </c:pt>
                  <c:pt idx="8">
                    <c:v>1. Kvt</c:v>
                  </c:pt>
                  <c:pt idx="9">
                    <c:v>2. Kvt</c:v>
                  </c:pt>
                </c:lvl>
                <c:lvl>
                  <c:pt idx="0">
                    <c:v>2020</c:v>
                  </c:pt>
                  <c:pt idx="4">
                    <c:v>2021</c:v>
                  </c:pt>
                  <c:pt idx="8">
                    <c:v>2022</c:v>
                  </c:pt>
                </c:lvl>
              </c:multiLvlStrCache>
            </c:multiLvlStrRef>
          </c:cat>
          <c:val>
            <c:numRef>
              <c:f>Effekt!$F$3:$F$16</c:f>
              <c:numCache>
                <c:formatCode>0.00\ %;\-0.00\ %;0.00\ %</c:formatCode>
                <c:ptCount val="10"/>
                <c:pt idx="0">
                  <c:v>0.1785238475885958</c:v>
                </c:pt>
                <c:pt idx="1">
                  <c:v>0.16838279830405814</c:v>
                </c:pt>
                <c:pt idx="2">
                  <c:v>0.23559718969555035</c:v>
                </c:pt>
                <c:pt idx="3">
                  <c:v>0.20170697012802277</c:v>
                </c:pt>
                <c:pt idx="4">
                  <c:v>0.20014144271570014</c:v>
                </c:pt>
                <c:pt idx="5">
                  <c:v>0.25611838360842343</c:v>
                </c:pt>
                <c:pt idx="6">
                  <c:v>0.25704870010984987</c:v>
                </c:pt>
                <c:pt idx="7">
                  <c:v>0.26685481342113515</c:v>
                </c:pt>
                <c:pt idx="8">
                  <c:v>0.25019485580670303</c:v>
                </c:pt>
                <c:pt idx="9">
                  <c:v>0.27228749136143748</c:v>
                </c:pt>
              </c:numCache>
            </c:numRef>
          </c:val>
          <c:smooth val="0"/>
          <c:extLst>
            <c:ext xmlns:c16="http://schemas.microsoft.com/office/drawing/2014/chart" uri="{C3380CC4-5D6E-409C-BE32-E72D297353CC}">
              <c16:uniqueId val="{00000004-FC42-48EA-A5A6-95A7D78E17CE}"/>
            </c:ext>
          </c:extLst>
        </c:ser>
        <c:dLbls>
          <c:showLegendKey val="0"/>
          <c:showVal val="0"/>
          <c:showCatName val="0"/>
          <c:showSerName val="0"/>
          <c:showPercent val="0"/>
          <c:showBubbleSize val="0"/>
        </c:dLbls>
        <c:smooth val="0"/>
        <c:axId val="671795895"/>
        <c:axId val="671794911"/>
      </c:lineChart>
      <c:catAx>
        <c:axId val="671795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71794911"/>
        <c:crosses val="autoZero"/>
        <c:auto val="1"/>
        <c:lblAlgn val="ctr"/>
        <c:lblOffset val="100"/>
        <c:noMultiLvlLbl val="0"/>
      </c:catAx>
      <c:valAx>
        <c:axId val="671794911"/>
        <c:scaling>
          <c:orientation val="minMax"/>
          <c:min val="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Andel borgere i job eller uddannelse 3 mdr efter endt forløb</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71795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pivotSource>
    <c:name>[Politisk beskæftigelsesoverblik.xlsm]Virksomhedskontakter!Pivottabel1</c:name>
    <c:fmtId val="11"/>
  </c:pivotSource>
  <c:chart>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Virksomhedskontakter!$B$1:$B$2</c:f>
              <c:strCache>
                <c:ptCount val="1"/>
                <c:pt idx="0">
                  <c:v>2021</c:v>
                </c:pt>
              </c:strCache>
            </c:strRef>
          </c:tx>
          <c:spPr>
            <a:ln w="28575" cap="rnd">
              <a:solidFill>
                <a:srgbClr val="7030A0"/>
              </a:solidFill>
              <a:round/>
            </a:ln>
            <a:effectLst/>
          </c:spPr>
          <c:marker>
            <c:symbol val="none"/>
          </c:marker>
          <c:cat>
            <c:strRef>
              <c:f>Virksomhedskontakter!$A$3:$A$15</c:f>
              <c:strCache>
                <c:ptCount val="12"/>
                <c:pt idx="0">
                  <c:v>Jan</c:v>
                </c:pt>
                <c:pt idx="1">
                  <c:v>Feb</c:v>
                </c:pt>
                <c:pt idx="2">
                  <c:v>Mar</c:v>
                </c:pt>
                <c:pt idx="3">
                  <c:v>Apr</c:v>
                </c:pt>
                <c:pt idx="4">
                  <c:v>Maj</c:v>
                </c:pt>
                <c:pt idx="5">
                  <c:v>Jun</c:v>
                </c:pt>
                <c:pt idx="6">
                  <c:v>Jul</c:v>
                </c:pt>
                <c:pt idx="7">
                  <c:v>Aug</c:v>
                </c:pt>
                <c:pt idx="8">
                  <c:v>Sep</c:v>
                </c:pt>
                <c:pt idx="9">
                  <c:v>Okt</c:v>
                </c:pt>
                <c:pt idx="10">
                  <c:v>Nov</c:v>
                </c:pt>
                <c:pt idx="11">
                  <c:v>Dec</c:v>
                </c:pt>
              </c:strCache>
            </c:strRef>
          </c:cat>
          <c:val>
            <c:numRef>
              <c:f>Virksomhedskontakter!$B$3:$B$15</c:f>
              <c:numCache>
                <c:formatCode>General</c:formatCode>
                <c:ptCount val="12"/>
                <c:pt idx="0">
                  <c:v>98</c:v>
                </c:pt>
                <c:pt idx="1">
                  <c:v>159</c:v>
                </c:pt>
                <c:pt idx="2">
                  <c:v>207</c:v>
                </c:pt>
                <c:pt idx="3">
                  <c:v>182</c:v>
                </c:pt>
                <c:pt idx="4">
                  <c:v>168</c:v>
                </c:pt>
                <c:pt idx="5">
                  <c:v>155</c:v>
                </c:pt>
                <c:pt idx="6">
                  <c:v>92</c:v>
                </c:pt>
                <c:pt idx="7">
                  <c:v>163</c:v>
                </c:pt>
                <c:pt idx="8">
                  <c:v>167</c:v>
                </c:pt>
                <c:pt idx="9">
                  <c:v>153</c:v>
                </c:pt>
                <c:pt idx="10">
                  <c:v>174</c:v>
                </c:pt>
                <c:pt idx="11">
                  <c:v>118</c:v>
                </c:pt>
              </c:numCache>
            </c:numRef>
          </c:val>
          <c:smooth val="0"/>
          <c:extLst>
            <c:ext xmlns:c16="http://schemas.microsoft.com/office/drawing/2014/chart" uri="{C3380CC4-5D6E-409C-BE32-E72D297353CC}">
              <c16:uniqueId val="{00000000-BA2E-485D-8E30-B4D31B3DFD92}"/>
            </c:ext>
          </c:extLst>
        </c:ser>
        <c:ser>
          <c:idx val="1"/>
          <c:order val="1"/>
          <c:tx>
            <c:strRef>
              <c:f>Virksomhedskontakter!$C$1:$C$2</c:f>
              <c:strCache>
                <c:ptCount val="1"/>
                <c:pt idx="0">
                  <c:v>2022</c:v>
                </c:pt>
              </c:strCache>
            </c:strRef>
          </c:tx>
          <c:spPr>
            <a:ln w="28575" cap="rnd">
              <a:solidFill>
                <a:srgbClr val="EC008C"/>
              </a:solidFill>
              <a:round/>
            </a:ln>
            <a:effectLst/>
          </c:spPr>
          <c:marker>
            <c:symbol val="none"/>
          </c:marker>
          <c:cat>
            <c:strRef>
              <c:f>Virksomhedskontakter!$A$3:$A$15</c:f>
              <c:strCache>
                <c:ptCount val="12"/>
                <c:pt idx="0">
                  <c:v>Jan</c:v>
                </c:pt>
                <c:pt idx="1">
                  <c:v>Feb</c:v>
                </c:pt>
                <c:pt idx="2">
                  <c:v>Mar</c:v>
                </c:pt>
                <c:pt idx="3">
                  <c:v>Apr</c:v>
                </c:pt>
                <c:pt idx="4">
                  <c:v>Maj</c:v>
                </c:pt>
                <c:pt idx="5">
                  <c:v>Jun</c:v>
                </c:pt>
                <c:pt idx="6">
                  <c:v>Jul</c:v>
                </c:pt>
                <c:pt idx="7">
                  <c:v>Aug</c:v>
                </c:pt>
                <c:pt idx="8">
                  <c:v>Sep</c:v>
                </c:pt>
                <c:pt idx="9">
                  <c:v>Okt</c:v>
                </c:pt>
                <c:pt idx="10">
                  <c:v>Nov</c:v>
                </c:pt>
                <c:pt idx="11">
                  <c:v>Dec</c:v>
                </c:pt>
              </c:strCache>
            </c:strRef>
          </c:cat>
          <c:val>
            <c:numRef>
              <c:f>Virksomhedskontakter!$C$3:$C$15</c:f>
              <c:numCache>
                <c:formatCode>General</c:formatCode>
                <c:ptCount val="12"/>
                <c:pt idx="0">
                  <c:v>257</c:v>
                </c:pt>
                <c:pt idx="1">
                  <c:v>261</c:v>
                </c:pt>
                <c:pt idx="2">
                  <c:v>308</c:v>
                </c:pt>
                <c:pt idx="3">
                  <c:v>214</c:v>
                </c:pt>
                <c:pt idx="4">
                  <c:v>255</c:v>
                </c:pt>
                <c:pt idx="5">
                  <c:v>258</c:v>
                </c:pt>
                <c:pt idx="6">
                  <c:v>129</c:v>
                </c:pt>
                <c:pt idx="7">
                  <c:v>238</c:v>
                </c:pt>
                <c:pt idx="8">
                  <c:v>233</c:v>
                </c:pt>
                <c:pt idx="9">
                  <c:v>207</c:v>
                </c:pt>
                <c:pt idx="10">
                  <c:v>176</c:v>
                </c:pt>
                <c:pt idx="11">
                  <c:v>122</c:v>
                </c:pt>
              </c:numCache>
            </c:numRef>
          </c:val>
          <c:smooth val="0"/>
          <c:extLst>
            <c:ext xmlns:c16="http://schemas.microsoft.com/office/drawing/2014/chart" uri="{C3380CC4-5D6E-409C-BE32-E72D297353CC}">
              <c16:uniqueId val="{00000001-BA2E-485D-8E30-B4D31B3DFD92}"/>
            </c:ext>
          </c:extLst>
        </c:ser>
        <c:dLbls>
          <c:showLegendKey val="0"/>
          <c:showVal val="0"/>
          <c:showCatName val="0"/>
          <c:showSerName val="0"/>
          <c:showPercent val="0"/>
          <c:showBubbleSize val="0"/>
        </c:dLbls>
        <c:smooth val="0"/>
        <c:axId val="940925128"/>
        <c:axId val="940924144"/>
      </c:lineChart>
      <c:catAx>
        <c:axId val="940925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940924144"/>
        <c:crosses val="autoZero"/>
        <c:auto val="1"/>
        <c:lblAlgn val="ctr"/>
        <c:lblOffset val="100"/>
        <c:noMultiLvlLbl val="0"/>
      </c:catAx>
      <c:valAx>
        <c:axId val="940924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Antal kontakter</a:t>
                </a:r>
                <a:r>
                  <a:rPr lang="da-DK" baseline="0"/>
                  <a:t> med virksomheder</a:t>
                </a:r>
                <a:endParaRPr lang="da-DK"/>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940925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pivotSource>
    <c:name>[Politisk beskæftigelsesoverblik.xlsm]Jobordrer!Pivottabel2</c:name>
    <c:fmtId val="6"/>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Jobordrer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Jobordrer!$B$3</c:f>
              <c:strCache>
                <c:ptCount val="1"/>
                <c:pt idx="0">
                  <c:v>Total</c:v>
                </c:pt>
              </c:strCache>
            </c:strRef>
          </c:tx>
          <c:spPr>
            <a:ln w="28575" cap="rnd">
              <a:solidFill>
                <a:schemeClr val="accent1"/>
              </a:solidFill>
              <a:round/>
            </a:ln>
            <a:effectLst/>
          </c:spPr>
          <c:marker>
            <c:symbol val="none"/>
          </c:marker>
          <c:cat>
            <c:strRef>
              <c:f>Jobordrer!$A$4:$A$16</c:f>
              <c:strCache>
                <c:ptCount val="12"/>
                <c:pt idx="0">
                  <c:v>jan</c:v>
                </c:pt>
                <c:pt idx="1">
                  <c:v>feb</c:v>
                </c:pt>
                <c:pt idx="2">
                  <c:v>mar</c:v>
                </c:pt>
                <c:pt idx="3">
                  <c:v>apr</c:v>
                </c:pt>
                <c:pt idx="4">
                  <c:v>maj</c:v>
                </c:pt>
                <c:pt idx="5">
                  <c:v>jun</c:v>
                </c:pt>
                <c:pt idx="6">
                  <c:v>jul</c:v>
                </c:pt>
                <c:pt idx="7">
                  <c:v>aug</c:v>
                </c:pt>
                <c:pt idx="8">
                  <c:v>sep</c:v>
                </c:pt>
                <c:pt idx="9">
                  <c:v>okt</c:v>
                </c:pt>
                <c:pt idx="10">
                  <c:v>nov</c:v>
                </c:pt>
                <c:pt idx="11">
                  <c:v>dec</c:v>
                </c:pt>
              </c:strCache>
            </c:strRef>
          </c:cat>
          <c:val>
            <c:numRef>
              <c:f>Jobordrer!$B$4:$B$16</c:f>
              <c:numCache>
                <c:formatCode>General</c:formatCode>
                <c:ptCount val="12"/>
                <c:pt idx="0">
                  <c:v>42</c:v>
                </c:pt>
                <c:pt idx="1">
                  <c:v>25</c:v>
                </c:pt>
                <c:pt idx="2">
                  <c:v>85</c:v>
                </c:pt>
                <c:pt idx="3">
                  <c:v>10</c:v>
                </c:pt>
                <c:pt idx="4">
                  <c:v>41</c:v>
                </c:pt>
                <c:pt idx="5">
                  <c:v>79</c:v>
                </c:pt>
                <c:pt idx="6">
                  <c:v>89</c:v>
                </c:pt>
                <c:pt idx="7">
                  <c:v>44</c:v>
                </c:pt>
                <c:pt idx="8">
                  <c:v>45</c:v>
                </c:pt>
                <c:pt idx="9">
                  <c:v>19</c:v>
                </c:pt>
                <c:pt idx="10">
                  <c:v>41</c:v>
                </c:pt>
                <c:pt idx="11">
                  <c:v>16</c:v>
                </c:pt>
              </c:numCache>
            </c:numRef>
          </c:val>
          <c:smooth val="0"/>
          <c:extLst>
            <c:ext xmlns:c16="http://schemas.microsoft.com/office/drawing/2014/chart" uri="{C3380CC4-5D6E-409C-BE32-E72D297353CC}">
              <c16:uniqueId val="{00000000-D1AC-455A-8016-7FC3E694C7BA}"/>
            </c:ext>
          </c:extLst>
        </c:ser>
        <c:dLbls>
          <c:showLegendKey val="0"/>
          <c:showVal val="0"/>
          <c:showCatName val="0"/>
          <c:showSerName val="0"/>
          <c:showPercent val="0"/>
          <c:showBubbleSize val="0"/>
        </c:dLbls>
        <c:smooth val="0"/>
        <c:axId val="761725383"/>
        <c:axId val="671656903"/>
      </c:lineChart>
      <c:catAx>
        <c:axId val="761725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71656903"/>
        <c:crosses val="autoZero"/>
        <c:auto val="1"/>
        <c:lblAlgn val="ctr"/>
        <c:lblOffset val="100"/>
        <c:noMultiLvlLbl val="0"/>
      </c:catAx>
      <c:valAx>
        <c:axId val="671656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7617253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761D92-DAD5-4CE5-9AB8-1C665AA6D00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FE75031-C063-4449-9A29-0F69BF2E87BD}">
      <dgm:prSet/>
      <dgm:spPr/>
      <dgm:t>
        <a:bodyPr/>
        <a:lstStyle/>
        <a:p>
          <a:r>
            <a:rPr lang="da-DK" i="0"/>
            <a:t>Bibliotek</a:t>
          </a:r>
          <a:endParaRPr lang="en-US"/>
        </a:p>
      </dgm:t>
    </dgm:pt>
    <dgm:pt modelId="{9D705284-4A4D-4EB5-97E0-1FE790B663C4}" type="parTrans" cxnId="{13462426-2DEE-4C92-9DC2-F75E14A7E18C}">
      <dgm:prSet/>
      <dgm:spPr/>
      <dgm:t>
        <a:bodyPr/>
        <a:lstStyle/>
        <a:p>
          <a:endParaRPr lang="en-US"/>
        </a:p>
      </dgm:t>
    </dgm:pt>
    <dgm:pt modelId="{C110D4CF-2E7A-4B43-971D-6B88CEF75BA8}" type="sibTrans" cxnId="{13462426-2DEE-4C92-9DC2-F75E14A7E18C}">
      <dgm:prSet/>
      <dgm:spPr/>
      <dgm:t>
        <a:bodyPr/>
        <a:lstStyle/>
        <a:p>
          <a:endParaRPr lang="en-US"/>
        </a:p>
      </dgm:t>
    </dgm:pt>
    <dgm:pt modelId="{19A0592F-92BD-49F7-BB53-AD8FDCA785C9}">
      <dgm:prSet/>
      <dgm:spPr/>
      <dgm:t>
        <a:bodyPr/>
        <a:lstStyle/>
        <a:p>
          <a:r>
            <a:rPr lang="da-DK" i="0"/>
            <a:t>Musikskole</a:t>
          </a:r>
          <a:endParaRPr lang="en-US"/>
        </a:p>
      </dgm:t>
    </dgm:pt>
    <dgm:pt modelId="{AF6DC6AF-E994-4B85-AF69-35078F1D8313}" type="parTrans" cxnId="{B1A6F6D2-DE6D-469D-AC30-C1616B23055D}">
      <dgm:prSet/>
      <dgm:spPr/>
      <dgm:t>
        <a:bodyPr/>
        <a:lstStyle/>
        <a:p>
          <a:endParaRPr lang="en-US"/>
        </a:p>
      </dgm:t>
    </dgm:pt>
    <dgm:pt modelId="{958FB3DC-4638-4350-B24C-C141A140DE11}" type="sibTrans" cxnId="{B1A6F6D2-DE6D-469D-AC30-C1616B23055D}">
      <dgm:prSet/>
      <dgm:spPr/>
      <dgm:t>
        <a:bodyPr/>
        <a:lstStyle/>
        <a:p>
          <a:endParaRPr lang="en-US"/>
        </a:p>
      </dgm:t>
    </dgm:pt>
    <dgm:pt modelId="{3BE95C99-ED63-4D12-9339-AD7EE27D62DB}">
      <dgm:prSet/>
      <dgm:spPr/>
      <dgm:t>
        <a:bodyPr/>
        <a:lstStyle/>
        <a:p>
          <a:r>
            <a:rPr lang="da-DK" i="0"/>
            <a:t>Musikteatret </a:t>
          </a:r>
          <a:endParaRPr lang="en-US"/>
        </a:p>
      </dgm:t>
    </dgm:pt>
    <dgm:pt modelId="{3AEE182A-1E18-4791-809E-DF95083DFD02}" type="parTrans" cxnId="{CB496308-8133-401C-A1E7-F19660E94197}">
      <dgm:prSet/>
      <dgm:spPr/>
      <dgm:t>
        <a:bodyPr/>
        <a:lstStyle/>
        <a:p>
          <a:endParaRPr lang="en-US"/>
        </a:p>
      </dgm:t>
    </dgm:pt>
    <dgm:pt modelId="{585D5247-DE3E-4DC9-8BFE-82519AB20538}" type="sibTrans" cxnId="{CB496308-8133-401C-A1E7-F19660E94197}">
      <dgm:prSet/>
      <dgm:spPr/>
      <dgm:t>
        <a:bodyPr/>
        <a:lstStyle/>
        <a:p>
          <a:endParaRPr lang="en-US"/>
        </a:p>
      </dgm:t>
    </dgm:pt>
    <dgm:pt modelId="{26281AA2-A56B-4744-A6BA-96690F4CE67B}">
      <dgm:prSet/>
      <dgm:spPr/>
      <dgm:t>
        <a:bodyPr/>
        <a:lstStyle/>
        <a:p>
          <a:r>
            <a:rPr lang="da-DK" i="0"/>
            <a:t>Forbrændingen </a:t>
          </a:r>
          <a:endParaRPr lang="en-US"/>
        </a:p>
      </dgm:t>
    </dgm:pt>
    <dgm:pt modelId="{EABB2281-EC20-488E-B7C6-179BCD291B19}" type="parTrans" cxnId="{223EA3A6-D524-49B6-9FE6-8230B02C7639}">
      <dgm:prSet/>
      <dgm:spPr/>
      <dgm:t>
        <a:bodyPr/>
        <a:lstStyle/>
        <a:p>
          <a:endParaRPr lang="en-US"/>
        </a:p>
      </dgm:t>
    </dgm:pt>
    <dgm:pt modelId="{95B1ADCE-FD5E-4CAA-B81C-339AF28340F1}" type="sibTrans" cxnId="{223EA3A6-D524-49B6-9FE6-8230B02C7639}">
      <dgm:prSet/>
      <dgm:spPr/>
      <dgm:t>
        <a:bodyPr/>
        <a:lstStyle/>
        <a:p>
          <a:endParaRPr lang="en-US"/>
        </a:p>
      </dgm:t>
    </dgm:pt>
    <dgm:pt modelId="{2DF83BA4-90B6-4DF5-AD78-7FCFC51E4D02}">
      <dgm:prSet/>
      <dgm:spPr/>
      <dgm:t>
        <a:bodyPr/>
        <a:lstStyle/>
        <a:p>
          <a:r>
            <a:rPr lang="da-DK" i="0"/>
            <a:t>Toftegården </a:t>
          </a:r>
          <a:endParaRPr lang="en-US"/>
        </a:p>
      </dgm:t>
    </dgm:pt>
    <dgm:pt modelId="{A5C12B79-B046-452E-94D9-28E97C237AEB}" type="parTrans" cxnId="{8250BAF4-3A6F-4389-81D2-8CA11871A9A2}">
      <dgm:prSet/>
      <dgm:spPr/>
      <dgm:t>
        <a:bodyPr/>
        <a:lstStyle/>
        <a:p>
          <a:endParaRPr lang="en-US"/>
        </a:p>
      </dgm:t>
    </dgm:pt>
    <dgm:pt modelId="{309301BE-3152-4504-807A-DC5FE14377FA}" type="sibTrans" cxnId="{8250BAF4-3A6F-4389-81D2-8CA11871A9A2}">
      <dgm:prSet/>
      <dgm:spPr/>
      <dgm:t>
        <a:bodyPr/>
        <a:lstStyle/>
        <a:p>
          <a:endParaRPr lang="en-US"/>
        </a:p>
      </dgm:t>
    </dgm:pt>
    <dgm:pt modelId="{56FDA90B-7DCB-4C96-BB04-70E523EAAEE5}">
      <dgm:prSet/>
      <dgm:spPr/>
      <dgm:t>
        <a:bodyPr/>
        <a:lstStyle/>
        <a:p>
          <a:r>
            <a:rPr lang="da-DK" i="0"/>
            <a:t>Vikingelandsbyen </a:t>
          </a:r>
          <a:endParaRPr lang="en-US"/>
        </a:p>
      </dgm:t>
    </dgm:pt>
    <dgm:pt modelId="{F2AAABD6-678F-49E6-A095-59FEA52CAD2B}" type="parTrans" cxnId="{8B07A825-DD1F-411C-A7C1-1C06D81C9038}">
      <dgm:prSet/>
      <dgm:spPr/>
      <dgm:t>
        <a:bodyPr/>
        <a:lstStyle/>
        <a:p>
          <a:endParaRPr lang="en-US"/>
        </a:p>
      </dgm:t>
    </dgm:pt>
    <dgm:pt modelId="{70924795-C47D-4F40-8779-E945573C81C9}" type="sibTrans" cxnId="{8B07A825-DD1F-411C-A7C1-1C06D81C9038}">
      <dgm:prSet/>
      <dgm:spPr/>
      <dgm:t>
        <a:bodyPr/>
        <a:lstStyle/>
        <a:p>
          <a:endParaRPr lang="en-US"/>
        </a:p>
      </dgm:t>
    </dgm:pt>
    <dgm:pt modelId="{12FFF4E6-4371-48EE-87C9-494E2EACC982}" type="pres">
      <dgm:prSet presAssocID="{1B761D92-DAD5-4CE5-9AB8-1C665AA6D00E}" presName="linear" presStyleCnt="0">
        <dgm:presLayoutVars>
          <dgm:animLvl val="lvl"/>
          <dgm:resizeHandles val="exact"/>
        </dgm:presLayoutVars>
      </dgm:prSet>
      <dgm:spPr/>
    </dgm:pt>
    <dgm:pt modelId="{9F09D83C-95CB-40B9-BD88-8726A631BB37}" type="pres">
      <dgm:prSet presAssocID="{1FE75031-C063-4449-9A29-0F69BF2E87BD}" presName="parentText" presStyleLbl="node1" presStyleIdx="0" presStyleCnt="6">
        <dgm:presLayoutVars>
          <dgm:chMax val="0"/>
          <dgm:bulletEnabled val="1"/>
        </dgm:presLayoutVars>
      </dgm:prSet>
      <dgm:spPr/>
    </dgm:pt>
    <dgm:pt modelId="{110E5F26-2DBF-4B7E-9FCB-7DDB788314DB}" type="pres">
      <dgm:prSet presAssocID="{C110D4CF-2E7A-4B43-971D-6B88CEF75BA8}" presName="spacer" presStyleCnt="0"/>
      <dgm:spPr/>
    </dgm:pt>
    <dgm:pt modelId="{EA6ADEA1-B37D-4A5B-94C6-7F494BAA9028}" type="pres">
      <dgm:prSet presAssocID="{19A0592F-92BD-49F7-BB53-AD8FDCA785C9}" presName="parentText" presStyleLbl="node1" presStyleIdx="1" presStyleCnt="6">
        <dgm:presLayoutVars>
          <dgm:chMax val="0"/>
          <dgm:bulletEnabled val="1"/>
        </dgm:presLayoutVars>
      </dgm:prSet>
      <dgm:spPr/>
    </dgm:pt>
    <dgm:pt modelId="{602A60D9-7F92-488C-B3C9-EC8A43F64649}" type="pres">
      <dgm:prSet presAssocID="{958FB3DC-4638-4350-B24C-C141A140DE11}" presName="spacer" presStyleCnt="0"/>
      <dgm:spPr/>
    </dgm:pt>
    <dgm:pt modelId="{E85749E2-4684-4CCD-9115-71F13A397D25}" type="pres">
      <dgm:prSet presAssocID="{3BE95C99-ED63-4D12-9339-AD7EE27D62DB}" presName="parentText" presStyleLbl="node1" presStyleIdx="2" presStyleCnt="6">
        <dgm:presLayoutVars>
          <dgm:chMax val="0"/>
          <dgm:bulletEnabled val="1"/>
        </dgm:presLayoutVars>
      </dgm:prSet>
      <dgm:spPr/>
    </dgm:pt>
    <dgm:pt modelId="{02624444-859B-460D-A851-909A5E4914C1}" type="pres">
      <dgm:prSet presAssocID="{585D5247-DE3E-4DC9-8BFE-82519AB20538}" presName="spacer" presStyleCnt="0"/>
      <dgm:spPr/>
    </dgm:pt>
    <dgm:pt modelId="{72B340B3-D286-4729-9BE4-CC09D0E0C7BC}" type="pres">
      <dgm:prSet presAssocID="{26281AA2-A56B-4744-A6BA-96690F4CE67B}" presName="parentText" presStyleLbl="node1" presStyleIdx="3" presStyleCnt="6">
        <dgm:presLayoutVars>
          <dgm:chMax val="0"/>
          <dgm:bulletEnabled val="1"/>
        </dgm:presLayoutVars>
      </dgm:prSet>
      <dgm:spPr/>
    </dgm:pt>
    <dgm:pt modelId="{35DF89C3-AF5C-4A4C-973F-390845E78C90}" type="pres">
      <dgm:prSet presAssocID="{95B1ADCE-FD5E-4CAA-B81C-339AF28340F1}" presName="spacer" presStyleCnt="0"/>
      <dgm:spPr/>
    </dgm:pt>
    <dgm:pt modelId="{1255C851-6ACB-4BCD-9FA8-F6DAA82A451B}" type="pres">
      <dgm:prSet presAssocID="{2DF83BA4-90B6-4DF5-AD78-7FCFC51E4D02}" presName="parentText" presStyleLbl="node1" presStyleIdx="4" presStyleCnt="6">
        <dgm:presLayoutVars>
          <dgm:chMax val="0"/>
          <dgm:bulletEnabled val="1"/>
        </dgm:presLayoutVars>
      </dgm:prSet>
      <dgm:spPr/>
    </dgm:pt>
    <dgm:pt modelId="{86021AA7-478E-4CB0-9EA7-7AB7391DBA34}" type="pres">
      <dgm:prSet presAssocID="{309301BE-3152-4504-807A-DC5FE14377FA}" presName="spacer" presStyleCnt="0"/>
      <dgm:spPr/>
    </dgm:pt>
    <dgm:pt modelId="{ECF5AEEE-C52B-4F7A-A58E-6A8F5C2FC524}" type="pres">
      <dgm:prSet presAssocID="{56FDA90B-7DCB-4C96-BB04-70E523EAAEE5}" presName="parentText" presStyleLbl="node1" presStyleIdx="5" presStyleCnt="6">
        <dgm:presLayoutVars>
          <dgm:chMax val="0"/>
          <dgm:bulletEnabled val="1"/>
        </dgm:presLayoutVars>
      </dgm:prSet>
      <dgm:spPr/>
    </dgm:pt>
  </dgm:ptLst>
  <dgm:cxnLst>
    <dgm:cxn modelId="{CB496308-8133-401C-A1E7-F19660E94197}" srcId="{1B761D92-DAD5-4CE5-9AB8-1C665AA6D00E}" destId="{3BE95C99-ED63-4D12-9339-AD7EE27D62DB}" srcOrd="2" destOrd="0" parTransId="{3AEE182A-1E18-4791-809E-DF95083DFD02}" sibTransId="{585D5247-DE3E-4DC9-8BFE-82519AB20538}"/>
    <dgm:cxn modelId="{C9ABA011-B718-4BE5-9458-465CB35E850E}" type="presOf" srcId="{1FE75031-C063-4449-9A29-0F69BF2E87BD}" destId="{9F09D83C-95CB-40B9-BD88-8726A631BB37}" srcOrd="0" destOrd="0" presId="urn:microsoft.com/office/officeart/2005/8/layout/vList2"/>
    <dgm:cxn modelId="{8B07A825-DD1F-411C-A7C1-1C06D81C9038}" srcId="{1B761D92-DAD5-4CE5-9AB8-1C665AA6D00E}" destId="{56FDA90B-7DCB-4C96-BB04-70E523EAAEE5}" srcOrd="5" destOrd="0" parTransId="{F2AAABD6-678F-49E6-A095-59FEA52CAD2B}" sibTransId="{70924795-C47D-4F40-8779-E945573C81C9}"/>
    <dgm:cxn modelId="{13462426-2DEE-4C92-9DC2-F75E14A7E18C}" srcId="{1B761D92-DAD5-4CE5-9AB8-1C665AA6D00E}" destId="{1FE75031-C063-4449-9A29-0F69BF2E87BD}" srcOrd="0" destOrd="0" parTransId="{9D705284-4A4D-4EB5-97E0-1FE790B663C4}" sibTransId="{C110D4CF-2E7A-4B43-971D-6B88CEF75BA8}"/>
    <dgm:cxn modelId="{F49E5A2F-CE82-4815-B6EB-230FA420C832}" type="presOf" srcId="{56FDA90B-7DCB-4C96-BB04-70E523EAAEE5}" destId="{ECF5AEEE-C52B-4F7A-A58E-6A8F5C2FC524}" srcOrd="0" destOrd="0" presId="urn:microsoft.com/office/officeart/2005/8/layout/vList2"/>
    <dgm:cxn modelId="{18164944-F416-422F-BC94-30C5827661B3}" type="presOf" srcId="{1B761D92-DAD5-4CE5-9AB8-1C665AA6D00E}" destId="{12FFF4E6-4371-48EE-87C9-494E2EACC982}" srcOrd="0" destOrd="0" presId="urn:microsoft.com/office/officeart/2005/8/layout/vList2"/>
    <dgm:cxn modelId="{090A9747-B453-402C-BAF8-D2E3C90D3A8E}" type="presOf" srcId="{26281AA2-A56B-4744-A6BA-96690F4CE67B}" destId="{72B340B3-D286-4729-9BE4-CC09D0E0C7BC}" srcOrd="0" destOrd="0" presId="urn:microsoft.com/office/officeart/2005/8/layout/vList2"/>
    <dgm:cxn modelId="{F5A0268F-48CB-4DEB-97BE-A101AB5CB567}" type="presOf" srcId="{2DF83BA4-90B6-4DF5-AD78-7FCFC51E4D02}" destId="{1255C851-6ACB-4BCD-9FA8-F6DAA82A451B}" srcOrd="0" destOrd="0" presId="urn:microsoft.com/office/officeart/2005/8/layout/vList2"/>
    <dgm:cxn modelId="{1030F99C-8F1C-4189-96A9-7583D78A4A0A}" type="presOf" srcId="{3BE95C99-ED63-4D12-9339-AD7EE27D62DB}" destId="{E85749E2-4684-4CCD-9115-71F13A397D25}" srcOrd="0" destOrd="0" presId="urn:microsoft.com/office/officeart/2005/8/layout/vList2"/>
    <dgm:cxn modelId="{223EA3A6-D524-49B6-9FE6-8230B02C7639}" srcId="{1B761D92-DAD5-4CE5-9AB8-1C665AA6D00E}" destId="{26281AA2-A56B-4744-A6BA-96690F4CE67B}" srcOrd="3" destOrd="0" parTransId="{EABB2281-EC20-488E-B7C6-179BCD291B19}" sibTransId="{95B1ADCE-FD5E-4CAA-B81C-339AF28340F1}"/>
    <dgm:cxn modelId="{B96265AB-7494-4F0A-AC0B-28456F6128EF}" type="presOf" srcId="{19A0592F-92BD-49F7-BB53-AD8FDCA785C9}" destId="{EA6ADEA1-B37D-4A5B-94C6-7F494BAA9028}" srcOrd="0" destOrd="0" presId="urn:microsoft.com/office/officeart/2005/8/layout/vList2"/>
    <dgm:cxn modelId="{B1A6F6D2-DE6D-469D-AC30-C1616B23055D}" srcId="{1B761D92-DAD5-4CE5-9AB8-1C665AA6D00E}" destId="{19A0592F-92BD-49F7-BB53-AD8FDCA785C9}" srcOrd="1" destOrd="0" parTransId="{AF6DC6AF-E994-4B85-AF69-35078F1D8313}" sibTransId="{958FB3DC-4638-4350-B24C-C141A140DE11}"/>
    <dgm:cxn modelId="{8250BAF4-3A6F-4389-81D2-8CA11871A9A2}" srcId="{1B761D92-DAD5-4CE5-9AB8-1C665AA6D00E}" destId="{2DF83BA4-90B6-4DF5-AD78-7FCFC51E4D02}" srcOrd="4" destOrd="0" parTransId="{A5C12B79-B046-452E-94D9-28E97C237AEB}" sibTransId="{309301BE-3152-4504-807A-DC5FE14377FA}"/>
    <dgm:cxn modelId="{BA31D3E6-CD18-4D8D-A2E3-4790803BA197}" type="presParOf" srcId="{12FFF4E6-4371-48EE-87C9-494E2EACC982}" destId="{9F09D83C-95CB-40B9-BD88-8726A631BB37}" srcOrd="0" destOrd="0" presId="urn:microsoft.com/office/officeart/2005/8/layout/vList2"/>
    <dgm:cxn modelId="{6C6610F0-6DAA-4D06-B44F-51CA43BE20AA}" type="presParOf" srcId="{12FFF4E6-4371-48EE-87C9-494E2EACC982}" destId="{110E5F26-2DBF-4B7E-9FCB-7DDB788314DB}" srcOrd="1" destOrd="0" presId="urn:microsoft.com/office/officeart/2005/8/layout/vList2"/>
    <dgm:cxn modelId="{339F1E40-33B2-4F7D-884F-6FE205E8FBEB}" type="presParOf" srcId="{12FFF4E6-4371-48EE-87C9-494E2EACC982}" destId="{EA6ADEA1-B37D-4A5B-94C6-7F494BAA9028}" srcOrd="2" destOrd="0" presId="urn:microsoft.com/office/officeart/2005/8/layout/vList2"/>
    <dgm:cxn modelId="{19216007-EFF5-492E-9507-1933FDCF168B}" type="presParOf" srcId="{12FFF4E6-4371-48EE-87C9-494E2EACC982}" destId="{602A60D9-7F92-488C-B3C9-EC8A43F64649}" srcOrd="3" destOrd="0" presId="urn:microsoft.com/office/officeart/2005/8/layout/vList2"/>
    <dgm:cxn modelId="{DFC3419A-726A-4DA8-9422-37E44F37C16D}" type="presParOf" srcId="{12FFF4E6-4371-48EE-87C9-494E2EACC982}" destId="{E85749E2-4684-4CCD-9115-71F13A397D25}" srcOrd="4" destOrd="0" presId="urn:microsoft.com/office/officeart/2005/8/layout/vList2"/>
    <dgm:cxn modelId="{BF9032DF-3314-4A08-A0AF-22114B30F4E9}" type="presParOf" srcId="{12FFF4E6-4371-48EE-87C9-494E2EACC982}" destId="{02624444-859B-460D-A851-909A5E4914C1}" srcOrd="5" destOrd="0" presId="urn:microsoft.com/office/officeart/2005/8/layout/vList2"/>
    <dgm:cxn modelId="{CB0B2AE8-4736-4EBF-98BA-0DED54F5B6A9}" type="presParOf" srcId="{12FFF4E6-4371-48EE-87C9-494E2EACC982}" destId="{72B340B3-D286-4729-9BE4-CC09D0E0C7BC}" srcOrd="6" destOrd="0" presId="urn:microsoft.com/office/officeart/2005/8/layout/vList2"/>
    <dgm:cxn modelId="{12854BFE-4A9E-4F4F-9BA0-79C061333754}" type="presParOf" srcId="{12FFF4E6-4371-48EE-87C9-494E2EACC982}" destId="{35DF89C3-AF5C-4A4C-973F-390845E78C90}" srcOrd="7" destOrd="0" presId="urn:microsoft.com/office/officeart/2005/8/layout/vList2"/>
    <dgm:cxn modelId="{398DA766-0059-47FE-B5E6-73947036DB32}" type="presParOf" srcId="{12FFF4E6-4371-48EE-87C9-494E2EACC982}" destId="{1255C851-6ACB-4BCD-9FA8-F6DAA82A451B}" srcOrd="8" destOrd="0" presId="urn:microsoft.com/office/officeart/2005/8/layout/vList2"/>
    <dgm:cxn modelId="{7284F2CF-9BBB-4897-88FD-5F890C923BC1}" type="presParOf" srcId="{12FFF4E6-4371-48EE-87C9-494E2EACC982}" destId="{86021AA7-478E-4CB0-9EA7-7AB7391DBA34}" srcOrd="9" destOrd="0" presId="urn:microsoft.com/office/officeart/2005/8/layout/vList2"/>
    <dgm:cxn modelId="{F2571DCF-9B2D-4BB5-B309-CE5DCB5321DC}" type="presParOf" srcId="{12FFF4E6-4371-48EE-87C9-494E2EACC982}" destId="{ECF5AEEE-C52B-4F7A-A58E-6A8F5C2FC52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15718B-B5B6-481E-9386-A7B587AE90A2}" type="doc">
      <dgm:prSet loTypeId="urn:microsoft.com/office/officeart/2018/layout/CircleProcess" loCatId="simpleprocesssa" qsTypeId="urn:microsoft.com/office/officeart/2005/8/quickstyle/simple1" qsCatId="simple" csTypeId="urn:microsoft.com/office/officeart/2005/8/colors/colorful2" csCatId="colorful"/>
      <dgm:spPr/>
      <dgm:t>
        <a:bodyPr/>
        <a:lstStyle/>
        <a:p>
          <a:endParaRPr lang="en-US"/>
        </a:p>
      </dgm:t>
    </dgm:pt>
    <dgm:pt modelId="{CA2F1EED-3C2F-4FCD-8823-DAE0CA72938B}">
      <dgm:prSet/>
      <dgm:spPr/>
      <dgm:t>
        <a:bodyPr/>
        <a:lstStyle/>
        <a:p>
          <a:r>
            <a:rPr lang="da-DK" dirty="0"/>
            <a:t>Eleven</a:t>
          </a:r>
          <a:endParaRPr lang="en-US" dirty="0"/>
        </a:p>
      </dgm:t>
    </dgm:pt>
    <dgm:pt modelId="{E8B92C82-3040-469E-85D3-826EE8309D03}" type="parTrans" cxnId="{81326D9A-3A7B-4A79-8E0C-5F7999B2488A}">
      <dgm:prSet/>
      <dgm:spPr/>
      <dgm:t>
        <a:bodyPr/>
        <a:lstStyle/>
        <a:p>
          <a:endParaRPr lang="en-US"/>
        </a:p>
      </dgm:t>
    </dgm:pt>
    <dgm:pt modelId="{008645F7-AA56-4C0D-A19C-EDA87E8DB67C}" type="sibTrans" cxnId="{81326D9A-3A7B-4A79-8E0C-5F7999B2488A}">
      <dgm:prSet/>
      <dgm:spPr/>
      <dgm:t>
        <a:bodyPr/>
        <a:lstStyle/>
        <a:p>
          <a:endParaRPr lang="en-US"/>
        </a:p>
      </dgm:t>
    </dgm:pt>
    <dgm:pt modelId="{1CB952E8-11A3-45A6-844D-A3D808AF9B4B}">
      <dgm:prSet/>
      <dgm:spPr/>
      <dgm:t>
        <a:bodyPr/>
        <a:lstStyle/>
        <a:p>
          <a:r>
            <a:rPr lang="da-DK" dirty="0"/>
            <a:t>Kulturforbrugeren </a:t>
          </a:r>
          <a:endParaRPr lang="en-US" dirty="0"/>
        </a:p>
      </dgm:t>
    </dgm:pt>
    <dgm:pt modelId="{AA5BA18C-84B0-4AD8-9A4E-C422D097C4E2}" type="parTrans" cxnId="{43F1571C-D944-4D20-8DFF-343F4A2F6F60}">
      <dgm:prSet/>
      <dgm:spPr/>
      <dgm:t>
        <a:bodyPr/>
        <a:lstStyle/>
        <a:p>
          <a:endParaRPr lang="en-US"/>
        </a:p>
      </dgm:t>
    </dgm:pt>
    <dgm:pt modelId="{6D70F07A-77B9-467E-8979-FA16A9659989}" type="sibTrans" cxnId="{43F1571C-D944-4D20-8DFF-343F4A2F6F60}">
      <dgm:prSet/>
      <dgm:spPr/>
      <dgm:t>
        <a:bodyPr/>
        <a:lstStyle/>
        <a:p>
          <a:endParaRPr lang="en-US"/>
        </a:p>
      </dgm:t>
    </dgm:pt>
    <dgm:pt modelId="{78C9F7ED-3A1E-4C32-ACA9-1A4486A187B6}">
      <dgm:prSet/>
      <dgm:spPr/>
      <dgm:t>
        <a:bodyPr/>
        <a:lstStyle/>
        <a:p>
          <a:r>
            <a:rPr lang="da-DK" dirty="0"/>
            <a:t>Klienten </a:t>
          </a:r>
          <a:endParaRPr lang="en-US" dirty="0"/>
        </a:p>
      </dgm:t>
    </dgm:pt>
    <dgm:pt modelId="{EABFBEDE-BB23-4FA8-AAB2-4FBB4D31ECF9}" type="parTrans" cxnId="{DACD37F3-1538-4793-BC56-0B658C75A0E0}">
      <dgm:prSet/>
      <dgm:spPr/>
      <dgm:t>
        <a:bodyPr/>
        <a:lstStyle/>
        <a:p>
          <a:endParaRPr lang="en-US"/>
        </a:p>
      </dgm:t>
    </dgm:pt>
    <dgm:pt modelId="{DF9030B7-AA0A-4674-BD46-ADC53C89A53B}" type="sibTrans" cxnId="{DACD37F3-1538-4793-BC56-0B658C75A0E0}">
      <dgm:prSet/>
      <dgm:spPr/>
      <dgm:t>
        <a:bodyPr/>
        <a:lstStyle/>
        <a:p>
          <a:endParaRPr lang="en-US"/>
        </a:p>
      </dgm:t>
    </dgm:pt>
    <dgm:pt modelId="{B2E9B3C8-3A05-44BB-9143-1F5D6DF6DF60}">
      <dgm:prSet/>
      <dgm:spPr/>
      <dgm:t>
        <a:bodyPr/>
        <a:lstStyle/>
        <a:p>
          <a:r>
            <a:rPr lang="da-DK" dirty="0"/>
            <a:t>Samskaberen </a:t>
          </a:r>
          <a:endParaRPr lang="en-US" dirty="0"/>
        </a:p>
      </dgm:t>
    </dgm:pt>
    <dgm:pt modelId="{5867E9B3-B775-4A6D-9CB3-517F75B5F920}" type="parTrans" cxnId="{550ED894-4CD9-44E1-AA71-DCFCD5FEAB17}">
      <dgm:prSet/>
      <dgm:spPr/>
      <dgm:t>
        <a:bodyPr/>
        <a:lstStyle/>
        <a:p>
          <a:endParaRPr lang="en-US"/>
        </a:p>
      </dgm:t>
    </dgm:pt>
    <dgm:pt modelId="{534EDFF6-EDCF-4D1E-BB25-BED8F886E102}" type="sibTrans" cxnId="{550ED894-4CD9-44E1-AA71-DCFCD5FEAB17}">
      <dgm:prSet/>
      <dgm:spPr/>
      <dgm:t>
        <a:bodyPr/>
        <a:lstStyle/>
        <a:p>
          <a:endParaRPr lang="en-US"/>
        </a:p>
      </dgm:t>
    </dgm:pt>
    <dgm:pt modelId="{F8A48F59-F561-45B8-A404-99C37607E3FA}" type="pres">
      <dgm:prSet presAssocID="{C315718B-B5B6-481E-9386-A7B587AE90A2}" presName="Name0" presStyleCnt="0">
        <dgm:presLayoutVars>
          <dgm:chMax val="11"/>
          <dgm:chPref val="11"/>
          <dgm:dir/>
          <dgm:resizeHandles/>
        </dgm:presLayoutVars>
      </dgm:prSet>
      <dgm:spPr/>
    </dgm:pt>
    <dgm:pt modelId="{43A9442B-EAE4-4B29-A131-78D50CEA3690}" type="pres">
      <dgm:prSet presAssocID="{B2E9B3C8-3A05-44BB-9143-1F5D6DF6DF60}" presName="Accent4" presStyleCnt="0"/>
      <dgm:spPr/>
    </dgm:pt>
    <dgm:pt modelId="{117B5E96-8092-4CEF-AA13-7214187DD6A4}" type="pres">
      <dgm:prSet presAssocID="{B2E9B3C8-3A05-44BB-9143-1F5D6DF6DF60}" presName="Accent" presStyleLbl="node1" presStyleIdx="0" presStyleCnt="8"/>
      <dgm:spPr/>
    </dgm:pt>
    <dgm:pt modelId="{4A934185-316A-401C-B2C4-FF6240147FCC}" type="pres">
      <dgm:prSet presAssocID="{B2E9B3C8-3A05-44BB-9143-1F5D6DF6DF60}" presName="ParentBackground4" presStyleCnt="0"/>
      <dgm:spPr/>
    </dgm:pt>
    <dgm:pt modelId="{3BA99D08-22F5-4E6B-96A1-AADCF2DA2A16}" type="pres">
      <dgm:prSet presAssocID="{B2E9B3C8-3A05-44BB-9143-1F5D6DF6DF60}" presName="ParentBackground" presStyleLbl="node1" presStyleIdx="1" presStyleCnt="8"/>
      <dgm:spPr/>
    </dgm:pt>
    <dgm:pt modelId="{08EA23D1-F95C-433D-B6B1-8E45A4D9DC98}" type="pres">
      <dgm:prSet presAssocID="{B2E9B3C8-3A05-44BB-9143-1F5D6DF6DF60}" presName="Parent4" presStyleLbl="fgAcc0" presStyleIdx="0" presStyleCnt="0">
        <dgm:presLayoutVars>
          <dgm:chMax val="1"/>
          <dgm:chPref val="1"/>
          <dgm:bulletEnabled val="1"/>
        </dgm:presLayoutVars>
      </dgm:prSet>
      <dgm:spPr/>
    </dgm:pt>
    <dgm:pt modelId="{F54E55D4-A65D-4AC4-AE9F-4D02F72F5C13}" type="pres">
      <dgm:prSet presAssocID="{78C9F7ED-3A1E-4C32-ACA9-1A4486A187B6}" presName="Accent3" presStyleCnt="0"/>
      <dgm:spPr/>
    </dgm:pt>
    <dgm:pt modelId="{5A53EEB9-27E4-4C99-83B5-2A40F75BC7D0}" type="pres">
      <dgm:prSet presAssocID="{78C9F7ED-3A1E-4C32-ACA9-1A4486A187B6}" presName="Accent" presStyleLbl="node1" presStyleIdx="2" presStyleCnt="8"/>
      <dgm:spPr/>
    </dgm:pt>
    <dgm:pt modelId="{77C51E74-6254-48F4-ABAD-DD7F3CEF5B21}" type="pres">
      <dgm:prSet presAssocID="{78C9F7ED-3A1E-4C32-ACA9-1A4486A187B6}" presName="ParentBackground3" presStyleCnt="0"/>
      <dgm:spPr/>
    </dgm:pt>
    <dgm:pt modelId="{7365A3B0-0DFB-4FD0-9A89-BBF8CB52E940}" type="pres">
      <dgm:prSet presAssocID="{78C9F7ED-3A1E-4C32-ACA9-1A4486A187B6}" presName="ParentBackground" presStyleLbl="node1" presStyleIdx="3" presStyleCnt="8"/>
      <dgm:spPr/>
    </dgm:pt>
    <dgm:pt modelId="{189E1271-13BF-4192-B733-E2D05ED47DD5}" type="pres">
      <dgm:prSet presAssocID="{78C9F7ED-3A1E-4C32-ACA9-1A4486A187B6}" presName="Parent3" presStyleLbl="fgAcc0" presStyleIdx="0" presStyleCnt="0">
        <dgm:presLayoutVars>
          <dgm:chMax val="1"/>
          <dgm:chPref val="1"/>
          <dgm:bulletEnabled val="1"/>
        </dgm:presLayoutVars>
      </dgm:prSet>
      <dgm:spPr/>
    </dgm:pt>
    <dgm:pt modelId="{E4F90DD3-03CB-403D-A95D-CFA8481D7409}" type="pres">
      <dgm:prSet presAssocID="{1CB952E8-11A3-45A6-844D-A3D808AF9B4B}" presName="Accent2" presStyleCnt="0"/>
      <dgm:spPr/>
    </dgm:pt>
    <dgm:pt modelId="{23F42244-9EFC-4452-8B43-EEF4DFB73F8C}" type="pres">
      <dgm:prSet presAssocID="{1CB952E8-11A3-45A6-844D-A3D808AF9B4B}" presName="Accent" presStyleLbl="node1" presStyleIdx="4" presStyleCnt="8"/>
      <dgm:spPr/>
    </dgm:pt>
    <dgm:pt modelId="{7032C588-3EE5-4B24-A67F-F83308CE46C2}" type="pres">
      <dgm:prSet presAssocID="{1CB952E8-11A3-45A6-844D-A3D808AF9B4B}" presName="ParentBackground2" presStyleCnt="0"/>
      <dgm:spPr/>
    </dgm:pt>
    <dgm:pt modelId="{C2F82247-E0E7-4700-9706-3AC0435F6DBD}" type="pres">
      <dgm:prSet presAssocID="{1CB952E8-11A3-45A6-844D-A3D808AF9B4B}" presName="ParentBackground" presStyleLbl="node1" presStyleIdx="5" presStyleCnt="8"/>
      <dgm:spPr/>
    </dgm:pt>
    <dgm:pt modelId="{08015671-560E-4DA7-8820-255DCC36499E}" type="pres">
      <dgm:prSet presAssocID="{1CB952E8-11A3-45A6-844D-A3D808AF9B4B}" presName="Parent2" presStyleLbl="fgAcc0" presStyleIdx="0" presStyleCnt="0">
        <dgm:presLayoutVars>
          <dgm:chMax val="1"/>
          <dgm:chPref val="1"/>
          <dgm:bulletEnabled val="1"/>
        </dgm:presLayoutVars>
      </dgm:prSet>
      <dgm:spPr/>
    </dgm:pt>
    <dgm:pt modelId="{3739F936-4D75-4408-9596-69D173F44747}" type="pres">
      <dgm:prSet presAssocID="{CA2F1EED-3C2F-4FCD-8823-DAE0CA72938B}" presName="Accent1" presStyleCnt="0"/>
      <dgm:spPr/>
    </dgm:pt>
    <dgm:pt modelId="{1382C280-A2BC-4B3A-AFB2-E043D96E6AD2}" type="pres">
      <dgm:prSet presAssocID="{CA2F1EED-3C2F-4FCD-8823-DAE0CA72938B}" presName="Accent" presStyleLbl="node1" presStyleIdx="6" presStyleCnt="8"/>
      <dgm:spPr/>
    </dgm:pt>
    <dgm:pt modelId="{B4BCB272-2E79-4CCB-B361-D47CB56859A9}" type="pres">
      <dgm:prSet presAssocID="{CA2F1EED-3C2F-4FCD-8823-DAE0CA72938B}" presName="ParentBackground1" presStyleCnt="0"/>
      <dgm:spPr/>
    </dgm:pt>
    <dgm:pt modelId="{D8167F9C-4572-472D-981D-3447FC872D01}" type="pres">
      <dgm:prSet presAssocID="{CA2F1EED-3C2F-4FCD-8823-DAE0CA72938B}" presName="ParentBackground" presStyleLbl="node1" presStyleIdx="7" presStyleCnt="8"/>
      <dgm:spPr/>
    </dgm:pt>
    <dgm:pt modelId="{8FD28470-631D-4734-B640-92C84FC7BB07}" type="pres">
      <dgm:prSet presAssocID="{CA2F1EED-3C2F-4FCD-8823-DAE0CA72938B}" presName="Parent1" presStyleLbl="fgAcc0" presStyleIdx="0" presStyleCnt="0">
        <dgm:presLayoutVars>
          <dgm:chMax val="1"/>
          <dgm:chPref val="1"/>
          <dgm:bulletEnabled val="1"/>
        </dgm:presLayoutVars>
      </dgm:prSet>
      <dgm:spPr/>
    </dgm:pt>
  </dgm:ptLst>
  <dgm:cxnLst>
    <dgm:cxn modelId="{D4F17800-C0DE-44FB-9A29-240F4142A377}" type="presOf" srcId="{CA2F1EED-3C2F-4FCD-8823-DAE0CA72938B}" destId="{D8167F9C-4572-472D-981D-3447FC872D01}" srcOrd="0" destOrd="0" presId="urn:microsoft.com/office/officeart/2018/layout/CircleProcess"/>
    <dgm:cxn modelId="{793FB707-9DB3-47EC-A149-AFE8952E2213}" type="presOf" srcId="{78C9F7ED-3A1E-4C32-ACA9-1A4486A187B6}" destId="{189E1271-13BF-4192-B733-E2D05ED47DD5}" srcOrd="1" destOrd="0" presId="urn:microsoft.com/office/officeart/2018/layout/CircleProcess"/>
    <dgm:cxn modelId="{43F1571C-D944-4D20-8DFF-343F4A2F6F60}" srcId="{C315718B-B5B6-481E-9386-A7B587AE90A2}" destId="{1CB952E8-11A3-45A6-844D-A3D808AF9B4B}" srcOrd="1" destOrd="0" parTransId="{AA5BA18C-84B0-4AD8-9A4E-C422D097C4E2}" sibTransId="{6D70F07A-77B9-467E-8979-FA16A9659989}"/>
    <dgm:cxn modelId="{8716EF3E-931C-4D39-B396-808CF2B2B606}" type="presOf" srcId="{78C9F7ED-3A1E-4C32-ACA9-1A4486A187B6}" destId="{7365A3B0-0DFB-4FD0-9A89-BBF8CB52E940}" srcOrd="0" destOrd="0" presId="urn:microsoft.com/office/officeart/2018/layout/CircleProcess"/>
    <dgm:cxn modelId="{16D62A45-31A7-44CA-9DA8-42A43045BD65}" type="presOf" srcId="{CA2F1EED-3C2F-4FCD-8823-DAE0CA72938B}" destId="{8FD28470-631D-4734-B640-92C84FC7BB07}" srcOrd="1" destOrd="0" presId="urn:microsoft.com/office/officeart/2018/layout/CircleProcess"/>
    <dgm:cxn modelId="{E2C6CE67-4E5E-4BEA-B06F-A996A4C5D09D}" type="presOf" srcId="{1CB952E8-11A3-45A6-844D-A3D808AF9B4B}" destId="{08015671-560E-4DA7-8820-255DCC36499E}" srcOrd="1" destOrd="0" presId="urn:microsoft.com/office/officeart/2018/layout/CircleProcess"/>
    <dgm:cxn modelId="{8AEC8273-68AE-4C68-BBE8-6C3CF28DB826}" type="presOf" srcId="{C315718B-B5B6-481E-9386-A7B587AE90A2}" destId="{F8A48F59-F561-45B8-A404-99C37607E3FA}" srcOrd="0" destOrd="0" presId="urn:microsoft.com/office/officeart/2018/layout/CircleProcess"/>
    <dgm:cxn modelId="{B6BC737A-8973-48D5-B855-72157789CD4B}" type="presOf" srcId="{B2E9B3C8-3A05-44BB-9143-1F5D6DF6DF60}" destId="{3BA99D08-22F5-4E6B-96A1-AADCF2DA2A16}" srcOrd="0" destOrd="0" presId="urn:microsoft.com/office/officeart/2018/layout/CircleProcess"/>
    <dgm:cxn modelId="{550ED894-4CD9-44E1-AA71-DCFCD5FEAB17}" srcId="{C315718B-B5B6-481E-9386-A7B587AE90A2}" destId="{B2E9B3C8-3A05-44BB-9143-1F5D6DF6DF60}" srcOrd="3" destOrd="0" parTransId="{5867E9B3-B775-4A6D-9CB3-517F75B5F920}" sibTransId="{534EDFF6-EDCF-4D1E-BB25-BED8F886E102}"/>
    <dgm:cxn modelId="{81326D9A-3A7B-4A79-8E0C-5F7999B2488A}" srcId="{C315718B-B5B6-481E-9386-A7B587AE90A2}" destId="{CA2F1EED-3C2F-4FCD-8823-DAE0CA72938B}" srcOrd="0" destOrd="0" parTransId="{E8B92C82-3040-469E-85D3-826EE8309D03}" sibTransId="{008645F7-AA56-4C0D-A19C-EDA87E8DB67C}"/>
    <dgm:cxn modelId="{60CA5ED3-6856-4A03-87FF-0ED239B8FCFB}" type="presOf" srcId="{B2E9B3C8-3A05-44BB-9143-1F5D6DF6DF60}" destId="{08EA23D1-F95C-433D-B6B1-8E45A4D9DC98}" srcOrd="1" destOrd="0" presId="urn:microsoft.com/office/officeart/2018/layout/CircleProcess"/>
    <dgm:cxn modelId="{DACD37F3-1538-4793-BC56-0B658C75A0E0}" srcId="{C315718B-B5B6-481E-9386-A7B587AE90A2}" destId="{78C9F7ED-3A1E-4C32-ACA9-1A4486A187B6}" srcOrd="2" destOrd="0" parTransId="{EABFBEDE-BB23-4FA8-AAB2-4FBB4D31ECF9}" sibTransId="{DF9030B7-AA0A-4674-BD46-ADC53C89A53B}"/>
    <dgm:cxn modelId="{A4C0A6FE-2E27-4FC7-A380-388683CE11D3}" type="presOf" srcId="{1CB952E8-11A3-45A6-844D-A3D808AF9B4B}" destId="{C2F82247-E0E7-4700-9706-3AC0435F6DBD}" srcOrd="0" destOrd="0" presId="urn:microsoft.com/office/officeart/2018/layout/CircleProcess"/>
    <dgm:cxn modelId="{FC0BCD84-6247-4317-B7B3-5496A4973282}" type="presParOf" srcId="{F8A48F59-F561-45B8-A404-99C37607E3FA}" destId="{43A9442B-EAE4-4B29-A131-78D50CEA3690}" srcOrd="0" destOrd="0" presId="urn:microsoft.com/office/officeart/2018/layout/CircleProcess"/>
    <dgm:cxn modelId="{B3D8313F-CAA7-4C2A-BAC2-0E5122B272A1}" type="presParOf" srcId="{43A9442B-EAE4-4B29-A131-78D50CEA3690}" destId="{117B5E96-8092-4CEF-AA13-7214187DD6A4}" srcOrd="0" destOrd="0" presId="urn:microsoft.com/office/officeart/2018/layout/CircleProcess"/>
    <dgm:cxn modelId="{DBE86C68-34A5-4BC2-A752-C4C22356340C}" type="presParOf" srcId="{F8A48F59-F561-45B8-A404-99C37607E3FA}" destId="{4A934185-316A-401C-B2C4-FF6240147FCC}" srcOrd="1" destOrd="0" presId="urn:microsoft.com/office/officeart/2018/layout/CircleProcess"/>
    <dgm:cxn modelId="{F0E26D28-1FEA-4CB6-AF5F-533B60A9BD35}" type="presParOf" srcId="{4A934185-316A-401C-B2C4-FF6240147FCC}" destId="{3BA99D08-22F5-4E6B-96A1-AADCF2DA2A16}" srcOrd="0" destOrd="0" presId="urn:microsoft.com/office/officeart/2018/layout/CircleProcess"/>
    <dgm:cxn modelId="{E89A406D-85FB-4186-8B66-3F701762C5B5}" type="presParOf" srcId="{F8A48F59-F561-45B8-A404-99C37607E3FA}" destId="{08EA23D1-F95C-433D-B6B1-8E45A4D9DC98}" srcOrd="2" destOrd="0" presId="urn:microsoft.com/office/officeart/2018/layout/CircleProcess"/>
    <dgm:cxn modelId="{E266DD9F-2681-483C-B24C-39CF96FB2888}" type="presParOf" srcId="{F8A48F59-F561-45B8-A404-99C37607E3FA}" destId="{F54E55D4-A65D-4AC4-AE9F-4D02F72F5C13}" srcOrd="3" destOrd="0" presId="urn:microsoft.com/office/officeart/2018/layout/CircleProcess"/>
    <dgm:cxn modelId="{B46FCF7C-2FC7-45E9-B79B-523703178AB0}" type="presParOf" srcId="{F54E55D4-A65D-4AC4-AE9F-4D02F72F5C13}" destId="{5A53EEB9-27E4-4C99-83B5-2A40F75BC7D0}" srcOrd="0" destOrd="0" presId="urn:microsoft.com/office/officeart/2018/layout/CircleProcess"/>
    <dgm:cxn modelId="{47F8F17D-1040-48B6-A964-90865ED299D3}" type="presParOf" srcId="{F8A48F59-F561-45B8-A404-99C37607E3FA}" destId="{77C51E74-6254-48F4-ABAD-DD7F3CEF5B21}" srcOrd="4" destOrd="0" presId="urn:microsoft.com/office/officeart/2018/layout/CircleProcess"/>
    <dgm:cxn modelId="{D24D3F29-33A8-48F4-9B1D-2EF266AE6743}" type="presParOf" srcId="{77C51E74-6254-48F4-ABAD-DD7F3CEF5B21}" destId="{7365A3B0-0DFB-4FD0-9A89-BBF8CB52E940}" srcOrd="0" destOrd="0" presId="urn:microsoft.com/office/officeart/2018/layout/CircleProcess"/>
    <dgm:cxn modelId="{83E4F499-009F-4BBB-A79A-A374B9907260}" type="presParOf" srcId="{F8A48F59-F561-45B8-A404-99C37607E3FA}" destId="{189E1271-13BF-4192-B733-E2D05ED47DD5}" srcOrd="5" destOrd="0" presId="urn:microsoft.com/office/officeart/2018/layout/CircleProcess"/>
    <dgm:cxn modelId="{F32A0431-E4EA-43F0-9E49-FF935116B9DF}" type="presParOf" srcId="{F8A48F59-F561-45B8-A404-99C37607E3FA}" destId="{E4F90DD3-03CB-403D-A95D-CFA8481D7409}" srcOrd="6" destOrd="0" presId="urn:microsoft.com/office/officeart/2018/layout/CircleProcess"/>
    <dgm:cxn modelId="{BA195053-B9D7-4D6D-89DA-42B149AC2E6D}" type="presParOf" srcId="{E4F90DD3-03CB-403D-A95D-CFA8481D7409}" destId="{23F42244-9EFC-4452-8B43-EEF4DFB73F8C}" srcOrd="0" destOrd="0" presId="urn:microsoft.com/office/officeart/2018/layout/CircleProcess"/>
    <dgm:cxn modelId="{1BB5732E-DDE4-4EE0-BF3C-91DAD587CC4B}" type="presParOf" srcId="{F8A48F59-F561-45B8-A404-99C37607E3FA}" destId="{7032C588-3EE5-4B24-A67F-F83308CE46C2}" srcOrd="7" destOrd="0" presId="urn:microsoft.com/office/officeart/2018/layout/CircleProcess"/>
    <dgm:cxn modelId="{34F67327-A27A-44C5-B241-2E9BBC4B8B7D}" type="presParOf" srcId="{7032C588-3EE5-4B24-A67F-F83308CE46C2}" destId="{C2F82247-E0E7-4700-9706-3AC0435F6DBD}" srcOrd="0" destOrd="0" presId="urn:microsoft.com/office/officeart/2018/layout/CircleProcess"/>
    <dgm:cxn modelId="{050274B9-82F7-4639-8D5E-8477EE228F8E}" type="presParOf" srcId="{F8A48F59-F561-45B8-A404-99C37607E3FA}" destId="{08015671-560E-4DA7-8820-255DCC36499E}" srcOrd="8" destOrd="0" presId="urn:microsoft.com/office/officeart/2018/layout/CircleProcess"/>
    <dgm:cxn modelId="{8ED6D18F-0AD7-47C0-B6A5-3CBFF8D40C44}" type="presParOf" srcId="{F8A48F59-F561-45B8-A404-99C37607E3FA}" destId="{3739F936-4D75-4408-9596-69D173F44747}" srcOrd="9" destOrd="0" presId="urn:microsoft.com/office/officeart/2018/layout/CircleProcess"/>
    <dgm:cxn modelId="{7F7E6503-FBCC-4E27-B014-C490EC6081A9}" type="presParOf" srcId="{3739F936-4D75-4408-9596-69D173F44747}" destId="{1382C280-A2BC-4B3A-AFB2-E043D96E6AD2}" srcOrd="0" destOrd="0" presId="urn:microsoft.com/office/officeart/2018/layout/CircleProcess"/>
    <dgm:cxn modelId="{41BB86B1-CE2D-4EAC-A3DD-7427FFFCBB03}" type="presParOf" srcId="{F8A48F59-F561-45B8-A404-99C37607E3FA}" destId="{B4BCB272-2E79-4CCB-B361-D47CB56859A9}" srcOrd="10" destOrd="0" presId="urn:microsoft.com/office/officeart/2018/layout/CircleProcess"/>
    <dgm:cxn modelId="{9C80626C-65C6-4752-A5E4-A62ACF2AFCEE}" type="presParOf" srcId="{B4BCB272-2E79-4CCB-B361-D47CB56859A9}" destId="{D8167F9C-4572-472D-981D-3447FC872D01}" srcOrd="0" destOrd="0" presId="urn:microsoft.com/office/officeart/2018/layout/CircleProcess"/>
    <dgm:cxn modelId="{2F1DCEE1-5D6D-49E7-9564-0BD508A936B6}" type="presParOf" srcId="{F8A48F59-F561-45B8-A404-99C37607E3FA}" destId="{8FD28470-631D-4734-B640-92C84FC7BB07}" srcOrd="11" destOrd="0" presId="urn:microsoft.com/office/officeart/2018/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EB3783-E386-4950-8811-8912A22D4135}"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38C2A1C3-3270-4073-816A-8337D68FC5F6}">
      <dgm:prSet/>
      <dgm:spPr/>
      <dgm:t>
        <a:bodyPr/>
        <a:lstStyle/>
        <a:p>
          <a:r>
            <a:rPr lang="da-DK" dirty="0"/>
            <a:t>Myndighed </a:t>
          </a:r>
          <a:endParaRPr lang="en-US" dirty="0"/>
        </a:p>
      </dgm:t>
    </dgm:pt>
    <dgm:pt modelId="{29628375-9564-4D90-9E77-32F7A23EAFF6}" type="parTrans" cxnId="{189559AA-679A-4575-841E-4970263C81AF}">
      <dgm:prSet/>
      <dgm:spPr/>
      <dgm:t>
        <a:bodyPr/>
        <a:lstStyle/>
        <a:p>
          <a:endParaRPr lang="en-US"/>
        </a:p>
      </dgm:t>
    </dgm:pt>
    <dgm:pt modelId="{F5B547C3-9600-4A50-9CAD-021D4A0B62FF}" type="sibTrans" cxnId="{189559AA-679A-4575-841E-4970263C81AF}">
      <dgm:prSet/>
      <dgm:spPr/>
      <dgm:t>
        <a:bodyPr/>
        <a:lstStyle/>
        <a:p>
          <a:endParaRPr lang="en-US"/>
        </a:p>
      </dgm:t>
    </dgm:pt>
    <dgm:pt modelId="{0118E14E-020A-4182-8765-2B3A97678163}">
      <dgm:prSet/>
      <dgm:spPr/>
      <dgm:t>
        <a:bodyPr/>
        <a:lstStyle/>
        <a:p>
          <a:r>
            <a:rPr lang="da-DK" dirty="0"/>
            <a:t>Facilitator </a:t>
          </a:r>
          <a:endParaRPr lang="en-US" dirty="0"/>
        </a:p>
      </dgm:t>
    </dgm:pt>
    <dgm:pt modelId="{1A57FA1E-F962-4F0B-8F16-E4EDBBF1AC97}" type="parTrans" cxnId="{32A9AB7A-3D9A-4A54-9927-271ED6D03E74}">
      <dgm:prSet/>
      <dgm:spPr/>
      <dgm:t>
        <a:bodyPr/>
        <a:lstStyle/>
        <a:p>
          <a:endParaRPr lang="en-US"/>
        </a:p>
      </dgm:t>
    </dgm:pt>
    <dgm:pt modelId="{D2EF1D62-A300-4D84-9D5C-9FCC76223347}" type="sibTrans" cxnId="{32A9AB7A-3D9A-4A54-9927-271ED6D03E74}">
      <dgm:prSet/>
      <dgm:spPr/>
      <dgm:t>
        <a:bodyPr/>
        <a:lstStyle/>
        <a:p>
          <a:endParaRPr lang="en-US"/>
        </a:p>
      </dgm:t>
    </dgm:pt>
    <dgm:pt modelId="{68B4F985-4BCC-4435-8654-D0C4E8D11999}">
      <dgm:prSet/>
      <dgm:spPr/>
      <dgm:t>
        <a:bodyPr/>
        <a:lstStyle/>
        <a:p>
          <a:r>
            <a:rPr lang="da-DK" dirty="0"/>
            <a:t>Udvikler </a:t>
          </a:r>
          <a:endParaRPr lang="en-US" dirty="0"/>
        </a:p>
      </dgm:t>
    </dgm:pt>
    <dgm:pt modelId="{B4CDFFAA-CDC5-4453-BC04-9D9C8F2B8302}" type="parTrans" cxnId="{78920C3A-313E-4751-AC34-BC94BBC33938}">
      <dgm:prSet/>
      <dgm:spPr/>
      <dgm:t>
        <a:bodyPr/>
        <a:lstStyle/>
        <a:p>
          <a:endParaRPr lang="en-US"/>
        </a:p>
      </dgm:t>
    </dgm:pt>
    <dgm:pt modelId="{1D90EF1D-436B-4142-AE61-62817260727D}" type="sibTrans" cxnId="{78920C3A-313E-4751-AC34-BC94BBC33938}">
      <dgm:prSet/>
      <dgm:spPr/>
      <dgm:t>
        <a:bodyPr/>
        <a:lstStyle/>
        <a:p>
          <a:endParaRPr lang="en-US"/>
        </a:p>
      </dgm:t>
    </dgm:pt>
    <dgm:pt modelId="{D884368E-F2B1-4A81-8EA1-E019102708BA}">
      <dgm:prSet/>
      <dgm:spPr/>
      <dgm:t>
        <a:bodyPr/>
        <a:lstStyle/>
        <a:p>
          <a:r>
            <a:rPr lang="da-DK" dirty="0"/>
            <a:t>Samskaber</a:t>
          </a:r>
          <a:endParaRPr lang="en-US" dirty="0"/>
        </a:p>
      </dgm:t>
    </dgm:pt>
    <dgm:pt modelId="{A3A51B84-117C-4D1E-9B02-59AF96DB077E}" type="parTrans" cxnId="{6ECC0F5B-BDB7-4EF7-B8B5-84972631CB47}">
      <dgm:prSet/>
      <dgm:spPr/>
      <dgm:t>
        <a:bodyPr/>
        <a:lstStyle/>
        <a:p>
          <a:endParaRPr lang="en-US"/>
        </a:p>
      </dgm:t>
    </dgm:pt>
    <dgm:pt modelId="{3BDC9E2A-1D5A-4C86-B234-0170EB8601E8}" type="sibTrans" cxnId="{6ECC0F5B-BDB7-4EF7-B8B5-84972631CB47}">
      <dgm:prSet/>
      <dgm:spPr/>
      <dgm:t>
        <a:bodyPr/>
        <a:lstStyle/>
        <a:p>
          <a:endParaRPr lang="en-US"/>
        </a:p>
      </dgm:t>
    </dgm:pt>
    <dgm:pt modelId="{4555A6B7-40DA-4068-AE44-9793909E99FD}">
      <dgm:prSet/>
      <dgm:spPr/>
      <dgm:t>
        <a:bodyPr/>
        <a:lstStyle/>
        <a:p>
          <a:r>
            <a:rPr lang="da-DK" dirty="0"/>
            <a:t>Ofte træder man ud og ind af forskellige roller </a:t>
          </a:r>
          <a:endParaRPr lang="en-US" dirty="0"/>
        </a:p>
      </dgm:t>
    </dgm:pt>
    <dgm:pt modelId="{ACC04BA5-A85E-4EE3-88B6-3AF101E78107}" type="parTrans" cxnId="{BF061B3D-E9C5-4A93-B44E-EA2B04096DCD}">
      <dgm:prSet/>
      <dgm:spPr/>
      <dgm:t>
        <a:bodyPr/>
        <a:lstStyle/>
        <a:p>
          <a:endParaRPr lang="en-US"/>
        </a:p>
      </dgm:t>
    </dgm:pt>
    <dgm:pt modelId="{106859AE-908B-4617-AAB3-8FF0E2E31D87}" type="sibTrans" cxnId="{BF061B3D-E9C5-4A93-B44E-EA2B04096DCD}">
      <dgm:prSet/>
      <dgm:spPr/>
      <dgm:t>
        <a:bodyPr/>
        <a:lstStyle/>
        <a:p>
          <a:endParaRPr lang="en-US"/>
        </a:p>
      </dgm:t>
    </dgm:pt>
    <dgm:pt modelId="{23208F2C-538A-4816-AB82-7E7FA09DE292}" type="pres">
      <dgm:prSet presAssocID="{E0EB3783-E386-4950-8811-8912A22D4135}" presName="vert0" presStyleCnt="0">
        <dgm:presLayoutVars>
          <dgm:dir/>
          <dgm:animOne val="branch"/>
          <dgm:animLvl val="lvl"/>
        </dgm:presLayoutVars>
      </dgm:prSet>
      <dgm:spPr/>
    </dgm:pt>
    <dgm:pt modelId="{098DF941-A44C-4FAF-B04D-FF611509F41D}" type="pres">
      <dgm:prSet presAssocID="{38C2A1C3-3270-4073-816A-8337D68FC5F6}" presName="thickLine" presStyleLbl="alignNode1" presStyleIdx="0" presStyleCnt="5"/>
      <dgm:spPr/>
    </dgm:pt>
    <dgm:pt modelId="{3C131DD3-1528-48D8-BDC3-3A9C8C183F63}" type="pres">
      <dgm:prSet presAssocID="{38C2A1C3-3270-4073-816A-8337D68FC5F6}" presName="horz1" presStyleCnt="0"/>
      <dgm:spPr/>
    </dgm:pt>
    <dgm:pt modelId="{F402112A-A74E-4D90-B60D-EAA6AF4AA902}" type="pres">
      <dgm:prSet presAssocID="{38C2A1C3-3270-4073-816A-8337D68FC5F6}" presName="tx1" presStyleLbl="revTx" presStyleIdx="0" presStyleCnt="5"/>
      <dgm:spPr/>
    </dgm:pt>
    <dgm:pt modelId="{A0009E01-A94B-4315-BA1D-23FE5526ABB6}" type="pres">
      <dgm:prSet presAssocID="{38C2A1C3-3270-4073-816A-8337D68FC5F6}" presName="vert1" presStyleCnt="0"/>
      <dgm:spPr/>
    </dgm:pt>
    <dgm:pt modelId="{E28676CE-91CA-479F-8AA8-CC5C40FDCFB1}" type="pres">
      <dgm:prSet presAssocID="{0118E14E-020A-4182-8765-2B3A97678163}" presName="thickLine" presStyleLbl="alignNode1" presStyleIdx="1" presStyleCnt="5"/>
      <dgm:spPr/>
    </dgm:pt>
    <dgm:pt modelId="{15D0E969-5412-4006-A9DC-ADF9A42ADDA1}" type="pres">
      <dgm:prSet presAssocID="{0118E14E-020A-4182-8765-2B3A97678163}" presName="horz1" presStyleCnt="0"/>
      <dgm:spPr/>
    </dgm:pt>
    <dgm:pt modelId="{BD79DF56-D178-4F37-9192-97A9A0EDFD75}" type="pres">
      <dgm:prSet presAssocID="{0118E14E-020A-4182-8765-2B3A97678163}" presName="tx1" presStyleLbl="revTx" presStyleIdx="1" presStyleCnt="5"/>
      <dgm:spPr/>
    </dgm:pt>
    <dgm:pt modelId="{EDFA1253-8DC7-4E9F-BA43-743B96580CEF}" type="pres">
      <dgm:prSet presAssocID="{0118E14E-020A-4182-8765-2B3A97678163}" presName="vert1" presStyleCnt="0"/>
      <dgm:spPr/>
    </dgm:pt>
    <dgm:pt modelId="{EA120FAC-4F0E-4580-9127-F9C66262C7C6}" type="pres">
      <dgm:prSet presAssocID="{68B4F985-4BCC-4435-8654-D0C4E8D11999}" presName="thickLine" presStyleLbl="alignNode1" presStyleIdx="2" presStyleCnt="5"/>
      <dgm:spPr/>
    </dgm:pt>
    <dgm:pt modelId="{4032DC47-8E77-43D0-B1A2-5454E1194E4B}" type="pres">
      <dgm:prSet presAssocID="{68B4F985-4BCC-4435-8654-D0C4E8D11999}" presName="horz1" presStyleCnt="0"/>
      <dgm:spPr/>
    </dgm:pt>
    <dgm:pt modelId="{65574169-E241-4BEE-A9BB-D9B7A90E1A02}" type="pres">
      <dgm:prSet presAssocID="{68B4F985-4BCC-4435-8654-D0C4E8D11999}" presName="tx1" presStyleLbl="revTx" presStyleIdx="2" presStyleCnt="5"/>
      <dgm:spPr/>
    </dgm:pt>
    <dgm:pt modelId="{A8B6A133-8B3F-407E-959A-356EBE949FA2}" type="pres">
      <dgm:prSet presAssocID="{68B4F985-4BCC-4435-8654-D0C4E8D11999}" presName="vert1" presStyleCnt="0"/>
      <dgm:spPr/>
    </dgm:pt>
    <dgm:pt modelId="{E0E3B48F-04DF-483D-BF6F-D848F1E0D0D5}" type="pres">
      <dgm:prSet presAssocID="{D884368E-F2B1-4A81-8EA1-E019102708BA}" presName="thickLine" presStyleLbl="alignNode1" presStyleIdx="3" presStyleCnt="5"/>
      <dgm:spPr/>
    </dgm:pt>
    <dgm:pt modelId="{DDD4564F-2580-4973-9968-B0DBE42350C1}" type="pres">
      <dgm:prSet presAssocID="{D884368E-F2B1-4A81-8EA1-E019102708BA}" presName="horz1" presStyleCnt="0"/>
      <dgm:spPr/>
    </dgm:pt>
    <dgm:pt modelId="{B5D86CDA-75E9-4CF2-853D-6AE7FE26F5F1}" type="pres">
      <dgm:prSet presAssocID="{D884368E-F2B1-4A81-8EA1-E019102708BA}" presName="tx1" presStyleLbl="revTx" presStyleIdx="3" presStyleCnt="5"/>
      <dgm:spPr/>
    </dgm:pt>
    <dgm:pt modelId="{368C5EEB-E11E-437E-997B-85E94C2E27F8}" type="pres">
      <dgm:prSet presAssocID="{D884368E-F2B1-4A81-8EA1-E019102708BA}" presName="vert1" presStyleCnt="0"/>
      <dgm:spPr/>
    </dgm:pt>
    <dgm:pt modelId="{6DA64B10-8CB1-4F0B-B90D-2E78B1EE7543}" type="pres">
      <dgm:prSet presAssocID="{4555A6B7-40DA-4068-AE44-9793909E99FD}" presName="thickLine" presStyleLbl="alignNode1" presStyleIdx="4" presStyleCnt="5"/>
      <dgm:spPr/>
    </dgm:pt>
    <dgm:pt modelId="{44DF3AD8-1175-4885-B5B6-BE93885715AF}" type="pres">
      <dgm:prSet presAssocID="{4555A6B7-40DA-4068-AE44-9793909E99FD}" presName="horz1" presStyleCnt="0"/>
      <dgm:spPr/>
    </dgm:pt>
    <dgm:pt modelId="{440EA8F9-2D48-49A1-9B8C-7CA20CF98332}" type="pres">
      <dgm:prSet presAssocID="{4555A6B7-40DA-4068-AE44-9793909E99FD}" presName="tx1" presStyleLbl="revTx" presStyleIdx="4" presStyleCnt="5"/>
      <dgm:spPr/>
    </dgm:pt>
    <dgm:pt modelId="{B4AEE30F-0CDD-46F9-B803-EF664837A273}" type="pres">
      <dgm:prSet presAssocID="{4555A6B7-40DA-4068-AE44-9793909E99FD}" presName="vert1" presStyleCnt="0"/>
      <dgm:spPr/>
    </dgm:pt>
  </dgm:ptLst>
  <dgm:cxnLst>
    <dgm:cxn modelId="{78920C3A-313E-4751-AC34-BC94BBC33938}" srcId="{E0EB3783-E386-4950-8811-8912A22D4135}" destId="{68B4F985-4BCC-4435-8654-D0C4E8D11999}" srcOrd="2" destOrd="0" parTransId="{B4CDFFAA-CDC5-4453-BC04-9D9C8F2B8302}" sibTransId="{1D90EF1D-436B-4142-AE61-62817260727D}"/>
    <dgm:cxn modelId="{BF061B3D-E9C5-4A93-B44E-EA2B04096DCD}" srcId="{E0EB3783-E386-4950-8811-8912A22D4135}" destId="{4555A6B7-40DA-4068-AE44-9793909E99FD}" srcOrd="4" destOrd="0" parTransId="{ACC04BA5-A85E-4EE3-88B6-3AF101E78107}" sibTransId="{106859AE-908B-4617-AAB3-8FF0E2E31D87}"/>
    <dgm:cxn modelId="{6ECC0F5B-BDB7-4EF7-B8B5-84972631CB47}" srcId="{E0EB3783-E386-4950-8811-8912A22D4135}" destId="{D884368E-F2B1-4A81-8EA1-E019102708BA}" srcOrd="3" destOrd="0" parTransId="{A3A51B84-117C-4D1E-9B02-59AF96DB077E}" sibTransId="{3BDC9E2A-1D5A-4C86-B234-0170EB8601E8}"/>
    <dgm:cxn modelId="{0E214448-B229-4A2C-BEE1-BFD84624F567}" type="presOf" srcId="{38C2A1C3-3270-4073-816A-8337D68FC5F6}" destId="{F402112A-A74E-4D90-B60D-EAA6AF4AA902}" srcOrd="0" destOrd="0" presId="urn:microsoft.com/office/officeart/2008/layout/LinedList"/>
    <dgm:cxn modelId="{60B26374-DB7B-4F20-9D53-91666CAA93EB}" type="presOf" srcId="{0118E14E-020A-4182-8765-2B3A97678163}" destId="{BD79DF56-D178-4F37-9192-97A9A0EDFD75}" srcOrd="0" destOrd="0" presId="urn:microsoft.com/office/officeart/2008/layout/LinedList"/>
    <dgm:cxn modelId="{32A9AB7A-3D9A-4A54-9927-271ED6D03E74}" srcId="{E0EB3783-E386-4950-8811-8912A22D4135}" destId="{0118E14E-020A-4182-8765-2B3A97678163}" srcOrd="1" destOrd="0" parTransId="{1A57FA1E-F962-4F0B-8F16-E4EDBBF1AC97}" sibTransId="{D2EF1D62-A300-4D84-9D5C-9FCC76223347}"/>
    <dgm:cxn modelId="{7A6C3C96-3F51-4233-A49F-32D10678E04A}" type="presOf" srcId="{4555A6B7-40DA-4068-AE44-9793909E99FD}" destId="{440EA8F9-2D48-49A1-9B8C-7CA20CF98332}" srcOrd="0" destOrd="0" presId="urn:microsoft.com/office/officeart/2008/layout/LinedList"/>
    <dgm:cxn modelId="{189559AA-679A-4575-841E-4970263C81AF}" srcId="{E0EB3783-E386-4950-8811-8912A22D4135}" destId="{38C2A1C3-3270-4073-816A-8337D68FC5F6}" srcOrd="0" destOrd="0" parTransId="{29628375-9564-4D90-9E77-32F7A23EAFF6}" sibTransId="{F5B547C3-9600-4A50-9CAD-021D4A0B62FF}"/>
    <dgm:cxn modelId="{4D0D12C2-4191-4240-9F7E-5F34EA220C00}" type="presOf" srcId="{E0EB3783-E386-4950-8811-8912A22D4135}" destId="{23208F2C-538A-4816-AB82-7E7FA09DE292}" srcOrd="0" destOrd="0" presId="urn:microsoft.com/office/officeart/2008/layout/LinedList"/>
    <dgm:cxn modelId="{4F4CFDCD-30A5-4F3C-BB67-92D7A57772D4}" type="presOf" srcId="{68B4F985-4BCC-4435-8654-D0C4E8D11999}" destId="{65574169-E241-4BEE-A9BB-D9B7A90E1A02}" srcOrd="0" destOrd="0" presId="urn:microsoft.com/office/officeart/2008/layout/LinedList"/>
    <dgm:cxn modelId="{E4BEAAE1-353F-4F53-92FB-3813FCFB85E4}" type="presOf" srcId="{D884368E-F2B1-4A81-8EA1-E019102708BA}" destId="{B5D86CDA-75E9-4CF2-853D-6AE7FE26F5F1}" srcOrd="0" destOrd="0" presId="urn:microsoft.com/office/officeart/2008/layout/LinedList"/>
    <dgm:cxn modelId="{7E83EA44-82AB-4D63-9ED1-9DD5E202B767}" type="presParOf" srcId="{23208F2C-538A-4816-AB82-7E7FA09DE292}" destId="{098DF941-A44C-4FAF-B04D-FF611509F41D}" srcOrd="0" destOrd="0" presId="urn:microsoft.com/office/officeart/2008/layout/LinedList"/>
    <dgm:cxn modelId="{487E2A62-BE76-499A-9DEA-E6EA373925DA}" type="presParOf" srcId="{23208F2C-538A-4816-AB82-7E7FA09DE292}" destId="{3C131DD3-1528-48D8-BDC3-3A9C8C183F63}" srcOrd="1" destOrd="0" presId="urn:microsoft.com/office/officeart/2008/layout/LinedList"/>
    <dgm:cxn modelId="{AC1D9352-18D4-4298-A266-90AE8A0E79F0}" type="presParOf" srcId="{3C131DD3-1528-48D8-BDC3-3A9C8C183F63}" destId="{F402112A-A74E-4D90-B60D-EAA6AF4AA902}" srcOrd="0" destOrd="0" presId="urn:microsoft.com/office/officeart/2008/layout/LinedList"/>
    <dgm:cxn modelId="{AA68CB28-198D-47BB-A794-1336312AFEE9}" type="presParOf" srcId="{3C131DD3-1528-48D8-BDC3-3A9C8C183F63}" destId="{A0009E01-A94B-4315-BA1D-23FE5526ABB6}" srcOrd="1" destOrd="0" presId="urn:microsoft.com/office/officeart/2008/layout/LinedList"/>
    <dgm:cxn modelId="{95DA8CE7-7981-4163-A4FE-A55887380A5C}" type="presParOf" srcId="{23208F2C-538A-4816-AB82-7E7FA09DE292}" destId="{E28676CE-91CA-479F-8AA8-CC5C40FDCFB1}" srcOrd="2" destOrd="0" presId="urn:microsoft.com/office/officeart/2008/layout/LinedList"/>
    <dgm:cxn modelId="{4744CD24-286F-431B-A1A0-C8BC58981E7E}" type="presParOf" srcId="{23208F2C-538A-4816-AB82-7E7FA09DE292}" destId="{15D0E969-5412-4006-A9DC-ADF9A42ADDA1}" srcOrd="3" destOrd="0" presId="urn:microsoft.com/office/officeart/2008/layout/LinedList"/>
    <dgm:cxn modelId="{AE28F368-77E5-444A-9133-65AC811A4896}" type="presParOf" srcId="{15D0E969-5412-4006-A9DC-ADF9A42ADDA1}" destId="{BD79DF56-D178-4F37-9192-97A9A0EDFD75}" srcOrd="0" destOrd="0" presId="urn:microsoft.com/office/officeart/2008/layout/LinedList"/>
    <dgm:cxn modelId="{710A7838-9C53-4D95-AEBD-4CC725F3BBBD}" type="presParOf" srcId="{15D0E969-5412-4006-A9DC-ADF9A42ADDA1}" destId="{EDFA1253-8DC7-4E9F-BA43-743B96580CEF}" srcOrd="1" destOrd="0" presId="urn:microsoft.com/office/officeart/2008/layout/LinedList"/>
    <dgm:cxn modelId="{C4653B73-BD31-4DE4-B34A-1921840F2AA3}" type="presParOf" srcId="{23208F2C-538A-4816-AB82-7E7FA09DE292}" destId="{EA120FAC-4F0E-4580-9127-F9C66262C7C6}" srcOrd="4" destOrd="0" presId="urn:microsoft.com/office/officeart/2008/layout/LinedList"/>
    <dgm:cxn modelId="{16898063-6486-461D-AFB7-85F227682031}" type="presParOf" srcId="{23208F2C-538A-4816-AB82-7E7FA09DE292}" destId="{4032DC47-8E77-43D0-B1A2-5454E1194E4B}" srcOrd="5" destOrd="0" presId="urn:microsoft.com/office/officeart/2008/layout/LinedList"/>
    <dgm:cxn modelId="{B9621693-8793-4633-AAEB-25F4252FD9BE}" type="presParOf" srcId="{4032DC47-8E77-43D0-B1A2-5454E1194E4B}" destId="{65574169-E241-4BEE-A9BB-D9B7A90E1A02}" srcOrd="0" destOrd="0" presId="urn:microsoft.com/office/officeart/2008/layout/LinedList"/>
    <dgm:cxn modelId="{1667C913-10B1-4F47-8347-5C0DCB23B783}" type="presParOf" srcId="{4032DC47-8E77-43D0-B1A2-5454E1194E4B}" destId="{A8B6A133-8B3F-407E-959A-356EBE949FA2}" srcOrd="1" destOrd="0" presId="urn:microsoft.com/office/officeart/2008/layout/LinedList"/>
    <dgm:cxn modelId="{AE83D674-A0E9-428D-BCC4-C9378107FDC7}" type="presParOf" srcId="{23208F2C-538A-4816-AB82-7E7FA09DE292}" destId="{E0E3B48F-04DF-483D-BF6F-D848F1E0D0D5}" srcOrd="6" destOrd="0" presId="urn:microsoft.com/office/officeart/2008/layout/LinedList"/>
    <dgm:cxn modelId="{8EF292ED-5067-45BD-AFB6-724E97D5F34A}" type="presParOf" srcId="{23208F2C-538A-4816-AB82-7E7FA09DE292}" destId="{DDD4564F-2580-4973-9968-B0DBE42350C1}" srcOrd="7" destOrd="0" presId="urn:microsoft.com/office/officeart/2008/layout/LinedList"/>
    <dgm:cxn modelId="{68774621-B8D1-4666-BCCC-57AB328B8EA0}" type="presParOf" srcId="{DDD4564F-2580-4973-9968-B0DBE42350C1}" destId="{B5D86CDA-75E9-4CF2-853D-6AE7FE26F5F1}" srcOrd="0" destOrd="0" presId="urn:microsoft.com/office/officeart/2008/layout/LinedList"/>
    <dgm:cxn modelId="{86832786-FAFA-46CA-ABEB-0A0037AD769B}" type="presParOf" srcId="{DDD4564F-2580-4973-9968-B0DBE42350C1}" destId="{368C5EEB-E11E-437E-997B-85E94C2E27F8}" srcOrd="1" destOrd="0" presId="urn:microsoft.com/office/officeart/2008/layout/LinedList"/>
    <dgm:cxn modelId="{D1F3AE67-E92C-4ED2-8A43-B1C67B86100A}" type="presParOf" srcId="{23208F2C-538A-4816-AB82-7E7FA09DE292}" destId="{6DA64B10-8CB1-4F0B-B90D-2E78B1EE7543}" srcOrd="8" destOrd="0" presId="urn:microsoft.com/office/officeart/2008/layout/LinedList"/>
    <dgm:cxn modelId="{E9ADC10A-6E12-4DF7-B1AB-DAF633FCCC23}" type="presParOf" srcId="{23208F2C-538A-4816-AB82-7E7FA09DE292}" destId="{44DF3AD8-1175-4885-B5B6-BE93885715AF}" srcOrd="9" destOrd="0" presId="urn:microsoft.com/office/officeart/2008/layout/LinedList"/>
    <dgm:cxn modelId="{0E4CAB90-2269-4698-866B-0E3B0942F1C1}" type="presParOf" srcId="{44DF3AD8-1175-4885-B5B6-BE93885715AF}" destId="{440EA8F9-2D48-49A1-9B8C-7CA20CF98332}" srcOrd="0" destOrd="0" presId="urn:microsoft.com/office/officeart/2008/layout/LinedList"/>
    <dgm:cxn modelId="{B36253BA-AB65-44B0-80BB-18AF45BEF627}" type="presParOf" srcId="{44DF3AD8-1175-4885-B5B6-BE93885715AF}" destId="{B4AEE30F-0CDD-46F9-B803-EF664837A27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945F9E-D2CE-4BE9-A662-26923D172FE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3092938-23FD-4E9A-92AB-9384F03C9F3B}">
      <dgm:prSet/>
      <dgm:spPr/>
      <dgm:t>
        <a:bodyPr/>
        <a:lstStyle/>
        <a:p>
          <a:r>
            <a:rPr lang="da-DK" dirty="0"/>
            <a:t>Borgeren skal møde Kultur &amp; Fritid i mange forskellige kontekster og mange forskellige steder i byen.</a:t>
          </a:r>
          <a:endParaRPr lang="en-US" dirty="0"/>
        </a:p>
      </dgm:t>
    </dgm:pt>
    <dgm:pt modelId="{2C1CC4DA-763E-408F-9489-F983DBC3DA50}" type="parTrans" cxnId="{C9101E2C-D86D-47E6-BBA1-302503EED4D8}">
      <dgm:prSet/>
      <dgm:spPr/>
      <dgm:t>
        <a:bodyPr/>
        <a:lstStyle/>
        <a:p>
          <a:endParaRPr lang="en-US"/>
        </a:p>
      </dgm:t>
    </dgm:pt>
    <dgm:pt modelId="{D7B93AB9-7CEF-4400-9A8F-43DB18EF4509}" type="sibTrans" cxnId="{C9101E2C-D86D-47E6-BBA1-302503EED4D8}">
      <dgm:prSet/>
      <dgm:spPr/>
      <dgm:t>
        <a:bodyPr/>
        <a:lstStyle/>
        <a:p>
          <a:endParaRPr lang="en-US"/>
        </a:p>
      </dgm:t>
    </dgm:pt>
    <dgm:pt modelId="{E2F47B53-15F6-4F7B-A986-6FAED12E3208}">
      <dgm:prSet/>
      <dgm:spPr/>
      <dgm:t>
        <a:bodyPr/>
        <a:lstStyle/>
        <a:p>
          <a:r>
            <a:rPr lang="da-DK" dirty="0"/>
            <a:t>Invitation til samskabelse via motivation og nudging </a:t>
          </a:r>
          <a:endParaRPr lang="en-US" dirty="0"/>
        </a:p>
      </dgm:t>
    </dgm:pt>
    <dgm:pt modelId="{A93B4F6C-6915-4370-916A-A5C9CC7C9C31}" type="parTrans" cxnId="{639BCFFA-BD9D-4B5C-B7C3-6D2C63D87FE8}">
      <dgm:prSet/>
      <dgm:spPr/>
      <dgm:t>
        <a:bodyPr/>
        <a:lstStyle/>
        <a:p>
          <a:endParaRPr lang="en-US"/>
        </a:p>
      </dgm:t>
    </dgm:pt>
    <dgm:pt modelId="{BBC37626-3C4D-41C3-87A4-CEB1DDF33689}" type="sibTrans" cxnId="{639BCFFA-BD9D-4B5C-B7C3-6D2C63D87FE8}">
      <dgm:prSet/>
      <dgm:spPr/>
      <dgm:t>
        <a:bodyPr/>
        <a:lstStyle/>
        <a:p>
          <a:endParaRPr lang="en-US"/>
        </a:p>
      </dgm:t>
    </dgm:pt>
    <dgm:pt modelId="{68372AEF-A056-4F5B-85F1-861278CBB006}">
      <dgm:prSet/>
      <dgm:spPr/>
      <dgm:t>
        <a:bodyPr/>
        <a:lstStyle/>
        <a:p>
          <a:r>
            <a:rPr lang="da-DK" dirty="0"/>
            <a:t>Møde borgeren der hvor de er!</a:t>
          </a:r>
          <a:endParaRPr lang="en-US" dirty="0"/>
        </a:p>
      </dgm:t>
    </dgm:pt>
    <dgm:pt modelId="{E989A7C5-6E45-4568-8A41-8F0768A24DEA}" type="parTrans" cxnId="{AAF09DE4-0C7F-42B6-95B1-2B1758FAF227}">
      <dgm:prSet/>
      <dgm:spPr/>
      <dgm:t>
        <a:bodyPr/>
        <a:lstStyle/>
        <a:p>
          <a:endParaRPr lang="en-US"/>
        </a:p>
      </dgm:t>
    </dgm:pt>
    <dgm:pt modelId="{8CC26EA8-A4C3-4BA7-A6A4-BF708BBD16A5}" type="sibTrans" cxnId="{AAF09DE4-0C7F-42B6-95B1-2B1758FAF227}">
      <dgm:prSet/>
      <dgm:spPr/>
      <dgm:t>
        <a:bodyPr/>
        <a:lstStyle/>
        <a:p>
          <a:endParaRPr lang="en-US"/>
        </a:p>
      </dgm:t>
    </dgm:pt>
    <dgm:pt modelId="{A217DF50-8043-439F-A22B-FAAECE369CE8}" type="pres">
      <dgm:prSet presAssocID="{4A945F9E-D2CE-4BE9-A662-26923D172FED}" presName="linear" presStyleCnt="0">
        <dgm:presLayoutVars>
          <dgm:animLvl val="lvl"/>
          <dgm:resizeHandles val="exact"/>
        </dgm:presLayoutVars>
      </dgm:prSet>
      <dgm:spPr/>
    </dgm:pt>
    <dgm:pt modelId="{799A24F1-C8EC-4D92-91D7-EB06DFD14D3F}" type="pres">
      <dgm:prSet presAssocID="{C3092938-23FD-4E9A-92AB-9384F03C9F3B}" presName="parentText" presStyleLbl="node1" presStyleIdx="0" presStyleCnt="3">
        <dgm:presLayoutVars>
          <dgm:chMax val="0"/>
          <dgm:bulletEnabled val="1"/>
        </dgm:presLayoutVars>
      </dgm:prSet>
      <dgm:spPr/>
    </dgm:pt>
    <dgm:pt modelId="{6B62300D-D85B-48FE-909C-63D55BCAA696}" type="pres">
      <dgm:prSet presAssocID="{D7B93AB9-7CEF-4400-9A8F-43DB18EF4509}" presName="spacer" presStyleCnt="0"/>
      <dgm:spPr/>
    </dgm:pt>
    <dgm:pt modelId="{07BDECA9-6C11-4639-85E2-CDADBB5FED39}" type="pres">
      <dgm:prSet presAssocID="{E2F47B53-15F6-4F7B-A986-6FAED12E3208}" presName="parentText" presStyleLbl="node1" presStyleIdx="1" presStyleCnt="3">
        <dgm:presLayoutVars>
          <dgm:chMax val="0"/>
          <dgm:bulletEnabled val="1"/>
        </dgm:presLayoutVars>
      </dgm:prSet>
      <dgm:spPr/>
    </dgm:pt>
    <dgm:pt modelId="{CDF8C3D6-5642-4DF6-BE9A-749B17021E19}" type="pres">
      <dgm:prSet presAssocID="{BBC37626-3C4D-41C3-87A4-CEB1DDF33689}" presName="spacer" presStyleCnt="0"/>
      <dgm:spPr/>
    </dgm:pt>
    <dgm:pt modelId="{B951A5F9-5038-4003-AA25-305352512B77}" type="pres">
      <dgm:prSet presAssocID="{68372AEF-A056-4F5B-85F1-861278CBB006}" presName="parentText" presStyleLbl="node1" presStyleIdx="2" presStyleCnt="3" custLinFactNeighborY="38115">
        <dgm:presLayoutVars>
          <dgm:chMax val="0"/>
          <dgm:bulletEnabled val="1"/>
        </dgm:presLayoutVars>
      </dgm:prSet>
      <dgm:spPr/>
    </dgm:pt>
  </dgm:ptLst>
  <dgm:cxnLst>
    <dgm:cxn modelId="{C9101E2C-D86D-47E6-BBA1-302503EED4D8}" srcId="{4A945F9E-D2CE-4BE9-A662-26923D172FED}" destId="{C3092938-23FD-4E9A-92AB-9384F03C9F3B}" srcOrd="0" destOrd="0" parTransId="{2C1CC4DA-763E-408F-9489-F983DBC3DA50}" sibTransId="{D7B93AB9-7CEF-4400-9A8F-43DB18EF4509}"/>
    <dgm:cxn modelId="{A357F9AB-1462-429B-B697-680CBEC547ED}" type="presOf" srcId="{4A945F9E-D2CE-4BE9-A662-26923D172FED}" destId="{A217DF50-8043-439F-A22B-FAAECE369CE8}" srcOrd="0" destOrd="0" presId="urn:microsoft.com/office/officeart/2005/8/layout/vList2"/>
    <dgm:cxn modelId="{86ECF6AE-A4FA-49C5-8BAC-68530225080A}" type="presOf" srcId="{E2F47B53-15F6-4F7B-A986-6FAED12E3208}" destId="{07BDECA9-6C11-4639-85E2-CDADBB5FED39}" srcOrd="0" destOrd="0" presId="urn:microsoft.com/office/officeart/2005/8/layout/vList2"/>
    <dgm:cxn modelId="{9B45EECB-AB6A-44C9-A24A-0BE5A028174E}" type="presOf" srcId="{68372AEF-A056-4F5B-85F1-861278CBB006}" destId="{B951A5F9-5038-4003-AA25-305352512B77}" srcOrd="0" destOrd="0" presId="urn:microsoft.com/office/officeart/2005/8/layout/vList2"/>
    <dgm:cxn modelId="{AAF09DE4-0C7F-42B6-95B1-2B1758FAF227}" srcId="{4A945F9E-D2CE-4BE9-A662-26923D172FED}" destId="{68372AEF-A056-4F5B-85F1-861278CBB006}" srcOrd="2" destOrd="0" parTransId="{E989A7C5-6E45-4568-8A41-8F0768A24DEA}" sibTransId="{8CC26EA8-A4C3-4BA7-A6A4-BF708BBD16A5}"/>
    <dgm:cxn modelId="{32989EF6-A828-42FC-8F19-782B23A79CD8}" type="presOf" srcId="{C3092938-23FD-4E9A-92AB-9384F03C9F3B}" destId="{799A24F1-C8EC-4D92-91D7-EB06DFD14D3F}" srcOrd="0" destOrd="0" presId="urn:microsoft.com/office/officeart/2005/8/layout/vList2"/>
    <dgm:cxn modelId="{639BCFFA-BD9D-4B5C-B7C3-6D2C63D87FE8}" srcId="{4A945F9E-D2CE-4BE9-A662-26923D172FED}" destId="{E2F47B53-15F6-4F7B-A986-6FAED12E3208}" srcOrd="1" destOrd="0" parTransId="{A93B4F6C-6915-4370-916A-A5C9CC7C9C31}" sibTransId="{BBC37626-3C4D-41C3-87A4-CEB1DDF33689}"/>
    <dgm:cxn modelId="{E3C16B12-A2DF-48DE-A937-4F6FAED13B92}" type="presParOf" srcId="{A217DF50-8043-439F-A22B-FAAECE369CE8}" destId="{799A24F1-C8EC-4D92-91D7-EB06DFD14D3F}" srcOrd="0" destOrd="0" presId="urn:microsoft.com/office/officeart/2005/8/layout/vList2"/>
    <dgm:cxn modelId="{1C019127-D1DE-482A-96AF-E703E5B04162}" type="presParOf" srcId="{A217DF50-8043-439F-A22B-FAAECE369CE8}" destId="{6B62300D-D85B-48FE-909C-63D55BCAA696}" srcOrd="1" destOrd="0" presId="urn:microsoft.com/office/officeart/2005/8/layout/vList2"/>
    <dgm:cxn modelId="{3260D703-5D93-4506-AACB-A57D1B00F032}" type="presParOf" srcId="{A217DF50-8043-439F-A22B-FAAECE369CE8}" destId="{07BDECA9-6C11-4639-85E2-CDADBB5FED39}" srcOrd="2" destOrd="0" presId="urn:microsoft.com/office/officeart/2005/8/layout/vList2"/>
    <dgm:cxn modelId="{094C882B-2C1E-43A2-9823-F17B25C2D9DC}" type="presParOf" srcId="{A217DF50-8043-439F-A22B-FAAECE369CE8}" destId="{CDF8C3D6-5642-4DF6-BE9A-749B17021E19}" srcOrd="3" destOrd="0" presId="urn:microsoft.com/office/officeart/2005/8/layout/vList2"/>
    <dgm:cxn modelId="{4D2D5A95-FD06-4C41-9C7D-E28920BDD291}" type="presParOf" srcId="{A217DF50-8043-439F-A22B-FAAECE369CE8}" destId="{B951A5F9-5038-4003-AA25-305352512B7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9D83C-95CB-40B9-BD88-8726A631BB37}">
      <dsp:nvSpPr>
        <dsp:cNvPr id="0" name=""/>
        <dsp:cNvSpPr/>
      </dsp:nvSpPr>
      <dsp:spPr>
        <a:xfrm>
          <a:off x="0" y="23937"/>
          <a:ext cx="3975101" cy="678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da-DK" sz="2900" i="0" kern="1200"/>
            <a:t>Bibliotek</a:t>
          </a:r>
          <a:endParaRPr lang="en-US" sz="2900" kern="1200"/>
        </a:p>
      </dsp:txBody>
      <dsp:txXfrm>
        <a:off x="33127" y="57064"/>
        <a:ext cx="3908847" cy="612346"/>
      </dsp:txXfrm>
    </dsp:sp>
    <dsp:sp modelId="{EA6ADEA1-B37D-4A5B-94C6-7F494BAA9028}">
      <dsp:nvSpPr>
        <dsp:cNvPr id="0" name=""/>
        <dsp:cNvSpPr/>
      </dsp:nvSpPr>
      <dsp:spPr>
        <a:xfrm>
          <a:off x="0" y="786057"/>
          <a:ext cx="3975101" cy="678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da-DK" sz="2900" i="0" kern="1200"/>
            <a:t>Musikskole</a:t>
          </a:r>
          <a:endParaRPr lang="en-US" sz="2900" kern="1200"/>
        </a:p>
      </dsp:txBody>
      <dsp:txXfrm>
        <a:off x="33127" y="819184"/>
        <a:ext cx="3908847" cy="612346"/>
      </dsp:txXfrm>
    </dsp:sp>
    <dsp:sp modelId="{E85749E2-4684-4CCD-9115-71F13A397D25}">
      <dsp:nvSpPr>
        <dsp:cNvPr id="0" name=""/>
        <dsp:cNvSpPr/>
      </dsp:nvSpPr>
      <dsp:spPr>
        <a:xfrm>
          <a:off x="0" y="1548177"/>
          <a:ext cx="3975101" cy="678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da-DK" sz="2900" i="0" kern="1200"/>
            <a:t>Musikteatret </a:t>
          </a:r>
          <a:endParaRPr lang="en-US" sz="2900" kern="1200"/>
        </a:p>
      </dsp:txBody>
      <dsp:txXfrm>
        <a:off x="33127" y="1581304"/>
        <a:ext cx="3908847" cy="612346"/>
      </dsp:txXfrm>
    </dsp:sp>
    <dsp:sp modelId="{72B340B3-D286-4729-9BE4-CC09D0E0C7BC}">
      <dsp:nvSpPr>
        <dsp:cNvPr id="0" name=""/>
        <dsp:cNvSpPr/>
      </dsp:nvSpPr>
      <dsp:spPr>
        <a:xfrm>
          <a:off x="0" y="2310297"/>
          <a:ext cx="3975101" cy="678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da-DK" sz="2900" i="0" kern="1200"/>
            <a:t>Forbrændingen </a:t>
          </a:r>
          <a:endParaRPr lang="en-US" sz="2900" kern="1200"/>
        </a:p>
      </dsp:txBody>
      <dsp:txXfrm>
        <a:off x="33127" y="2343424"/>
        <a:ext cx="3908847" cy="612346"/>
      </dsp:txXfrm>
    </dsp:sp>
    <dsp:sp modelId="{1255C851-6ACB-4BCD-9FA8-F6DAA82A451B}">
      <dsp:nvSpPr>
        <dsp:cNvPr id="0" name=""/>
        <dsp:cNvSpPr/>
      </dsp:nvSpPr>
      <dsp:spPr>
        <a:xfrm>
          <a:off x="0" y="3072417"/>
          <a:ext cx="3975101" cy="678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da-DK" sz="2900" i="0" kern="1200"/>
            <a:t>Toftegården </a:t>
          </a:r>
          <a:endParaRPr lang="en-US" sz="2900" kern="1200"/>
        </a:p>
      </dsp:txBody>
      <dsp:txXfrm>
        <a:off x="33127" y="3105544"/>
        <a:ext cx="3908847" cy="612346"/>
      </dsp:txXfrm>
    </dsp:sp>
    <dsp:sp modelId="{ECF5AEEE-C52B-4F7A-A58E-6A8F5C2FC524}">
      <dsp:nvSpPr>
        <dsp:cNvPr id="0" name=""/>
        <dsp:cNvSpPr/>
      </dsp:nvSpPr>
      <dsp:spPr>
        <a:xfrm>
          <a:off x="0" y="3834537"/>
          <a:ext cx="3975101" cy="678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da-DK" sz="2900" i="0" kern="1200"/>
            <a:t>Vikingelandsbyen </a:t>
          </a:r>
          <a:endParaRPr lang="en-US" sz="2900" kern="1200"/>
        </a:p>
      </dsp:txBody>
      <dsp:txXfrm>
        <a:off x="33127" y="3867664"/>
        <a:ext cx="3908847" cy="612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B5E96-8092-4CEF-AA13-7214187DD6A4}">
      <dsp:nvSpPr>
        <dsp:cNvPr id="0" name=""/>
        <dsp:cNvSpPr/>
      </dsp:nvSpPr>
      <dsp:spPr>
        <a:xfrm>
          <a:off x="6037750" y="724200"/>
          <a:ext cx="1815328" cy="181542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A99D08-22F5-4E6B-96A1-AADCF2DA2A16}">
      <dsp:nvSpPr>
        <dsp:cNvPr id="0" name=""/>
        <dsp:cNvSpPr/>
      </dsp:nvSpPr>
      <dsp:spPr>
        <a:xfrm>
          <a:off x="6098469" y="784725"/>
          <a:ext cx="1694670" cy="1694372"/>
        </a:xfrm>
        <a:prstGeom prst="ellipse">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Samskaberen </a:t>
          </a:r>
          <a:endParaRPr lang="en-US" sz="1200" kern="1200" dirty="0"/>
        </a:p>
      </dsp:txBody>
      <dsp:txXfrm>
        <a:off x="6340564" y="1026823"/>
        <a:ext cx="1210478" cy="1210174"/>
      </dsp:txXfrm>
    </dsp:sp>
    <dsp:sp modelId="{5A53EEB9-27E4-4C99-83B5-2A40F75BC7D0}">
      <dsp:nvSpPr>
        <dsp:cNvPr id="0" name=""/>
        <dsp:cNvSpPr/>
      </dsp:nvSpPr>
      <dsp:spPr>
        <a:xfrm rot="2700000">
          <a:off x="4153903" y="724072"/>
          <a:ext cx="1815358" cy="1815358"/>
        </a:xfrm>
        <a:prstGeom prst="teardrop">
          <a:avLst>
            <a:gd name="adj" fmla="val 100000"/>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65A3B0-0DFB-4FD0-9A89-BBF8CB52E940}">
      <dsp:nvSpPr>
        <dsp:cNvPr id="0" name=""/>
        <dsp:cNvSpPr/>
      </dsp:nvSpPr>
      <dsp:spPr>
        <a:xfrm>
          <a:off x="4222421" y="784725"/>
          <a:ext cx="1694670" cy="1694372"/>
        </a:xfrm>
        <a:prstGeom prst="ellipse">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Klienten </a:t>
          </a:r>
          <a:endParaRPr lang="en-US" sz="1200" kern="1200" dirty="0"/>
        </a:p>
      </dsp:txBody>
      <dsp:txXfrm>
        <a:off x="4464517" y="1026823"/>
        <a:ext cx="1210478" cy="1210174"/>
      </dsp:txXfrm>
    </dsp:sp>
    <dsp:sp modelId="{23F42244-9EFC-4452-8B43-EEF4DFB73F8C}">
      <dsp:nvSpPr>
        <dsp:cNvPr id="0" name=""/>
        <dsp:cNvSpPr/>
      </dsp:nvSpPr>
      <dsp:spPr>
        <a:xfrm rot="2700000">
          <a:off x="2285641" y="724072"/>
          <a:ext cx="1815358" cy="1815358"/>
        </a:xfrm>
        <a:prstGeom prst="teardrop">
          <a:avLst>
            <a:gd name="adj" fmla="val 100000"/>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F82247-E0E7-4700-9706-3AC0435F6DBD}">
      <dsp:nvSpPr>
        <dsp:cNvPr id="0" name=""/>
        <dsp:cNvSpPr/>
      </dsp:nvSpPr>
      <dsp:spPr>
        <a:xfrm>
          <a:off x="2346374" y="784725"/>
          <a:ext cx="1694670" cy="1694372"/>
        </a:xfrm>
        <a:prstGeom prst="ellipse">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Kulturforbrugeren </a:t>
          </a:r>
          <a:endParaRPr lang="en-US" sz="1200" kern="1200" dirty="0"/>
        </a:p>
      </dsp:txBody>
      <dsp:txXfrm>
        <a:off x="2588470" y="1026823"/>
        <a:ext cx="1210478" cy="1210174"/>
      </dsp:txXfrm>
    </dsp:sp>
    <dsp:sp modelId="{1382C280-A2BC-4B3A-AFB2-E043D96E6AD2}">
      <dsp:nvSpPr>
        <dsp:cNvPr id="0" name=""/>
        <dsp:cNvSpPr/>
      </dsp:nvSpPr>
      <dsp:spPr>
        <a:xfrm rot="2700000">
          <a:off x="409593" y="724072"/>
          <a:ext cx="1815358" cy="1815358"/>
        </a:xfrm>
        <a:prstGeom prst="teardrop">
          <a:avLst>
            <a:gd name="adj" fmla="val 100000"/>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167F9C-4572-472D-981D-3447FC872D01}">
      <dsp:nvSpPr>
        <dsp:cNvPr id="0" name=""/>
        <dsp:cNvSpPr/>
      </dsp:nvSpPr>
      <dsp:spPr>
        <a:xfrm>
          <a:off x="470327" y="784725"/>
          <a:ext cx="1694670" cy="1694372"/>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a-DK" sz="1200" kern="1200" dirty="0"/>
            <a:t>Eleven</a:t>
          </a:r>
          <a:endParaRPr lang="en-US" sz="1200" kern="1200" dirty="0"/>
        </a:p>
      </dsp:txBody>
      <dsp:txXfrm>
        <a:off x="712422" y="1026823"/>
        <a:ext cx="1210478" cy="12101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DF941-A44C-4FAF-B04D-FF611509F41D}">
      <dsp:nvSpPr>
        <dsp:cNvPr id="0" name=""/>
        <dsp:cNvSpPr/>
      </dsp:nvSpPr>
      <dsp:spPr>
        <a:xfrm>
          <a:off x="0" y="506"/>
          <a:ext cx="471878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02112A-A74E-4D90-B60D-EAA6AF4AA902}">
      <dsp:nvSpPr>
        <dsp:cNvPr id="0" name=""/>
        <dsp:cNvSpPr/>
      </dsp:nvSpPr>
      <dsp:spPr>
        <a:xfrm>
          <a:off x="0" y="506"/>
          <a:ext cx="4718786" cy="829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da-DK" sz="2300" kern="1200" dirty="0"/>
            <a:t>Myndighed </a:t>
          </a:r>
          <a:endParaRPr lang="en-US" sz="2300" kern="1200" dirty="0"/>
        </a:p>
      </dsp:txBody>
      <dsp:txXfrm>
        <a:off x="0" y="506"/>
        <a:ext cx="4718786" cy="829407"/>
      </dsp:txXfrm>
    </dsp:sp>
    <dsp:sp modelId="{E28676CE-91CA-479F-8AA8-CC5C40FDCFB1}">
      <dsp:nvSpPr>
        <dsp:cNvPr id="0" name=""/>
        <dsp:cNvSpPr/>
      </dsp:nvSpPr>
      <dsp:spPr>
        <a:xfrm>
          <a:off x="0" y="829914"/>
          <a:ext cx="4718786" cy="0"/>
        </a:xfrm>
        <a:prstGeom prst="line">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79DF56-D178-4F37-9192-97A9A0EDFD75}">
      <dsp:nvSpPr>
        <dsp:cNvPr id="0" name=""/>
        <dsp:cNvSpPr/>
      </dsp:nvSpPr>
      <dsp:spPr>
        <a:xfrm>
          <a:off x="0" y="829914"/>
          <a:ext cx="4718786" cy="829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da-DK" sz="2300" kern="1200" dirty="0"/>
            <a:t>Facilitator </a:t>
          </a:r>
          <a:endParaRPr lang="en-US" sz="2300" kern="1200" dirty="0"/>
        </a:p>
      </dsp:txBody>
      <dsp:txXfrm>
        <a:off x="0" y="829914"/>
        <a:ext cx="4718786" cy="829407"/>
      </dsp:txXfrm>
    </dsp:sp>
    <dsp:sp modelId="{EA120FAC-4F0E-4580-9127-F9C66262C7C6}">
      <dsp:nvSpPr>
        <dsp:cNvPr id="0" name=""/>
        <dsp:cNvSpPr/>
      </dsp:nvSpPr>
      <dsp:spPr>
        <a:xfrm>
          <a:off x="0" y="1659321"/>
          <a:ext cx="4718786"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574169-E241-4BEE-A9BB-D9B7A90E1A02}">
      <dsp:nvSpPr>
        <dsp:cNvPr id="0" name=""/>
        <dsp:cNvSpPr/>
      </dsp:nvSpPr>
      <dsp:spPr>
        <a:xfrm>
          <a:off x="0" y="1659321"/>
          <a:ext cx="4718786" cy="829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da-DK" sz="2300" kern="1200" dirty="0"/>
            <a:t>Udvikler </a:t>
          </a:r>
          <a:endParaRPr lang="en-US" sz="2300" kern="1200" dirty="0"/>
        </a:p>
      </dsp:txBody>
      <dsp:txXfrm>
        <a:off x="0" y="1659321"/>
        <a:ext cx="4718786" cy="829407"/>
      </dsp:txXfrm>
    </dsp:sp>
    <dsp:sp modelId="{E0E3B48F-04DF-483D-BF6F-D848F1E0D0D5}">
      <dsp:nvSpPr>
        <dsp:cNvPr id="0" name=""/>
        <dsp:cNvSpPr/>
      </dsp:nvSpPr>
      <dsp:spPr>
        <a:xfrm>
          <a:off x="0" y="2488729"/>
          <a:ext cx="4718786" cy="0"/>
        </a:xfrm>
        <a:prstGeom prst="line">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86CDA-75E9-4CF2-853D-6AE7FE26F5F1}">
      <dsp:nvSpPr>
        <dsp:cNvPr id="0" name=""/>
        <dsp:cNvSpPr/>
      </dsp:nvSpPr>
      <dsp:spPr>
        <a:xfrm>
          <a:off x="0" y="2488729"/>
          <a:ext cx="4718786" cy="829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da-DK" sz="2300" kern="1200" dirty="0"/>
            <a:t>Samskaber</a:t>
          </a:r>
          <a:endParaRPr lang="en-US" sz="2300" kern="1200" dirty="0"/>
        </a:p>
      </dsp:txBody>
      <dsp:txXfrm>
        <a:off x="0" y="2488729"/>
        <a:ext cx="4718786" cy="829407"/>
      </dsp:txXfrm>
    </dsp:sp>
    <dsp:sp modelId="{6DA64B10-8CB1-4F0B-B90D-2E78B1EE7543}">
      <dsp:nvSpPr>
        <dsp:cNvPr id="0" name=""/>
        <dsp:cNvSpPr/>
      </dsp:nvSpPr>
      <dsp:spPr>
        <a:xfrm>
          <a:off x="0" y="3318136"/>
          <a:ext cx="4718786"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0EA8F9-2D48-49A1-9B8C-7CA20CF98332}">
      <dsp:nvSpPr>
        <dsp:cNvPr id="0" name=""/>
        <dsp:cNvSpPr/>
      </dsp:nvSpPr>
      <dsp:spPr>
        <a:xfrm>
          <a:off x="0" y="3318136"/>
          <a:ext cx="4718786" cy="829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da-DK" sz="2300" kern="1200" dirty="0"/>
            <a:t>Ofte træder man ud og ind af forskellige roller </a:t>
          </a:r>
          <a:endParaRPr lang="en-US" sz="2300" kern="1200" dirty="0"/>
        </a:p>
      </dsp:txBody>
      <dsp:txXfrm>
        <a:off x="0" y="3318136"/>
        <a:ext cx="4718786" cy="8294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A24F1-C8EC-4D92-91D7-EB06DFD14D3F}">
      <dsp:nvSpPr>
        <dsp:cNvPr id="0" name=""/>
        <dsp:cNvSpPr/>
      </dsp:nvSpPr>
      <dsp:spPr>
        <a:xfrm>
          <a:off x="0" y="5451"/>
          <a:ext cx="7886700" cy="1034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a-DK" sz="2600" kern="1200" dirty="0"/>
            <a:t>Borgeren skal møde Kultur &amp; Fritid i mange forskellige kontekster og mange forskellige steder i byen.</a:t>
          </a:r>
          <a:endParaRPr lang="en-US" sz="2600" kern="1200" dirty="0"/>
        </a:p>
      </dsp:txBody>
      <dsp:txXfrm>
        <a:off x="50489" y="55940"/>
        <a:ext cx="7785722" cy="933302"/>
      </dsp:txXfrm>
    </dsp:sp>
    <dsp:sp modelId="{07BDECA9-6C11-4639-85E2-CDADBB5FED39}">
      <dsp:nvSpPr>
        <dsp:cNvPr id="0" name=""/>
        <dsp:cNvSpPr/>
      </dsp:nvSpPr>
      <dsp:spPr>
        <a:xfrm>
          <a:off x="0" y="1114612"/>
          <a:ext cx="7886700" cy="10342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a-DK" sz="2600" kern="1200" dirty="0"/>
            <a:t>Invitation til samskabelse via motivation og nudging </a:t>
          </a:r>
          <a:endParaRPr lang="en-US" sz="2600" kern="1200" dirty="0"/>
        </a:p>
      </dsp:txBody>
      <dsp:txXfrm>
        <a:off x="50489" y="1165101"/>
        <a:ext cx="7785722" cy="933302"/>
      </dsp:txXfrm>
    </dsp:sp>
    <dsp:sp modelId="{B951A5F9-5038-4003-AA25-305352512B77}">
      <dsp:nvSpPr>
        <dsp:cNvPr id="0" name=""/>
        <dsp:cNvSpPr/>
      </dsp:nvSpPr>
      <dsp:spPr>
        <a:xfrm>
          <a:off x="0" y="2229224"/>
          <a:ext cx="7886700" cy="10342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a-DK" sz="2600" kern="1200" dirty="0"/>
            <a:t>Møde borgeren der hvor de er!</a:t>
          </a:r>
          <a:endParaRPr lang="en-US" sz="2600" kern="1200" dirty="0"/>
        </a:p>
      </dsp:txBody>
      <dsp:txXfrm>
        <a:off x="50489" y="2279713"/>
        <a:ext cx="7785722"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0.08989</cdr:x>
      <cdr:y>0.78492</cdr:y>
    </cdr:from>
    <cdr:to>
      <cdr:x>0.37739</cdr:x>
      <cdr:y>0.93569</cdr:y>
    </cdr:to>
    <cdr:sp macro="" textlink="">
      <cdr:nvSpPr>
        <cdr:cNvPr id="2" name="Ellipse 1">
          <a:extLst xmlns:a="http://schemas.openxmlformats.org/drawingml/2006/main">
            <a:ext uri="{FF2B5EF4-FFF2-40B4-BE49-F238E27FC236}">
              <a16:creationId xmlns:a16="http://schemas.microsoft.com/office/drawing/2014/main" id="{3C7796EA-0135-4BB5-AB69-5B6F4137173A}"/>
            </a:ext>
          </a:extLst>
        </cdr:cNvPr>
        <cdr:cNvSpPr/>
      </cdr:nvSpPr>
      <cdr:spPr>
        <a:xfrm xmlns:a="http://schemas.openxmlformats.org/drawingml/2006/main">
          <a:off x="432038" y="2246393"/>
          <a:ext cx="1381828" cy="431504"/>
        </a:xfrm>
        <a:prstGeom xmlns:a="http://schemas.openxmlformats.org/drawingml/2006/main" prst="ellipse">
          <a:avLst/>
        </a:prstGeom>
        <a:noFill xmlns:a="http://schemas.openxmlformats.org/drawingml/2006/main"/>
        <a:ln xmlns:a="http://schemas.openxmlformats.org/drawingml/2006/main" w="28575">
          <a:solidFill>
            <a:srgbClr val="BF1F24"/>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da-DK">
            <a:no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a-DK"/>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a-DK"/>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a-DK"/>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775D998-57E5-48B9-8D5D-41860F536BB6}" type="slidenum">
              <a:rPr lang="da-DK"/>
              <a:pPr/>
              <a:t>‹nr.›</a:t>
            </a:fld>
            <a:endParaRPr lang="da-DK"/>
          </a:p>
        </p:txBody>
      </p:sp>
    </p:spTree>
    <p:extLst>
      <p:ext uri="{BB962C8B-B14F-4D97-AF65-F5344CB8AC3E}">
        <p14:creationId xmlns:p14="http://schemas.microsoft.com/office/powerpoint/2010/main" val="49201159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3688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52F1AD-D18F-E15E-AE9A-3FCE429047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30F8B1-22D4-4D16-BD86-86FE0EBFFA8D}"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195" name="Rectangle 2">
            <a:extLst>
              <a:ext uri="{FF2B5EF4-FFF2-40B4-BE49-F238E27FC236}">
                <a16:creationId xmlns:a16="http://schemas.microsoft.com/office/drawing/2014/main" id="{585C793D-8F7D-793C-077B-5B51BBAE0A4D}"/>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78637001-D5E1-E7FC-3DBE-E6ACCE803E6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a-DK" altLang="da-D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71334F1C-EB70-3729-B642-E30A954BCEB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0EA058-BF0E-4803-9EC9-56176485E964}"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43" name="Rectangle 2">
            <a:extLst>
              <a:ext uri="{FF2B5EF4-FFF2-40B4-BE49-F238E27FC236}">
                <a16:creationId xmlns:a16="http://schemas.microsoft.com/office/drawing/2014/main" id="{18AF2A85-98D5-CF70-3C65-968B10F195F2}"/>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C0325D9A-43A0-E89B-D9C6-022880B9C7D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a-DK" altLang="da-DK"/>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872061AD-E60F-2C95-9542-133BBB979BE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22A035-D647-4ACD-A0BC-643C77BF4ADD}"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291" name="Rectangle 2">
            <a:extLst>
              <a:ext uri="{FF2B5EF4-FFF2-40B4-BE49-F238E27FC236}">
                <a16:creationId xmlns:a16="http://schemas.microsoft.com/office/drawing/2014/main" id="{598FF25A-18B2-865B-6643-D645BD23CA35}"/>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2814E811-ABB6-17D2-A2F8-1D3A0EA0741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a-DK" altLang="da-DK"/>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CFC4E9D7-7C87-9CA2-7BF6-1B1FE6EF86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E213-3A38-48DE-A773-00D276229AE2}"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39" name="Rectangle 2">
            <a:extLst>
              <a:ext uri="{FF2B5EF4-FFF2-40B4-BE49-F238E27FC236}">
                <a16:creationId xmlns:a16="http://schemas.microsoft.com/office/drawing/2014/main" id="{D9B8F630-60A3-7BA7-A2F3-D639134B4F71}"/>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9A209D51-071D-2CDD-1F8D-6EB5032E2E6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a-DK" altLang="da-DK"/>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4E381169-68C6-8D9A-73C3-3BE4EE7027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2B09C2-6F0F-4653-A7C0-02ECE43FA0C1}"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387" name="Rectangle 2">
            <a:extLst>
              <a:ext uri="{FF2B5EF4-FFF2-40B4-BE49-F238E27FC236}">
                <a16:creationId xmlns:a16="http://schemas.microsoft.com/office/drawing/2014/main" id="{ADB502B1-495E-31FC-A652-FDF2261DC937}"/>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B6062325-8E10-0565-C52E-BC690F9C475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a-DK" altLang="da-DK"/>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5E7B609B-4EEE-26CA-5CCC-5CD9497C553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F2C166-FA32-424D-9711-7B72591E3E6A}"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435" name="Rectangle 2">
            <a:extLst>
              <a:ext uri="{FF2B5EF4-FFF2-40B4-BE49-F238E27FC236}">
                <a16:creationId xmlns:a16="http://schemas.microsoft.com/office/drawing/2014/main" id="{79D8A177-43DF-5064-D6F6-5A845F1153B5}"/>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D2FB68AA-056F-B070-A768-5170444C5A9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a-DK" altLang="da-DK"/>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152EF599-1BD3-B889-5E75-FA41AF8064D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9AD192-CB17-48FE-8EA0-236A577C8064}"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83" name="Rectangle 2">
            <a:extLst>
              <a:ext uri="{FF2B5EF4-FFF2-40B4-BE49-F238E27FC236}">
                <a16:creationId xmlns:a16="http://schemas.microsoft.com/office/drawing/2014/main" id="{877D77EC-2E41-EEBB-83B6-37C6EDB6FF44}"/>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E68FDEE9-B49D-F304-53E4-578A3B3448A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a-DK" altLang="da-DK"/>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2A1B58A0-7A12-2255-8B47-1C545445E5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91E484-D26A-4F57-A30F-A3A147975847}"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31" name="Rectangle 2">
            <a:extLst>
              <a:ext uri="{FF2B5EF4-FFF2-40B4-BE49-F238E27FC236}">
                <a16:creationId xmlns:a16="http://schemas.microsoft.com/office/drawing/2014/main" id="{49FB5B8B-8563-D10E-3966-1E927346E41B}"/>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2BF730A3-B798-E23D-49D4-61AE83A2AE7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a-DK" altLang="da-DK"/>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A9242615-3A31-A849-AD98-FFAD7252AB7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FC36E7-0B63-4A77-8E51-0111C2FA63E6}"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79" name="Rectangle 2">
            <a:extLst>
              <a:ext uri="{FF2B5EF4-FFF2-40B4-BE49-F238E27FC236}">
                <a16:creationId xmlns:a16="http://schemas.microsoft.com/office/drawing/2014/main" id="{14FFE06F-508D-1F61-A288-598FEEE6FF67}"/>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00F3A3DA-83AE-E374-8BBD-080EE0E0D3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a-DK" altLang="da-DK"/>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FE741052-0A7D-46CF-49BA-3BAED698A64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AAF264-7A4E-4E2F-8650-AC1F6BC14AE0}"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627" name="Rectangle 2">
            <a:extLst>
              <a:ext uri="{FF2B5EF4-FFF2-40B4-BE49-F238E27FC236}">
                <a16:creationId xmlns:a16="http://schemas.microsoft.com/office/drawing/2014/main" id="{47185E6A-7DA5-B9B6-A40F-1206CC00113B}"/>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C9DE5B3B-86D0-7E34-1D17-E7DF160A28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a-DK" altLang="da-D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06691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EF8A4D30-BE6F-33A1-0092-0CF21B7A611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D742E8-5F14-44CD-9D97-0D0F2533C5BE}"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75" name="Rectangle 2">
            <a:extLst>
              <a:ext uri="{FF2B5EF4-FFF2-40B4-BE49-F238E27FC236}">
                <a16:creationId xmlns:a16="http://schemas.microsoft.com/office/drawing/2014/main" id="{41C05F99-51F4-AD32-8649-6144A48BF858}"/>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D11BF337-9E0C-4BEB-624F-551D099FAC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da-DK"/>
              <a:t>Finansiering efter 2021</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24A0738E-F431-4255-B97A-1AAB96D3E0B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339FEA-C1D0-4181-ABF8-0BECA51895DA}"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23" name="Rectangle 2">
            <a:extLst>
              <a:ext uri="{FF2B5EF4-FFF2-40B4-BE49-F238E27FC236}">
                <a16:creationId xmlns:a16="http://schemas.microsoft.com/office/drawing/2014/main" id="{E834DB1C-6210-F3DB-B6C3-186F799CD76D}"/>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84FA980A-7DB7-5D6C-0402-DD40B35FF7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a-DK" altLang="da-DK"/>
              <a:t>Organisering</a:t>
            </a:r>
          </a:p>
          <a:p>
            <a:r>
              <a:rPr lang="da-DK" altLang="da-DK"/>
              <a:t>Dilemma mellem buttum up og entydig ledelse</a:t>
            </a:r>
          </a:p>
          <a:p>
            <a:endParaRPr lang="da-DK" altLang="da-DK"/>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3A890306-1E5E-807F-CA44-C7F4523E158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CE89CD-6B64-4933-BB68-82C50A359B86}"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771" name="Rectangle 2">
            <a:extLst>
              <a:ext uri="{FF2B5EF4-FFF2-40B4-BE49-F238E27FC236}">
                <a16:creationId xmlns:a16="http://schemas.microsoft.com/office/drawing/2014/main" id="{880CBB7B-8BB6-ACA8-F81C-AAD515A212A8}"/>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01BD40E0-6776-6864-884E-7BF4A35C6AF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da-DK" altLang="da-DK">
                <a:latin typeface="Ubuntu" panose="020B0604020202020204" pitchFamily="34" charset="0"/>
              </a:rPr>
              <a:t>Vi valgte i 2008 ABCD som et en erklæret tilgang. </a:t>
            </a:r>
          </a:p>
          <a:p>
            <a:pPr eaLnBrk="1" hangingPunct="1"/>
            <a:r>
              <a:rPr lang="da-DK" altLang="da-DK">
                <a:latin typeface="Ubuntu" panose="020B0604020202020204" pitchFamily="34" charset="0"/>
              </a:rPr>
              <a:t>Sådan er der arbejdet boligsocialt i Albertslund i mange flere år.</a:t>
            </a:r>
          </a:p>
          <a:p>
            <a:pPr eaLnBrk="1" hangingPunct="1"/>
            <a:r>
              <a:rPr lang="da-DK" altLang="da-DK">
                <a:latin typeface="Ubuntu" panose="020B0604020202020204" pitchFamily="34" charset="0"/>
              </a:rPr>
              <a:t>Intet nyt, men forskning og begreber giver bevidsthed, og gør os lidt skarpere.</a:t>
            </a:r>
          </a:p>
          <a:p>
            <a:pPr eaLnBrk="1" hangingPunct="1"/>
            <a:endParaRPr lang="da-DK" altLang="da-DK"/>
          </a:p>
          <a:p>
            <a:pPr eaLnBrk="1" hangingPunct="1"/>
            <a:r>
              <a:rPr lang="da-DK" altLang="da-DK"/>
              <a:t>ABCD står for det, man kan kalde ressourcebasseret kapacitetsopbygning af lokalområder.</a:t>
            </a:r>
          </a:p>
          <a:p>
            <a:pPr eaLnBrk="1" hangingPunct="1"/>
            <a:r>
              <a:rPr lang="da-DK" altLang="da-DK"/>
              <a:t>Det klassiske spørgsmål: Er glasset halvt fyldt eller halvt tomt?</a:t>
            </a:r>
          </a:p>
          <a:p>
            <a:pPr eaLnBrk="1" hangingPunct="1"/>
            <a:r>
              <a:rPr lang="da-DK" altLang="da-DK"/>
              <a:t>Svaret er… begge dele.</a:t>
            </a:r>
          </a:p>
          <a:p>
            <a:pPr eaLnBrk="1" hangingPunct="1"/>
            <a:r>
              <a:rPr lang="da-DK" altLang="da-DK"/>
              <a:t>Man skal ikke benægte mangler, fejl og problemer. Man skal bare indse, at man opnår noget helt andet, hvis man retter sit fokus mod ønsker, muligheder og succeser.</a:t>
            </a:r>
          </a:p>
          <a:p>
            <a:pPr eaLnBrk="1" hangingPunct="1"/>
            <a:r>
              <a:rPr lang="da-DK" altLang="da-DK"/>
              <a:t>Forskellen på at rette fokus mod det der er, eller mod det der ikke er.</a:t>
            </a:r>
          </a:p>
          <a:p>
            <a:pPr eaLnBrk="1" hangingPunct="1"/>
            <a:r>
              <a:rPr lang="da-DK" altLang="da-DK"/>
              <a:t>I dette perspektiv passer det ikke, at man skal lære af sine fejl. Nej! Man skal lære af sine succeser. Hvad gjorde vi rigtigt? Lad os gøre noget mere af det.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0468F596-DD15-070D-26E6-9A458D0988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6DF191-907A-4333-99AF-FFEDEC00958B}"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19" name="Rectangle 2">
            <a:extLst>
              <a:ext uri="{FF2B5EF4-FFF2-40B4-BE49-F238E27FC236}">
                <a16:creationId xmlns:a16="http://schemas.microsoft.com/office/drawing/2014/main" id="{75620391-B91F-CD5D-9915-2E31C7D323D3}"/>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C3AC9C8A-A7F9-94F2-2613-2F4261B7AED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da-DK" altLang="da-DK"/>
              <a:t>Når man så har fundet drømmene frem, skal man være realistisk om, hvad der så kan lade sig gøre.</a:t>
            </a:r>
          </a:p>
          <a:p>
            <a:pPr eaLnBrk="1" hangingPunct="1"/>
            <a:r>
              <a:rPr lang="da-DK" altLang="da-DK"/>
              <a:t>Her er et godt redskab at kortlægge ressourcer.</a:t>
            </a:r>
          </a:p>
          <a:p>
            <a:pPr eaLnBrk="1" hangingPunct="1"/>
            <a:r>
              <a:rPr lang="da-DK" altLang="da-DK"/>
              <a:t>Fem forskellige slags og samspillet mellem dem!</a:t>
            </a:r>
          </a:p>
          <a:p>
            <a:pPr eaLnBrk="1" hangingPunct="1"/>
            <a:endParaRPr lang="da-DK" altLang="da-DK"/>
          </a:p>
          <a:p>
            <a:pPr eaLnBrk="1" hangingPunct="1"/>
            <a:r>
              <a:rPr lang="da-DK" altLang="da-DK"/>
              <a:t>Videnskabeligt bevist i Chicago, hvor ABCD stammer fra, at det virker! </a:t>
            </a:r>
          </a:p>
          <a:p>
            <a:pPr eaLnBrk="1" hangingPunct="1"/>
            <a:endParaRPr lang="da-DK" altLang="da-DK"/>
          </a:p>
          <a:p>
            <a:pPr eaLnBrk="1" hangingPunct="1"/>
            <a:r>
              <a:rPr lang="da-DK" altLang="da-DK"/>
              <a:t>Hvis f.eks. en beboer har gode idéer, men ikke selv vil udføre dem, må man afdække, om der er andre ressourcer i lokalområdet, der kan bære det. Hvis ikke, må man anerkende, at man ikke kan have ambitioner på andre frivillige borgeres vegne.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895F41DF-E053-CA19-2809-EA52FB9676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5B05F4-D6A9-451D-8CF2-5AD913442D45}"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67" name="Rectangle 2">
            <a:extLst>
              <a:ext uri="{FF2B5EF4-FFF2-40B4-BE49-F238E27FC236}">
                <a16:creationId xmlns:a16="http://schemas.microsoft.com/office/drawing/2014/main" id="{BD71D97A-9517-5C92-9533-791D51805E2F}"/>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7EE54EAD-9C1C-6C51-E41D-A96DBBE8B490}"/>
              </a:ext>
            </a:extLst>
          </p:cNvPr>
          <p:cNvSpPr>
            <a:spLocks noGrp="1" noChangeArrowheads="1"/>
          </p:cNvSpPr>
          <p:nvPr>
            <p:ph type="body" idx="1"/>
          </p:nvPr>
        </p:nvSpPr>
        <p:spPr/>
        <p:txBody>
          <a:bodyPr/>
          <a:lstStyle/>
          <a:p>
            <a:pPr eaLnBrk="1" hangingPunct="1">
              <a:defRPr/>
            </a:pPr>
            <a:r>
              <a:rPr lang="da-DK" altLang="da-DK" dirty="0"/>
              <a:t>Det bagvedliggende princip. Navnet er hentet fra botanikken</a:t>
            </a:r>
          </a:p>
          <a:p>
            <a:pPr eaLnBrk="1" hangingPunct="1">
              <a:defRPr/>
            </a:pPr>
            <a:r>
              <a:rPr lang="da-DK" altLang="da-DK" dirty="0" err="1"/>
              <a:t>Helio</a:t>
            </a:r>
            <a:r>
              <a:rPr lang="da-DK" altLang="da-DK" dirty="0"/>
              <a:t>= sol</a:t>
            </a:r>
          </a:p>
          <a:p>
            <a:pPr eaLnBrk="1" hangingPunct="1">
              <a:defRPr/>
            </a:pPr>
            <a:r>
              <a:rPr lang="da-DK" altLang="da-DK" dirty="0"/>
              <a:t>Trope= dreje/vokse</a:t>
            </a:r>
          </a:p>
          <a:p>
            <a:pPr eaLnBrk="1" hangingPunct="1">
              <a:defRPr/>
            </a:pPr>
            <a:r>
              <a:rPr lang="da-DK" altLang="da-DK" dirty="0">
                <a:latin typeface="+mn-lt"/>
              </a:rPr>
              <a:t>Hvis man ser en solsikkemark, vil man se hvordan blomsterne drejer hovederne efter lyset i løbet af dagen.</a:t>
            </a:r>
          </a:p>
          <a:p>
            <a:pPr eaLnBrk="1" hangingPunct="1">
              <a:defRPr/>
            </a:pPr>
            <a:r>
              <a:rPr lang="da-DK" altLang="da-DK" dirty="0">
                <a:latin typeface="+mn-lt"/>
              </a:rPr>
              <a:t>På samme måde har vi mennesker en automatisk tendens til at bevæge os i den retning, som forventningerne til fremtiden peger imod.</a:t>
            </a:r>
          </a:p>
          <a:p>
            <a:pPr eaLnBrk="1" hangingPunct="1">
              <a:defRPr/>
            </a:pPr>
            <a:r>
              <a:rPr lang="da-DK" altLang="da-DK" dirty="0">
                <a:latin typeface="+mn-lt"/>
              </a:rPr>
              <a:t>Lyset = anerkendelsen i en relation</a:t>
            </a:r>
          </a:p>
          <a:p>
            <a:pPr eaLnBrk="1" hangingPunct="1">
              <a:defRPr/>
            </a:pPr>
            <a:r>
              <a:rPr lang="da-DK" altLang="da-DK" dirty="0">
                <a:latin typeface="+mn-lt"/>
              </a:rPr>
              <a:t>Negativ feedback -&gt; manglende kompetencer og lavere selvværd.</a:t>
            </a:r>
          </a:p>
          <a:p>
            <a:pPr eaLnBrk="1" hangingPunct="1">
              <a:defRPr/>
            </a:pPr>
            <a:r>
              <a:rPr lang="da-DK" altLang="da-DK" dirty="0">
                <a:latin typeface="+mn-lt"/>
              </a:rPr>
              <a:t>Sådan set det samme som et selvopfyldende profeti.</a:t>
            </a:r>
          </a:p>
          <a:p>
            <a:pPr lvl="1" eaLnBrk="1" hangingPunct="1">
              <a:lnSpc>
                <a:spcPct val="80000"/>
              </a:lnSpc>
              <a:buFontTx/>
              <a:buChar char="–"/>
              <a:defRPr/>
            </a:pPr>
            <a:r>
              <a:rPr lang="da-DK" altLang="da-DK" dirty="0">
                <a:latin typeface="+mn-lt"/>
              </a:rPr>
              <a:t>Rosenthaleffekten, lærer-pensum, fra 1960’eren. Professor Rosenthals forsøg i USA. Ved skoleårets start fik lærerne en liste med navne på elever, der blev forudsagt til at have stort potentiale for indlæring og succes. Disse var dog udvalgt tilfældigt. Ved skoleårets afslutning blev eleverne testet igen.  = højere indlæring og udvikling af evner. Den større positive opmærksomhed fra lærernes side gjorde, at eleverne lærte mere. Lærerne troede, de havde behandlet eleverne ens, men alene deres højere forventninger gjorde forskellen.</a:t>
            </a:r>
          </a:p>
          <a:p>
            <a:pPr lvl="1" eaLnBrk="1" hangingPunct="1">
              <a:lnSpc>
                <a:spcPct val="80000"/>
              </a:lnSpc>
              <a:buFontTx/>
              <a:buChar char="–"/>
              <a:defRPr/>
            </a:pPr>
            <a:r>
              <a:rPr lang="da-DK" altLang="da-DK" dirty="0">
                <a:latin typeface="+mn-lt"/>
              </a:rPr>
              <a:t>Samme forsøg er lavet i andre sammenhænge. </a:t>
            </a:r>
          </a:p>
          <a:p>
            <a:pPr lvl="1" eaLnBrk="1" hangingPunct="1">
              <a:lnSpc>
                <a:spcPct val="80000"/>
              </a:lnSpc>
              <a:buFontTx/>
              <a:buChar char="–"/>
              <a:defRPr/>
            </a:pPr>
            <a:r>
              <a:rPr lang="da-DK" altLang="da-DK" dirty="0">
                <a:latin typeface="+mn-lt"/>
              </a:rPr>
              <a:t>Fx Placebo effekten</a:t>
            </a:r>
          </a:p>
          <a:p>
            <a:pPr lvl="1" eaLnBrk="1" hangingPunct="1">
              <a:lnSpc>
                <a:spcPct val="80000"/>
              </a:lnSpc>
              <a:buFontTx/>
              <a:buChar char="–"/>
              <a:defRPr/>
            </a:pPr>
            <a:r>
              <a:rPr lang="da-DK" altLang="da-DK" dirty="0"/>
              <a:t>ABCD i Chicago</a:t>
            </a:r>
          </a:p>
          <a:p>
            <a:pPr lvl="1" eaLnBrk="1" hangingPunct="1">
              <a:lnSpc>
                <a:spcPct val="80000"/>
              </a:lnSpc>
              <a:buFontTx/>
              <a:buChar char="–"/>
              <a:defRPr/>
            </a:pPr>
            <a:endParaRPr lang="da-DK" altLang="da-DK" dirty="0">
              <a:latin typeface="+mn-lt"/>
            </a:endParaRPr>
          </a:p>
          <a:p>
            <a:pPr eaLnBrk="1" hangingPunct="1">
              <a:defRPr/>
            </a:pPr>
            <a:r>
              <a:rPr lang="da-DK" altLang="da-DK" dirty="0"/>
              <a:t>Simpelt – men enorm indflydelse på individ, boligområde og samfund.</a:t>
            </a:r>
            <a:endParaRPr lang="da-DK" altLang="da-DK" dirty="0">
              <a:latin typeface="+mn-l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73A796F7-9799-B91B-CB39-37AE771365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C72B75-477D-4C57-800D-A223B7AB9F57}"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915" name="Rectangle 2">
            <a:extLst>
              <a:ext uri="{FF2B5EF4-FFF2-40B4-BE49-F238E27FC236}">
                <a16:creationId xmlns:a16="http://schemas.microsoft.com/office/drawing/2014/main" id="{AD15F86E-1979-8A88-A637-321A64994D67}"/>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E1B4E340-5BE7-E645-A73B-370849A4F02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da-DK" altLang="da-DK"/>
              <a:t>Hvis man skal arbejde med en ABCD tilgang, skal man hele tiden øve sig i AI</a:t>
            </a:r>
          </a:p>
          <a:p>
            <a:pPr eaLnBrk="1" hangingPunct="1"/>
            <a:r>
              <a:rPr lang="da-DK" altLang="da-DK"/>
              <a:t>Det kan være fristende at komme med løsninger, eller at lade intiativdræber-stemningen brede sig, mår man møder et menneske, der er problemfokuseret. </a:t>
            </a:r>
          </a:p>
          <a:p>
            <a:pPr eaLnBrk="1" hangingPunct="1"/>
            <a:r>
              <a:rPr lang="da-DK" altLang="da-DK"/>
              <a:t>Øvelsen går på at anerkende vedkommendes oplevelse, ellers er det frygteligt provokerende. </a:t>
            </a:r>
          </a:p>
          <a:p>
            <a:pPr eaLnBrk="1" hangingPunct="1"/>
            <a:r>
              <a:rPr lang="da-DK" altLang="da-DK"/>
              <a:t>Og derefter hjælpe vedkommende med at finde frem til, hvad den frustrerede drøm er. Og det kan godt tage tid at grave den frem! Der skal gang i metaldetektoren!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79998C8B-5C1E-A7A6-76D5-3F1BA067166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4F9BEA-EC8E-4108-A9A7-A7BEDA6A8403}"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963" name="Rectangle 2">
            <a:extLst>
              <a:ext uri="{FF2B5EF4-FFF2-40B4-BE49-F238E27FC236}">
                <a16:creationId xmlns:a16="http://schemas.microsoft.com/office/drawing/2014/main" id="{24D46A6A-EC29-0CDD-CA5D-ACA7F574AD0F}"/>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C9BEBC89-E71E-0D0F-2EC3-A7B40824222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da-DK" altLang="da-DK"/>
              <a:t>Derfor kan jeg så godt lide denne tegning.</a:t>
            </a:r>
          </a:p>
          <a:p>
            <a:pPr eaLnBrk="1" hangingPunct="1"/>
            <a:r>
              <a:rPr lang="da-DK" altLang="da-DK"/>
              <a:t>Den minder os om at frivillige ikke bare er noget, man kan bestille.</a:t>
            </a:r>
          </a:p>
          <a:p>
            <a:pPr eaLnBrk="1" hangingPunct="1"/>
            <a:r>
              <a:rPr lang="da-DK" altLang="da-DK"/>
              <a:t>Ligesom deltagere i forskellige ting heller ikke er det.</a:t>
            </a:r>
          </a:p>
          <a:p>
            <a:pPr eaLnBrk="1" hangingPunct="1"/>
            <a:endParaRPr lang="da-DK" altLang="da-DK"/>
          </a:p>
          <a:p>
            <a:pPr eaLnBrk="1" hangingPunct="1"/>
            <a:r>
              <a:rPr lang="da-DK" altLang="da-DK"/>
              <a:t>Her kommer relationsarbejdet ind i billedet. </a:t>
            </a:r>
          </a:p>
          <a:p>
            <a:pPr eaLnBrk="1" hangingPunct="1"/>
            <a:endParaRPr lang="da-DK" altLang="da-DK"/>
          </a:p>
          <a:p>
            <a:pPr eaLnBrk="1" hangingPunct="1"/>
            <a:r>
              <a:rPr lang="da-DK" altLang="da-DK"/>
              <a:t>Det er det vi bruger allermest tid på i Albertslund og sikkert også i alle andre boligsociale helhedsplaner.</a:t>
            </a:r>
          </a:p>
          <a:p>
            <a:pPr eaLnBrk="1" hangingPunct="1"/>
            <a:endParaRPr lang="da-DK" altLang="da-DK"/>
          </a:p>
          <a:p>
            <a:pPr eaLnBrk="1" hangingPunct="1"/>
            <a:r>
              <a:rPr lang="da-DK" altLang="da-DK"/>
              <a:t>Jeg synes ærligt talt, det fortjener mere anerkendelse. Det bliver nogle gange udskældt for at være for personafhængigt.</a:t>
            </a:r>
          </a:p>
          <a:p>
            <a:pPr eaLnBrk="1" hangingPunct="1"/>
            <a:endParaRPr lang="da-DK" altLang="da-DK"/>
          </a:p>
          <a:p>
            <a:pPr eaLnBrk="1" hangingPunct="1"/>
            <a:r>
              <a:rPr lang="da-DK" altLang="da-DK"/>
              <a:t>Når Louise får en hel flok familier med anden etnisk baggrund til at møde op til et børne-jazz arrangement på Forbrændingen i Albertslund, kan kulturinstitutionerne godt se, at vi kan noget brobygning, som de ikke selv har succes med i deres publikum-udvikling.</a:t>
            </a:r>
          </a:p>
          <a:p>
            <a:pPr eaLnBrk="1" hangingPunct="1"/>
            <a:r>
              <a:rPr lang="da-DK" altLang="da-DK"/>
              <a:t>Men de glemmer, at det ikke sker ved et trylleslag. Forud for har Louise ringet på døre, sendt en million sms’er med påmindelser, drukket 117 kopper tyrkisk the, lavet mad sammen med dem, lagt øre til en masse, anerkendt forældrene og børnene, delt ud af kontakter de kan bruge i deres liv og i deres agendaer.</a:t>
            </a:r>
          </a:p>
          <a:p>
            <a:pPr eaLnBrk="1" hangingPunct="1"/>
            <a:r>
              <a:rPr lang="da-DK" altLang="da-DK"/>
              <a:t>Kort sagt: opbygget den relation og tillid, der gør, at de har lyst til at bruge en søndag i den fremmede arena, som hun foreslår.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870075" y="138113"/>
            <a:ext cx="3057525" cy="2293937"/>
          </a:xfrm>
        </p:spPr>
      </p:sp>
      <p:sp>
        <p:nvSpPr>
          <p:cNvPr id="3" name="Pladsholder til noter 2"/>
          <p:cNvSpPr>
            <a:spLocks noGrp="1"/>
          </p:cNvSpPr>
          <p:nvPr>
            <p:ph type="body" idx="1"/>
          </p:nvPr>
        </p:nvSpPr>
        <p:spPr>
          <a:xfrm>
            <a:off x="679766" y="2729825"/>
            <a:ext cx="5438140" cy="6698758"/>
          </a:xfrm>
        </p:spPr>
        <p:txBody>
          <a:bodyPr/>
          <a:lstStyle/>
          <a:p>
            <a:pPr marL="285750" indent="-285750">
              <a:buFont typeface="Arial" panose="020B0604020202020204" pitchFamily="34" charset="0"/>
              <a:buChar char="•"/>
            </a:pPr>
            <a:r>
              <a:rPr lang="da-DK" sz="1400" dirty="0">
                <a:solidFill>
                  <a:srgbClr val="000000"/>
                </a:solidFill>
                <a:effectLst/>
                <a:latin typeface="Verdana" panose="020B0604030504040204" pitchFamily="34" charset="0"/>
                <a:ea typeface="Calibri" panose="020F0502020204030204" pitchFamily="34" charset="0"/>
              </a:rPr>
              <a:t>Hvem er jeg</a:t>
            </a:r>
          </a:p>
          <a:p>
            <a:pPr marL="285750" indent="-285750">
              <a:buFont typeface="Arial" panose="020B0604020202020204" pitchFamily="34" charset="0"/>
              <a:buChar char="•"/>
            </a:pPr>
            <a:r>
              <a:rPr lang="da-DK" sz="1400" dirty="0">
                <a:solidFill>
                  <a:srgbClr val="000000"/>
                </a:solidFill>
                <a:effectLst/>
                <a:latin typeface="Verdana" panose="020B0604030504040204" pitchFamily="34" charset="0"/>
                <a:ea typeface="Calibri" panose="020F0502020204030204" pitchFamily="34" charset="0"/>
              </a:rPr>
              <a:t>Hvad vil jeg gøre nu:</a:t>
            </a:r>
          </a:p>
          <a:p>
            <a:pPr marL="228600" indent="-228600">
              <a:buAutoNum type="arabicPeriod"/>
            </a:pPr>
            <a:r>
              <a:rPr lang="da-DK" sz="1400" dirty="0"/>
              <a:t>Vores ståsted for byens udvikling – visionen og den overordnede målsætning</a:t>
            </a:r>
          </a:p>
          <a:p>
            <a:pPr marL="228600" indent="-228600">
              <a:buAutoNum type="arabicPeriod"/>
            </a:pPr>
            <a:r>
              <a:rPr lang="da-DK" sz="1400" dirty="0"/>
              <a:t>Motivationen (befolkningsudvikling og boligmasse)</a:t>
            </a:r>
          </a:p>
          <a:p>
            <a:pPr marL="228600" indent="-228600">
              <a:buAutoNum type="arabicPeriod"/>
            </a:pPr>
            <a:r>
              <a:rPr lang="da-DK" sz="1400" dirty="0"/>
              <a:t>De fire/fem store</a:t>
            </a:r>
          </a:p>
          <a:p>
            <a:pPr marL="228600" indent="-228600">
              <a:buAutoNum type="arabicPeriod"/>
            </a:pPr>
            <a:r>
              <a:rPr lang="da-DK" sz="1400" dirty="0"/>
              <a:t>Implementering af borgersamlingens anbefalinger</a:t>
            </a:r>
          </a:p>
          <a:p>
            <a:pPr marL="228600" indent="-228600">
              <a:buAutoNum type="arabicPeriod"/>
            </a:pPr>
            <a:r>
              <a:rPr lang="da-DK" sz="1400" dirty="0"/>
              <a:t>Tilbage til politiske visioner og målsætninger</a:t>
            </a:r>
          </a:p>
          <a:p>
            <a:pPr marL="742950" lvl="1" indent="-285750">
              <a:buFont typeface="Arial" panose="020B0604020202020204" pitchFamily="34" charset="0"/>
              <a:buChar char="•"/>
            </a:pPr>
            <a:endParaRPr lang="da-DK" sz="1400" dirty="0">
              <a:solidFill>
                <a:srgbClr val="000000"/>
              </a:solidFill>
              <a:effectLst/>
              <a:latin typeface="Verdana" panose="020B0604030504040204" pitchFamily="34" charset="0"/>
              <a:ea typeface="Calibri" panose="020F0502020204030204" pitchFamily="34" charset="0"/>
            </a:endParaRPr>
          </a:p>
          <a:p>
            <a:r>
              <a:rPr lang="da-DK" sz="1400" dirty="0">
                <a:solidFill>
                  <a:srgbClr val="000000"/>
                </a:solidFill>
                <a:effectLst/>
                <a:latin typeface="Verdana" panose="020B0604030504040204" pitchFamily="34" charset="0"/>
                <a:ea typeface="Calibri" panose="020F0502020204030204" pitchFamily="34" charset="0"/>
              </a:rPr>
              <a:t>Visionen om op til 10.000 nye borgere over de næste 10 år er blevet indarbejdet i den seneste kommuneplanstrategi </a:t>
            </a:r>
            <a:r>
              <a:rPr lang="da-DK" sz="1400" i="1" dirty="0">
                <a:solidFill>
                  <a:srgbClr val="000000"/>
                </a:solidFill>
                <a:effectLst/>
                <a:latin typeface="Verdana" panose="020B0604030504040204" pitchFamily="34" charset="0"/>
                <a:ea typeface="Calibri" panose="020F0502020204030204" pitchFamily="34" charset="0"/>
              </a:rPr>
              <a:t>Mere Albertslund – Verdens mål for en by i balance</a:t>
            </a:r>
            <a:r>
              <a:rPr lang="da-DK" sz="1400" dirty="0">
                <a:solidFill>
                  <a:srgbClr val="000000"/>
                </a:solidFill>
                <a:effectLst/>
                <a:latin typeface="Verdana" panose="020B0604030504040204" pitchFamily="34" charset="0"/>
                <a:ea typeface="Calibri" panose="020F0502020204030204" pitchFamily="34" charset="0"/>
              </a:rPr>
              <a:t> samt i </a:t>
            </a:r>
            <a:r>
              <a:rPr lang="da-DK" sz="1400" i="1" dirty="0">
                <a:solidFill>
                  <a:srgbClr val="000000"/>
                </a:solidFill>
                <a:effectLst/>
                <a:latin typeface="Verdana" panose="020B0604030504040204" pitchFamily="34" charset="0"/>
                <a:ea typeface="Calibri" panose="020F0502020204030204" pitchFamily="34" charset="0"/>
              </a:rPr>
              <a:t>Kommuneplan 2022</a:t>
            </a:r>
            <a:r>
              <a:rPr lang="da-DK" sz="1400" dirty="0">
                <a:solidFill>
                  <a:srgbClr val="000000"/>
                </a:solidFill>
                <a:effectLst/>
                <a:latin typeface="Verdana" panose="020B0604030504040204" pitchFamily="34" charset="0"/>
                <a:ea typeface="Calibri" panose="020F0502020204030204" pitchFamily="34" charset="0"/>
              </a:rPr>
              <a:t>. </a:t>
            </a:r>
          </a:p>
          <a:p>
            <a:r>
              <a:rPr lang="da-DK" sz="1800" dirty="0">
                <a:solidFill>
                  <a:srgbClr val="000000"/>
                </a:solidFill>
                <a:effectLst/>
                <a:latin typeface="Verdana" panose="020B0604030504040204" pitchFamily="34" charset="0"/>
                <a:ea typeface="Calibri" panose="020F0502020204030204" pitchFamily="34" charset="0"/>
              </a:rPr>
              <a:t> </a:t>
            </a:r>
            <a:endParaRPr lang="da-DK" sz="1800" dirty="0">
              <a:effectLst/>
              <a:latin typeface="Calibri" panose="020F0502020204030204" pitchFamily="34" charset="0"/>
              <a:ea typeface="Calibri" panose="020F0502020204030204" pitchFamily="34" charset="0"/>
            </a:endParaRPr>
          </a:p>
          <a:p>
            <a:r>
              <a:rPr lang="da-DK" sz="1400" dirty="0">
                <a:solidFill>
                  <a:srgbClr val="000000"/>
                </a:solidFill>
                <a:effectLst/>
                <a:latin typeface="Verdana" panose="020B0604030504040204" pitchFamily="34" charset="0"/>
                <a:ea typeface="Calibri" panose="020F0502020204030204" pitchFamily="34" charset="0"/>
              </a:rPr>
              <a:t>Kommunalbestyrelsen præsenteres for de store træk i byudviklingen samt for hvordan </a:t>
            </a:r>
            <a:r>
              <a:rPr lang="da-DK" sz="1400" dirty="0" err="1">
                <a:solidFill>
                  <a:srgbClr val="000000"/>
                </a:solidFill>
                <a:effectLst/>
                <a:latin typeface="Verdana" panose="020B0604030504040204" pitchFamily="34" charset="0"/>
                <a:ea typeface="Calibri" panose="020F0502020204030204" pitchFamily="34" charset="0"/>
              </a:rPr>
              <a:t>FNs</a:t>
            </a:r>
            <a:r>
              <a:rPr lang="da-DK" sz="1400" dirty="0">
                <a:solidFill>
                  <a:srgbClr val="000000"/>
                </a:solidFill>
                <a:effectLst/>
                <a:latin typeface="Verdana" panose="020B0604030504040204" pitchFamily="34" charset="0"/>
                <a:ea typeface="Calibri" panose="020F0502020204030204" pitchFamily="34" charset="0"/>
              </a:rPr>
              <a:t> Verdensmål er indtænkt i planlægningen.</a:t>
            </a:r>
            <a:endParaRPr lang="da-DK" sz="1400" dirty="0">
              <a:effectLst/>
              <a:latin typeface="Calibri" panose="020F0502020204030204" pitchFamily="34" charset="0"/>
              <a:ea typeface="Calibri" panose="020F0502020204030204" pitchFamily="34" charset="0"/>
            </a:endParaRPr>
          </a:p>
          <a:p>
            <a:endParaRPr lang="da-DK" dirty="0"/>
          </a:p>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56</a:t>
            </a:fld>
            <a:endParaRPr lang="da-DK" dirty="0"/>
          </a:p>
        </p:txBody>
      </p:sp>
    </p:spTree>
    <p:extLst>
      <p:ext uri="{BB962C8B-B14F-4D97-AF65-F5344CB8AC3E}">
        <p14:creationId xmlns:p14="http://schemas.microsoft.com/office/powerpoint/2010/main" val="3794187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117725" y="149225"/>
            <a:ext cx="2503488" cy="1878013"/>
          </a:xfrm>
        </p:spPr>
      </p:sp>
      <p:sp>
        <p:nvSpPr>
          <p:cNvPr id="3" name="Pladsholder til noter 2"/>
          <p:cNvSpPr>
            <a:spLocks noGrp="1"/>
          </p:cNvSpPr>
          <p:nvPr>
            <p:ph type="body" idx="1"/>
          </p:nvPr>
        </p:nvSpPr>
        <p:spPr>
          <a:xfrm>
            <a:off x="312608" y="2183946"/>
            <a:ext cx="6423714" cy="4075517"/>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a-DK" sz="1400" dirty="0"/>
              <a:t>Byudvikling er af stor betydning i AK og et område der prioriteres højt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a-DK" sz="1400" dirty="0">
              <a:sym typeface="Wingdings" panose="05000000000000000000" pitchFamily="2" charset="2"/>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a-DK" sz="1400" b="1" kern="1200" dirty="0">
                <a:solidFill>
                  <a:schemeClr val="tx1"/>
                </a:solidFill>
                <a:effectLst/>
                <a:latin typeface="Arial" charset="0"/>
                <a:ea typeface="+mn-ea"/>
                <a:cs typeface="+mn-cs"/>
              </a:rPr>
              <a:t>Betydningen af byudviklingen i Albertslund Kommune er tydeligt slået an i de seneste budgetaftaler, hvor det fremgår: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a-DK" sz="1400" kern="1200" dirty="0">
              <a:solidFill>
                <a:schemeClr val="tx1"/>
              </a:solidFill>
              <a:effectLst/>
              <a:latin typeface="Arial"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a-DK" sz="1400" kern="1200" dirty="0">
                <a:solidFill>
                  <a:schemeClr val="tx1"/>
                </a:solidFill>
                <a:effectLst/>
                <a:latin typeface="Arial" charset="0"/>
                <a:ea typeface="+mn-ea"/>
                <a:cs typeface="+mn-cs"/>
              </a:rPr>
              <a:t>at det bliver helt afgørende, at byens næste store udviklingstræk tiltrækker borgere, der er aktive på arbejdsmarkedet og vil bidrage aktivt til byens fællesskaber – og ikke mindst en grøn og bæredygtig hverdag.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a-DK" sz="1400" kern="1200" dirty="0">
              <a:solidFill>
                <a:schemeClr val="tx1"/>
              </a:solidFill>
              <a:effectLst/>
              <a:latin typeface="Arial"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a-DK" sz="1400" kern="1200" dirty="0">
                <a:solidFill>
                  <a:schemeClr val="tx1"/>
                </a:solidFill>
                <a:effectLst/>
                <a:latin typeface="Arial" charset="0"/>
                <a:ea typeface="+mn-ea"/>
                <a:cs typeface="+mn-cs"/>
              </a:rPr>
              <a:t>Den langsigtede byudvikling skal sikre at kommunen har kurs mod et stærkere, rigere og mere uafhængigt Albertslund, der er socialt, økonomisk og miljømæssigt bæredygtigt.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da-DK" sz="1400" kern="1200" dirty="0">
              <a:solidFill>
                <a:schemeClr val="tx1"/>
              </a:solidFill>
              <a:effectLst/>
              <a:latin typeface="Arial" charset="0"/>
              <a:ea typeface="+mn-ea"/>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a-DK" sz="1400" kern="1200" dirty="0">
                <a:solidFill>
                  <a:schemeClr val="tx1"/>
                </a:solidFill>
                <a:effectLst/>
                <a:latin typeface="Arial" charset="0"/>
                <a:ea typeface="+mn-ea"/>
                <a:cs typeface="+mn-cs"/>
              </a:rPr>
              <a:t>Mulighederne er mange og interessen stor</a:t>
            </a:r>
          </a:p>
          <a:p>
            <a:pPr marR="0" lvl="0" algn="l" defTabSz="914400" rtl="0" eaLnBrk="1" fontAlgn="base" latinLnBrk="0" hangingPunct="1">
              <a:lnSpc>
                <a:spcPct val="100000"/>
              </a:lnSpc>
              <a:spcBef>
                <a:spcPct val="30000"/>
              </a:spcBef>
              <a:spcAft>
                <a:spcPct val="0"/>
              </a:spcAft>
              <a:buClrTx/>
              <a:buSzTx/>
              <a:tabLst/>
              <a:defRPr/>
            </a:pPr>
            <a:endParaRPr lang="da-DK" sz="1400" kern="1200" dirty="0">
              <a:solidFill>
                <a:schemeClr val="tx1"/>
              </a:solidFill>
              <a:effectLst/>
              <a:latin typeface="Arial" charset="0"/>
              <a:ea typeface="+mn-ea"/>
              <a:cs typeface="+mn-cs"/>
            </a:endParaRPr>
          </a:p>
          <a:p>
            <a:pPr marL="0" indent="0">
              <a:buFont typeface="Arial" panose="020B0604020202020204" pitchFamily="34" charset="0"/>
              <a:buNone/>
            </a:pPr>
            <a:endParaRPr lang="da-DK" sz="1400" baseline="0" dirty="0">
              <a:sym typeface="Wingdings" panose="05000000000000000000" pitchFamily="2" charset="2"/>
            </a:endParaRPr>
          </a:p>
          <a:p>
            <a:pPr marL="0" indent="0">
              <a:buFont typeface="Arial" panose="020B0604020202020204" pitchFamily="34" charset="0"/>
              <a:buNone/>
            </a:pPr>
            <a:endParaRPr lang="da-DK" sz="1400" baseline="0" dirty="0">
              <a:sym typeface="Wingdings" panose="05000000000000000000" pitchFamily="2" charset="2"/>
            </a:endParaRPr>
          </a:p>
        </p:txBody>
      </p:sp>
      <p:sp>
        <p:nvSpPr>
          <p:cNvPr id="4" name="Pladsholder til slidenummer 3"/>
          <p:cNvSpPr>
            <a:spLocks noGrp="1"/>
          </p:cNvSpPr>
          <p:nvPr>
            <p:ph type="sldNum" sz="quarter" idx="5"/>
          </p:nvPr>
        </p:nvSpPr>
        <p:spPr/>
        <p:txBody>
          <a:bodyPr/>
          <a:lstStyle/>
          <a:p>
            <a:fld id="{3775D998-57E5-48B9-8D5D-41860F536BB6}" type="slidenum">
              <a:rPr lang="da-DK" smtClean="0"/>
              <a:pPr/>
              <a:t>57</a:t>
            </a:fld>
            <a:endParaRPr lang="da-DK" dirty="0"/>
          </a:p>
        </p:txBody>
      </p:sp>
    </p:spTree>
    <p:extLst>
      <p:ext uri="{BB962C8B-B14F-4D97-AF65-F5344CB8AC3E}">
        <p14:creationId xmlns:p14="http://schemas.microsoft.com/office/powerpoint/2010/main" val="1210568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17575" y="211138"/>
            <a:ext cx="4962525" cy="3722687"/>
          </a:xfrm>
        </p:spPr>
      </p:sp>
      <p:sp>
        <p:nvSpPr>
          <p:cNvPr id="3" name="Pladsholder til noter 2"/>
          <p:cNvSpPr>
            <a:spLocks noGrp="1"/>
          </p:cNvSpPr>
          <p:nvPr>
            <p:ph type="body" idx="1"/>
          </p:nvPr>
        </p:nvSpPr>
        <p:spPr>
          <a:xfrm>
            <a:off x="679766" y="4099223"/>
            <a:ext cx="5438140" cy="4466987"/>
          </a:xfrm>
        </p:spPr>
        <p:txBody>
          <a:bodyPr/>
          <a:lstStyle/>
          <a:p>
            <a:pPr>
              <a:lnSpc>
                <a:spcPct val="150000"/>
              </a:lnSpc>
            </a:pPr>
            <a:r>
              <a:rPr lang="da-DK" sz="1400" dirty="0">
                <a:effectLst/>
                <a:latin typeface="Arial" panose="020B0604020202020204" pitchFamily="34" charset="0"/>
                <a:ea typeface="Times New Roman" panose="02020603050405020304" pitchFamily="18" charset="0"/>
                <a:cs typeface="Times New Roman" panose="02020603050405020304" pitchFamily="18" charset="0"/>
              </a:rPr>
              <a:t>To centrale forhold ift. bosætning (boligsammensætning og befolkningstal og gennemsnitsalder):</a:t>
            </a:r>
          </a:p>
          <a:p>
            <a:pPr>
              <a:lnSpc>
                <a:spcPct val="150000"/>
              </a:lnSpc>
            </a:pPr>
            <a:endParaRPr lang="da-DK" sz="140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pPr>
            <a:r>
              <a:rPr lang="da-DK" sz="1400">
                <a:effectLst/>
                <a:latin typeface="Arial" panose="020B0604020202020204" pitchFamily="34" charset="0"/>
                <a:ea typeface="Times New Roman" panose="02020603050405020304" pitchFamily="18" charset="0"/>
                <a:cs typeface="Times New Roman" panose="02020603050405020304" pitchFamily="18" charset="0"/>
              </a:rPr>
              <a:t>Boligmassen </a:t>
            </a:r>
            <a:r>
              <a:rPr lang="da-DK" sz="1400" dirty="0">
                <a:effectLst/>
                <a:latin typeface="Arial" panose="020B0604020202020204" pitchFamily="34" charset="0"/>
                <a:ea typeface="Times New Roman" panose="02020603050405020304" pitchFamily="18" charset="0"/>
                <a:cs typeface="Times New Roman" panose="02020603050405020304" pitchFamily="18" charset="0"/>
              </a:rPr>
              <a:t>sammensætning:</a:t>
            </a:r>
          </a:p>
          <a:p>
            <a:pPr marL="0" indent="0">
              <a:lnSpc>
                <a:spcPct val="150000"/>
              </a:lnSpc>
              <a:buNone/>
            </a:pPr>
            <a:endParaRPr lang="da-DK"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da-DK" sz="1400" dirty="0">
                <a:effectLst/>
                <a:latin typeface="Arial" panose="020B0604020202020204" pitchFamily="34" charset="0"/>
                <a:ea typeface="Times New Roman" panose="02020603050405020304" pitchFamily="18" charset="0"/>
                <a:cs typeface="Times New Roman" panose="02020603050405020304" pitchFamily="18" charset="0"/>
              </a:rPr>
              <a:t>Kombineret med ventelister til de almene boliger</a:t>
            </a:r>
          </a:p>
          <a:p>
            <a:pPr marL="285750" indent="-285750">
              <a:lnSpc>
                <a:spcPct val="150000"/>
              </a:lnSpc>
              <a:buFont typeface="Arial" panose="020B0604020202020204" pitchFamily="34" charset="0"/>
              <a:buChar char="•"/>
            </a:pPr>
            <a:r>
              <a:rPr lang="da-DK" sz="1400" dirty="0">
                <a:effectLst/>
                <a:latin typeface="Arial" panose="020B0604020202020204" pitchFamily="34" charset="0"/>
                <a:ea typeface="Times New Roman" panose="02020603050405020304" pitchFamily="18" charset="0"/>
                <a:cs typeface="Times New Roman" panose="02020603050405020304" pitchFamily="18" charset="0"/>
              </a:rPr>
              <a:t>Korte liggetider</a:t>
            </a:r>
          </a:p>
          <a:p>
            <a:pPr marL="285750" indent="-285750">
              <a:lnSpc>
                <a:spcPct val="150000"/>
              </a:lnSpc>
              <a:buFont typeface="Wingdings" panose="05000000000000000000" pitchFamily="2" charset="2"/>
              <a:buChar char="à"/>
            </a:pPr>
            <a:r>
              <a:rPr lang="da-DK" sz="1400" dirty="0">
                <a:effectLst/>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Kan være svært at komme ind på boligmarkedet i Albertslund</a:t>
            </a:r>
          </a:p>
          <a:p>
            <a:pPr marL="0" indent="0">
              <a:lnSpc>
                <a:spcPct val="150000"/>
              </a:lnSpc>
              <a:buFont typeface="Wingdings" panose="05000000000000000000" pitchFamily="2" charset="2"/>
              <a:buNone/>
            </a:pPr>
            <a:r>
              <a:rPr lang="da-DK" sz="1400" dirty="0">
                <a:effectLst/>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a:t>
            </a:r>
            <a:endParaRPr lang="da-DK"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da-DK" sz="1400" dirty="0">
                <a:effectLst/>
                <a:latin typeface="Arial" panose="020B0604020202020204" pitchFamily="34" charset="0"/>
                <a:ea typeface="Times New Roman" panose="02020603050405020304" pitchFamily="18" charset="0"/>
                <a:cs typeface="Times New Roman" panose="02020603050405020304" pitchFamily="18" charset="0"/>
              </a:rPr>
              <a:t>Endvidere er boligmarkedet i Albertslund udfordret af boligernes størrelse. Således er ca. 60 % af boligerne under 100 m2 og kun 17,2 % af boligerne over 125 m2. </a:t>
            </a:r>
          </a:p>
          <a:p>
            <a:pPr marL="0" indent="0">
              <a:lnSpc>
                <a:spcPct val="150000"/>
              </a:lnSpc>
              <a:buFont typeface="Arial" panose="020B0604020202020204" pitchFamily="34" charset="0"/>
              <a:buNone/>
            </a:pPr>
            <a:r>
              <a:rPr lang="da-DK" sz="1400" dirty="0">
                <a:effectLst/>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a:t>
            </a:r>
          </a:p>
          <a:p>
            <a:pPr marL="285750" indent="-285750">
              <a:lnSpc>
                <a:spcPct val="150000"/>
              </a:lnSpc>
              <a:buFont typeface="Arial" panose="020B0604020202020204" pitchFamily="34" charset="0"/>
              <a:buChar char="•"/>
            </a:pPr>
            <a:r>
              <a:rPr lang="da-DK" sz="1400" dirty="0">
                <a:effectLst/>
                <a:latin typeface="Arial" panose="020B0604020202020204" pitchFamily="34" charset="0"/>
                <a:ea typeface="Times New Roman" panose="02020603050405020304" pitchFamily="18" charset="0"/>
                <a:cs typeface="Times New Roman" panose="02020603050405020304" pitchFamily="18" charset="0"/>
              </a:rPr>
              <a:t>Det vil sige, at der er et begrænset udbud af boliger, der er attraktive for traditionelle moderne familier.</a:t>
            </a:r>
          </a:p>
        </p:txBody>
      </p:sp>
      <p:sp>
        <p:nvSpPr>
          <p:cNvPr id="4" name="Pladsholder til slidenummer 3"/>
          <p:cNvSpPr>
            <a:spLocks noGrp="1"/>
          </p:cNvSpPr>
          <p:nvPr>
            <p:ph type="sldNum" sz="quarter" idx="5"/>
          </p:nvPr>
        </p:nvSpPr>
        <p:spPr/>
        <p:txBody>
          <a:bodyPr/>
          <a:lstStyle/>
          <a:p>
            <a:fld id="{3775D998-57E5-48B9-8D5D-41860F536BB6}" type="slidenum">
              <a:rPr lang="da-DK" smtClean="0"/>
              <a:pPr/>
              <a:t>58</a:t>
            </a:fld>
            <a:endParaRPr lang="da-DK" dirty="0"/>
          </a:p>
        </p:txBody>
      </p:sp>
    </p:spTree>
    <p:extLst>
      <p:ext uri="{BB962C8B-B14F-4D97-AF65-F5344CB8AC3E}">
        <p14:creationId xmlns:p14="http://schemas.microsoft.com/office/powerpoint/2010/main" val="121696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Arial" charset="0"/>
              <a:ea typeface="+mn-ea"/>
              <a:cs typeface="+mn-cs"/>
            </a:endParaRPr>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76274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238250" y="53975"/>
            <a:ext cx="4065588" cy="3049588"/>
          </a:xfrm>
        </p:spPr>
      </p:sp>
      <p:sp>
        <p:nvSpPr>
          <p:cNvPr id="3" name="Pladsholder til noter 2"/>
          <p:cNvSpPr>
            <a:spLocks noGrp="1"/>
          </p:cNvSpPr>
          <p:nvPr>
            <p:ph type="body" idx="1"/>
          </p:nvPr>
        </p:nvSpPr>
        <p:spPr>
          <a:xfrm>
            <a:off x="552245" y="3307135"/>
            <a:ext cx="6014943" cy="6336704"/>
          </a:xfrm>
        </p:spPr>
        <p:txBody>
          <a:bodyPr/>
          <a:lstStyle/>
          <a:p>
            <a:r>
              <a:rPr lang="da-DK" sz="1400" b="1" dirty="0"/>
              <a:t>Hvad sker der hvis vi ikke </a:t>
            </a:r>
            <a:r>
              <a:rPr lang="da-DK" sz="1400" b="1" dirty="0" err="1"/>
              <a:t>byudvikler</a:t>
            </a:r>
            <a:r>
              <a:rPr lang="da-DK" sz="1400" b="1" dirty="0"/>
              <a:t>…</a:t>
            </a:r>
          </a:p>
          <a:p>
            <a:endParaRPr lang="da-DK" sz="1400" b="1" dirty="0"/>
          </a:p>
          <a:p>
            <a:r>
              <a:rPr lang="da-DK" sz="1400" b="1" dirty="0"/>
              <a:t>Konklusion:</a:t>
            </a:r>
          </a:p>
          <a:p>
            <a:pPr marL="171450" indent="-171450">
              <a:buFont typeface="Arial" panose="020B0604020202020204" pitchFamily="34" charset="0"/>
              <a:buChar char="•"/>
            </a:pPr>
            <a:r>
              <a:rPr lang="da-DK" sz="1400" b="0" dirty="0"/>
              <a:t>Uden byudvikling vil børnetallet falder og det samme vil andelen af 20 – 35 årige</a:t>
            </a:r>
          </a:p>
          <a:p>
            <a:pPr marL="171450" indent="-171450">
              <a:buFont typeface="Arial" panose="020B0604020202020204" pitchFamily="34" charset="0"/>
              <a:buChar char="•"/>
            </a:pPr>
            <a:r>
              <a:rPr lang="da-DK" sz="1400" b="0" dirty="0"/>
              <a:t>Andelen af 35 – 45 årige vil kun stige lidt samtidig med at andelen af ældre vil stige, hvilket betyder et dårlige skattegrundlag, da den samlede andel i den erhvervsaktive alder falder </a:t>
            </a:r>
          </a:p>
          <a:p>
            <a:pPr marL="171450" indent="-171450">
              <a:buFont typeface="Arial" panose="020B0604020202020204" pitchFamily="34" charset="0"/>
              <a:buChar char="•"/>
            </a:pPr>
            <a:r>
              <a:rPr lang="da-DK" sz="1400" b="0" dirty="0"/>
              <a:t>Med byudvikling vil andelen af børn stige sammen med andelen af voksne i alderen 26 – 48 – dvs. personer i den erhvervsaktive alder, hvilket er godt for skattegrundlaget</a:t>
            </a:r>
          </a:p>
          <a:p>
            <a:pPr marL="171450" indent="-171450">
              <a:buFont typeface="Arial" panose="020B0604020202020204" pitchFamily="34" charset="0"/>
              <a:buChar char="•"/>
            </a:pPr>
            <a:r>
              <a:rPr lang="da-DK" sz="1400" b="0" dirty="0"/>
              <a:t>Andelen af ældre er den samme med og uden byudvikling</a:t>
            </a:r>
          </a:p>
          <a:p>
            <a:pPr marL="0" indent="0">
              <a:buFont typeface="Arial" panose="020B0604020202020204" pitchFamily="34" charset="0"/>
              <a:buNone/>
            </a:pPr>
            <a:endParaRPr lang="da-DK" sz="1400" b="0" dirty="0"/>
          </a:p>
          <a:p>
            <a:r>
              <a:rPr lang="da-DK" sz="1400" b="1" dirty="0"/>
              <a:t>Prognoser per 16. feb. 2022</a:t>
            </a:r>
          </a:p>
          <a:p>
            <a:endParaRPr lang="da-DK" sz="1400" b="1" dirty="0"/>
          </a:p>
          <a:p>
            <a:r>
              <a:rPr lang="da-DK" sz="1400" b="1" dirty="0"/>
              <a:t>Boligbyggeprogram</a:t>
            </a:r>
          </a:p>
          <a:p>
            <a:r>
              <a:rPr lang="da-DK" sz="1400" dirty="0"/>
              <a:t>Befolkning</a:t>
            </a:r>
          </a:p>
          <a:p>
            <a:r>
              <a:rPr lang="da-DK" sz="1400" dirty="0"/>
              <a:t>Udgangspunkt er Boelplans befolkningsprognose pba. boligbyggeprogrammet med de 5600 boliger.</a:t>
            </a:r>
          </a:p>
          <a:p>
            <a:r>
              <a:rPr lang="da-DK" sz="1400" dirty="0"/>
              <a:t>Stigning med 13.700 til fra 27400 til 41.100  (50%) på 15 år.</a:t>
            </a:r>
          </a:p>
          <a:p>
            <a:r>
              <a:rPr lang="da-DK" sz="1400" dirty="0"/>
              <a:t>Stigning reelt på de første 10 år da meget af byggeriet i boligbyggeprogrammet ligger i midten-slutningen af 20’erne</a:t>
            </a:r>
          </a:p>
          <a:p>
            <a:endParaRPr lang="da-DK" sz="1400" dirty="0"/>
          </a:p>
          <a:p>
            <a:r>
              <a:rPr lang="da-DK" sz="1400" dirty="0"/>
              <a:t>Forudsætning: Indflytning i boliger januar efter de er bygget, Yngre borgere og børn til følge (Folk flytter pga. m2 og livssituation ændrer sig), Ej forbehold for kriser/bobler mm </a:t>
            </a:r>
          </a:p>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59</a:t>
            </a:fld>
            <a:endParaRPr lang="da-DK" dirty="0"/>
          </a:p>
        </p:txBody>
      </p:sp>
    </p:spTree>
    <p:extLst>
      <p:ext uri="{BB962C8B-B14F-4D97-AF65-F5344CB8AC3E}">
        <p14:creationId xmlns:p14="http://schemas.microsoft.com/office/powerpoint/2010/main" val="764493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kommuneplanen, der er vedtaget i år ser det således ud ift. rækkefølge. Kommuneplanen er fra 2022-34.</a:t>
            </a:r>
          </a:p>
        </p:txBody>
      </p:sp>
      <p:sp>
        <p:nvSpPr>
          <p:cNvPr id="4" name="Pladsholder til slidenummer 3"/>
          <p:cNvSpPr>
            <a:spLocks noGrp="1"/>
          </p:cNvSpPr>
          <p:nvPr>
            <p:ph type="sldNum" sz="quarter" idx="5"/>
          </p:nvPr>
        </p:nvSpPr>
        <p:spPr/>
        <p:txBody>
          <a:bodyPr/>
          <a:lstStyle/>
          <a:p>
            <a:fld id="{3775D998-57E5-48B9-8D5D-41860F536BB6}" type="slidenum">
              <a:rPr lang="da-DK" smtClean="0"/>
              <a:pPr/>
              <a:t>60</a:t>
            </a:fld>
            <a:endParaRPr lang="da-DK" dirty="0"/>
          </a:p>
        </p:txBody>
      </p:sp>
    </p:spTree>
    <p:extLst>
      <p:ext uri="{BB962C8B-B14F-4D97-AF65-F5344CB8AC3E}">
        <p14:creationId xmlns:p14="http://schemas.microsoft.com/office/powerpoint/2010/main" val="2190754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976438" y="-7938"/>
            <a:ext cx="2665412" cy="2000251"/>
          </a:xfrm>
        </p:spPr>
      </p:sp>
      <p:sp>
        <p:nvSpPr>
          <p:cNvPr id="3" name="Pladsholder til noter 2"/>
          <p:cNvSpPr>
            <a:spLocks noGrp="1"/>
          </p:cNvSpPr>
          <p:nvPr>
            <p:ph type="body" idx="1"/>
          </p:nvPr>
        </p:nvSpPr>
        <p:spPr>
          <a:xfrm>
            <a:off x="543854" y="2383670"/>
            <a:ext cx="5438140" cy="6331866"/>
          </a:xfrm>
        </p:spPr>
        <p:txBody>
          <a:bodyPr/>
          <a:lstStyle/>
          <a:p>
            <a:r>
              <a:rPr lang="da-DK" sz="1400" b="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For at starte med dem det handler om – borgerne</a:t>
            </a:r>
          </a:p>
          <a:p>
            <a:endParaRPr lang="da-DK" sz="1400" b="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da-DK" sz="1400" b="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AK gennemført i 2020 en Borgersamling om fremtidens Albertslund</a:t>
            </a:r>
          </a:p>
          <a:p>
            <a:endParaRPr lang="da-DK" sz="1400" b="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da-DK" sz="1400" b="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Ved alle hvad en borgersamling er?</a:t>
            </a:r>
          </a:p>
          <a:p>
            <a:endParaRPr lang="da-DK" sz="1400" b="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da-DK" sz="1400" b="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 del af det arbejde bestod i at forpligtige sig till at arbejde med deres anbefalinger</a:t>
            </a:r>
          </a:p>
          <a:p>
            <a:r>
              <a:rPr lang="da-DK" sz="1400" b="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Som besluttet er der arbejdet med at få inkl. borgersamlingens anbefalinger i Kommuneplan 2022</a:t>
            </a:r>
          </a:p>
          <a:p>
            <a:endParaRPr lang="da-DK" sz="1400" b="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da-DK" sz="1400" b="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Det betyder at:</a:t>
            </a:r>
          </a:p>
          <a:p>
            <a:pPr marL="285750" indent="-285750">
              <a:buFont typeface="Arial" panose="020B0604020202020204" pitchFamily="34" charset="0"/>
              <a:buChar char="•"/>
            </a:pPr>
            <a:r>
              <a:rPr lang="da-DK" sz="1400" b="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Vision og værdier er indskrevet i Hovedstrukturen</a:t>
            </a:r>
          </a:p>
          <a:p>
            <a:pPr marL="285750" indent="-285750">
              <a:buFont typeface="Arial" panose="020B0604020202020204" pitchFamily="34" charset="0"/>
              <a:buChar char="•"/>
            </a:pPr>
            <a:r>
              <a:rPr lang="da-DK" sz="1400" b="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Der er arbejdet med at omsætte udvalgte at anbefalingerne til retningslinjer (og dermed en del af den fremadrettede administration) – ikke direkte ordrette indskrivninger, men en oversættelse, der gør dem anvendelige i den kommende administration</a:t>
            </a:r>
          </a:p>
          <a:p>
            <a:r>
              <a:rPr lang="da-DK" sz="1400" b="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da-DK" sz="1400" b="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 hver kapitel er udvalgte af anbefalinger listet op, da de er relevante ift. kapitlets retningslinjer</a:t>
            </a:r>
          </a:p>
          <a:p>
            <a:pPr marL="285750" indent="-285750">
              <a:buFont typeface="Arial" panose="020B0604020202020204" pitchFamily="34" charset="0"/>
              <a:buChar char="•"/>
            </a:pPr>
            <a:endParaRPr lang="da-DK" sz="1400" b="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da-DK" sz="1400" b="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 </a:t>
            </a:r>
            <a:r>
              <a:rPr lang="da-DK" sz="140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Arbejdet med anbefalingerne betyder bl.a. ift. retningslinjerne:</a:t>
            </a:r>
          </a:p>
          <a:p>
            <a:pPr marL="285750" lvl="0" indent="-285750">
              <a:buFont typeface="Arial" panose="020B0604020202020204" pitchFamily="34" charset="0"/>
              <a:buChar char="•"/>
            </a:pPr>
            <a:r>
              <a:rPr lang="da-DK" sz="140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der nu bliver sat større og mere detaljeret krav til boligernes opholdsarealer og naturen i byen</a:t>
            </a:r>
          </a:p>
          <a:p>
            <a:pPr marL="285750" lvl="0" indent="-285750">
              <a:buFont typeface="Arial" panose="020B0604020202020204" pitchFamily="34" charset="0"/>
              <a:buChar char="•"/>
            </a:pPr>
            <a:r>
              <a:rPr lang="da-DK" sz="140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nye udviklingsområder bliver i højere grad en blanding af bolig og erhverv, og</a:t>
            </a:r>
          </a:p>
          <a:p>
            <a:pPr marL="285750" lvl="0" indent="-285750">
              <a:buFont typeface="Arial" panose="020B0604020202020204" pitchFamily="34" charset="0"/>
              <a:buChar char="•"/>
            </a:pPr>
            <a:r>
              <a:rPr lang="da-DK" sz="140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der bliver lagt vægt på, at der skal være steder at mødes, så nye fællesskaber kan opstå.</a:t>
            </a:r>
            <a:endParaRPr lang="da-DK" sz="1400" i="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da-DK"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På den måde er borgersamlingens anbefalinger med til at guide og understøtte planlægningen af Albertslund fremover</a:t>
            </a:r>
            <a:endParaRPr lang="da-DK" sz="1400"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61</a:t>
            </a:fld>
            <a:endParaRPr lang="da-DK" dirty="0"/>
          </a:p>
        </p:txBody>
      </p:sp>
    </p:spTree>
    <p:extLst>
      <p:ext uri="{BB962C8B-B14F-4D97-AF65-F5344CB8AC3E}">
        <p14:creationId xmlns:p14="http://schemas.microsoft.com/office/powerpoint/2010/main" val="4053043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74688" y="127000"/>
            <a:ext cx="5387975" cy="4041775"/>
          </a:xfrm>
        </p:spPr>
      </p:sp>
      <p:sp>
        <p:nvSpPr>
          <p:cNvPr id="3" name="Pladsholder til noter 2"/>
          <p:cNvSpPr>
            <a:spLocks noGrp="1"/>
          </p:cNvSpPr>
          <p:nvPr>
            <p:ph type="body" idx="1"/>
          </p:nvPr>
        </p:nvSpPr>
        <p:spPr>
          <a:xfrm>
            <a:off x="673788" y="4369789"/>
            <a:ext cx="5390305" cy="5940332"/>
          </a:xfrm>
        </p:spPr>
        <p:txBody>
          <a:bodyPr/>
          <a:lstStyle/>
          <a:p>
            <a:r>
              <a:rPr lang="da-DK" sz="1200" b="0" dirty="0"/>
              <a:t>Overblik over de største projekter</a:t>
            </a:r>
          </a:p>
          <a:p>
            <a:endParaRPr lang="da-DK" sz="1200" b="0" dirty="0"/>
          </a:p>
          <a:p>
            <a:r>
              <a:rPr lang="da-DK" sz="1200" b="0" dirty="0"/>
              <a:t>Det vi er i gang med er at bygge Albertslund igen</a:t>
            </a:r>
          </a:p>
          <a:p>
            <a:pPr marL="0" indent="0">
              <a:buFont typeface="Arial" panose="020B0604020202020204" pitchFamily="34" charset="0"/>
              <a:buNone/>
            </a:pPr>
            <a:endParaRPr lang="da-DK" b="1"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62</a:t>
            </a:fld>
            <a:endParaRPr lang="da-DK" dirty="0"/>
          </a:p>
        </p:txBody>
      </p:sp>
    </p:spTree>
    <p:extLst>
      <p:ext uri="{BB962C8B-B14F-4D97-AF65-F5344CB8AC3E}">
        <p14:creationId xmlns:p14="http://schemas.microsoft.com/office/powerpoint/2010/main" val="2883865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a-DK" sz="1400" b="0" i="0" u="none" strike="noStrike" baseline="0" dirty="0">
                <a:solidFill>
                  <a:srgbClr val="000000"/>
                </a:solidFill>
                <a:latin typeface="Georgia" panose="02040502050405020303" pitchFamily="18" charset="0"/>
              </a:rPr>
              <a:t>I 2020 blev der udarbejdet en vision for omdannelse af Coops område på begge sider af Vallensbæk Torvevej:</a:t>
            </a:r>
          </a:p>
          <a:p>
            <a:pPr marL="742950" marR="0" lvl="1"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a-DK" sz="1400" b="0" i="0" u="none" strike="noStrike" baseline="0" dirty="0">
                <a:solidFill>
                  <a:srgbClr val="000000"/>
                </a:solidFill>
                <a:latin typeface="Georgia" panose="02040502050405020303" pitchFamily="18" charset="0"/>
              </a:rPr>
              <a:t>En ny bydel præget af Coops fortsatte tilstedeværelse, der bygger videre på Coops historie og værdier. </a:t>
            </a:r>
          </a:p>
          <a:p>
            <a:pPr marL="742950" marR="0" lvl="1"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a-DK" sz="1400" b="0" i="0" u="none" strike="noStrike" baseline="0" dirty="0">
                <a:solidFill>
                  <a:srgbClr val="000000"/>
                </a:solidFill>
                <a:latin typeface="Georgia" panose="02040502050405020303" pitchFamily="18" charset="0"/>
              </a:rPr>
              <a:t>En bydel som indeholder boliger, butikker, erhverv samt Coops hovedkontor. Visionen beskriver, hvordan der skal bygges videre på Coops fællesskabstanke og tilknytningen til Albertslund. </a:t>
            </a:r>
          </a:p>
          <a:p>
            <a:pPr marL="285750" indent="-285750">
              <a:buFont typeface="Arial" panose="020B0604020202020204" pitchFamily="34" charset="0"/>
              <a:buChar char="•"/>
            </a:pPr>
            <a:endParaRPr lang="da-DK" sz="1400" b="0" i="0" u="none" strike="noStrike" baseline="0" dirty="0">
              <a:solidFill>
                <a:srgbClr val="000000"/>
              </a:solidFill>
              <a:latin typeface="Georgia" panose="02040502050405020303" pitchFamily="18" charset="0"/>
            </a:endParaRPr>
          </a:p>
          <a:p>
            <a:pPr marL="285750" indent="-285750">
              <a:buFont typeface="Arial" panose="020B0604020202020204" pitchFamily="34" charset="0"/>
              <a:buChar char="•"/>
            </a:pPr>
            <a:r>
              <a:rPr lang="da-DK" sz="1400" b="0" i="0" u="none" strike="noStrike" baseline="0" dirty="0">
                <a:solidFill>
                  <a:srgbClr val="000000"/>
                </a:solidFill>
                <a:latin typeface="Georgia" panose="02040502050405020303" pitchFamily="18" charset="0"/>
              </a:rPr>
              <a:t>Siden sidste KP er der bygget 150 boliger (100 lejligheder og 50 rækkehuse) på Coops tidligere arealer på Læhegnet – nu </a:t>
            </a:r>
            <a:r>
              <a:rPr lang="da-DK" sz="1400" b="0" i="0" u="none" strike="noStrike" baseline="0" dirty="0" err="1">
                <a:solidFill>
                  <a:srgbClr val="000000"/>
                </a:solidFill>
                <a:latin typeface="Georgia" panose="02040502050405020303" pitchFamily="18" charset="0"/>
              </a:rPr>
              <a:t>Lækrogen</a:t>
            </a:r>
            <a:r>
              <a:rPr lang="da-DK" sz="1400" b="0" i="0" u="none" strike="noStrike" baseline="0" dirty="0">
                <a:solidFill>
                  <a:srgbClr val="000000"/>
                </a:solidFill>
                <a:latin typeface="Georgia" panose="02040502050405020303" pitchFamily="18" charset="0"/>
              </a:rPr>
              <a:t> (Kommuneplantillæg 10 fra 2017)</a:t>
            </a:r>
          </a:p>
          <a:p>
            <a:pPr marL="285750" indent="-285750">
              <a:buFont typeface="Arial" panose="020B0604020202020204" pitchFamily="34" charset="0"/>
              <a:buChar char="•"/>
            </a:pPr>
            <a:endParaRPr lang="da-DK" sz="1400" b="0" i="0" u="none" strike="noStrike" baseline="0" dirty="0">
              <a:solidFill>
                <a:srgbClr val="000000"/>
              </a:solidFill>
              <a:latin typeface="Georgia" panose="02040502050405020303" pitchFamily="18" charset="0"/>
            </a:endParaRPr>
          </a:p>
          <a:p>
            <a:pPr marL="285750" indent="-285750">
              <a:buFont typeface="Arial" panose="020B0604020202020204" pitchFamily="34" charset="0"/>
              <a:buChar char="•"/>
            </a:pPr>
            <a:r>
              <a:rPr lang="da-DK" sz="1400" b="0" i="0" u="none" strike="noStrike" baseline="0" dirty="0">
                <a:solidFill>
                  <a:srgbClr val="000000"/>
                </a:solidFill>
                <a:latin typeface="Georgia" panose="02040502050405020303" pitchFamily="18" charset="0"/>
              </a:rPr>
              <a:t>Med Kommuneplan 2022 bliver den vestlige del af Coops arealer udlagt til boliger med plads til 400 boliger og et areal på den østlige side ud mod RV udlagt til Bydelscenter:</a:t>
            </a:r>
          </a:p>
          <a:p>
            <a:pPr marL="342900" lvl="0" indent="-342900">
              <a:spcAft>
                <a:spcPts val="790"/>
              </a:spcAft>
              <a:buFont typeface="Symbol" panose="05050102010706020507" pitchFamily="18" charset="2"/>
              <a:buChar char=""/>
            </a:pPr>
            <a:endParaRPr lang="da-DK" sz="1400" dirty="0">
              <a:effectLst/>
              <a:latin typeface="Arial" panose="020B0604020202020204" pitchFamily="34" charset="0"/>
              <a:ea typeface="Times New Roman" panose="02020603050405020304" pitchFamily="18" charset="0"/>
              <a:cs typeface="Arial" panose="020B0604020202020204" pitchFamily="34" charset="0"/>
            </a:endParaRPr>
          </a:p>
          <a:p>
            <a:pPr marL="800100" lvl="1" indent="-342900">
              <a:spcAft>
                <a:spcPts val="790"/>
              </a:spcAft>
              <a:buFont typeface="Symbol" panose="05050102010706020507" pitchFamily="18" charset="2"/>
              <a:buChar char=""/>
            </a:pPr>
            <a:r>
              <a:rPr lang="da-DK" sz="1400" dirty="0">
                <a:effectLst/>
                <a:latin typeface="Arial" panose="020B0604020202020204" pitchFamily="34" charset="0"/>
                <a:ea typeface="Times New Roman" panose="02020603050405020304" pitchFamily="18" charset="0"/>
                <a:cs typeface="Arial" panose="020B0604020202020204" pitchFamily="34" charset="0"/>
              </a:rPr>
              <a:t>Coop Bydel (BE15) udlægges til Blandet bolig og erhverv med bebyggelsesprocent på 100 og max 6 etager (25 m)</a:t>
            </a:r>
            <a:endParaRPr lang="da-DK"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790"/>
              </a:spcAft>
              <a:buFont typeface="Symbol" panose="05050102010706020507" pitchFamily="18" charset="2"/>
              <a:buChar char=""/>
            </a:pPr>
            <a:endParaRPr lang="da-DK" sz="1400" dirty="0">
              <a:effectLst/>
              <a:latin typeface="Arial" panose="020B0604020202020204" pitchFamily="34" charset="0"/>
              <a:ea typeface="Times New Roman" panose="02020603050405020304" pitchFamily="18" charset="0"/>
              <a:cs typeface="Arial" panose="020B0604020202020204" pitchFamily="34" charset="0"/>
            </a:endParaRPr>
          </a:p>
          <a:p>
            <a:pPr marL="800100" lvl="1" indent="-342900">
              <a:spcAft>
                <a:spcPts val="790"/>
              </a:spcAft>
              <a:buFont typeface="Symbol" panose="05050102010706020507" pitchFamily="18" charset="2"/>
              <a:buChar char=""/>
            </a:pPr>
            <a:r>
              <a:rPr lang="da-DK" sz="1400" dirty="0">
                <a:effectLst/>
                <a:latin typeface="Arial" panose="020B0604020202020204" pitchFamily="34" charset="0"/>
                <a:ea typeface="Times New Roman" panose="02020603050405020304" pitchFamily="18" charset="0"/>
                <a:cs typeface="Arial" panose="020B0604020202020204" pitchFamily="34" charset="0"/>
              </a:rPr>
              <a:t>COOP Bydelscenter (C11) udlægges til centerområde med bebyggelsesprocent på 90 og 2 etager (12 m). </a:t>
            </a:r>
            <a:endParaRPr lang="da-DK" sz="1400" b="0" i="0" u="none" strike="noStrike"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spcAft>
                <a:spcPts val="790"/>
              </a:spcAft>
              <a:buFont typeface="Symbol" panose="05050102010706020507" pitchFamily="18" charset="2"/>
              <a:buChar char=""/>
            </a:pPr>
            <a:endParaRPr lang="da-DK" sz="1400" b="0" i="0" u="none" strike="noStrike"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spcAft>
                <a:spcPts val="790"/>
              </a:spcAft>
              <a:buFont typeface="Symbol" panose="05050102010706020507" pitchFamily="18" charset="2"/>
              <a:buChar char=""/>
            </a:pPr>
            <a:r>
              <a:rPr lang="da-DK" sz="1400" b="0" i="0" u="none" strike="noStrike"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juni 2022 vedtages lokalplanen for Coop Byen, Fase 1 den vestlige del</a:t>
            </a:r>
            <a:endParaRPr lang="da-DK" sz="1400" dirty="0">
              <a:effectLst/>
              <a:latin typeface="Arial" panose="020B0604020202020204" pitchFamily="34" charset="0"/>
              <a:ea typeface="Times New Roman" panose="02020603050405020304" pitchFamily="18" charset="0"/>
              <a:cs typeface="Arial" panose="020B0604020202020204" pitchFamily="34" charset="0"/>
            </a:endParaRPr>
          </a:p>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63</a:t>
            </a:fld>
            <a:endParaRPr lang="da-DK" dirty="0"/>
          </a:p>
        </p:txBody>
      </p:sp>
    </p:spTree>
    <p:extLst>
      <p:ext uri="{BB962C8B-B14F-4D97-AF65-F5344CB8AC3E}">
        <p14:creationId xmlns:p14="http://schemas.microsoft.com/office/powerpoint/2010/main" val="1192306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Flere </a:t>
            </a:r>
            <a:r>
              <a:rPr lang="da-DK" dirty="0" err="1"/>
              <a:t>lP</a:t>
            </a:r>
            <a:r>
              <a:rPr lang="da-DK" dirty="0"/>
              <a:t> </a:t>
            </a:r>
          </a:p>
          <a:p>
            <a:r>
              <a:rPr lang="da-DK" dirty="0"/>
              <a:t>Starter med Karrekvarteret</a:t>
            </a:r>
          </a:p>
          <a:p>
            <a:r>
              <a:rPr lang="da-DK" dirty="0"/>
              <a:t>Borgerinddragelse </a:t>
            </a:r>
            <a:r>
              <a:rPr lang="da-DK" dirty="0" err="1"/>
              <a:t>ifm</a:t>
            </a:r>
            <a:r>
              <a:rPr lang="da-DK" dirty="0"/>
              <a:t> udvikling af navne til den nye bydel – på vej gennem det politiske system nu</a:t>
            </a:r>
          </a:p>
        </p:txBody>
      </p:sp>
      <p:sp>
        <p:nvSpPr>
          <p:cNvPr id="4" name="Pladsholder til slidenummer 3"/>
          <p:cNvSpPr>
            <a:spLocks noGrp="1"/>
          </p:cNvSpPr>
          <p:nvPr>
            <p:ph type="sldNum" sz="quarter" idx="5"/>
          </p:nvPr>
        </p:nvSpPr>
        <p:spPr/>
        <p:txBody>
          <a:bodyPr/>
          <a:lstStyle/>
          <a:p>
            <a:fld id="{3775D998-57E5-48B9-8D5D-41860F536BB6}" type="slidenum">
              <a:rPr lang="da-DK" smtClean="0"/>
              <a:pPr/>
              <a:t>64</a:t>
            </a:fld>
            <a:endParaRPr lang="da-DK" dirty="0"/>
          </a:p>
        </p:txBody>
      </p:sp>
    </p:spTree>
    <p:extLst>
      <p:ext uri="{BB962C8B-B14F-4D97-AF65-F5344CB8AC3E}">
        <p14:creationId xmlns:p14="http://schemas.microsoft.com/office/powerpoint/2010/main" val="574505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løbet af de næste år og anlægsperioden af den nye bydel vil der være midlertidige aktiviteter i Porten, hvor entreprenøren og kulturinstitutioner og iværksættere samarbejder. For nylig er et ny mikrobryggeri </a:t>
            </a:r>
            <a:r>
              <a:rPr lang="da-DK" dirty="0" err="1"/>
              <a:t>Slowburn</a:t>
            </a:r>
            <a:r>
              <a:rPr lang="da-DK" dirty="0"/>
              <a:t> flyttet ind og der har været koncerter med f.eks. Den Sorte Skole. </a:t>
            </a:r>
          </a:p>
        </p:txBody>
      </p:sp>
      <p:sp>
        <p:nvSpPr>
          <p:cNvPr id="4" name="Pladsholder til slidenummer 3"/>
          <p:cNvSpPr>
            <a:spLocks noGrp="1"/>
          </p:cNvSpPr>
          <p:nvPr>
            <p:ph type="sldNum" sz="quarter" idx="5"/>
          </p:nvPr>
        </p:nvSpPr>
        <p:spPr/>
        <p:txBody>
          <a:bodyPr/>
          <a:lstStyle/>
          <a:p>
            <a:fld id="{3775D998-57E5-48B9-8D5D-41860F536BB6}" type="slidenum">
              <a:rPr lang="da-DK" smtClean="0"/>
              <a:pPr/>
              <a:t>65</a:t>
            </a:fld>
            <a:endParaRPr lang="da-DK" dirty="0"/>
          </a:p>
        </p:txBody>
      </p:sp>
    </p:spTree>
    <p:extLst>
      <p:ext uri="{BB962C8B-B14F-4D97-AF65-F5344CB8AC3E}">
        <p14:creationId xmlns:p14="http://schemas.microsoft.com/office/powerpoint/2010/main" val="829278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da-DK" dirty="0"/>
              <a:t>Centralt på alle måder – det er centralt at få udviklet centeret med flere boliger og mere liv, så også handelslivet kan blomstre. Masterplanen har netop været i høring, og den forventer jeg godkendes politisk i jan.. Etape 3 af </a:t>
            </a:r>
            <a:r>
              <a:rPr lang="da-DK" dirty="0" err="1"/>
              <a:t>Albertshøj</a:t>
            </a:r>
            <a:r>
              <a:rPr lang="da-DK" dirty="0"/>
              <a:t> står færdig i januar med nye ældreboliger, butikker osv. I mandags den 24. oktober var der åbent hus for 88 boliger i et nyt seniorfælleskab i Kanalgaden 3, dvs. for voksne på 50+. </a:t>
            </a:r>
            <a:endParaRPr dirty="0"/>
          </a:p>
        </p:txBody>
      </p:sp>
    </p:spTree>
    <p:extLst>
      <p:ext uri="{BB962C8B-B14F-4D97-AF65-F5344CB8AC3E}">
        <p14:creationId xmlns:p14="http://schemas.microsoft.com/office/powerpoint/2010/main" val="1680653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da-DK" dirty="0"/>
              <a:t>Vi skal også have naturen med. </a:t>
            </a:r>
          </a:p>
          <a:p>
            <a:endParaRPr lang="da-DK" dirty="0"/>
          </a:p>
          <a:p>
            <a:pPr marL="10860"/>
            <a:r>
              <a:rPr lang="da-DK" sz="1200" b="1" spc="-17" dirty="0">
                <a:solidFill>
                  <a:schemeClr val="bg1"/>
                </a:solidFill>
                <a:latin typeface="+mj-lt"/>
                <a:cs typeface="Open Sans Light"/>
              </a:rPr>
              <a:t>Natur- og landskabsprojekt</a:t>
            </a:r>
            <a:r>
              <a:rPr lang="da-DK" sz="1200" spc="-17" dirty="0">
                <a:solidFill>
                  <a:schemeClr val="bg1"/>
                </a:solidFill>
                <a:latin typeface="+mj-lt"/>
                <a:cs typeface="Open Sans Light"/>
              </a:rPr>
              <a:t> </a:t>
            </a:r>
          </a:p>
          <a:p>
            <a:pPr marL="10860"/>
            <a:r>
              <a:rPr lang="da-DK" sz="1200" spc="-17" dirty="0">
                <a:solidFill>
                  <a:schemeClr val="bg1"/>
                </a:solidFill>
                <a:latin typeface="+mj-lt"/>
                <a:cs typeface="Open Sans Light"/>
              </a:rPr>
              <a:t>i Kongsholmparken og Hyldagerparken.</a:t>
            </a:r>
          </a:p>
          <a:p>
            <a:pPr marL="10860"/>
            <a:r>
              <a:rPr lang="da-DK" sz="1200" spc="-17" dirty="0">
                <a:solidFill>
                  <a:schemeClr val="bg1"/>
                </a:solidFill>
                <a:latin typeface="+mj-lt"/>
                <a:cs typeface="Open Sans Light"/>
              </a:rPr>
              <a:t>Jord bl.a. fra etablering af letbanen. Op til 250 nye </a:t>
            </a:r>
            <a:r>
              <a:rPr lang="da-DK" sz="1200" b="0" spc="-17" dirty="0">
                <a:solidFill>
                  <a:schemeClr val="bg1"/>
                </a:solidFill>
                <a:latin typeface="+mj-lt"/>
                <a:cs typeface="Open Sans Light"/>
              </a:rPr>
              <a:t>boliger i en ny bydel </a:t>
            </a:r>
            <a:r>
              <a:rPr lang="da-DK" sz="1200" spc="-17" dirty="0">
                <a:solidFill>
                  <a:schemeClr val="bg1"/>
                </a:solidFill>
                <a:latin typeface="+mj-lt"/>
                <a:cs typeface="Open Sans Light"/>
              </a:rPr>
              <a:t>på Hyldagergrunden i tæt tilknytning til natur, landsby og dyregård.  Med stor rekreativ værdi for hele byen og egnen!</a:t>
            </a:r>
          </a:p>
          <a:p>
            <a:pPr marL="10860"/>
            <a:endParaRPr lang="da-DK" sz="1200" spc="-17" dirty="0">
              <a:solidFill>
                <a:schemeClr val="bg1"/>
              </a:solidFill>
              <a:latin typeface="+mj-lt"/>
              <a:cs typeface="Open Sans Light"/>
            </a:endParaRPr>
          </a:p>
          <a:p>
            <a:pPr marL="10860"/>
            <a:r>
              <a:rPr lang="da-DK" sz="1200" spc="-17" dirty="0">
                <a:solidFill>
                  <a:schemeClr val="bg1"/>
                </a:solidFill>
                <a:latin typeface="+mj-lt"/>
                <a:cs typeface="Open Sans Light"/>
              </a:rPr>
              <a:t>De sydlige bakker på plads med mountainbikespor, stier og massevis af planter. Mere på vej.</a:t>
            </a:r>
            <a:endParaRPr lang="da-DK" sz="1200" dirty="0">
              <a:solidFill>
                <a:schemeClr val="bg1"/>
              </a:solidFill>
              <a:latin typeface="+mj-lt"/>
              <a:cs typeface="Open Sans Extrabold"/>
            </a:endParaRPr>
          </a:p>
          <a:p>
            <a:endParaRPr lang="da-DK" dirty="0"/>
          </a:p>
          <a:p>
            <a:r>
              <a:rPr lang="da-DK" dirty="0"/>
              <a:t>Følg med i arbejdet på www.hyldager.albertslund.dk. Færdig 2024.</a:t>
            </a:r>
            <a:endParaRPr dirty="0"/>
          </a:p>
        </p:txBody>
      </p:sp>
    </p:spTree>
    <p:extLst>
      <p:ext uri="{BB962C8B-B14F-4D97-AF65-F5344CB8AC3E}">
        <p14:creationId xmlns:p14="http://schemas.microsoft.com/office/powerpoint/2010/main" val="26296688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Lidt lækkert til sidste – en illustration af, hvordan der måske kommer til at se ud på den nye SL</a:t>
            </a:r>
          </a:p>
        </p:txBody>
      </p:sp>
      <p:sp>
        <p:nvSpPr>
          <p:cNvPr id="4" name="Pladsholder til slidenummer 3"/>
          <p:cNvSpPr>
            <a:spLocks noGrp="1"/>
          </p:cNvSpPr>
          <p:nvPr>
            <p:ph type="sldNum" sz="quarter" idx="5"/>
          </p:nvPr>
        </p:nvSpPr>
        <p:spPr/>
        <p:txBody>
          <a:bodyPr/>
          <a:lstStyle/>
          <a:p>
            <a:fld id="{3775D998-57E5-48B9-8D5D-41860F536BB6}" type="slidenum">
              <a:rPr lang="da-DK" smtClean="0"/>
              <a:pPr/>
              <a:t>68</a:t>
            </a:fld>
            <a:endParaRPr lang="da-DK" dirty="0"/>
          </a:p>
        </p:txBody>
      </p:sp>
    </p:spTree>
    <p:extLst>
      <p:ext uri="{BB962C8B-B14F-4D97-AF65-F5344CB8AC3E}">
        <p14:creationId xmlns:p14="http://schemas.microsoft.com/office/powerpoint/2010/main" val="415940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8682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74688" y="127000"/>
            <a:ext cx="5387975" cy="4041775"/>
          </a:xfrm>
        </p:spPr>
      </p:sp>
      <p:sp>
        <p:nvSpPr>
          <p:cNvPr id="3" name="Pladsholder til noter 2"/>
          <p:cNvSpPr>
            <a:spLocks noGrp="1"/>
          </p:cNvSpPr>
          <p:nvPr>
            <p:ph type="body" idx="1"/>
          </p:nvPr>
        </p:nvSpPr>
        <p:spPr>
          <a:xfrm>
            <a:off x="673788" y="4369789"/>
            <a:ext cx="5390305" cy="5940332"/>
          </a:xfrm>
        </p:spPr>
        <p:txBody>
          <a:bodyPr/>
          <a:lstStyle/>
          <a:p>
            <a:r>
              <a:rPr lang="da-DK" b="0" dirty="0"/>
              <a:t>Lad os slutte som vi startede.</a:t>
            </a:r>
          </a:p>
          <a:p>
            <a:endParaRPr lang="da-DK" b="0" dirty="0"/>
          </a:p>
          <a:p>
            <a:r>
              <a:rPr lang="da-DK" sz="1800"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Det præcise tal fra kommuneplanen mht. antal boliger er 8.770, hvoraf </a:t>
            </a:r>
            <a:r>
              <a:rPr lang="da-DK" sz="1800" dirty="0" err="1">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Viidsløse</a:t>
            </a:r>
            <a:r>
              <a:rPr lang="da-DK" sz="1800"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 HIP, Bymidte og Coop tegner sig for 8.410.</a:t>
            </a:r>
            <a:endParaRPr lang="da-DK" b="0" dirty="0"/>
          </a:p>
          <a:p>
            <a:endParaRPr lang="da-DK" b="0" dirty="0"/>
          </a:p>
          <a:p>
            <a:r>
              <a:rPr lang="da-DK" b="0" dirty="0"/>
              <a:t>Samlet set er Albertslund altså i en rivende udvikling</a:t>
            </a:r>
          </a:p>
        </p:txBody>
      </p:sp>
      <p:sp>
        <p:nvSpPr>
          <p:cNvPr id="4" name="Pladsholder til slidenummer 3"/>
          <p:cNvSpPr>
            <a:spLocks noGrp="1"/>
          </p:cNvSpPr>
          <p:nvPr>
            <p:ph type="sldNum" sz="quarter" idx="5"/>
          </p:nvPr>
        </p:nvSpPr>
        <p:spPr/>
        <p:txBody>
          <a:bodyPr/>
          <a:lstStyle/>
          <a:p>
            <a:fld id="{3775D998-57E5-48B9-8D5D-41860F536BB6}" type="slidenum">
              <a:rPr lang="da-DK" smtClean="0"/>
              <a:pPr/>
              <a:t>69</a:t>
            </a:fld>
            <a:endParaRPr lang="da-DK" dirty="0"/>
          </a:p>
        </p:txBody>
      </p:sp>
    </p:spTree>
    <p:extLst>
      <p:ext uri="{BB962C8B-B14F-4D97-AF65-F5344CB8AC3E}">
        <p14:creationId xmlns:p14="http://schemas.microsoft.com/office/powerpoint/2010/main" val="888776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70</a:t>
            </a:fld>
            <a:endParaRPr lang="da-DK" dirty="0"/>
          </a:p>
        </p:txBody>
      </p:sp>
    </p:spTree>
    <p:extLst>
      <p:ext uri="{BB962C8B-B14F-4D97-AF65-F5344CB8AC3E}">
        <p14:creationId xmlns:p14="http://schemas.microsoft.com/office/powerpoint/2010/main" val="3150628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Klimaplanen blev godkendt i 2021, ligesom et6 kommunalt forpligtende samarbejde DK2020, hvor nu alle kommuner er med</a:t>
            </a:r>
          </a:p>
        </p:txBody>
      </p:sp>
      <p:sp>
        <p:nvSpPr>
          <p:cNvPr id="4" name="Pladsholder til slidenummer 3"/>
          <p:cNvSpPr>
            <a:spLocks noGrp="1"/>
          </p:cNvSpPr>
          <p:nvPr>
            <p:ph type="sldNum" sz="quarter" idx="5"/>
          </p:nvPr>
        </p:nvSpPr>
        <p:spPr/>
        <p:txBody>
          <a:bodyPr/>
          <a:lstStyle/>
          <a:p>
            <a:fld id="{D60006FF-B850-44BA-B805-61457882ED1A}" type="slidenum">
              <a:rPr lang="da-DK" smtClean="0"/>
              <a:t>81</a:t>
            </a:fld>
            <a:endParaRPr lang="da-DK"/>
          </a:p>
        </p:txBody>
      </p:sp>
    </p:spTree>
    <p:extLst>
      <p:ext uri="{BB962C8B-B14F-4D97-AF65-F5344CB8AC3E}">
        <p14:creationId xmlns:p14="http://schemas.microsoft.com/office/powerpoint/2010/main" val="6510339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Klimaplanen er inddelt i tre step – det korte, det mellemlange og det lange sigt</a:t>
            </a:r>
          </a:p>
        </p:txBody>
      </p:sp>
      <p:sp>
        <p:nvSpPr>
          <p:cNvPr id="4" name="Pladsholder til slidenummer 3"/>
          <p:cNvSpPr>
            <a:spLocks noGrp="1"/>
          </p:cNvSpPr>
          <p:nvPr>
            <p:ph type="sldNum" sz="quarter" idx="5"/>
          </p:nvPr>
        </p:nvSpPr>
        <p:spPr/>
        <p:txBody>
          <a:bodyPr/>
          <a:lstStyle/>
          <a:p>
            <a:fld id="{D60006FF-B850-44BA-B805-61457882ED1A}" type="slidenum">
              <a:rPr lang="da-DK" smtClean="0"/>
              <a:t>82</a:t>
            </a:fld>
            <a:endParaRPr lang="da-DK"/>
          </a:p>
        </p:txBody>
      </p:sp>
    </p:spTree>
    <p:extLst>
      <p:ext uri="{BB962C8B-B14F-4D97-AF65-F5344CB8AC3E}">
        <p14:creationId xmlns:p14="http://schemas.microsoft.com/office/powerpoint/2010/main" val="3601369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Hvad er det for indsatser Albertslund vil fokusere på</a:t>
            </a:r>
          </a:p>
        </p:txBody>
      </p:sp>
      <p:sp>
        <p:nvSpPr>
          <p:cNvPr id="4" name="Pladsholder til slidenummer 3"/>
          <p:cNvSpPr>
            <a:spLocks noGrp="1"/>
          </p:cNvSpPr>
          <p:nvPr>
            <p:ph type="sldNum" sz="quarter" idx="5"/>
          </p:nvPr>
        </p:nvSpPr>
        <p:spPr/>
        <p:txBody>
          <a:bodyPr/>
          <a:lstStyle/>
          <a:p>
            <a:fld id="{D60006FF-B850-44BA-B805-61457882ED1A}" type="slidenum">
              <a:rPr lang="da-DK" smtClean="0"/>
              <a:t>83</a:t>
            </a:fld>
            <a:endParaRPr lang="da-DK"/>
          </a:p>
        </p:txBody>
      </p:sp>
    </p:spTree>
    <p:extLst>
      <p:ext uri="{BB962C8B-B14F-4D97-AF65-F5344CB8AC3E}">
        <p14:creationId xmlns:p14="http://schemas.microsoft.com/office/powerpoint/2010/main" val="2968002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Hovedmålsætningerne:</a:t>
            </a:r>
          </a:p>
        </p:txBody>
      </p:sp>
      <p:sp>
        <p:nvSpPr>
          <p:cNvPr id="4" name="Pladsholder til slidenummer 3"/>
          <p:cNvSpPr>
            <a:spLocks noGrp="1"/>
          </p:cNvSpPr>
          <p:nvPr>
            <p:ph type="sldNum" sz="quarter" idx="5"/>
          </p:nvPr>
        </p:nvSpPr>
        <p:spPr/>
        <p:txBody>
          <a:bodyPr/>
          <a:lstStyle/>
          <a:p>
            <a:fld id="{D60006FF-B850-44BA-B805-61457882ED1A}" type="slidenum">
              <a:rPr lang="da-DK" smtClean="0"/>
              <a:t>84</a:t>
            </a:fld>
            <a:endParaRPr lang="da-DK"/>
          </a:p>
        </p:txBody>
      </p:sp>
    </p:spTree>
    <p:extLst>
      <p:ext uri="{BB962C8B-B14F-4D97-AF65-F5344CB8AC3E}">
        <p14:creationId xmlns:p14="http://schemas.microsoft.com/office/powerpoint/2010/main" val="14752685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129006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88760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865556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18745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600495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da-DK"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102813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da-DK"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33125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da-DK"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678375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da-DK"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55857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999953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1" dirty="0">
                <a:latin typeface="+mn-lt"/>
              </a:rPr>
              <a:t>S</a:t>
            </a:r>
            <a:r>
              <a:rPr lang="da-DK" sz="1200" i="1" dirty="0"/>
              <a:t>ociale retssikkerhedslov § 4 samt god forvaltningsskik</a:t>
            </a:r>
            <a:endParaRPr lang="da-DK" dirty="0"/>
          </a:p>
          <a:p>
            <a:r>
              <a:rPr lang="da-DK" dirty="0"/>
              <a:t>Dette forvaltningsretlige princip er helt centralt og overholdelse heraf vil i mange tilfælde sikre efterlevelse af de øvrige regler og principper. Borgeren bliver løbende involveret og inddraget, hvorved partshøring, undersøgelsesprincip, begrundelse, vejledning mv. bliver naturlig del af sagsbehandlingen. </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da-DK"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531790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151922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latin typeface="Verdana" panose="020B0604030504040204" pitchFamily="34" charset="0"/>
                <a:ea typeface="Verdana" panose="020B0604030504040204" pitchFamily="34" charset="0"/>
                <a:cs typeface="Verdana" panose="020B0604030504040204" pitchFamily="34" charset="0"/>
              </a:rPr>
              <a:t>I omstillingen har vi brede skuldre og medfølelse med vores borgere, der gerne vil igennem. Og vi gør alt hvad vi kan for at hjælpe dem videre. Dette medfører ofte, at vi prøver at stille videre til en kollega, som ikke altid synes, at det er hans job at besvare netop dette kald.</a:t>
            </a:r>
          </a:p>
          <a:p>
            <a:endParaRPr lang="da-DK" sz="1200" dirty="0">
              <a:latin typeface="Verdana" panose="020B0604030504040204" pitchFamily="34" charset="0"/>
              <a:ea typeface="Verdana" panose="020B0604030504040204" pitchFamily="34" charset="0"/>
              <a:cs typeface="Verdana" panose="020B0604030504040204" pitchFamily="34" charset="0"/>
            </a:endParaRPr>
          </a:p>
          <a:p>
            <a:r>
              <a:rPr lang="da-DK" sz="1200" dirty="0">
                <a:latin typeface="Verdana" panose="020B0604030504040204" pitchFamily="34" charset="0"/>
                <a:ea typeface="Verdana" panose="020B0604030504040204" pitchFamily="34" charset="0"/>
                <a:cs typeface="Verdana" panose="020B0604030504040204" pitchFamily="34" charset="0"/>
              </a:rPr>
              <a:t>Vi tager i mod mange verbale ”øretæver” som ikke hører hjemme i en omstilling</a:t>
            </a:r>
            <a:r>
              <a:rPr lang="da-DK" sz="1200" dirty="0">
                <a:solidFill>
                  <a:srgbClr val="0070C0"/>
                </a:solidFill>
                <a:latin typeface="Verdana" panose="020B0604030504040204" pitchFamily="34" charset="0"/>
                <a:ea typeface="Verdana" panose="020B0604030504040204" pitchFamily="34" charset="0"/>
                <a:cs typeface="Verdana" panose="020B0604030504040204" pitchFamily="34" charset="0"/>
              </a:rPr>
              <a:t> </a:t>
            </a:r>
            <a:r>
              <a:rPr lang="da-DK" sz="1200" dirty="0">
                <a:latin typeface="Verdana" panose="020B0604030504040204" pitchFamily="34" charset="0"/>
                <a:ea typeface="Verdana" panose="020B0604030504040204" pitchFamily="34" charset="0"/>
                <a:cs typeface="Verdana" panose="020B0604030504040204" pitchFamily="34" charset="0"/>
              </a:rPr>
              <a:t>både fra borgere der ikke kan komme igennem og fra kollegaer, fordi vi har forsøgt at viderestille til en anden, hvis opkaldet ikke besvares.</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8DBCD-20F4-4072-84D6-F1D62DD88BB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9125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Hej – jeg er kommet med den her overskrift. Jeg er kommunikationsansvarlig – vi er et team, der positivt består af mig, min kollega Amalie og en student. Lige om lidt har vi en student igen. Frist i dag og samtaler i næste uge. Nå, vi har 9 minutter, så det betyder et slide i minuttet. Godt.</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20826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a-DK" sz="1200" dirty="0"/>
              <a:t>HVAD ER GOD KOMMUNIKATION FOR OS? </a:t>
            </a:r>
            <a:r>
              <a:rPr lang="da-DK" sz="1200" dirty="0">
                <a:latin typeface="Georgia (Tekst)"/>
              </a:rPr>
              <a:t>Det lyder ligetil – men kan være svært.</a:t>
            </a:r>
            <a:endParaRPr lang="da-DK" sz="1200" dirty="0">
              <a:effectLst/>
              <a:latin typeface="Georgia (Tekst)"/>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70251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46AEE4-7DE1-4D32-8106-69426BF2DC32}"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860316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Med visionen som pej</a:t>
            </a:r>
            <a:r>
              <a:rPr lang="da-DK" sz="1800" dirty="0"/>
              <a:t>lemærke. </a:t>
            </a:r>
            <a:r>
              <a:rPr lang="da-DK" sz="1800" dirty="0">
                <a:solidFill>
                  <a:srgbClr val="000000"/>
                </a:solidFill>
                <a:effectLst/>
                <a:latin typeface="Arial" panose="020B0604020202020204" pitchFamily="34" charset="0"/>
                <a:ea typeface="Times New Roman" panose="02020603050405020304" pitchFamily="18" charset="0"/>
              </a:rPr>
              <a:t>Det kan være kendskab til byens potentialer, en koncert eller en ny lov. Det kan være forståelse for nødvendigheden af en besparelse, en politisk beslutning eller et byudviklingspotentiale.  Det kan være at få folk til at melde sig ind i en forening eller flytte til byen – eller lave rokaden. Men vi arbejder faktisk også med stolthed over at bo i Albertslund, arbejde i Albertslund Kommune eller en helt særlig grøn eller social indsats. </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085251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Samarbejder, hvor du bruger andres kanaler – grundejerforeninger og boligforeninger meget styrket i forbindelse med COVID-19, hvor vi jo også tog den så vidt på grund af en samfundskrise og dermed situationsbestemt, at vi oversatte materiale.  Vi har 6000 følgere på </a:t>
            </a:r>
            <a:r>
              <a:rPr lang="da-DK" dirty="0" err="1"/>
              <a:t>facebook</a:t>
            </a:r>
            <a:r>
              <a:rPr lang="da-DK" dirty="0"/>
              <a:t> – og 1800 på </a:t>
            </a:r>
            <a:r>
              <a:rPr lang="da-DK" dirty="0" err="1"/>
              <a:t>insta</a:t>
            </a:r>
            <a:r>
              <a:rPr lang="da-DK" dirty="0"/>
              <a:t>, så mange bruger vores hjemmeside: over 21000 besøgende om måneden/dvs. over 250.000 om året, så det er et omdrejningspunkt. </a:t>
            </a:r>
          </a:p>
          <a:p>
            <a:endParaRPr lang="da-DK"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a-DK" sz="1200" b="0" i="0" dirty="0">
                <a:solidFill>
                  <a:srgbClr val="072335"/>
                </a:solidFill>
                <a:effectLst/>
                <a:latin typeface="Georgia" panose="02040502050405020303" pitchFamily="18" charset="0"/>
              </a:rPr>
              <a:t>Fra visionen: Borgere, foreninger og virksomheder erhvervsliv tager aktivt del i byens fællesskaber og bidrager til en fælles udvikling af Albertslund</a:t>
            </a:r>
            <a:endParaRPr lang="da-DK" sz="1400" b="1" dirty="0">
              <a:ea typeface="Times New Roman" panose="02020603050405020304" pitchFamily="18" charset="0"/>
              <a:cs typeface="Times New Roman" panose="02020603050405020304" pitchFamily="18" charset="0"/>
            </a:endParaRPr>
          </a:p>
          <a:p>
            <a:r>
              <a:rPr lang="da-DK" dirty="0"/>
              <a:t>Det er determinerende for, hvordan vi kommunikerer og derfor har vi også indrettet os med forsamlingshuset, hvor vi nemmere og digitalt </a:t>
            </a:r>
            <a:r>
              <a:rPr lang="da-DK"/>
              <a:t>kan inddrage.</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438649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spcBef>
                <a:spcPts val="1200"/>
              </a:spcBef>
              <a:spcAft>
                <a:spcPts val="1200"/>
              </a:spcAft>
            </a:pPr>
            <a:r>
              <a:rPr lang="da-DK" sz="1800" dirty="0">
                <a:effectLst/>
                <a:latin typeface="Arial" panose="020B0604020202020204" pitchFamily="34" charset="0"/>
                <a:ea typeface="Times New Roman" panose="02020603050405020304" pitchFamily="18" charset="0"/>
                <a:cs typeface="Times New Roman" panose="02020603050405020304" pitchFamily="18" charset="0"/>
              </a:rPr>
              <a:t>For abstrakt virker ikke, energistyrelsen, politi – røgfri 9 interaktioner osv. De nære historier fungerer godt. Ukraine godt eksempel på noget dårligt. Albertslundånden – hjælpe hinanden, passe på hinanden og vores egne.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1200"/>
              </a:spcBef>
              <a:spcAft>
                <a:spcPts val="1200"/>
              </a:spcAft>
            </a:pPr>
            <a:r>
              <a:rPr lang="da-DK" sz="1800" dirty="0">
                <a:effectLst/>
                <a:latin typeface="Arial" panose="020B0604020202020204" pitchFamily="34" charset="0"/>
                <a:ea typeface="Times New Roman" panose="02020603050405020304" pitchFamily="18" charset="0"/>
                <a:cs typeface="Times New Roman" panose="02020603050405020304" pitchFamily="18" charset="0"/>
              </a:rPr>
              <a:t>Høringer osv. </a:t>
            </a:r>
          </a:p>
          <a:p>
            <a:pPr>
              <a:lnSpc>
                <a:spcPct val="115000"/>
              </a:lnSpc>
              <a:spcBef>
                <a:spcPts val="1200"/>
              </a:spcBef>
              <a:spcAft>
                <a:spcPts val="1200"/>
              </a:spcAft>
            </a:pPr>
            <a:endParaRPr lang="da-DK" sz="18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Bef>
                <a:spcPts val="1200"/>
              </a:spcBef>
              <a:spcAft>
                <a:spcPts val="1200"/>
              </a:spcAft>
            </a:pPr>
            <a:r>
              <a:rPr lang="da-DK" sz="1800" dirty="0">
                <a:effectLst/>
                <a:latin typeface="Arial" panose="020B0604020202020204" pitchFamily="34" charset="0"/>
                <a:ea typeface="Times New Roman" panose="02020603050405020304" pitchFamily="18" charset="0"/>
                <a:cs typeface="Times New Roman" panose="02020603050405020304" pitchFamily="18" charset="0"/>
              </a:rPr>
              <a:t>Kultur – 150 interaktioner</a:t>
            </a:r>
          </a:p>
          <a:p>
            <a:pPr>
              <a:lnSpc>
                <a:spcPct val="115000"/>
              </a:lnSpc>
              <a:spcBef>
                <a:spcPts val="1200"/>
              </a:spcBef>
              <a:spcAft>
                <a:spcPts val="1200"/>
              </a:spcAft>
            </a:pPr>
            <a:r>
              <a:rPr lang="da-DK" sz="1800" dirty="0">
                <a:effectLst/>
                <a:latin typeface="Arial" panose="020B0604020202020204" pitchFamily="34" charset="0"/>
                <a:ea typeface="Calibri" panose="020F0502020204030204" pitchFamily="34" charset="0"/>
                <a:cs typeface="Times New Roman" panose="02020603050405020304" pitchFamily="18" charset="0"/>
              </a:rPr>
              <a:t>Direkte – samarbejder osv.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107637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Kultur som eksempel – strukturere det så borgerne ved at der kommer en plakat en gang i måneden, hver uge laver vi opslag der deles af institutionerne, og de kommunikerer selv – og vi og AP dækker det, så det også har bagkantsvirkning </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493390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Synergi – digital og analogt kendskab (anlægseksempel – skilte, breve og mere information på hjemmeside www.albertslund.dk/fjernvarme – allerhelst med mulighed for at rette spørgsmål til XX ) med mulighed for mere information og dermed grobund for dybere forståelse. Boomerang – kaster noget ud og får noget tilbage, f.eks. Forsamlingshuset (platform for mere digital borgerinddragelse, så vi får noget tilbage, som kvalificerer vores arbejde g næste </a:t>
            </a:r>
            <a:r>
              <a:rPr lang="da-DK" dirty="0" err="1"/>
              <a:t>ko,unikationer</a:t>
            </a:r>
            <a:r>
              <a:rPr lang="da-DK" dirty="0"/>
              <a:t>) , feedback på sociale medier – eller bare ageren</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870595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Godt nytår</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799191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Godt nytår</a:t>
            </a:r>
          </a:p>
        </p:txBody>
      </p:sp>
      <p:sp>
        <p:nvSpPr>
          <p:cNvPr id="4" name="Pladsholder til slidenummer 3"/>
          <p:cNvSpPr>
            <a:spLocks noGrp="1"/>
          </p:cNvSpPr>
          <p:nvPr>
            <p:ph type="sldNum" sz="quarter" idx="5"/>
          </p:nvPr>
        </p:nvSpPr>
        <p:spPr/>
        <p:txBody>
          <a:bodyPr/>
          <a:lstStyle/>
          <a:p>
            <a:fld id="{3775D998-57E5-48B9-8D5D-41860F536BB6}" type="slidenum">
              <a:rPr lang="da-DK" smtClean="0"/>
              <a:pPr/>
              <a:t>131</a:t>
            </a:fld>
            <a:endParaRPr lang="da-DK"/>
          </a:p>
        </p:txBody>
      </p:sp>
    </p:spTree>
    <p:extLst>
      <p:ext uri="{BB962C8B-B14F-4D97-AF65-F5344CB8AC3E}">
        <p14:creationId xmlns:p14="http://schemas.microsoft.com/office/powerpoint/2010/main" val="2653430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a:t>Figur: Mental sundhed skabes i de kontekster, hvor mennesker færdes. Kig på hvilke kontekster mennesker bevæger sig i og arbejde med det der. </a:t>
            </a:r>
          </a:p>
          <a:p>
            <a:pPr marL="228600" indent="-228600">
              <a:buAutoNum type="arabicPeriod"/>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5D998-57E5-48B9-8D5D-41860F536BB6}"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42435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B8DB427C-9534-08B2-07E3-5468B8DED8E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CF5E79-80CA-4ACB-B06D-1A4A17C78A30}"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99" name="Rectangle 2">
            <a:extLst>
              <a:ext uri="{FF2B5EF4-FFF2-40B4-BE49-F238E27FC236}">
                <a16:creationId xmlns:a16="http://schemas.microsoft.com/office/drawing/2014/main" id="{9D8641C3-C503-3325-96D5-64C10D91EEAE}"/>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399803F4-4C4C-3D2C-FC42-A51AD7EE82D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a-DK" altLang="da-D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16F4E1CF-6944-DD52-6E46-629A502414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460A8A-CFA0-453D-BC2B-9EF907BF3AC7}" type="slidenum">
              <a:rPr kumimoji="0" lang="da-DK" altLang="da-D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da-DK" altLang="da-DK"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47" name="Rectangle 2">
            <a:extLst>
              <a:ext uri="{FF2B5EF4-FFF2-40B4-BE49-F238E27FC236}">
                <a16:creationId xmlns:a16="http://schemas.microsoft.com/office/drawing/2014/main" id="{D6315F0C-B9ED-B167-0B4F-76B388CBA831}"/>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1B6C897-CDF7-7B5C-172C-524F198C6F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altLang="da-DK"/>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8" name="Rektangel 7"/>
          <p:cNvSpPr/>
          <p:nvPr userDrawn="1"/>
        </p:nvSpPr>
        <p:spPr>
          <a:xfrm>
            <a:off x="0" y="0"/>
            <a:ext cx="9144000" cy="190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7" name="Billed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175" t="114" r="38720" b="56385"/>
          <a:stretch/>
        </p:blipFill>
        <p:spPr>
          <a:xfrm>
            <a:off x="0" y="61541"/>
            <a:ext cx="9144000" cy="1846459"/>
          </a:xfrm>
          <a:prstGeom prst="rect">
            <a:avLst/>
          </a:prstGeom>
        </p:spPr>
      </p:pic>
      <p:sp>
        <p:nvSpPr>
          <p:cNvPr id="3075" name="Rectangle 3"/>
          <p:cNvSpPr>
            <a:spLocks noGrp="1" noChangeArrowheads="1"/>
          </p:cNvSpPr>
          <p:nvPr>
            <p:ph type="ctrTitle" hasCustomPrompt="1"/>
          </p:nvPr>
        </p:nvSpPr>
        <p:spPr>
          <a:xfrm>
            <a:off x="788304" y="1908000"/>
            <a:ext cx="7589610" cy="1618714"/>
          </a:xfrm>
        </p:spPr>
        <p:txBody>
          <a:bodyPr anchor="b" anchorCtr="0"/>
          <a:lstStyle>
            <a:lvl1pPr>
              <a:lnSpc>
                <a:spcPct val="83000"/>
              </a:lnSpc>
              <a:defRPr sz="6000" baseline="0">
                <a:solidFill>
                  <a:srgbClr val="7F7F7F"/>
                </a:solidFill>
              </a:defRPr>
            </a:lvl1pPr>
          </a:lstStyle>
          <a:p>
            <a:pPr lvl="0"/>
            <a:r>
              <a:rPr lang="da-DK" noProof="0" dirty="0"/>
              <a:t>Klik, og tilføj titel</a:t>
            </a:r>
          </a:p>
        </p:txBody>
      </p:sp>
      <p:sp>
        <p:nvSpPr>
          <p:cNvPr id="11" name="Subtitle 2"/>
          <p:cNvSpPr>
            <a:spLocks noGrp="1"/>
          </p:cNvSpPr>
          <p:nvPr>
            <p:ph type="subTitle" idx="1" hasCustomPrompt="1"/>
          </p:nvPr>
        </p:nvSpPr>
        <p:spPr>
          <a:xfrm>
            <a:off x="850184" y="3814166"/>
            <a:ext cx="7439598" cy="1752600"/>
          </a:xfrm>
          <a:prstGeom prst="rect">
            <a:avLst/>
          </a:prstGeom>
        </p:spPr>
        <p:txBody>
          <a:bodyPr/>
          <a:lstStyle>
            <a:lvl1pPr marL="0" indent="0" algn="l">
              <a:buNone/>
              <a:defRPr sz="2000" i="1">
                <a:solidFill>
                  <a:srgbClr val="7F7F7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5" name="Pladsholder til dato 4"/>
          <p:cNvSpPr>
            <a:spLocks noGrp="1"/>
          </p:cNvSpPr>
          <p:nvPr>
            <p:ph type="dt" sz="half" idx="10"/>
          </p:nvPr>
        </p:nvSpPr>
        <p:spPr/>
        <p:txBody>
          <a:bodyPr/>
          <a:lstStyle/>
          <a:p>
            <a:fld id="{5888027E-75D8-4E45-9E8E-1595773F0041}" type="datetime2">
              <a:rPr lang="da-DK" smtClean="0"/>
              <a:pPr/>
              <a:t>17. januar 2023</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fld id="{B6C57A29-F2F5-41C9-9D61-59DDDBBF376E}" type="slidenum">
              <a:rPr lang="da-DK" smtClean="0"/>
              <a:pPr/>
              <a:t>‹nr.›</a:t>
            </a:fld>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237" y="584201"/>
            <a:ext cx="8137525" cy="5653112"/>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17. januar 2023</a:t>
            </a:fld>
            <a:endParaRPr lang="da-DK" noProof="0"/>
          </a:p>
        </p:txBody>
      </p:sp>
      <p:sp>
        <p:nvSpPr>
          <p:cNvPr id="5" name="Footer Placeholder 4"/>
          <p:cNvSpPr>
            <a:spLocks noGrp="1"/>
          </p:cNvSpPr>
          <p:nvPr>
            <p:ph type="ftr" sz="quarter" idx="11"/>
          </p:nvPr>
        </p:nvSpPr>
        <p:spPr/>
        <p:txBody>
          <a:bodyPr/>
          <a:lstStyle>
            <a:lvl1pPr>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a:p>
        </p:txBody>
      </p:sp>
    </p:spTree>
    <p:extLst>
      <p:ext uri="{BB962C8B-B14F-4D97-AF65-F5344CB8AC3E}">
        <p14:creationId xmlns:p14="http://schemas.microsoft.com/office/powerpoint/2010/main" val="3826820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Skilleblad">
    <p:spTree>
      <p:nvGrpSpPr>
        <p:cNvPr id="1" name=""/>
        <p:cNvGrpSpPr/>
        <p:nvPr/>
      </p:nvGrpSpPr>
      <p:grpSpPr>
        <a:xfrm>
          <a:off x="0" y="0"/>
          <a:ext cx="0" cy="0"/>
          <a:chOff x="0" y="0"/>
          <a:chExt cx="0" cy="0"/>
        </a:xfrm>
      </p:grpSpPr>
      <p:sp>
        <p:nvSpPr>
          <p:cNvPr id="8" name="Rektangel 7"/>
          <p:cNvSpPr/>
          <p:nvPr userDrawn="1"/>
        </p:nvSpPr>
        <p:spPr>
          <a:xfrm>
            <a:off x="0" y="0"/>
            <a:ext cx="9144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15" name="Billed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1175" t="113" r="38720" b="37764"/>
          <a:stretch/>
        </p:blipFill>
        <p:spPr>
          <a:xfrm>
            <a:off x="0" y="4221120"/>
            <a:ext cx="9144000" cy="2636880"/>
          </a:xfrm>
          <a:prstGeom prst="rect">
            <a:avLst/>
          </a:prstGeom>
        </p:spPr>
      </p:pic>
      <p:sp>
        <p:nvSpPr>
          <p:cNvPr id="2" name="Title 1"/>
          <p:cNvSpPr>
            <a:spLocks noGrp="1"/>
          </p:cNvSpPr>
          <p:nvPr>
            <p:ph type="ctrTitle" hasCustomPrompt="1"/>
          </p:nvPr>
        </p:nvSpPr>
        <p:spPr>
          <a:xfrm>
            <a:off x="449975" y="584200"/>
            <a:ext cx="8202991" cy="2519931"/>
          </a:xfrm>
        </p:spPr>
        <p:txBody>
          <a:bodyPr anchor="b" anchorCtr="0"/>
          <a:lstStyle>
            <a:lvl1pPr>
              <a:defRPr sz="6000">
                <a:solidFill>
                  <a:schemeClr val="bg1"/>
                </a:solidFill>
              </a:defRPr>
            </a:lvl1pPr>
          </a:lstStyle>
          <a:p>
            <a:r>
              <a:rPr lang="da-DK" noProof="0" dirty="0"/>
              <a:t>Klik, og tilføj titel</a:t>
            </a:r>
          </a:p>
        </p:txBody>
      </p:sp>
      <p:sp>
        <p:nvSpPr>
          <p:cNvPr id="3" name="Subtitle 2"/>
          <p:cNvSpPr>
            <a:spLocks noGrp="1"/>
          </p:cNvSpPr>
          <p:nvPr>
            <p:ph type="subTitle" idx="1" hasCustomPrompt="1"/>
          </p:nvPr>
        </p:nvSpPr>
        <p:spPr>
          <a:xfrm>
            <a:off x="503237" y="3360904"/>
            <a:ext cx="8137525" cy="703096"/>
          </a:xfrm>
        </p:spPr>
        <p:txBody>
          <a:bodyPr/>
          <a:lstStyle>
            <a:lvl1pPr marL="0" indent="0" algn="l">
              <a:buNone/>
              <a:defRPr sz="2000" i="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4" name="Date Placeholder 3"/>
          <p:cNvSpPr>
            <a:spLocks noGrp="1"/>
          </p:cNvSpPr>
          <p:nvPr>
            <p:ph type="dt" sz="half" idx="10"/>
          </p:nvPr>
        </p:nvSpPr>
        <p:spPr/>
        <p:txBody>
          <a:bodyPr/>
          <a:lstStyle>
            <a:lvl1pPr>
              <a:defRPr>
                <a:solidFill>
                  <a:schemeClr val="bg1"/>
                </a:solidFill>
              </a:defRPr>
            </a:lvl1pPr>
          </a:lstStyle>
          <a:p>
            <a:fld id="{D27C61A6-647D-4B2B-8346-C503198F10DB}" type="datetime2">
              <a:rPr lang="da-DK" noProof="0" smtClean="0"/>
              <a:pPr/>
              <a:t>17. januar 2023</a:t>
            </a:fld>
            <a:endParaRPr lang="da-DK" noProof="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135CA7DE-EF32-49F9-A743-135778064C71}" type="slidenum">
              <a:rPr lang="da-DK" noProof="0"/>
              <a:pPr/>
              <a:t>‹nr.›</a:t>
            </a:fld>
            <a:endParaRPr lang="da-DK" noProof="0"/>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Tree>
    <p:extLst>
      <p:ext uri="{BB962C8B-B14F-4D97-AF65-F5344CB8AC3E}">
        <p14:creationId xmlns:p14="http://schemas.microsoft.com/office/powerpoint/2010/main" val="4057191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lvl1pPr>
              <a:defRPr/>
            </a:lvl1pPr>
          </a:lstStyle>
          <a:p>
            <a:fld id="{C6CF30C1-C16D-433C-A96A-D83E69CDD0AF}" type="datetime2">
              <a:rPr lang="da-DK" noProof="0"/>
              <a:pPr/>
              <a:t>17. januar 2023</a:t>
            </a:fld>
            <a:endParaRPr lang="da-DK" noProof="0"/>
          </a:p>
        </p:txBody>
      </p:sp>
      <p:sp>
        <p:nvSpPr>
          <p:cNvPr id="4" name="Footer Placeholder 3"/>
          <p:cNvSpPr>
            <a:spLocks noGrp="1"/>
          </p:cNvSpPr>
          <p:nvPr>
            <p:ph type="ftr" sz="quarter" idx="11"/>
          </p:nvPr>
        </p:nvSpPr>
        <p:spPr/>
        <p:txBody>
          <a:bodyPr/>
          <a:lstStyle>
            <a:lvl1pPr>
              <a:defRPr/>
            </a:lvl1pPr>
          </a:lstStyle>
          <a:p>
            <a:endParaRPr lang="da-DK" noProof="0"/>
          </a:p>
        </p:txBody>
      </p:sp>
      <p:sp>
        <p:nvSpPr>
          <p:cNvPr id="5" name="Slide Number Placeholder 4"/>
          <p:cNvSpPr>
            <a:spLocks noGrp="1"/>
          </p:cNvSpPr>
          <p:nvPr>
            <p:ph type="sldNum" sz="quarter" idx="12"/>
          </p:nvPr>
        </p:nvSpPr>
        <p:spPr/>
        <p:txBody>
          <a:bodyPr/>
          <a:lstStyle>
            <a:lvl1pPr>
              <a:defRPr/>
            </a:lvl1pPr>
          </a:lstStyle>
          <a:p>
            <a:fld id="{6346643C-3FBF-4A6C-AE6E-30C03FEB2E00}" type="slidenum">
              <a:rPr lang="da-DK" noProof="0"/>
              <a:pPr/>
              <a:t>‹nr.›</a:t>
            </a:fld>
            <a:endParaRPr lang="da-DK" noProof="0"/>
          </a:p>
        </p:txBody>
      </p:sp>
    </p:spTree>
    <p:extLst>
      <p:ext uri="{BB962C8B-B14F-4D97-AF65-F5344CB8AC3E}">
        <p14:creationId xmlns:p14="http://schemas.microsoft.com/office/powerpoint/2010/main" val="2194160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6E8D41-AB85-4137-B54C-08EAF5DD5794}" type="datetime2">
              <a:rPr lang="da-DK"/>
              <a:pPr/>
              <a:t>17. januar 2023</a:t>
            </a:fld>
            <a:endParaRPr lang="da-DK"/>
          </a:p>
        </p:txBody>
      </p:sp>
      <p:sp>
        <p:nvSpPr>
          <p:cNvPr id="3" name="Footer Placeholder 2"/>
          <p:cNvSpPr>
            <a:spLocks noGrp="1"/>
          </p:cNvSpPr>
          <p:nvPr>
            <p:ph type="ftr" sz="quarter" idx="11"/>
          </p:nvPr>
        </p:nvSpPr>
        <p:spPr/>
        <p:txBody>
          <a:bodyPr/>
          <a:lstStyle>
            <a:lvl1pPr>
              <a:defRPr/>
            </a:lvl1pPr>
          </a:lstStyle>
          <a:p>
            <a:endParaRPr lang="da-DK"/>
          </a:p>
        </p:txBody>
      </p:sp>
      <p:sp>
        <p:nvSpPr>
          <p:cNvPr id="4" name="Slide Number Placeholder 3"/>
          <p:cNvSpPr>
            <a:spLocks noGrp="1"/>
          </p:cNvSpPr>
          <p:nvPr>
            <p:ph type="sldNum" sz="quarter" idx="12"/>
          </p:nvPr>
        </p:nvSpPr>
        <p:spPr/>
        <p:txBody>
          <a:bodyPr/>
          <a:lstStyle>
            <a:lvl1pPr>
              <a:defRPr/>
            </a:lvl1pPr>
          </a:lstStyle>
          <a:p>
            <a:fld id="{27F77152-ABBE-41DA-A982-CA0A10BA369D}" type="slidenum">
              <a:rPr lang="da-DK"/>
              <a:pPr/>
              <a:t>‹nr.›</a:t>
            </a:fld>
            <a:endParaRPr lang="da-DK"/>
          </a:p>
        </p:txBody>
      </p:sp>
    </p:spTree>
    <p:extLst>
      <p:ext uri="{BB962C8B-B14F-4D97-AF65-F5344CB8AC3E}">
        <p14:creationId xmlns:p14="http://schemas.microsoft.com/office/powerpoint/2010/main" val="3026004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79"/>
            <a:ext cx="7772400" cy="46403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1" y="3840480"/>
            <a:ext cx="6400799"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‹nr.›</a:t>
            </a:fld>
            <a:endParaRPr/>
          </a:p>
        </p:txBody>
      </p:sp>
    </p:spTree>
    <p:extLst>
      <p:ext uri="{BB962C8B-B14F-4D97-AF65-F5344CB8AC3E}">
        <p14:creationId xmlns:p14="http://schemas.microsoft.com/office/powerpoint/2010/main" val="3998797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‹nr.›</a:t>
            </a:fld>
            <a:endParaRPr/>
          </a:p>
        </p:txBody>
      </p:sp>
    </p:spTree>
    <p:extLst>
      <p:ext uri="{BB962C8B-B14F-4D97-AF65-F5344CB8AC3E}">
        <p14:creationId xmlns:p14="http://schemas.microsoft.com/office/powerpoint/2010/main" val="3742434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8" name="Rektangel 7"/>
          <p:cNvSpPr/>
          <p:nvPr userDrawn="1"/>
        </p:nvSpPr>
        <p:spPr>
          <a:xfrm>
            <a:off x="0" y="0"/>
            <a:ext cx="9144000" cy="190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3075" name="Rectangle 3"/>
          <p:cNvSpPr>
            <a:spLocks noGrp="1" noChangeArrowheads="1"/>
          </p:cNvSpPr>
          <p:nvPr>
            <p:ph type="ctrTitle" hasCustomPrompt="1"/>
          </p:nvPr>
        </p:nvSpPr>
        <p:spPr>
          <a:xfrm>
            <a:off x="788304" y="1908000"/>
            <a:ext cx="7589610" cy="1618714"/>
          </a:xfrm>
        </p:spPr>
        <p:txBody>
          <a:bodyPr anchor="b" anchorCtr="0"/>
          <a:lstStyle>
            <a:lvl1pPr>
              <a:lnSpc>
                <a:spcPct val="83000"/>
              </a:lnSpc>
              <a:defRPr sz="6000" baseline="0">
                <a:solidFill>
                  <a:srgbClr val="7F7F7F"/>
                </a:solidFill>
              </a:defRPr>
            </a:lvl1pPr>
          </a:lstStyle>
          <a:p>
            <a:pPr lvl="0"/>
            <a:r>
              <a:rPr lang="da-DK" noProof="0" dirty="0"/>
              <a:t>Klik, og tilføj titel</a:t>
            </a:r>
          </a:p>
        </p:txBody>
      </p:sp>
      <p:sp>
        <p:nvSpPr>
          <p:cNvPr id="11" name="Subtitle 2"/>
          <p:cNvSpPr>
            <a:spLocks noGrp="1"/>
          </p:cNvSpPr>
          <p:nvPr>
            <p:ph type="subTitle" idx="1" hasCustomPrompt="1"/>
          </p:nvPr>
        </p:nvSpPr>
        <p:spPr>
          <a:xfrm>
            <a:off x="850184" y="3814166"/>
            <a:ext cx="7439598" cy="1752600"/>
          </a:xfrm>
          <a:prstGeom prst="rect">
            <a:avLst/>
          </a:prstGeom>
        </p:spPr>
        <p:txBody>
          <a:bodyPr/>
          <a:lstStyle>
            <a:lvl1pPr marL="0" indent="0" algn="l">
              <a:buNone/>
              <a:defRPr sz="2000" i="1">
                <a:solidFill>
                  <a:srgbClr val="7F7F7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5" name="Pladsholder til dato 4"/>
          <p:cNvSpPr>
            <a:spLocks noGrp="1"/>
          </p:cNvSpPr>
          <p:nvPr>
            <p:ph type="dt" sz="half" idx="10"/>
          </p:nvPr>
        </p:nvSpPr>
        <p:spPr/>
        <p:txBody>
          <a:bodyPr/>
          <a:lstStyle/>
          <a:p>
            <a:fld id="{5888027E-75D8-4E45-9E8E-1595773F0041}" type="datetime2">
              <a:rPr lang="da-DK" smtClean="0"/>
              <a:pPr/>
              <a:t>17. januar 2023</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fld id="{B6C57A29-F2F5-41C9-9D61-59DDDBBF376E}" type="slidenum">
              <a:rPr lang="da-DK" smtClean="0"/>
              <a:pPr/>
              <a:t>‹nr.›</a:t>
            </a:fld>
            <a:endParaRPr lang="da-DK" dirty="0"/>
          </a:p>
        </p:txBody>
      </p:sp>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l="1" r="196" b="42997"/>
          <a:stretch/>
        </p:blipFill>
        <p:spPr>
          <a:xfrm>
            <a:off x="0" y="156244"/>
            <a:ext cx="9144000" cy="1796592"/>
          </a:xfrm>
          <a:prstGeom prst="rect">
            <a:avLst/>
          </a:prstGeom>
        </p:spPr>
      </p:pic>
    </p:spTree>
    <p:extLst>
      <p:ext uri="{BB962C8B-B14F-4D97-AF65-F5344CB8AC3E}">
        <p14:creationId xmlns:p14="http://schemas.microsoft.com/office/powerpoint/2010/main" val="1806273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Overskrift og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17. januar 2023</a:t>
            </a:fld>
            <a:endParaRPr lang="da-DK" noProof="0"/>
          </a:p>
        </p:txBody>
      </p:sp>
      <p:sp>
        <p:nvSpPr>
          <p:cNvPr id="5" name="Footer Placeholder 4"/>
          <p:cNvSpPr>
            <a:spLocks noGrp="1"/>
          </p:cNvSpPr>
          <p:nvPr>
            <p:ph type="ftr" sz="quarter" idx="11"/>
          </p:nvPr>
        </p:nvSpPr>
        <p:spPr/>
        <p:txBody>
          <a:bodyPr/>
          <a:lstStyle>
            <a:lvl1pPr>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a:p>
        </p:txBody>
      </p:sp>
    </p:spTree>
    <p:extLst>
      <p:ext uri="{BB962C8B-B14F-4D97-AF65-F5344CB8AC3E}">
        <p14:creationId xmlns:p14="http://schemas.microsoft.com/office/powerpoint/2010/main" val="2485588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Overskrift og to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17. januar 2023</a:t>
            </a:fld>
            <a:endParaRPr lang="da-DK" noProof="0"/>
          </a:p>
        </p:txBody>
      </p:sp>
      <p:sp>
        <p:nvSpPr>
          <p:cNvPr id="6" name="Footer Placeholder 5"/>
          <p:cNvSpPr>
            <a:spLocks noGrp="1"/>
          </p:cNvSpPr>
          <p:nvPr>
            <p:ph type="ftr" sz="quarter" idx="11"/>
          </p:nvPr>
        </p:nvSpPr>
        <p:spPr/>
        <p:txBody>
          <a:bodyPr/>
          <a:lstStyle>
            <a:lvl1pPr>
              <a:defRPr/>
            </a:lvl1pPr>
          </a:lstStyle>
          <a:p>
            <a:endParaRPr lang="da-DK" noProof="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a:p>
        </p:txBody>
      </p:sp>
    </p:spTree>
    <p:extLst>
      <p:ext uri="{BB962C8B-B14F-4D97-AF65-F5344CB8AC3E}">
        <p14:creationId xmlns:p14="http://schemas.microsoft.com/office/powerpoint/2010/main" val="1699008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verskrift og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099"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21748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17. januar 2023</a:t>
            </a:fld>
            <a:endParaRPr lang="da-DK" noProof="0"/>
          </a:p>
        </p:txBody>
      </p:sp>
      <p:sp>
        <p:nvSpPr>
          <p:cNvPr id="6" name="Footer Placeholder 5"/>
          <p:cNvSpPr>
            <a:spLocks noGrp="1"/>
          </p:cNvSpPr>
          <p:nvPr>
            <p:ph type="ftr" sz="quarter" idx="11"/>
          </p:nvPr>
        </p:nvSpPr>
        <p:spPr/>
        <p:txBody>
          <a:bodyPr/>
          <a:lstStyle>
            <a:lvl1pPr>
              <a:defRPr/>
            </a:lvl1pPr>
          </a:lstStyle>
          <a:p>
            <a:endParaRPr lang="da-DK" noProof="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a:p>
        </p:txBody>
      </p:sp>
      <p:sp>
        <p:nvSpPr>
          <p:cNvPr id="10" name="Content Placeholder 9"/>
          <p:cNvSpPr>
            <a:spLocks noGrp="1"/>
          </p:cNvSpPr>
          <p:nvPr>
            <p:ph sz="quarter" idx="13"/>
          </p:nvPr>
        </p:nvSpPr>
        <p:spPr>
          <a:xfrm>
            <a:off x="4665662" y="4064000"/>
            <a:ext cx="3975100"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1949523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verskrift og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17. januar 2023</a:t>
            </a:fld>
            <a:endParaRPr lang="da-DK" noProof="0"/>
          </a:p>
        </p:txBody>
      </p:sp>
      <p:sp>
        <p:nvSpPr>
          <p:cNvPr id="5" name="Footer Placeholder 4"/>
          <p:cNvSpPr>
            <a:spLocks noGrp="1"/>
          </p:cNvSpPr>
          <p:nvPr>
            <p:ph type="ftr" sz="quarter" idx="11"/>
          </p:nvPr>
        </p:nvSpPr>
        <p:spPr/>
        <p:txBody>
          <a:bodyPr/>
          <a:lstStyle>
            <a:lvl1pPr>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a:p>
        </p:txBody>
      </p:sp>
    </p:spTree>
    <p:extLst>
      <p:ext uri="{BB962C8B-B14F-4D97-AF65-F5344CB8AC3E}">
        <p14:creationId xmlns:p14="http://schemas.microsoft.com/office/powerpoint/2010/main" val="2208594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ternativ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7"/>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45370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2594059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verskrift og fi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7"/>
          <p:cNvSpPr>
            <a:spLocks noGrp="1"/>
          </p:cNvSpPr>
          <p:nvPr>
            <p:ph sz="quarter" idx="16"/>
          </p:nvPr>
        </p:nvSpPr>
        <p:spPr>
          <a:xfrm>
            <a:off x="4665662" y="4064000"/>
            <a:ext cx="3975101"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1990714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152400"/>
            <a:ext cx="9144000" cy="6084888"/>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Tree>
    <p:extLst>
      <p:ext uri="{BB962C8B-B14F-4D97-AF65-F5344CB8AC3E}">
        <p14:creationId xmlns:p14="http://schemas.microsoft.com/office/powerpoint/2010/main" val="1417594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Text Placeholder 6"/>
          <p:cNvSpPr>
            <a:spLocks noGrp="1"/>
          </p:cNvSpPr>
          <p:nvPr>
            <p:ph type="body" sz="quarter" idx="13"/>
          </p:nvPr>
        </p:nvSpPr>
        <p:spPr>
          <a:xfrm>
            <a:off x="503238" y="1700214"/>
            <a:ext cx="3975100"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Picture Placeholder 8"/>
          <p:cNvSpPr>
            <a:spLocks noGrp="1"/>
          </p:cNvSpPr>
          <p:nvPr>
            <p:ph type="pic" sz="quarter" idx="14"/>
          </p:nvPr>
        </p:nvSpPr>
        <p:spPr>
          <a:xfrm>
            <a:off x="4665662" y="1700214"/>
            <a:ext cx="3975101" cy="4537074"/>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Tree>
    <p:extLst>
      <p:ext uri="{BB962C8B-B14F-4D97-AF65-F5344CB8AC3E}">
        <p14:creationId xmlns:p14="http://schemas.microsoft.com/office/powerpoint/2010/main" val="770999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Picture Placeholder 6"/>
          <p:cNvSpPr>
            <a:spLocks noGrp="1"/>
          </p:cNvSpPr>
          <p:nvPr>
            <p:ph type="pic" sz="quarter" idx="13"/>
          </p:nvPr>
        </p:nvSpPr>
        <p:spPr>
          <a:xfrm>
            <a:off x="503238" y="1700214"/>
            <a:ext cx="3975100" cy="4537074"/>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
        <p:nvSpPr>
          <p:cNvPr id="9" name="Text Placeholder 8"/>
          <p:cNvSpPr>
            <a:spLocks noGrp="1"/>
          </p:cNvSpPr>
          <p:nvPr>
            <p:ph type="body" sz="quarter" idx="14"/>
          </p:nvPr>
        </p:nvSpPr>
        <p:spPr>
          <a:xfrm>
            <a:off x="4665662" y="1700214"/>
            <a:ext cx="3975101"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1281177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237" y="584201"/>
            <a:ext cx="8137525" cy="5653112"/>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17. januar 2023</a:t>
            </a:fld>
            <a:endParaRPr lang="da-DK" noProof="0"/>
          </a:p>
        </p:txBody>
      </p:sp>
      <p:sp>
        <p:nvSpPr>
          <p:cNvPr id="5" name="Footer Placeholder 4"/>
          <p:cNvSpPr>
            <a:spLocks noGrp="1"/>
          </p:cNvSpPr>
          <p:nvPr>
            <p:ph type="ftr" sz="quarter" idx="11"/>
          </p:nvPr>
        </p:nvSpPr>
        <p:spPr/>
        <p:txBody>
          <a:bodyPr/>
          <a:lstStyle>
            <a:lvl1pPr>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a:p>
        </p:txBody>
      </p:sp>
    </p:spTree>
    <p:extLst>
      <p:ext uri="{BB962C8B-B14F-4D97-AF65-F5344CB8AC3E}">
        <p14:creationId xmlns:p14="http://schemas.microsoft.com/office/powerpoint/2010/main" val="2633449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killeblad">
    <p:spTree>
      <p:nvGrpSpPr>
        <p:cNvPr id="1" name=""/>
        <p:cNvGrpSpPr/>
        <p:nvPr/>
      </p:nvGrpSpPr>
      <p:grpSpPr>
        <a:xfrm>
          <a:off x="0" y="0"/>
          <a:ext cx="0" cy="0"/>
          <a:chOff x="0" y="0"/>
          <a:chExt cx="0" cy="0"/>
        </a:xfrm>
      </p:grpSpPr>
      <p:sp>
        <p:nvSpPr>
          <p:cNvPr id="8" name="Rektangel 7"/>
          <p:cNvSpPr/>
          <p:nvPr userDrawn="1"/>
        </p:nvSpPr>
        <p:spPr>
          <a:xfrm>
            <a:off x="0" y="0"/>
            <a:ext cx="9144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7" name="Billede 6"/>
          <p:cNvPicPr>
            <a:picLocks noChangeAspect="1"/>
          </p:cNvPicPr>
          <p:nvPr userDrawn="1"/>
        </p:nvPicPr>
        <p:blipFill rotWithShape="1">
          <a:blip r:embed="rId2">
            <a:extLst>
              <a:ext uri="{28A0092B-C50C-407E-A947-70E740481C1C}">
                <a14:useLocalDpi xmlns:a14="http://schemas.microsoft.com/office/drawing/2010/main" val="0"/>
              </a:ext>
            </a:extLst>
          </a:blip>
          <a:srcRect l="1" r="196" b="13762"/>
          <a:stretch/>
        </p:blipFill>
        <p:spPr>
          <a:xfrm>
            <a:off x="0" y="4139979"/>
            <a:ext cx="9144000" cy="2718021"/>
          </a:xfrm>
          <a:prstGeom prst="rect">
            <a:avLst/>
          </a:prstGeom>
        </p:spPr>
      </p:pic>
      <p:sp>
        <p:nvSpPr>
          <p:cNvPr id="2" name="Title 1"/>
          <p:cNvSpPr>
            <a:spLocks noGrp="1"/>
          </p:cNvSpPr>
          <p:nvPr>
            <p:ph type="ctrTitle" hasCustomPrompt="1"/>
          </p:nvPr>
        </p:nvSpPr>
        <p:spPr>
          <a:xfrm>
            <a:off x="449975" y="584200"/>
            <a:ext cx="8202991" cy="2519931"/>
          </a:xfrm>
        </p:spPr>
        <p:txBody>
          <a:bodyPr anchor="b" anchorCtr="0"/>
          <a:lstStyle>
            <a:lvl1pPr>
              <a:defRPr sz="6000">
                <a:solidFill>
                  <a:schemeClr val="bg1"/>
                </a:solidFill>
              </a:defRPr>
            </a:lvl1pPr>
          </a:lstStyle>
          <a:p>
            <a:r>
              <a:rPr lang="da-DK" noProof="0" dirty="0"/>
              <a:t>Klik, og tilføj titel</a:t>
            </a:r>
          </a:p>
        </p:txBody>
      </p:sp>
      <p:sp>
        <p:nvSpPr>
          <p:cNvPr id="3" name="Subtitle 2"/>
          <p:cNvSpPr>
            <a:spLocks noGrp="1"/>
          </p:cNvSpPr>
          <p:nvPr>
            <p:ph type="subTitle" idx="1" hasCustomPrompt="1"/>
          </p:nvPr>
        </p:nvSpPr>
        <p:spPr>
          <a:xfrm>
            <a:off x="503237" y="3360904"/>
            <a:ext cx="8137525" cy="703096"/>
          </a:xfrm>
        </p:spPr>
        <p:txBody>
          <a:bodyPr/>
          <a:lstStyle>
            <a:lvl1pPr marL="0" indent="0" algn="l">
              <a:buNone/>
              <a:defRPr sz="2000" i="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4" name="Date Placeholder 3"/>
          <p:cNvSpPr>
            <a:spLocks noGrp="1"/>
          </p:cNvSpPr>
          <p:nvPr>
            <p:ph type="dt" sz="half" idx="10"/>
          </p:nvPr>
        </p:nvSpPr>
        <p:spPr/>
        <p:txBody>
          <a:bodyPr/>
          <a:lstStyle>
            <a:lvl1pPr>
              <a:defRPr>
                <a:solidFill>
                  <a:schemeClr val="bg1"/>
                </a:solidFill>
              </a:defRPr>
            </a:lvl1pPr>
          </a:lstStyle>
          <a:p>
            <a:fld id="{D27C61A6-647D-4B2B-8346-C503198F10DB}" type="datetime2">
              <a:rPr lang="da-DK" noProof="0" smtClean="0"/>
              <a:pPr/>
              <a:t>17. januar 2023</a:t>
            </a:fld>
            <a:endParaRPr lang="da-DK" noProof="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135CA7DE-EF32-49F9-A743-135778064C71}" type="slidenum">
              <a:rPr lang="da-DK" noProof="0"/>
              <a:pPr/>
              <a:t>‹nr.›</a:t>
            </a:fld>
            <a:endParaRPr lang="da-DK" noProof="0"/>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Tree>
    <p:extLst>
      <p:ext uri="{BB962C8B-B14F-4D97-AF65-F5344CB8AC3E}">
        <p14:creationId xmlns:p14="http://schemas.microsoft.com/office/powerpoint/2010/main" val="945873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lvl1pPr>
              <a:defRPr/>
            </a:lvl1pPr>
          </a:lstStyle>
          <a:p>
            <a:fld id="{C6CF30C1-C16D-433C-A96A-D83E69CDD0AF}" type="datetime2">
              <a:rPr lang="da-DK" noProof="0"/>
              <a:pPr/>
              <a:t>17. januar 2023</a:t>
            </a:fld>
            <a:endParaRPr lang="da-DK" noProof="0"/>
          </a:p>
        </p:txBody>
      </p:sp>
      <p:sp>
        <p:nvSpPr>
          <p:cNvPr id="4" name="Footer Placeholder 3"/>
          <p:cNvSpPr>
            <a:spLocks noGrp="1"/>
          </p:cNvSpPr>
          <p:nvPr>
            <p:ph type="ftr" sz="quarter" idx="11"/>
          </p:nvPr>
        </p:nvSpPr>
        <p:spPr/>
        <p:txBody>
          <a:bodyPr/>
          <a:lstStyle>
            <a:lvl1pPr>
              <a:defRPr/>
            </a:lvl1pPr>
          </a:lstStyle>
          <a:p>
            <a:endParaRPr lang="da-DK" noProof="0"/>
          </a:p>
        </p:txBody>
      </p:sp>
      <p:sp>
        <p:nvSpPr>
          <p:cNvPr id="5" name="Slide Number Placeholder 4"/>
          <p:cNvSpPr>
            <a:spLocks noGrp="1"/>
          </p:cNvSpPr>
          <p:nvPr>
            <p:ph type="sldNum" sz="quarter" idx="12"/>
          </p:nvPr>
        </p:nvSpPr>
        <p:spPr/>
        <p:txBody>
          <a:bodyPr/>
          <a:lstStyle>
            <a:lvl1pPr>
              <a:defRPr/>
            </a:lvl1pPr>
          </a:lstStyle>
          <a:p>
            <a:fld id="{6346643C-3FBF-4A6C-AE6E-30C03FEB2E00}" type="slidenum">
              <a:rPr lang="da-DK" noProof="0"/>
              <a:pPr/>
              <a:t>‹nr.›</a:t>
            </a:fld>
            <a:endParaRPr lang="da-DK" noProof="0"/>
          </a:p>
        </p:txBody>
      </p:sp>
    </p:spTree>
    <p:extLst>
      <p:ext uri="{BB962C8B-B14F-4D97-AF65-F5344CB8AC3E}">
        <p14:creationId xmlns:p14="http://schemas.microsoft.com/office/powerpoint/2010/main" val="3676150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6E8D41-AB85-4137-B54C-08EAF5DD5794}" type="datetime2">
              <a:rPr lang="da-DK"/>
              <a:pPr/>
              <a:t>17. januar 2023</a:t>
            </a:fld>
            <a:endParaRPr lang="da-DK"/>
          </a:p>
        </p:txBody>
      </p:sp>
      <p:sp>
        <p:nvSpPr>
          <p:cNvPr id="3" name="Footer Placeholder 2"/>
          <p:cNvSpPr>
            <a:spLocks noGrp="1"/>
          </p:cNvSpPr>
          <p:nvPr>
            <p:ph type="ftr" sz="quarter" idx="11"/>
          </p:nvPr>
        </p:nvSpPr>
        <p:spPr/>
        <p:txBody>
          <a:bodyPr/>
          <a:lstStyle>
            <a:lvl1pPr>
              <a:defRPr/>
            </a:lvl1pPr>
          </a:lstStyle>
          <a:p>
            <a:endParaRPr lang="da-DK"/>
          </a:p>
        </p:txBody>
      </p:sp>
      <p:sp>
        <p:nvSpPr>
          <p:cNvPr id="4" name="Slide Number Placeholder 3"/>
          <p:cNvSpPr>
            <a:spLocks noGrp="1"/>
          </p:cNvSpPr>
          <p:nvPr>
            <p:ph type="sldNum" sz="quarter" idx="12"/>
          </p:nvPr>
        </p:nvSpPr>
        <p:spPr/>
        <p:txBody>
          <a:bodyPr/>
          <a:lstStyle>
            <a:lvl1pPr>
              <a:defRPr/>
            </a:lvl1pPr>
          </a:lstStyle>
          <a:p>
            <a:fld id="{27F77152-ABBE-41DA-A982-CA0A10BA369D}" type="slidenum">
              <a:rPr lang="da-DK"/>
              <a:pPr/>
              <a:t>‹nr.›</a:t>
            </a:fld>
            <a:endParaRPr lang="da-DK"/>
          </a:p>
        </p:txBody>
      </p:sp>
    </p:spTree>
    <p:extLst>
      <p:ext uri="{BB962C8B-B14F-4D97-AF65-F5344CB8AC3E}">
        <p14:creationId xmlns:p14="http://schemas.microsoft.com/office/powerpoint/2010/main" val="287203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8" name="Rektangel 7"/>
          <p:cNvSpPr/>
          <p:nvPr userDrawn="1"/>
        </p:nvSpPr>
        <p:spPr>
          <a:xfrm>
            <a:off x="0" y="0"/>
            <a:ext cx="9144000" cy="220486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l="1" r="196" b="28114"/>
          <a:stretch/>
        </p:blipFill>
        <p:spPr>
          <a:xfrm>
            <a:off x="0" y="50334"/>
            <a:ext cx="9144000" cy="2209204"/>
          </a:xfrm>
          <a:prstGeom prst="rect">
            <a:avLst/>
          </a:prstGeom>
        </p:spPr>
      </p:pic>
      <p:sp>
        <p:nvSpPr>
          <p:cNvPr id="3075" name="Rectangle 3"/>
          <p:cNvSpPr>
            <a:spLocks noGrp="1" noChangeArrowheads="1"/>
          </p:cNvSpPr>
          <p:nvPr>
            <p:ph type="ctrTitle" hasCustomPrompt="1"/>
          </p:nvPr>
        </p:nvSpPr>
        <p:spPr>
          <a:xfrm>
            <a:off x="788304" y="1908000"/>
            <a:ext cx="7589610" cy="1618714"/>
          </a:xfrm>
        </p:spPr>
        <p:txBody>
          <a:bodyPr anchor="b" anchorCtr="0"/>
          <a:lstStyle>
            <a:lvl1pPr>
              <a:lnSpc>
                <a:spcPct val="83000"/>
              </a:lnSpc>
              <a:defRPr sz="6000" baseline="0">
                <a:solidFill>
                  <a:srgbClr val="7F7F7F"/>
                </a:solidFill>
              </a:defRPr>
            </a:lvl1pPr>
          </a:lstStyle>
          <a:p>
            <a:pPr lvl="0"/>
            <a:r>
              <a:rPr lang="da-DK" noProof="0" dirty="0"/>
              <a:t>Klik, og tilføj titel</a:t>
            </a:r>
          </a:p>
        </p:txBody>
      </p:sp>
      <p:sp>
        <p:nvSpPr>
          <p:cNvPr id="11" name="Subtitle 2"/>
          <p:cNvSpPr>
            <a:spLocks noGrp="1"/>
          </p:cNvSpPr>
          <p:nvPr>
            <p:ph type="subTitle" idx="1" hasCustomPrompt="1"/>
          </p:nvPr>
        </p:nvSpPr>
        <p:spPr>
          <a:xfrm>
            <a:off x="850184" y="3814166"/>
            <a:ext cx="7439598" cy="1752600"/>
          </a:xfrm>
          <a:prstGeom prst="rect">
            <a:avLst/>
          </a:prstGeom>
        </p:spPr>
        <p:txBody>
          <a:bodyPr/>
          <a:lstStyle>
            <a:lvl1pPr marL="0" indent="0" algn="l">
              <a:buNone/>
              <a:defRPr sz="2000" i="1">
                <a:solidFill>
                  <a:srgbClr val="7F7F7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5" name="Pladsholder til dato 4"/>
          <p:cNvSpPr>
            <a:spLocks noGrp="1"/>
          </p:cNvSpPr>
          <p:nvPr>
            <p:ph type="dt" sz="half" idx="10"/>
          </p:nvPr>
        </p:nvSpPr>
        <p:spPr/>
        <p:txBody>
          <a:bodyPr/>
          <a:lstStyle/>
          <a:p>
            <a:fld id="{5888027E-75D8-4E45-9E8E-1595773F0041}" type="datetime2">
              <a:rPr lang="da-DK" smtClean="0"/>
              <a:pPr/>
              <a:t>17. januar 2023</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fld id="{B6C57A29-F2F5-41C9-9D61-59DDDBBF376E}" type="slidenum">
              <a:rPr lang="da-DK" smtClean="0"/>
              <a:pPr/>
              <a:t>‹nr.›</a:t>
            </a:fld>
            <a:endParaRPr lang="da-DK" dirty="0"/>
          </a:p>
        </p:txBody>
      </p:sp>
    </p:spTree>
    <p:extLst>
      <p:ext uri="{BB962C8B-B14F-4D97-AF65-F5344CB8AC3E}">
        <p14:creationId xmlns:p14="http://schemas.microsoft.com/office/powerpoint/2010/main" val="2440009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Overskrift og to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17. januar 2023</a:t>
            </a:fld>
            <a:endParaRPr lang="da-DK" noProof="0"/>
          </a:p>
        </p:txBody>
      </p:sp>
      <p:sp>
        <p:nvSpPr>
          <p:cNvPr id="6" name="Footer Placeholder 5"/>
          <p:cNvSpPr>
            <a:spLocks noGrp="1"/>
          </p:cNvSpPr>
          <p:nvPr>
            <p:ph type="ftr" sz="quarter" idx="11"/>
          </p:nvPr>
        </p:nvSpPr>
        <p:spPr/>
        <p:txBody>
          <a:bodyPr/>
          <a:lstStyle>
            <a:lvl1pPr>
              <a:defRPr/>
            </a:lvl1pPr>
          </a:lstStyle>
          <a:p>
            <a:endParaRPr lang="da-DK" noProof="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a:p>
        </p:txBody>
      </p:sp>
    </p:spTree>
    <p:extLst>
      <p:ext uri="{BB962C8B-B14F-4D97-AF65-F5344CB8AC3E}">
        <p14:creationId xmlns:p14="http://schemas.microsoft.com/office/powerpoint/2010/main" val="2016164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Overskrift og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17. januar 2023</a:t>
            </a:fld>
            <a:endParaRPr lang="da-DK" noProof="0"/>
          </a:p>
        </p:txBody>
      </p:sp>
      <p:sp>
        <p:nvSpPr>
          <p:cNvPr id="5" name="Footer Placeholder 4"/>
          <p:cNvSpPr>
            <a:spLocks noGrp="1"/>
          </p:cNvSpPr>
          <p:nvPr>
            <p:ph type="ftr" sz="quarter" idx="11"/>
          </p:nvPr>
        </p:nvSpPr>
        <p:spPr/>
        <p:txBody>
          <a:bodyPr/>
          <a:lstStyle>
            <a:lvl1pPr>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a:p>
        </p:txBody>
      </p:sp>
    </p:spTree>
    <p:extLst>
      <p:ext uri="{BB962C8B-B14F-4D97-AF65-F5344CB8AC3E}">
        <p14:creationId xmlns:p14="http://schemas.microsoft.com/office/powerpoint/2010/main" val="1349059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Overskrift og to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17. januar 2023</a:t>
            </a:fld>
            <a:endParaRPr lang="da-DK" noProof="0"/>
          </a:p>
        </p:txBody>
      </p:sp>
      <p:sp>
        <p:nvSpPr>
          <p:cNvPr id="6" name="Footer Placeholder 5"/>
          <p:cNvSpPr>
            <a:spLocks noGrp="1"/>
          </p:cNvSpPr>
          <p:nvPr>
            <p:ph type="ftr" sz="quarter" idx="11"/>
          </p:nvPr>
        </p:nvSpPr>
        <p:spPr/>
        <p:txBody>
          <a:bodyPr/>
          <a:lstStyle>
            <a:lvl1pPr>
              <a:defRPr/>
            </a:lvl1pPr>
          </a:lstStyle>
          <a:p>
            <a:endParaRPr lang="da-DK" noProof="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a:p>
        </p:txBody>
      </p:sp>
    </p:spTree>
    <p:extLst>
      <p:ext uri="{BB962C8B-B14F-4D97-AF65-F5344CB8AC3E}">
        <p14:creationId xmlns:p14="http://schemas.microsoft.com/office/powerpoint/2010/main" val="2993237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verskrift og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099"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21748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17. januar 2023</a:t>
            </a:fld>
            <a:endParaRPr lang="da-DK" noProof="0"/>
          </a:p>
        </p:txBody>
      </p:sp>
      <p:sp>
        <p:nvSpPr>
          <p:cNvPr id="6" name="Footer Placeholder 5"/>
          <p:cNvSpPr>
            <a:spLocks noGrp="1"/>
          </p:cNvSpPr>
          <p:nvPr>
            <p:ph type="ftr" sz="quarter" idx="11"/>
          </p:nvPr>
        </p:nvSpPr>
        <p:spPr/>
        <p:txBody>
          <a:bodyPr/>
          <a:lstStyle>
            <a:lvl1pPr>
              <a:defRPr/>
            </a:lvl1pPr>
          </a:lstStyle>
          <a:p>
            <a:endParaRPr lang="da-DK" noProof="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a:p>
        </p:txBody>
      </p:sp>
      <p:sp>
        <p:nvSpPr>
          <p:cNvPr id="10" name="Content Placeholder 9"/>
          <p:cNvSpPr>
            <a:spLocks noGrp="1"/>
          </p:cNvSpPr>
          <p:nvPr>
            <p:ph sz="quarter" idx="13"/>
          </p:nvPr>
        </p:nvSpPr>
        <p:spPr>
          <a:xfrm>
            <a:off x="4665662" y="4064000"/>
            <a:ext cx="3975100"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1407809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ternativ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7"/>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45370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4278444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verskrift og fi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7"/>
          <p:cNvSpPr>
            <a:spLocks noGrp="1"/>
          </p:cNvSpPr>
          <p:nvPr>
            <p:ph sz="quarter" idx="16"/>
          </p:nvPr>
        </p:nvSpPr>
        <p:spPr>
          <a:xfrm>
            <a:off x="4665662" y="4064000"/>
            <a:ext cx="3975101"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4196069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152400"/>
            <a:ext cx="9144000" cy="6084888"/>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Tree>
    <p:extLst>
      <p:ext uri="{BB962C8B-B14F-4D97-AF65-F5344CB8AC3E}">
        <p14:creationId xmlns:p14="http://schemas.microsoft.com/office/powerpoint/2010/main" val="1503284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Text Placeholder 6"/>
          <p:cNvSpPr>
            <a:spLocks noGrp="1"/>
          </p:cNvSpPr>
          <p:nvPr>
            <p:ph type="body" sz="quarter" idx="13"/>
          </p:nvPr>
        </p:nvSpPr>
        <p:spPr>
          <a:xfrm>
            <a:off x="503238" y="1700214"/>
            <a:ext cx="3975100"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Picture Placeholder 8"/>
          <p:cNvSpPr>
            <a:spLocks noGrp="1"/>
          </p:cNvSpPr>
          <p:nvPr>
            <p:ph type="pic" sz="quarter" idx="14"/>
          </p:nvPr>
        </p:nvSpPr>
        <p:spPr>
          <a:xfrm>
            <a:off x="4665662" y="1700214"/>
            <a:ext cx="3975101" cy="4537074"/>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Tree>
    <p:extLst>
      <p:ext uri="{BB962C8B-B14F-4D97-AF65-F5344CB8AC3E}">
        <p14:creationId xmlns:p14="http://schemas.microsoft.com/office/powerpoint/2010/main" val="2701196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Picture Placeholder 6"/>
          <p:cNvSpPr>
            <a:spLocks noGrp="1"/>
          </p:cNvSpPr>
          <p:nvPr>
            <p:ph type="pic" sz="quarter" idx="13"/>
          </p:nvPr>
        </p:nvSpPr>
        <p:spPr>
          <a:xfrm>
            <a:off x="503238" y="1700214"/>
            <a:ext cx="3975100" cy="4537074"/>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
        <p:nvSpPr>
          <p:cNvPr id="9" name="Text Placeholder 8"/>
          <p:cNvSpPr>
            <a:spLocks noGrp="1"/>
          </p:cNvSpPr>
          <p:nvPr>
            <p:ph type="body" sz="quarter" idx="14"/>
          </p:nvPr>
        </p:nvSpPr>
        <p:spPr>
          <a:xfrm>
            <a:off x="4665662" y="1700214"/>
            <a:ext cx="3975101"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3786227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237" y="584201"/>
            <a:ext cx="8137525" cy="5653112"/>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17. januar 2023</a:t>
            </a:fld>
            <a:endParaRPr lang="da-DK" noProof="0"/>
          </a:p>
        </p:txBody>
      </p:sp>
      <p:sp>
        <p:nvSpPr>
          <p:cNvPr id="5" name="Footer Placeholder 4"/>
          <p:cNvSpPr>
            <a:spLocks noGrp="1"/>
          </p:cNvSpPr>
          <p:nvPr>
            <p:ph type="ftr" sz="quarter" idx="11"/>
          </p:nvPr>
        </p:nvSpPr>
        <p:spPr/>
        <p:txBody>
          <a:bodyPr/>
          <a:lstStyle>
            <a:lvl1pPr>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a:p>
        </p:txBody>
      </p:sp>
    </p:spTree>
    <p:extLst>
      <p:ext uri="{BB962C8B-B14F-4D97-AF65-F5344CB8AC3E}">
        <p14:creationId xmlns:p14="http://schemas.microsoft.com/office/powerpoint/2010/main" val="5647261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Skilleblad">
    <p:spTree>
      <p:nvGrpSpPr>
        <p:cNvPr id="1" name=""/>
        <p:cNvGrpSpPr/>
        <p:nvPr/>
      </p:nvGrpSpPr>
      <p:grpSpPr>
        <a:xfrm>
          <a:off x="0" y="0"/>
          <a:ext cx="0" cy="0"/>
          <a:chOff x="0" y="0"/>
          <a:chExt cx="0" cy="0"/>
        </a:xfrm>
      </p:grpSpPr>
      <p:sp>
        <p:nvSpPr>
          <p:cNvPr id="8" name="Rektangel 7"/>
          <p:cNvSpPr/>
          <p:nvPr userDrawn="1"/>
        </p:nvSpPr>
        <p:spPr>
          <a:xfrm>
            <a:off x="0" y="0"/>
            <a:ext cx="9144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13" name="Billede 12"/>
          <p:cNvPicPr>
            <a:picLocks noChangeAspect="1"/>
          </p:cNvPicPr>
          <p:nvPr userDrawn="1"/>
        </p:nvPicPr>
        <p:blipFill rotWithShape="1">
          <a:blip r:embed="rId2">
            <a:extLst>
              <a:ext uri="{28A0092B-C50C-407E-A947-70E740481C1C}">
                <a14:useLocalDpi xmlns:a14="http://schemas.microsoft.com/office/drawing/2010/main" val="0"/>
              </a:ext>
            </a:extLst>
          </a:blip>
          <a:srcRect l="1" r="196" b="7916"/>
          <a:stretch/>
        </p:blipFill>
        <p:spPr>
          <a:xfrm>
            <a:off x="0" y="4028084"/>
            <a:ext cx="9144000" cy="2829916"/>
          </a:xfrm>
          <a:prstGeom prst="rect">
            <a:avLst/>
          </a:prstGeom>
        </p:spPr>
      </p:pic>
      <p:sp>
        <p:nvSpPr>
          <p:cNvPr id="2" name="Title 1"/>
          <p:cNvSpPr>
            <a:spLocks noGrp="1"/>
          </p:cNvSpPr>
          <p:nvPr>
            <p:ph type="ctrTitle" hasCustomPrompt="1"/>
          </p:nvPr>
        </p:nvSpPr>
        <p:spPr>
          <a:xfrm>
            <a:off x="449975" y="584200"/>
            <a:ext cx="8202991" cy="2519931"/>
          </a:xfrm>
        </p:spPr>
        <p:txBody>
          <a:bodyPr anchor="b" anchorCtr="0"/>
          <a:lstStyle>
            <a:lvl1pPr>
              <a:defRPr sz="6000">
                <a:solidFill>
                  <a:schemeClr val="bg1"/>
                </a:solidFill>
              </a:defRPr>
            </a:lvl1pPr>
          </a:lstStyle>
          <a:p>
            <a:r>
              <a:rPr lang="da-DK" noProof="0" dirty="0"/>
              <a:t>Klik, og tilføj titel</a:t>
            </a:r>
          </a:p>
        </p:txBody>
      </p:sp>
      <p:sp>
        <p:nvSpPr>
          <p:cNvPr id="3" name="Subtitle 2"/>
          <p:cNvSpPr>
            <a:spLocks noGrp="1"/>
          </p:cNvSpPr>
          <p:nvPr>
            <p:ph type="subTitle" idx="1" hasCustomPrompt="1"/>
          </p:nvPr>
        </p:nvSpPr>
        <p:spPr>
          <a:xfrm>
            <a:off x="503237" y="3360904"/>
            <a:ext cx="8137525" cy="703096"/>
          </a:xfrm>
        </p:spPr>
        <p:txBody>
          <a:bodyPr/>
          <a:lstStyle>
            <a:lvl1pPr marL="0" indent="0" algn="l">
              <a:buNone/>
              <a:defRPr sz="2000" i="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4" name="Date Placeholder 3"/>
          <p:cNvSpPr>
            <a:spLocks noGrp="1"/>
          </p:cNvSpPr>
          <p:nvPr>
            <p:ph type="dt" sz="half" idx="10"/>
          </p:nvPr>
        </p:nvSpPr>
        <p:spPr/>
        <p:txBody>
          <a:bodyPr/>
          <a:lstStyle>
            <a:lvl1pPr>
              <a:defRPr>
                <a:solidFill>
                  <a:schemeClr val="bg1"/>
                </a:solidFill>
              </a:defRPr>
            </a:lvl1pPr>
          </a:lstStyle>
          <a:p>
            <a:fld id="{D27C61A6-647D-4B2B-8346-C503198F10DB}" type="datetime2">
              <a:rPr lang="da-DK" noProof="0" smtClean="0"/>
              <a:pPr/>
              <a:t>17. januar 2023</a:t>
            </a:fld>
            <a:endParaRPr lang="da-DK" noProof="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135CA7DE-EF32-49F9-A743-135778064C71}" type="slidenum">
              <a:rPr lang="da-DK" noProof="0"/>
              <a:pPr/>
              <a:t>‹nr.›</a:t>
            </a:fld>
            <a:endParaRPr lang="da-DK" noProof="0"/>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Tree>
    <p:extLst>
      <p:ext uri="{BB962C8B-B14F-4D97-AF65-F5344CB8AC3E}">
        <p14:creationId xmlns:p14="http://schemas.microsoft.com/office/powerpoint/2010/main" val="2145336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skrift og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099"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21748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17. januar 2023</a:t>
            </a:fld>
            <a:endParaRPr lang="da-DK" noProof="0"/>
          </a:p>
        </p:txBody>
      </p:sp>
      <p:sp>
        <p:nvSpPr>
          <p:cNvPr id="6" name="Footer Placeholder 5"/>
          <p:cNvSpPr>
            <a:spLocks noGrp="1"/>
          </p:cNvSpPr>
          <p:nvPr>
            <p:ph type="ftr" sz="quarter" idx="11"/>
          </p:nvPr>
        </p:nvSpPr>
        <p:spPr/>
        <p:txBody>
          <a:bodyPr/>
          <a:lstStyle>
            <a:lvl1pPr>
              <a:defRPr/>
            </a:lvl1pPr>
          </a:lstStyle>
          <a:p>
            <a:endParaRPr lang="da-DK" noProof="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a:p>
        </p:txBody>
      </p:sp>
      <p:sp>
        <p:nvSpPr>
          <p:cNvPr id="10" name="Content Placeholder 9"/>
          <p:cNvSpPr>
            <a:spLocks noGrp="1"/>
          </p:cNvSpPr>
          <p:nvPr>
            <p:ph sz="quarter" idx="13"/>
          </p:nvPr>
        </p:nvSpPr>
        <p:spPr>
          <a:xfrm>
            <a:off x="4665662" y="4064000"/>
            <a:ext cx="3975100"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792061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lvl1pPr>
              <a:defRPr/>
            </a:lvl1pPr>
          </a:lstStyle>
          <a:p>
            <a:fld id="{C6CF30C1-C16D-433C-A96A-D83E69CDD0AF}" type="datetime2">
              <a:rPr lang="da-DK" noProof="0"/>
              <a:pPr/>
              <a:t>17. januar 2023</a:t>
            </a:fld>
            <a:endParaRPr lang="da-DK" noProof="0"/>
          </a:p>
        </p:txBody>
      </p:sp>
      <p:sp>
        <p:nvSpPr>
          <p:cNvPr id="4" name="Footer Placeholder 3"/>
          <p:cNvSpPr>
            <a:spLocks noGrp="1"/>
          </p:cNvSpPr>
          <p:nvPr>
            <p:ph type="ftr" sz="quarter" idx="11"/>
          </p:nvPr>
        </p:nvSpPr>
        <p:spPr/>
        <p:txBody>
          <a:bodyPr/>
          <a:lstStyle>
            <a:lvl1pPr>
              <a:defRPr/>
            </a:lvl1pPr>
          </a:lstStyle>
          <a:p>
            <a:endParaRPr lang="da-DK" noProof="0"/>
          </a:p>
        </p:txBody>
      </p:sp>
      <p:sp>
        <p:nvSpPr>
          <p:cNvPr id="5" name="Slide Number Placeholder 4"/>
          <p:cNvSpPr>
            <a:spLocks noGrp="1"/>
          </p:cNvSpPr>
          <p:nvPr>
            <p:ph type="sldNum" sz="quarter" idx="12"/>
          </p:nvPr>
        </p:nvSpPr>
        <p:spPr/>
        <p:txBody>
          <a:bodyPr/>
          <a:lstStyle>
            <a:lvl1pPr>
              <a:defRPr/>
            </a:lvl1pPr>
          </a:lstStyle>
          <a:p>
            <a:fld id="{6346643C-3FBF-4A6C-AE6E-30C03FEB2E00}" type="slidenum">
              <a:rPr lang="da-DK" noProof="0"/>
              <a:pPr/>
              <a:t>‹nr.›</a:t>
            </a:fld>
            <a:endParaRPr lang="da-DK" noProof="0"/>
          </a:p>
        </p:txBody>
      </p:sp>
    </p:spTree>
    <p:extLst>
      <p:ext uri="{BB962C8B-B14F-4D97-AF65-F5344CB8AC3E}">
        <p14:creationId xmlns:p14="http://schemas.microsoft.com/office/powerpoint/2010/main" val="34002106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6E8D41-AB85-4137-B54C-08EAF5DD5794}" type="datetime2">
              <a:rPr lang="da-DK"/>
              <a:pPr/>
              <a:t>17. januar 2023</a:t>
            </a:fld>
            <a:endParaRPr lang="da-DK"/>
          </a:p>
        </p:txBody>
      </p:sp>
      <p:sp>
        <p:nvSpPr>
          <p:cNvPr id="3" name="Footer Placeholder 2"/>
          <p:cNvSpPr>
            <a:spLocks noGrp="1"/>
          </p:cNvSpPr>
          <p:nvPr>
            <p:ph type="ftr" sz="quarter" idx="11"/>
          </p:nvPr>
        </p:nvSpPr>
        <p:spPr/>
        <p:txBody>
          <a:bodyPr/>
          <a:lstStyle>
            <a:lvl1pPr>
              <a:defRPr/>
            </a:lvl1pPr>
          </a:lstStyle>
          <a:p>
            <a:endParaRPr lang="da-DK"/>
          </a:p>
        </p:txBody>
      </p:sp>
      <p:sp>
        <p:nvSpPr>
          <p:cNvPr id="4" name="Slide Number Placeholder 3"/>
          <p:cNvSpPr>
            <a:spLocks noGrp="1"/>
          </p:cNvSpPr>
          <p:nvPr>
            <p:ph type="sldNum" sz="quarter" idx="12"/>
          </p:nvPr>
        </p:nvSpPr>
        <p:spPr/>
        <p:txBody>
          <a:bodyPr/>
          <a:lstStyle>
            <a:lvl1pPr>
              <a:defRPr/>
            </a:lvl1pPr>
          </a:lstStyle>
          <a:p>
            <a:fld id="{27F77152-ABBE-41DA-A982-CA0A10BA369D}" type="slidenum">
              <a:rPr lang="da-DK"/>
              <a:pPr/>
              <a:t>‹nr.›</a:t>
            </a:fld>
            <a:endParaRPr lang="da-DK"/>
          </a:p>
        </p:txBody>
      </p:sp>
    </p:spTree>
    <p:extLst>
      <p:ext uri="{BB962C8B-B14F-4D97-AF65-F5344CB8AC3E}">
        <p14:creationId xmlns:p14="http://schemas.microsoft.com/office/powerpoint/2010/main" val="3755153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a-DK"/>
              <a:t>Klik for at redigere titeltypografien i masteren</a:t>
            </a:r>
          </a:p>
        </p:txBody>
      </p:sp>
      <p:sp>
        <p:nvSpPr>
          <p:cNvPr id="3" name="Und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Rectangle 4">
            <a:extLst>
              <a:ext uri="{FF2B5EF4-FFF2-40B4-BE49-F238E27FC236}">
                <a16:creationId xmlns:a16="http://schemas.microsoft.com/office/drawing/2014/main" id="{0417630D-5C4D-4FB6-3CC2-DF7ACDF690AC}"/>
              </a:ext>
            </a:extLst>
          </p:cNvPr>
          <p:cNvSpPr>
            <a:spLocks noGrp="1" noChangeArrowheads="1"/>
          </p:cNvSpPr>
          <p:nvPr>
            <p:ph type="dt" sz="half" idx="10"/>
          </p:nvPr>
        </p:nvSpPr>
        <p:spPr>
          <a:ln/>
        </p:spPr>
        <p:txBody>
          <a:bodyPr/>
          <a:lstStyle>
            <a:lvl1pPr>
              <a:defRPr/>
            </a:lvl1pPr>
          </a:lstStyle>
          <a:p>
            <a:pPr>
              <a:defRPr/>
            </a:pPr>
            <a:endParaRPr lang="en-US" altLang="da-DK"/>
          </a:p>
        </p:txBody>
      </p:sp>
      <p:sp>
        <p:nvSpPr>
          <p:cNvPr id="5" name="Rectangle 5">
            <a:extLst>
              <a:ext uri="{FF2B5EF4-FFF2-40B4-BE49-F238E27FC236}">
                <a16:creationId xmlns:a16="http://schemas.microsoft.com/office/drawing/2014/main" id="{EA3906F2-F138-D580-087F-D2C48F6AB263}"/>
              </a:ext>
            </a:extLst>
          </p:cNvPr>
          <p:cNvSpPr>
            <a:spLocks noGrp="1" noChangeArrowheads="1"/>
          </p:cNvSpPr>
          <p:nvPr>
            <p:ph type="ftr" sz="quarter" idx="11"/>
          </p:nvPr>
        </p:nvSpPr>
        <p:spPr>
          <a:ln/>
        </p:spPr>
        <p:txBody>
          <a:bodyPr/>
          <a:lstStyle>
            <a:lvl1pPr>
              <a:defRPr/>
            </a:lvl1pPr>
          </a:lstStyle>
          <a:p>
            <a:pPr>
              <a:defRPr/>
            </a:pPr>
            <a:endParaRPr lang="en-US" altLang="da-DK"/>
          </a:p>
        </p:txBody>
      </p:sp>
      <p:sp>
        <p:nvSpPr>
          <p:cNvPr id="6" name="Rectangle 6">
            <a:extLst>
              <a:ext uri="{FF2B5EF4-FFF2-40B4-BE49-F238E27FC236}">
                <a16:creationId xmlns:a16="http://schemas.microsoft.com/office/drawing/2014/main" id="{CB03A2F0-9CF0-BB33-48D3-3493065ED090}"/>
              </a:ext>
            </a:extLst>
          </p:cNvPr>
          <p:cNvSpPr>
            <a:spLocks noGrp="1" noChangeArrowheads="1"/>
          </p:cNvSpPr>
          <p:nvPr>
            <p:ph type="sldNum" sz="quarter" idx="12"/>
          </p:nvPr>
        </p:nvSpPr>
        <p:spPr>
          <a:ln/>
        </p:spPr>
        <p:txBody>
          <a:bodyPr/>
          <a:lstStyle>
            <a:lvl1pPr>
              <a:defRPr/>
            </a:lvl1pPr>
          </a:lstStyle>
          <a:p>
            <a:pPr>
              <a:defRPr/>
            </a:pPr>
            <a:fld id="{C01493A5-9BC9-4478-AFE3-1F33983D018E}" type="slidenum">
              <a:rPr lang="en-US" altLang="da-DK"/>
              <a:pPr>
                <a:defRPr/>
              </a:pPr>
              <a:t>‹nr.›</a:t>
            </a:fld>
            <a:endParaRPr lang="en-US" altLang="da-DK"/>
          </a:p>
        </p:txBody>
      </p:sp>
    </p:spTree>
    <p:extLst>
      <p:ext uri="{BB962C8B-B14F-4D97-AF65-F5344CB8AC3E}">
        <p14:creationId xmlns:p14="http://schemas.microsoft.com/office/powerpoint/2010/main" val="2316691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6DD2B442-E305-46CE-857D-ACC6E110369A}"/>
              </a:ext>
            </a:extLst>
          </p:cNvPr>
          <p:cNvSpPr>
            <a:spLocks noGrp="1" noChangeArrowheads="1"/>
          </p:cNvSpPr>
          <p:nvPr>
            <p:ph type="dt" sz="half" idx="10"/>
          </p:nvPr>
        </p:nvSpPr>
        <p:spPr>
          <a:ln/>
        </p:spPr>
        <p:txBody>
          <a:bodyPr/>
          <a:lstStyle>
            <a:lvl1pPr>
              <a:defRPr/>
            </a:lvl1pPr>
          </a:lstStyle>
          <a:p>
            <a:pPr>
              <a:defRPr/>
            </a:pPr>
            <a:endParaRPr lang="en-US" altLang="da-DK"/>
          </a:p>
        </p:txBody>
      </p:sp>
      <p:sp>
        <p:nvSpPr>
          <p:cNvPr id="5" name="Rectangle 5">
            <a:extLst>
              <a:ext uri="{FF2B5EF4-FFF2-40B4-BE49-F238E27FC236}">
                <a16:creationId xmlns:a16="http://schemas.microsoft.com/office/drawing/2014/main" id="{BE9859AD-8FCA-0CA0-9499-0AC2A5E3B65D}"/>
              </a:ext>
            </a:extLst>
          </p:cNvPr>
          <p:cNvSpPr>
            <a:spLocks noGrp="1" noChangeArrowheads="1"/>
          </p:cNvSpPr>
          <p:nvPr>
            <p:ph type="ftr" sz="quarter" idx="11"/>
          </p:nvPr>
        </p:nvSpPr>
        <p:spPr>
          <a:ln/>
        </p:spPr>
        <p:txBody>
          <a:bodyPr/>
          <a:lstStyle>
            <a:lvl1pPr>
              <a:defRPr/>
            </a:lvl1pPr>
          </a:lstStyle>
          <a:p>
            <a:pPr>
              <a:defRPr/>
            </a:pPr>
            <a:endParaRPr lang="en-US" altLang="da-DK"/>
          </a:p>
        </p:txBody>
      </p:sp>
      <p:sp>
        <p:nvSpPr>
          <p:cNvPr id="6" name="Rectangle 6">
            <a:extLst>
              <a:ext uri="{FF2B5EF4-FFF2-40B4-BE49-F238E27FC236}">
                <a16:creationId xmlns:a16="http://schemas.microsoft.com/office/drawing/2014/main" id="{C53AE38C-42E8-FDAA-00C2-DE2F10A4ADCB}"/>
              </a:ext>
            </a:extLst>
          </p:cNvPr>
          <p:cNvSpPr>
            <a:spLocks noGrp="1" noChangeArrowheads="1"/>
          </p:cNvSpPr>
          <p:nvPr>
            <p:ph type="sldNum" sz="quarter" idx="12"/>
          </p:nvPr>
        </p:nvSpPr>
        <p:spPr>
          <a:ln/>
        </p:spPr>
        <p:txBody>
          <a:bodyPr/>
          <a:lstStyle>
            <a:lvl1pPr>
              <a:defRPr/>
            </a:lvl1pPr>
          </a:lstStyle>
          <a:p>
            <a:pPr>
              <a:defRPr/>
            </a:pPr>
            <a:fld id="{50D58BBE-67BA-422D-A572-8DD7B1985773}" type="slidenum">
              <a:rPr lang="en-US" altLang="da-DK"/>
              <a:pPr>
                <a:defRPr/>
              </a:pPr>
              <a:t>‹nr.›</a:t>
            </a:fld>
            <a:endParaRPr lang="en-US" altLang="da-DK"/>
          </a:p>
        </p:txBody>
      </p:sp>
    </p:spTree>
    <p:extLst>
      <p:ext uri="{BB962C8B-B14F-4D97-AF65-F5344CB8AC3E}">
        <p14:creationId xmlns:p14="http://schemas.microsoft.com/office/powerpoint/2010/main" val="8029061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a-DK"/>
              <a:t>Klik for at redigere titeltypografien i masteren</a:t>
            </a:r>
          </a:p>
        </p:txBody>
      </p:sp>
      <p:sp>
        <p:nvSpPr>
          <p:cNvPr id="3" name="Pladsholder til teks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a-DK"/>
              <a:t>Klik for at redigere teksttypografierne i masteren</a:t>
            </a:r>
          </a:p>
        </p:txBody>
      </p:sp>
      <p:sp>
        <p:nvSpPr>
          <p:cNvPr id="4" name="Rectangle 4">
            <a:extLst>
              <a:ext uri="{FF2B5EF4-FFF2-40B4-BE49-F238E27FC236}">
                <a16:creationId xmlns:a16="http://schemas.microsoft.com/office/drawing/2014/main" id="{20AF998F-EEAB-0391-2929-91FC86BB7633}"/>
              </a:ext>
            </a:extLst>
          </p:cNvPr>
          <p:cNvSpPr>
            <a:spLocks noGrp="1" noChangeArrowheads="1"/>
          </p:cNvSpPr>
          <p:nvPr>
            <p:ph type="dt" sz="half" idx="10"/>
          </p:nvPr>
        </p:nvSpPr>
        <p:spPr>
          <a:ln/>
        </p:spPr>
        <p:txBody>
          <a:bodyPr/>
          <a:lstStyle>
            <a:lvl1pPr>
              <a:defRPr/>
            </a:lvl1pPr>
          </a:lstStyle>
          <a:p>
            <a:pPr>
              <a:defRPr/>
            </a:pPr>
            <a:endParaRPr lang="en-US" altLang="da-DK"/>
          </a:p>
        </p:txBody>
      </p:sp>
      <p:sp>
        <p:nvSpPr>
          <p:cNvPr id="5" name="Rectangle 5">
            <a:extLst>
              <a:ext uri="{FF2B5EF4-FFF2-40B4-BE49-F238E27FC236}">
                <a16:creationId xmlns:a16="http://schemas.microsoft.com/office/drawing/2014/main" id="{8FCDB93C-3169-425C-245C-5A3B3BB1F313}"/>
              </a:ext>
            </a:extLst>
          </p:cNvPr>
          <p:cNvSpPr>
            <a:spLocks noGrp="1" noChangeArrowheads="1"/>
          </p:cNvSpPr>
          <p:nvPr>
            <p:ph type="ftr" sz="quarter" idx="11"/>
          </p:nvPr>
        </p:nvSpPr>
        <p:spPr>
          <a:ln/>
        </p:spPr>
        <p:txBody>
          <a:bodyPr/>
          <a:lstStyle>
            <a:lvl1pPr>
              <a:defRPr/>
            </a:lvl1pPr>
          </a:lstStyle>
          <a:p>
            <a:pPr>
              <a:defRPr/>
            </a:pPr>
            <a:endParaRPr lang="en-US" altLang="da-DK"/>
          </a:p>
        </p:txBody>
      </p:sp>
      <p:sp>
        <p:nvSpPr>
          <p:cNvPr id="6" name="Rectangle 6">
            <a:extLst>
              <a:ext uri="{FF2B5EF4-FFF2-40B4-BE49-F238E27FC236}">
                <a16:creationId xmlns:a16="http://schemas.microsoft.com/office/drawing/2014/main" id="{5AC6B78A-095E-FD18-9172-F64186E1989D}"/>
              </a:ext>
            </a:extLst>
          </p:cNvPr>
          <p:cNvSpPr>
            <a:spLocks noGrp="1" noChangeArrowheads="1"/>
          </p:cNvSpPr>
          <p:nvPr>
            <p:ph type="sldNum" sz="quarter" idx="12"/>
          </p:nvPr>
        </p:nvSpPr>
        <p:spPr>
          <a:ln/>
        </p:spPr>
        <p:txBody>
          <a:bodyPr/>
          <a:lstStyle>
            <a:lvl1pPr>
              <a:defRPr/>
            </a:lvl1pPr>
          </a:lstStyle>
          <a:p>
            <a:pPr>
              <a:defRPr/>
            </a:pPr>
            <a:fld id="{4E8BC9D5-B78D-482E-A1F9-9572DBB3FCDD}" type="slidenum">
              <a:rPr lang="en-US" altLang="da-DK"/>
              <a:pPr>
                <a:defRPr/>
              </a:pPr>
              <a:t>‹nr.›</a:t>
            </a:fld>
            <a:endParaRPr lang="en-US" altLang="da-DK"/>
          </a:p>
        </p:txBody>
      </p:sp>
    </p:spTree>
    <p:extLst>
      <p:ext uri="{BB962C8B-B14F-4D97-AF65-F5344CB8AC3E}">
        <p14:creationId xmlns:p14="http://schemas.microsoft.com/office/powerpoint/2010/main" val="3705361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
        <p:nvSpPr>
          <p:cNvPr id="3" name="Pladsholder til indhold 2"/>
          <p:cNvSpPr>
            <a:spLocks noGrp="1"/>
          </p:cNvSpPr>
          <p:nvPr>
            <p:ph sz="half" idx="1"/>
          </p:nvPr>
        </p:nvSpPr>
        <p:spPr>
          <a:xfrm>
            <a:off x="457200" y="1600200"/>
            <a:ext cx="4038600" cy="452596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Rectangle 4">
            <a:extLst>
              <a:ext uri="{FF2B5EF4-FFF2-40B4-BE49-F238E27FC236}">
                <a16:creationId xmlns:a16="http://schemas.microsoft.com/office/drawing/2014/main" id="{2D660557-CB48-FD60-A8F9-472A64B07D57}"/>
              </a:ext>
            </a:extLst>
          </p:cNvPr>
          <p:cNvSpPr>
            <a:spLocks noGrp="1" noChangeArrowheads="1"/>
          </p:cNvSpPr>
          <p:nvPr>
            <p:ph type="dt" sz="half" idx="10"/>
          </p:nvPr>
        </p:nvSpPr>
        <p:spPr>
          <a:ln/>
        </p:spPr>
        <p:txBody>
          <a:bodyPr/>
          <a:lstStyle>
            <a:lvl1pPr>
              <a:defRPr/>
            </a:lvl1pPr>
          </a:lstStyle>
          <a:p>
            <a:pPr>
              <a:defRPr/>
            </a:pPr>
            <a:endParaRPr lang="en-US" altLang="da-DK"/>
          </a:p>
        </p:txBody>
      </p:sp>
      <p:sp>
        <p:nvSpPr>
          <p:cNvPr id="6" name="Rectangle 5">
            <a:extLst>
              <a:ext uri="{FF2B5EF4-FFF2-40B4-BE49-F238E27FC236}">
                <a16:creationId xmlns:a16="http://schemas.microsoft.com/office/drawing/2014/main" id="{03B46E4A-4AD0-815C-098D-762D8EB64220}"/>
              </a:ext>
            </a:extLst>
          </p:cNvPr>
          <p:cNvSpPr>
            <a:spLocks noGrp="1" noChangeArrowheads="1"/>
          </p:cNvSpPr>
          <p:nvPr>
            <p:ph type="ftr" sz="quarter" idx="11"/>
          </p:nvPr>
        </p:nvSpPr>
        <p:spPr>
          <a:ln/>
        </p:spPr>
        <p:txBody>
          <a:bodyPr/>
          <a:lstStyle>
            <a:lvl1pPr>
              <a:defRPr/>
            </a:lvl1pPr>
          </a:lstStyle>
          <a:p>
            <a:pPr>
              <a:defRPr/>
            </a:pPr>
            <a:endParaRPr lang="en-US" altLang="da-DK"/>
          </a:p>
        </p:txBody>
      </p:sp>
      <p:sp>
        <p:nvSpPr>
          <p:cNvPr id="7" name="Rectangle 6">
            <a:extLst>
              <a:ext uri="{FF2B5EF4-FFF2-40B4-BE49-F238E27FC236}">
                <a16:creationId xmlns:a16="http://schemas.microsoft.com/office/drawing/2014/main" id="{D08C48F4-7E0F-CBC5-D3B3-E080168D6425}"/>
              </a:ext>
            </a:extLst>
          </p:cNvPr>
          <p:cNvSpPr>
            <a:spLocks noGrp="1" noChangeArrowheads="1"/>
          </p:cNvSpPr>
          <p:nvPr>
            <p:ph type="sldNum" sz="quarter" idx="12"/>
          </p:nvPr>
        </p:nvSpPr>
        <p:spPr>
          <a:ln/>
        </p:spPr>
        <p:txBody>
          <a:bodyPr/>
          <a:lstStyle>
            <a:lvl1pPr>
              <a:defRPr/>
            </a:lvl1pPr>
          </a:lstStyle>
          <a:p>
            <a:pPr>
              <a:defRPr/>
            </a:pPr>
            <a:fld id="{4DAC2269-5729-425E-A843-94C61D8BE628}" type="slidenum">
              <a:rPr lang="en-US" altLang="da-DK"/>
              <a:pPr>
                <a:defRPr/>
              </a:pPr>
              <a:t>‹nr.›</a:t>
            </a:fld>
            <a:endParaRPr lang="en-US" altLang="da-DK"/>
          </a:p>
        </p:txBody>
      </p:sp>
    </p:spTree>
    <p:extLst>
      <p:ext uri="{BB962C8B-B14F-4D97-AF65-F5344CB8AC3E}">
        <p14:creationId xmlns:p14="http://schemas.microsoft.com/office/powerpoint/2010/main" val="7950138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a-DK"/>
              <a:t>Klik for at redigere titeltypografien i masteren</a:t>
            </a:r>
          </a:p>
        </p:txBody>
      </p:sp>
      <p:sp>
        <p:nvSpPr>
          <p:cNvPr id="3" name="Pladsholder til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30238" y="2505075"/>
            <a:ext cx="386873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4629150" y="2505075"/>
            <a:ext cx="38877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Rectangle 4">
            <a:extLst>
              <a:ext uri="{FF2B5EF4-FFF2-40B4-BE49-F238E27FC236}">
                <a16:creationId xmlns:a16="http://schemas.microsoft.com/office/drawing/2014/main" id="{A6B130A4-DE77-BA3E-9E2E-2F60E8FC2F8B}"/>
              </a:ext>
            </a:extLst>
          </p:cNvPr>
          <p:cNvSpPr>
            <a:spLocks noGrp="1" noChangeArrowheads="1"/>
          </p:cNvSpPr>
          <p:nvPr>
            <p:ph type="dt" sz="half" idx="10"/>
          </p:nvPr>
        </p:nvSpPr>
        <p:spPr>
          <a:ln/>
        </p:spPr>
        <p:txBody>
          <a:bodyPr/>
          <a:lstStyle>
            <a:lvl1pPr>
              <a:defRPr/>
            </a:lvl1pPr>
          </a:lstStyle>
          <a:p>
            <a:pPr>
              <a:defRPr/>
            </a:pPr>
            <a:endParaRPr lang="en-US" altLang="da-DK"/>
          </a:p>
        </p:txBody>
      </p:sp>
      <p:sp>
        <p:nvSpPr>
          <p:cNvPr id="8" name="Rectangle 5">
            <a:extLst>
              <a:ext uri="{FF2B5EF4-FFF2-40B4-BE49-F238E27FC236}">
                <a16:creationId xmlns:a16="http://schemas.microsoft.com/office/drawing/2014/main" id="{B665CEA1-741B-4529-29B1-AE3BD0E1CFBC}"/>
              </a:ext>
            </a:extLst>
          </p:cNvPr>
          <p:cNvSpPr>
            <a:spLocks noGrp="1" noChangeArrowheads="1"/>
          </p:cNvSpPr>
          <p:nvPr>
            <p:ph type="ftr" sz="quarter" idx="11"/>
          </p:nvPr>
        </p:nvSpPr>
        <p:spPr>
          <a:ln/>
        </p:spPr>
        <p:txBody>
          <a:bodyPr/>
          <a:lstStyle>
            <a:lvl1pPr>
              <a:defRPr/>
            </a:lvl1pPr>
          </a:lstStyle>
          <a:p>
            <a:pPr>
              <a:defRPr/>
            </a:pPr>
            <a:endParaRPr lang="en-US" altLang="da-DK"/>
          </a:p>
        </p:txBody>
      </p:sp>
      <p:sp>
        <p:nvSpPr>
          <p:cNvPr id="9" name="Rectangle 6">
            <a:extLst>
              <a:ext uri="{FF2B5EF4-FFF2-40B4-BE49-F238E27FC236}">
                <a16:creationId xmlns:a16="http://schemas.microsoft.com/office/drawing/2014/main" id="{23902D92-A18D-4B7B-4E89-F67C9586D519}"/>
              </a:ext>
            </a:extLst>
          </p:cNvPr>
          <p:cNvSpPr>
            <a:spLocks noGrp="1" noChangeArrowheads="1"/>
          </p:cNvSpPr>
          <p:nvPr>
            <p:ph type="sldNum" sz="quarter" idx="12"/>
          </p:nvPr>
        </p:nvSpPr>
        <p:spPr>
          <a:ln/>
        </p:spPr>
        <p:txBody>
          <a:bodyPr/>
          <a:lstStyle>
            <a:lvl1pPr>
              <a:defRPr/>
            </a:lvl1pPr>
          </a:lstStyle>
          <a:p>
            <a:pPr>
              <a:defRPr/>
            </a:pPr>
            <a:fld id="{DEE441B2-FA04-4BEC-AE22-39E309B83B92}" type="slidenum">
              <a:rPr lang="en-US" altLang="da-DK"/>
              <a:pPr>
                <a:defRPr/>
              </a:pPr>
              <a:t>‹nr.›</a:t>
            </a:fld>
            <a:endParaRPr lang="en-US" altLang="da-DK"/>
          </a:p>
        </p:txBody>
      </p:sp>
    </p:spTree>
    <p:extLst>
      <p:ext uri="{BB962C8B-B14F-4D97-AF65-F5344CB8AC3E}">
        <p14:creationId xmlns:p14="http://schemas.microsoft.com/office/powerpoint/2010/main" val="13905599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
        <p:nvSpPr>
          <p:cNvPr id="3" name="Rectangle 4">
            <a:extLst>
              <a:ext uri="{FF2B5EF4-FFF2-40B4-BE49-F238E27FC236}">
                <a16:creationId xmlns:a16="http://schemas.microsoft.com/office/drawing/2014/main" id="{2E31680B-5B21-187E-D370-0949A3E1F213}"/>
              </a:ext>
            </a:extLst>
          </p:cNvPr>
          <p:cNvSpPr>
            <a:spLocks noGrp="1" noChangeArrowheads="1"/>
          </p:cNvSpPr>
          <p:nvPr>
            <p:ph type="dt" sz="half" idx="10"/>
          </p:nvPr>
        </p:nvSpPr>
        <p:spPr>
          <a:ln/>
        </p:spPr>
        <p:txBody>
          <a:bodyPr/>
          <a:lstStyle>
            <a:lvl1pPr>
              <a:defRPr/>
            </a:lvl1pPr>
          </a:lstStyle>
          <a:p>
            <a:pPr>
              <a:defRPr/>
            </a:pPr>
            <a:endParaRPr lang="en-US" altLang="da-DK"/>
          </a:p>
        </p:txBody>
      </p:sp>
      <p:sp>
        <p:nvSpPr>
          <p:cNvPr id="4" name="Rectangle 5">
            <a:extLst>
              <a:ext uri="{FF2B5EF4-FFF2-40B4-BE49-F238E27FC236}">
                <a16:creationId xmlns:a16="http://schemas.microsoft.com/office/drawing/2014/main" id="{43594C08-9D62-0723-51FE-63A6B3919EC4}"/>
              </a:ext>
            </a:extLst>
          </p:cNvPr>
          <p:cNvSpPr>
            <a:spLocks noGrp="1" noChangeArrowheads="1"/>
          </p:cNvSpPr>
          <p:nvPr>
            <p:ph type="ftr" sz="quarter" idx="11"/>
          </p:nvPr>
        </p:nvSpPr>
        <p:spPr>
          <a:ln/>
        </p:spPr>
        <p:txBody>
          <a:bodyPr/>
          <a:lstStyle>
            <a:lvl1pPr>
              <a:defRPr/>
            </a:lvl1pPr>
          </a:lstStyle>
          <a:p>
            <a:pPr>
              <a:defRPr/>
            </a:pPr>
            <a:endParaRPr lang="en-US" altLang="da-DK"/>
          </a:p>
        </p:txBody>
      </p:sp>
      <p:sp>
        <p:nvSpPr>
          <p:cNvPr id="5" name="Rectangle 6">
            <a:extLst>
              <a:ext uri="{FF2B5EF4-FFF2-40B4-BE49-F238E27FC236}">
                <a16:creationId xmlns:a16="http://schemas.microsoft.com/office/drawing/2014/main" id="{37B7E05D-8525-3090-1A9E-8C568BFD456C}"/>
              </a:ext>
            </a:extLst>
          </p:cNvPr>
          <p:cNvSpPr>
            <a:spLocks noGrp="1" noChangeArrowheads="1"/>
          </p:cNvSpPr>
          <p:nvPr>
            <p:ph type="sldNum" sz="quarter" idx="12"/>
          </p:nvPr>
        </p:nvSpPr>
        <p:spPr>
          <a:ln/>
        </p:spPr>
        <p:txBody>
          <a:bodyPr/>
          <a:lstStyle>
            <a:lvl1pPr>
              <a:defRPr/>
            </a:lvl1pPr>
          </a:lstStyle>
          <a:p>
            <a:pPr>
              <a:defRPr/>
            </a:pPr>
            <a:fld id="{05E2ABFD-C5F8-4AF1-B86D-FDD56EA00794}" type="slidenum">
              <a:rPr lang="en-US" altLang="da-DK"/>
              <a:pPr>
                <a:defRPr/>
              </a:pPr>
              <a:t>‹nr.›</a:t>
            </a:fld>
            <a:endParaRPr lang="en-US" altLang="da-DK"/>
          </a:p>
        </p:txBody>
      </p:sp>
    </p:spTree>
    <p:extLst>
      <p:ext uri="{BB962C8B-B14F-4D97-AF65-F5344CB8AC3E}">
        <p14:creationId xmlns:p14="http://schemas.microsoft.com/office/powerpoint/2010/main" val="574905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8D6AB2-0E6A-0717-9B5C-51F3CDD4F8D5}"/>
              </a:ext>
            </a:extLst>
          </p:cNvPr>
          <p:cNvSpPr>
            <a:spLocks noGrp="1" noChangeArrowheads="1"/>
          </p:cNvSpPr>
          <p:nvPr>
            <p:ph type="dt" sz="half" idx="10"/>
          </p:nvPr>
        </p:nvSpPr>
        <p:spPr>
          <a:ln/>
        </p:spPr>
        <p:txBody>
          <a:bodyPr/>
          <a:lstStyle>
            <a:lvl1pPr>
              <a:defRPr/>
            </a:lvl1pPr>
          </a:lstStyle>
          <a:p>
            <a:pPr>
              <a:defRPr/>
            </a:pPr>
            <a:endParaRPr lang="en-US" altLang="da-DK"/>
          </a:p>
        </p:txBody>
      </p:sp>
      <p:sp>
        <p:nvSpPr>
          <p:cNvPr id="3" name="Rectangle 5">
            <a:extLst>
              <a:ext uri="{FF2B5EF4-FFF2-40B4-BE49-F238E27FC236}">
                <a16:creationId xmlns:a16="http://schemas.microsoft.com/office/drawing/2014/main" id="{867644D7-ECAD-87B7-FE8F-D76E5B7551EA}"/>
              </a:ext>
            </a:extLst>
          </p:cNvPr>
          <p:cNvSpPr>
            <a:spLocks noGrp="1" noChangeArrowheads="1"/>
          </p:cNvSpPr>
          <p:nvPr>
            <p:ph type="ftr" sz="quarter" idx="11"/>
          </p:nvPr>
        </p:nvSpPr>
        <p:spPr>
          <a:ln/>
        </p:spPr>
        <p:txBody>
          <a:bodyPr/>
          <a:lstStyle>
            <a:lvl1pPr>
              <a:defRPr/>
            </a:lvl1pPr>
          </a:lstStyle>
          <a:p>
            <a:pPr>
              <a:defRPr/>
            </a:pPr>
            <a:endParaRPr lang="en-US" altLang="da-DK"/>
          </a:p>
        </p:txBody>
      </p:sp>
      <p:sp>
        <p:nvSpPr>
          <p:cNvPr id="4" name="Rectangle 6">
            <a:extLst>
              <a:ext uri="{FF2B5EF4-FFF2-40B4-BE49-F238E27FC236}">
                <a16:creationId xmlns:a16="http://schemas.microsoft.com/office/drawing/2014/main" id="{1F7AA4AB-855D-C93D-5694-CDD615F32612}"/>
              </a:ext>
            </a:extLst>
          </p:cNvPr>
          <p:cNvSpPr>
            <a:spLocks noGrp="1" noChangeArrowheads="1"/>
          </p:cNvSpPr>
          <p:nvPr>
            <p:ph type="sldNum" sz="quarter" idx="12"/>
          </p:nvPr>
        </p:nvSpPr>
        <p:spPr>
          <a:ln/>
        </p:spPr>
        <p:txBody>
          <a:bodyPr/>
          <a:lstStyle>
            <a:lvl1pPr>
              <a:defRPr/>
            </a:lvl1pPr>
          </a:lstStyle>
          <a:p>
            <a:pPr>
              <a:defRPr/>
            </a:pPr>
            <a:fld id="{A5D4C1A4-62F4-45B4-AAA7-97F747118EDB}" type="slidenum">
              <a:rPr lang="en-US" altLang="da-DK"/>
              <a:pPr>
                <a:defRPr/>
              </a:pPr>
              <a:t>‹nr.›</a:t>
            </a:fld>
            <a:endParaRPr lang="en-US" altLang="da-DK"/>
          </a:p>
        </p:txBody>
      </p:sp>
    </p:spTree>
    <p:extLst>
      <p:ext uri="{BB962C8B-B14F-4D97-AF65-F5344CB8AC3E}">
        <p14:creationId xmlns:p14="http://schemas.microsoft.com/office/powerpoint/2010/main" val="3228487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a-DK"/>
              <a:t>Klik for at redigere titeltypografien i masteren</a:t>
            </a:r>
          </a:p>
        </p:txBody>
      </p:sp>
      <p:sp>
        <p:nvSpPr>
          <p:cNvPr id="3" name="Pladsholder til indhol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Rectangle 4">
            <a:extLst>
              <a:ext uri="{FF2B5EF4-FFF2-40B4-BE49-F238E27FC236}">
                <a16:creationId xmlns:a16="http://schemas.microsoft.com/office/drawing/2014/main" id="{1754F173-C499-C3FD-7B19-9C1C6CC28BCB}"/>
              </a:ext>
            </a:extLst>
          </p:cNvPr>
          <p:cNvSpPr>
            <a:spLocks noGrp="1" noChangeArrowheads="1"/>
          </p:cNvSpPr>
          <p:nvPr>
            <p:ph type="dt" sz="half" idx="10"/>
          </p:nvPr>
        </p:nvSpPr>
        <p:spPr>
          <a:ln/>
        </p:spPr>
        <p:txBody>
          <a:bodyPr/>
          <a:lstStyle>
            <a:lvl1pPr>
              <a:defRPr/>
            </a:lvl1pPr>
          </a:lstStyle>
          <a:p>
            <a:pPr>
              <a:defRPr/>
            </a:pPr>
            <a:endParaRPr lang="en-US" altLang="da-DK"/>
          </a:p>
        </p:txBody>
      </p:sp>
      <p:sp>
        <p:nvSpPr>
          <p:cNvPr id="6" name="Rectangle 5">
            <a:extLst>
              <a:ext uri="{FF2B5EF4-FFF2-40B4-BE49-F238E27FC236}">
                <a16:creationId xmlns:a16="http://schemas.microsoft.com/office/drawing/2014/main" id="{A07148BC-EEE8-8DDE-7031-6A0CC3D65994}"/>
              </a:ext>
            </a:extLst>
          </p:cNvPr>
          <p:cNvSpPr>
            <a:spLocks noGrp="1" noChangeArrowheads="1"/>
          </p:cNvSpPr>
          <p:nvPr>
            <p:ph type="ftr" sz="quarter" idx="11"/>
          </p:nvPr>
        </p:nvSpPr>
        <p:spPr>
          <a:ln/>
        </p:spPr>
        <p:txBody>
          <a:bodyPr/>
          <a:lstStyle>
            <a:lvl1pPr>
              <a:defRPr/>
            </a:lvl1pPr>
          </a:lstStyle>
          <a:p>
            <a:pPr>
              <a:defRPr/>
            </a:pPr>
            <a:endParaRPr lang="en-US" altLang="da-DK"/>
          </a:p>
        </p:txBody>
      </p:sp>
      <p:sp>
        <p:nvSpPr>
          <p:cNvPr id="7" name="Rectangle 6">
            <a:extLst>
              <a:ext uri="{FF2B5EF4-FFF2-40B4-BE49-F238E27FC236}">
                <a16:creationId xmlns:a16="http://schemas.microsoft.com/office/drawing/2014/main" id="{DF69FE70-B0CA-8CFB-0AC8-3C47D9AC6D8E}"/>
              </a:ext>
            </a:extLst>
          </p:cNvPr>
          <p:cNvSpPr>
            <a:spLocks noGrp="1" noChangeArrowheads="1"/>
          </p:cNvSpPr>
          <p:nvPr>
            <p:ph type="sldNum" sz="quarter" idx="12"/>
          </p:nvPr>
        </p:nvSpPr>
        <p:spPr>
          <a:ln/>
        </p:spPr>
        <p:txBody>
          <a:bodyPr/>
          <a:lstStyle>
            <a:lvl1pPr>
              <a:defRPr/>
            </a:lvl1pPr>
          </a:lstStyle>
          <a:p>
            <a:pPr>
              <a:defRPr/>
            </a:pPr>
            <a:fld id="{639A49AD-FBD8-4709-B66B-9823A932A0BE}" type="slidenum">
              <a:rPr lang="en-US" altLang="da-DK"/>
              <a:pPr>
                <a:defRPr/>
              </a:pPr>
              <a:t>‹nr.›</a:t>
            </a:fld>
            <a:endParaRPr lang="en-US" altLang="da-DK"/>
          </a:p>
        </p:txBody>
      </p:sp>
    </p:spTree>
    <p:extLst>
      <p:ext uri="{BB962C8B-B14F-4D97-AF65-F5344CB8AC3E}">
        <p14:creationId xmlns:p14="http://schemas.microsoft.com/office/powerpoint/2010/main" val="3913604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ernativ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7"/>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45370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33029618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a-DK"/>
              <a:t>Klik for at redigere titeltypografien i masteren</a:t>
            </a:r>
          </a:p>
        </p:txBody>
      </p:sp>
      <p:sp>
        <p:nvSpPr>
          <p:cNvPr id="3" name="Pladsholder til billed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Pladsholder til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Rectangle 4">
            <a:extLst>
              <a:ext uri="{FF2B5EF4-FFF2-40B4-BE49-F238E27FC236}">
                <a16:creationId xmlns:a16="http://schemas.microsoft.com/office/drawing/2014/main" id="{B2F6E61C-4538-5569-4C07-D3D233B274E5}"/>
              </a:ext>
            </a:extLst>
          </p:cNvPr>
          <p:cNvSpPr>
            <a:spLocks noGrp="1" noChangeArrowheads="1"/>
          </p:cNvSpPr>
          <p:nvPr>
            <p:ph type="dt" sz="half" idx="10"/>
          </p:nvPr>
        </p:nvSpPr>
        <p:spPr>
          <a:ln/>
        </p:spPr>
        <p:txBody>
          <a:bodyPr/>
          <a:lstStyle>
            <a:lvl1pPr>
              <a:defRPr/>
            </a:lvl1pPr>
          </a:lstStyle>
          <a:p>
            <a:pPr>
              <a:defRPr/>
            </a:pPr>
            <a:endParaRPr lang="en-US" altLang="da-DK"/>
          </a:p>
        </p:txBody>
      </p:sp>
      <p:sp>
        <p:nvSpPr>
          <p:cNvPr id="6" name="Rectangle 5">
            <a:extLst>
              <a:ext uri="{FF2B5EF4-FFF2-40B4-BE49-F238E27FC236}">
                <a16:creationId xmlns:a16="http://schemas.microsoft.com/office/drawing/2014/main" id="{35DFCC95-D8E0-0344-3F88-1586DB0FB1E5}"/>
              </a:ext>
            </a:extLst>
          </p:cNvPr>
          <p:cNvSpPr>
            <a:spLocks noGrp="1" noChangeArrowheads="1"/>
          </p:cNvSpPr>
          <p:nvPr>
            <p:ph type="ftr" sz="quarter" idx="11"/>
          </p:nvPr>
        </p:nvSpPr>
        <p:spPr>
          <a:ln/>
        </p:spPr>
        <p:txBody>
          <a:bodyPr/>
          <a:lstStyle>
            <a:lvl1pPr>
              <a:defRPr/>
            </a:lvl1pPr>
          </a:lstStyle>
          <a:p>
            <a:pPr>
              <a:defRPr/>
            </a:pPr>
            <a:endParaRPr lang="en-US" altLang="da-DK"/>
          </a:p>
        </p:txBody>
      </p:sp>
      <p:sp>
        <p:nvSpPr>
          <p:cNvPr id="7" name="Rectangle 6">
            <a:extLst>
              <a:ext uri="{FF2B5EF4-FFF2-40B4-BE49-F238E27FC236}">
                <a16:creationId xmlns:a16="http://schemas.microsoft.com/office/drawing/2014/main" id="{EDFB26B4-B777-496E-22A8-B1E91F9A0FEF}"/>
              </a:ext>
            </a:extLst>
          </p:cNvPr>
          <p:cNvSpPr>
            <a:spLocks noGrp="1" noChangeArrowheads="1"/>
          </p:cNvSpPr>
          <p:nvPr>
            <p:ph type="sldNum" sz="quarter" idx="12"/>
          </p:nvPr>
        </p:nvSpPr>
        <p:spPr>
          <a:ln/>
        </p:spPr>
        <p:txBody>
          <a:bodyPr/>
          <a:lstStyle>
            <a:lvl1pPr>
              <a:defRPr/>
            </a:lvl1pPr>
          </a:lstStyle>
          <a:p>
            <a:pPr>
              <a:defRPr/>
            </a:pPr>
            <a:fld id="{8DDC16C7-F72A-4A74-9DF1-A3958D588991}" type="slidenum">
              <a:rPr lang="en-US" altLang="da-DK"/>
              <a:pPr>
                <a:defRPr/>
              </a:pPr>
              <a:t>‹nr.›</a:t>
            </a:fld>
            <a:endParaRPr lang="en-US" altLang="da-DK"/>
          </a:p>
        </p:txBody>
      </p:sp>
    </p:spTree>
    <p:extLst>
      <p:ext uri="{BB962C8B-B14F-4D97-AF65-F5344CB8AC3E}">
        <p14:creationId xmlns:p14="http://schemas.microsoft.com/office/powerpoint/2010/main" val="16260407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21CE2698-887F-922D-70B9-3E5F8BB85CF6}"/>
              </a:ext>
            </a:extLst>
          </p:cNvPr>
          <p:cNvSpPr>
            <a:spLocks noGrp="1" noChangeArrowheads="1"/>
          </p:cNvSpPr>
          <p:nvPr>
            <p:ph type="dt" sz="half" idx="10"/>
          </p:nvPr>
        </p:nvSpPr>
        <p:spPr>
          <a:ln/>
        </p:spPr>
        <p:txBody>
          <a:bodyPr/>
          <a:lstStyle>
            <a:lvl1pPr>
              <a:defRPr/>
            </a:lvl1pPr>
          </a:lstStyle>
          <a:p>
            <a:pPr>
              <a:defRPr/>
            </a:pPr>
            <a:endParaRPr lang="en-US" altLang="da-DK"/>
          </a:p>
        </p:txBody>
      </p:sp>
      <p:sp>
        <p:nvSpPr>
          <p:cNvPr id="5" name="Rectangle 5">
            <a:extLst>
              <a:ext uri="{FF2B5EF4-FFF2-40B4-BE49-F238E27FC236}">
                <a16:creationId xmlns:a16="http://schemas.microsoft.com/office/drawing/2014/main" id="{1A0D7562-6924-403F-F1AC-DF7F97DB7C7E}"/>
              </a:ext>
            </a:extLst>
          </p:cNvPr>
          <p:cNvSpPr>
            <a:spLocks noGrp="1" noChangeArrowheads="1"/>
          </p:cNvSpPr>
          <p:nvPr>
            <p:ph type="ftr" sz="quarter" idx="11"/>
          </p:nvPr>
        </p:nvSpPr>
        <p:spPr>
          <a:ln/>
        </p:spPr>
        <p:txBody>
          <a:bodyPr/>
          <a:lstStyle>
            <a:lvl1pPr>
              <a:defRPr/>
            </a:lvl1pPr>
          </a:lstStyle>
          <a:p>
            <a:pPr>
              <a:defRPr/>
            </a:pPr>
            <a:endParaRPr lang="en-US" altLang="da-DK"/>
          </a:p>
        </p:txBody>
      </p:sp>
      <p:sp>
        <p:nvSpPr>
          <p:cNvPr id="6" name="Rectangle 6">
            <a:extLst>
              <a:ext uri="{FF2B5EF4-FFF2-40B4-BE49-F238E27FC236}">
                <a16:creationId xmlns:a16="http://schemas.microsoft.com/office/drawing/2014/main" id="{BCC3F470-7C1B-B394-3675-64CD0CF79856}"/>
              </a:ext>
            </a:extLst>
          </p:cNvPr>
          <p:cNvSpPr>
            <a:spLocks noGrp="1" noChangeArrowheads="1"/>
          </p:cNvSpPr>
          <p:nvPr>
            <p:ph type="sldNum" sz="quarter" idx="12"/>
          </p:nvPr>
        </p:nvSpPr>
        <p:spPr>
          <a:ln/>
        </p:spPr>
        <p:txBody>
          <a:bodyPr/>
          <a:lstStyle>
            <a:lvl1pPr>
              <a:defRPr/>
            </a:lvl1pPr>
          </a:lstStyle>
          <a:p>
            <a:pPr>
              <a:defRPr/>
            </a:pPr>
            <a:fld id="{10C4CC52-D53F-461B-A768-E133BE94323A}" type="slidenum">
              <a:rPr lang="en-US" altLang="da-DK"/>
              <a:pPr>
                <a:defRPr/>
              </a:pPr>
              <a:t>‹nr.›</a:t>
            </a:fld>
            <a:endParaRPr lang="en-US" altLang="da-DK"/>
          </a:p>
        </p:txBody>
      </p:sp>
    </p:spTree>
    <p:extLst>
      <p:ext uri="{BB962C8B-B14F-4D97-AF65-F5344CB8AC3E}">
        <p14:creationId xmlns:p14="http://schemas.microsoft.com/office/powerpoint/2010/main" val="2593493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titeltypografien i masteren</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E199B360-F902-443C-1400-D9374B9578E1}"/>
              </a:ext>
            </a:extLst>
          </p:cNvPr>
          <p:cNvSpPr>
            <a:spLocks noGrp="1" noChangeArrowheads="1"/>
          </p:cNvSpPr>
          <p:nvPr>
            <p:ph type="dt" sz="half" idx="10"/>
          </p:nvPr>
        </p:nvSpPr>
        <p:spPr>
          <a:ln/>
        </p:spPr>
        <p:txBody>
          <a:bodyPr/>
          <a:lstStyle>
            <a:lvl1pPr>
              <a:defRPr/>
            </a:lvl1pPr>
          </a:lstStyle>
          <a:p>
            <a:pPr>
              <a:defRPr/>
            </a:pPr>
            <a:endParaRPr lang="en-US" altLang="da-DK"/>
          </a:p>
        </p:txBody>
      </p:sp>
      <p:sp>
        <p:nvSpPr>
          <p:cNvPr id="5" name="Rectangle 5">
            <a:extLst>
              <a:ext uri="{FF2B5EF4-FFF2-40B4-BE49-F238E27FC236}">
                <a16:creationId xmlns:a16="http://schemas.microsoft.com/office/drawing/2014/main" id="{C317579F-1FB6-AA21-96A7-669C8EC4710C}"/>
              </a:ext>
            </a:extLst>
          </p:cNvPr>
          <p:cNvSpPr>
            <a:spLocks noGrp="1" noChangeArrowheads="1"/>
          </p:cNvSpPr>
          <p:nvPr>
            <p:ph type="ftr" sz="quarter" idx="11"/>
          </p:nvPr>
        </p:nvSpPr>
        <p:spPr>
          <a:ln/>
        </p:spPr>
        <p:txBody>
          <a:bodyPr/>
          <a:lstStyle>
            <a:lvl1pPr>
              <a:defRPr/>
            </a:lvl1pPr>
          </a:lstStyle>
          <a:p>
            <a:pPr>
              <a:defRPr/>
            </a:pPr>
            <a:endParaRPr lang="en-US" altLang="da-DK"/>
          </a:p>
        </p:txBody>
      </p:sp>
      <p:sp>
        <p:nvSpPr>
          <p:cNvPr id="6" name="Rectangle 6">
            <a:extLst>
              <a:ext uri="{FF2B5EF4-FFF2-40B4-BE49-F238E27FC236}">
                <a16:creationId xmlns:a16="http://schemas.microsoft.com/office/drawing/2014/main" id="{14E188DB-1E39-B9CD-CB54-7269AE5A9F05}"/>
              </a:ext>
            </a:extLst>
          </p:cNvPr>
          <p:cNvSpPr>
            <a:spLocks noGrp="1" noChangeArrowheads="1"/>
          </p:cNvSpPr>
          <p:nvPr>
            <p:ph type="sldNum" sz="quarter" idx="12"/>
          </p:nvPr>
        </p:nvSpPr>
        <p:spPr>
          <a:ln/>
        </p:spPr>
        <p:txBody>
          <a:bodyPr/>
          <a:lstStyle>
            <a:lvl1pPr>
              <a:defRPr/>
            </a:lvl1pPr>
          </a:lstStyle>
          <a:p>
            <a:pPr>
              <a:defRPr/>
            </a:pPr>
            <a:fld id="{B405260D-E453-4920-BFB1-2A638C5DD477}" type="slidenum">
              <a:rPr lang="en-US" altLang="da-DK"/>
              <a:pPr>
                <a:defRPr/>
              </a:pPr>
              <a:t>‹nr.›</a:t>
            </a:fld>
            <a:endParaRPr lang="en-US" altLang="da-DK"/>
          </a:p>
        </p:txBody>
      </p:sp>
    </p:spTree>
    <p:extLst>
      <p:ext uri="{BB962C8B-B14F-4D97-AF65-F5344CB8AC3E}">
        <p14:creationId xmlns:p14="http://schemas.microsoft.com/office/powerpoint/2010/main" val="4014352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8" name="Rektangel 7"/>
          <p:cNvSpPr/>
          <p:nvPr userDrawn="1"/>
        </p:nvSpPr>
        <p:spPr>
          <a:xfrm>
            <a:off x="0" y="0"/>
            <a:ext cx="9144000" cy="190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3075" name="Rectangle 3"/>
          <p:cNvSpPr>
            <a:spLocks noGrp="1" noChangeArrowheads="1"/>
          </p:cNvSpPr>
          <p:nvPr>
            <p:ph type="ctrTitle" hasCustomPrompt="1"/>
          </p:nvPr>
        </p:nvSpPr>
        <p:spPr>
          <a:xfrm>
            <a:off x="788304" y="1908000"/>
            <a:ext cx="7589610" cy="1618714"/>
          </a:xfrm>
        </p:spPr>
        <p:txBody>
          <a:bodyPr anchor="b" anchorCtr="0"/>
          <a:lstStyle>
            <a:lvl1pPr>
              <a:lnSpc>
                <a:spcPct val="83000"/>
              </a:lnSpc>
              <a:defRPr sz="6000" baseline="0">
                <a:solidFill>
                  <a:srgbClr val="7F7F7F"/>
                </a:solidFill>
              </a:defRPr>
            </a:lvl1pPr>
          </a:lstStyle>
          <a:p>
            <a:pPr lvl="0"/>
            <a:r>
              <a:rPr lang="da-DK" noProof="0" dirty="0"/>
              <a:t>Klik, og tilføj titel</a:t>
            </a:r>
          </a:p>
        </p:txBody>
      </p:sp>
      <p:sp>
        <p:nvSpPr>
          <p:cNvPr id="11" name="Subtitle 2"/>
          <p:cNvSpPr>
            <a:spLocks noGrp="1"/>
          </p:cNvSpPr>
          <p:nvPr>
            <p:ph type="subTitle" idx="1" hasCustomPrompt="1"/>
          </p:nvPr>
        </p:nvSpPr>
        <p:spPr>
          <a:xfrm>
            <a:off x="850184" y="3814166"/>
            <a:ext cx="7439598" cy="1752600"/>
          </a:xfrm>
          <a:prstGeom prst="rect">
            <a:avLst/>
          </a:prstGeom>
        </p:spPr>
        <p:txBody>
          <a:bodyPr/>
          <a:lstStyle>
            <a:lvl1pPr marL="0" indent="0" algn="l">
              <a:buNone/>
              <a:defRPr sz="2000" i="1">
                <a:solidFill>
                  <a:srgbClr val="7F7F7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5" name="Pladsholder til dato 4"/>
          <p:cNvSpPr>
            <a:spLocks noGrp="1"/>
          </p:cNvSpPr>
          <p:nvPr>
            <p:ph type="dt" sz="half" idx="10"/>
          </p:nvPr>
        </p:nvSpPr>
        <p:spPr/>
        <p:txBody>
          <a:bodyPr/>
          <a:lstStyle/>
          <a:p>
            <a:fld id="{5888027E-75D8-4E45-9E8E-1595773F0041}" type="datetime2">
              <a:rPr lang="da-DK" smtClean="0"/>
              <a:pPr/>
              <a:t>17. januar 2023</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fld id="{B6C57A29-F2F5-41C9-9D61-59DDDBBF376E}" type="slidenum">
              <a:rPr lang="da-DK" smtClean="0"/>
              <a:pPr/>
              <a:t>‹nr.›</a:t>
            </a:fld>
            <a:endParaRPr lang="da-DK" dirty="0"/>
          </a:p>
        </p:txBody>
      </p:sp>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l="1" r="196" b="38502"/>
          <a:stretch/>
        </p:blipFill>
        <p:spPr>
          <a:xfrm>
            <a:off x="0" y="260649"/>
            <a:ext cx="9144000" cy="1647352"/>
          </a:xfrm>
          <a:prstGeom prst="rect">
            <a:avLst/>
          </a:prstGeom>
        </p:spPr>
      </p:pic>
    </p:spTree>
    <p:extLst>
      <p:ext uri="{BB962C8B-B14F-4D97-AF65-F5344CB8AC3E}">
        <p14:creationId xmlns:p14="http://schemas.microsoft.com/office/powerpoint/2010/main" val="17022939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Overskrift og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17. januar 2023</a:t>
            </a:fld>
            <a:endParaRPr lang="da-DK" noProof="0"/>
          </a:p>
        </p:txBody>
      </p:sp>
      <p:sp>
        <p:nvSpPr>
          <p:cNvPr id="5" name="Footer Placeholder 4"/>
          <p:cNvSpPr>
            <a:spLocks noGrp="1"/>
          </p:cNvSpPr>
          <p:nvPr>
            <p:ph type="ftr" sz="quarter" idx="11"/>
          </p:nvPr>
        </p:nvSpPr>
        <p:spPr/>
        <p:txBody>
          <a:bodyPr/>
          <a:lstStyle>
            <a:lvl1pPr>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a:p>
        </p:txBody>
      </p:sp>
    </p:spTree>
    <p:extLst>
      <p:ext uri="{BB962C8B-B14F-4D97-AF65-F5344CB8AC3E}">
        <p14:creationId xmlns:p14="http://schemas.microsoft.com/office/powerpoint/2010/main" val="36998149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Overskrift og to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17. januar 2023</a:t>
            </a:fld>
            <a:endParaRPr lang="da-DK" noProof="0"/>
          </a:p>
        </p:txBody>
      </p:sp>
      <p:sp>
        <p:nvSpPr>
          <p:cNvPr id="6" name="Footer Placeholder 5"/>
          <p:cNvSpPr>
            <a:spLocks noGrp="1"/>
          </p:cNvSpPr>
          <p:nvPr>
            <p:ph type="ftr" sz="quarter" idx="11"/>
          </p:nvPr>
        </p:nvSpPr>
        <p:spPr/>
        <p:txBody>
          <a:bodyPr/>
          <a:lstStyle>
            <a:lvl1pPr>
              <a:defRPr/>
            </a:lvl1pPr>
          </a:lstStyle>
          <a:p>
            <a:endParaRPr lang="da-DK" noProof="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a:p>
        </p:txBody>
      </p:sp>
    </p:spTree>
    <p:extLst>
      <p:ext uri="{BB962C8B-B14F-4D97-AF65-F5344CB8AC3E}">
        <p14:creationId xmlns:p14="http://schemas.microsoft.com/office/powerpoint/2010/main" val="2598834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verskrift og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099"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21748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Date Placeholder 4"/>
          <p:cNvSpPr>
            <a:spLocks noGrp="1"/>
          </p:cNvSpPr>
          <p:nvPr>
            <p:ph type="dt" sz="half" idx="10"/>
          </p:nvPr>
        </p:nvSpPr>
        <p:spPr/>
        <p:txBody>
          <a:bodyPr/>
          <a:lstStyle>
            <a:lvl1pPr>
              <a:defRPr/>
            </a:lvl1pPr>
          </a:lstStyle>
          <a:p>
            <a:fld id="{AE575FBE-562C-41D5-8814-F60D350A2B2D}" type="datetime2">
              <a:rPr lang="da-DK" noProof="0"/>
              <a:pPr/>
              <a:t>17. januar 2023</a:t>
            </a:fld>
            <a:endParaRPr lang="da-DK" noProof="0"/>
          </a:p>
        </p:txBody>
      </p:sp>
      <p:sp>
        <p:nvSpPr>
          <p:cNvPr id="6" name="Footer Placeholder 5"/>
          <p:cNvSpPr>
            <a:spLocks noGrp="1"/>
          </p:cNvSpPr>
          <p:nvPr>
            <p:ph type="ftr" sz="quarter" idx="11"/>
          </p:nvPr>
        </p:nvSpPr>
        <p:spPr/>
        <p:txBody>
          <a:bodyPr/>
          <a:lstStyle>
            <a:lvl1pPr>
              <a:defRPr/>
            </a:lvl1pPr>
          </a:lstStyle>
          <a:p>
            <a:endParaRPr lang="da-DK" noProof="0"/>
          </a:p>
        </p:txBody>
      </p:sp>
      <p:sp>
        <p:nvSpPr>
          <p:cNvPr id="7" name="Slide Number Placeholder 6"/>
          <p:cNvSpPr>
            <a:spLocks noGrp="1"/>
          </p:cNvSpPr>
          <p:nvPr>
            <p:ph type="sldNum" sz="quarter" idx="12"/>
          </p:nvPr>
        </p:nvSpPr>
        <p:spPr/>
        <p:txBody>
          <a:bodyPr/>
          <a:lstStyle>
            <a:lvl1pPr>
              <a:defRPr/>
            </a:lvl1pPr>
          </a:lstStyle>
          <a:p>
            <a:fld id="{11CFF931-D198-4569-94B6-C4CEBA5B3359}" type="slidenum">
              <a:rPr lang="da-DK" noProof="0"/>
              <a:pPr/>
              <a:t>‹nr.›</a:t>
            </a:fld>
            <a:endParaRPr lang="da-DK" noProof="0"/>
          </a:p>
        </p:txBody>
      </p:sp>
      <p:sp>
        <p:nvSpPr>
          <p:cNvPr id="10" name="Content Placeholder 9"/>
          <p:cNvSpPr>
            <a:spLocks noGrp="1"/>
          </p:cNvSpPr>
          <p:nvPr>
            <p:ph sz="quarter" idx="13"/>
          </p:nvPr>
        </p:nvSpPr>
        <p:spPr>
          <a:xfrm>
            <a:off x="4665662" y="4064000"/>
            <a:ext cx="3975100"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6286437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lternativ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7"/>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45370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2465008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verskrift og fi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7"/>
          <p:cNvSpPr>
            <a:spLocks noGrp="1"/>
          </p:cNvSpPr>
          <p:nvPr>
            <p:ph sz="quarter" idx="16"/>
          </p:nvPr>
        </p:nvSpPr>
        <p:spPr>
          <a:xfrm>
            <a:off x="4665662" y="4064000"/>
            <a:ext cx="3975101"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41239669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152400"/>
            <a:ext cx="9144000" cy="6084888"/>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Tree>
    <p:extLst>
      <p:ext uri="{BB962C8B-B14F-4D97-AF65-F5344CB8AC3E}">
        <p14:creationId xmlns:p14="http://schemas.microsoft.com/office/powerpoint/2010/main" val="512378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skrift og fi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7"/>
          <p:cNvSpPr>
            <a:spLocks noGrp="1"/>
          </p:cNvSpPr>
          <p:nvPr>
            <p:ph sz="quarter" idx="16"/>
          </p:nvPr>
        </p:nvSpPr>
        <p:spPr>
          <a:xfrm>
            <a:off x="4665662" y="4064000"/>
            <a:ext cx="3975101"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23684329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Text Placeholder 6"/>
          <p:cNvSpPr>
            <a:spLocks noGrp="1"/>
          </p:cNvSpPr>
          <p:nvPr>
            <p:ph type="body" sz="quarter" idx="13"/>
          </p:nvPr>
        </p:nvSpPr>
        <p:spPr>
          <a:xfrm>
            <a:off x="503238" y="1700214"/>
            <a:ext cx="3975100"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Picture Placeholder 8"/>
          <p:cNvSpPr>
            <a:spLocks noGrp="1"/>
          </p:cNvSpPr>
          <p:nvPr>
            <p:ph type="pic" sz="quarter" idx="14"/>
          </p:nvPr>
        </p:nvSpPr>
        <p:spPr>
          <a:xfrm>
            <a:off x="4665662" y="1700214"/>
            <a:ext cx="3975101" cy="4537074"/>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Tree>
    <p:extLst>
      <p:ext uri="{BB962C8B-B14F-4D97-AF65-F5344CB8AC3E}">
        <p14:creationId xmlns:p14="http://schemas.microsoft.com/office/powerpoint/2010/main" val="36450668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Picture Placeholder 6"/>
          <p:cNvSpPr>
            <a:spLocks noGrp="1"/>
          </p:cNvSpPr>
          <p:nvPr>
            <p:ph type="pic" sz="quarter" idx="13"/>
          </p:nvPr>
        </p:nvSpPr>
        <p:spPr>
          <a:xfrm>
            <a:off x="503238" y="1700214"/>
            <a:ext cx="3975100" cy="4537074"/>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
        <p:nvSpPr>
          <p:cNvPr id="9" name="Text Placeholder 8"/>
          <p:cNvSpPr>
            <a:spLocks noGrp="1"/>
          </p:cNvSpPr>
          <p:nvPr>
            <p:ph type="body" sz="quarter" idx="14"/>
          </p:nvPr>
        </p:nvSpPr>
        <p:spPr>
          <a:xfrm>
            <a:off x="4665662" y="1700214"/>
            <a:ext cx="3975101"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24956588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237" y="584201"/>
            <a:ext cx="8137525" cy="5653112"/>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lvl1pPr>
              <a:defRPr/>
            </a:lvl1pPr>
          </a:lstStyle>
          <a:p>
            <a:fld id="{E81BCECD-DF0F-4558-8209-8405D1F1D426}" type="datetime2">
              <a:rPr lang="da-DK" noProof="0"/>
              <a:pPr/>
              <a:t>17. januar 2023</a:t>
            </a:fld>
            <a:endParaRPr lang="da-DK" noProof="0"/>
          </a:p>
        </p:txBody>
      </p:sp>
      <p:sp>
        <p:nvSpPr>
          <p:cNvPr id="5" name="Footer Placeholder 4"/>
          <p:cNvSpPr>
            <a:spLocks noGrp="1"/>
          </p:cNvSpPr>
          <p:nvPr>
            <p:ph type="ftr" sz="quarter" idx="11"/>
          </p:nvPr>
        </p:nvSpPr>
        <p:spPr/>
        <p:txBody>
          <a:bodyPr/>
          <a:lstStyle>
            <a:lvl1pPr>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63F35900-392D-46F4-8341-366E91CBDAA0}" type="slidenum">
              <a:rPr lang="da-DK" noProof="0"/>
              <a:pPr/>
              <a:t>‹nr.›</a:t>
            </a:fld>
            <a:endParaRPr lang="da-DK" noProof="0"/>
          </a:p>
        </p:txBody>
      </p:sp>
    </p:spTree>
    <p:extLst>
      <p:ext uri="{BB962C8B-B14F-4D97-AF65-F5344CB8AC3E}">
        <p14:creationId xmlns:p14="http://schemas.microsoft.com/office/powerpoint/2010/main" val="373842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Skilleblad">
    <p:spTree>
      <p:nvGrpSpPr>
        <p:cNvPr id="1" name=""/>
        <p:cNvGrpSpPr/>
        <p:nvPr/>
      </p:nvGrpSpPr>
      <p:grpSpPr>
        <a:xfrm>
          <a:off x="0" y="0"/>
          <a:ext cx="0" cy="0"/>
          <a:chOff x="0" y="0"/>
          <a:chExt cx="0" cy="0"/>
        </a:xfrm>
      </p:grpSpPr>
      <p:sp>
        <p:nvSpPr>
          <p:cNvPr id="8" name="Rektangel 7"/>
          <p:cNvSpPr/>
          <p:nvPr userDrawn="1"/>
        </p:nvSpPr>
        <p:spPr>
          <a:xfrm>
            <a:off x="0" y="0"/>
            <a:ext cx="9144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7" name="Billede 6"/>
          <p:cNvPicPr>
            <a:picLocks noChangeAspect="1"/>
          </p:cNvPicPr>
          <p:nvPr userDrawn="1"/>
        </p:nvPicPr>
        <p:blipFill rotWithShape="1">
          <a:blip r:embed="rId2">
            <a:extLst>
              <a:ext uri="{28A0092B-C50C-407E-A947-70E740481C1C}">
                <a14:useLocalDpi xmlns:a14="http://schemas.microsoft.com/office/drawing/2010/main" val="0"/>
              </a:ext>
            </a:extLst>
          </a:blip>
          <a:srcRect l="1" r="196" b="5055"/>
          <a:stretch/>
        </p:blipFill>
        <p:spPr>
          <a:xfrm>
            <a:off x="0" y="4314651"/>
            <a:ext cx="9144000" cy="2543349"/>
          </a:xfrm>
          <a:prstGeom prst="rect">
            <a:avLst/>
          </a:prstGeom>
        </p:spPr>
      </p:pic>
      <p:sp>
        <p:nvSpPr>
          <p:cNvPr id="2" name="Title 1"/>
          <p:cNvSpPr>
            <a:spLocks noGrp="1"/>
          </p:cNvSpPr>
          <p:nvPr>
            <p:ph type="ctrTitle" hasCustomPrompt="1"/>
          </p:nvPr>
        </p:nvSpPr>
        <p:spPr>
          <a:xfrm>
            <a:off x="449975" y="584200"/>
            <a:ext cx="8202991" cy="2519931"/>
          </a:xfrm>
        </p:spPr>
        <p:txBody>
          <a:bodyPr anchor="b" anchorCtr="0"/>
          <a:lstStyle>
            <a:lvl1pPr>
              <a:defRPr sz="6000">
                <a:solidFill>
                  <a:schemeClr val="bg1"/>
                </a:solidFill>
              </a:defRPr>
            </a:lvl1pPr>
          </a:lstStyle>
          <a:p>
            <a:r>
              <a:rPr lang="da-DK" noProof="0" dirty="0"/>
              <a:t>Klik, og tilføj titel</a:t>
            </a:r>
          </a:p>
        </p:txBody>
      </p:sp>
      <p:sp>
        <p:nvSpPr>
          <p:cNvPr id="3" name="Subtitle 2"/>
          <p:cNvSpPr>
            <a:spLocks noGrp="1"/>
          </p:cNvSpPr>
          <p:nvPr>
            <p:ph type="subTitle" idx="1" hasCustomPrompt="1"/>
          </p:nvPr>
        </p:nvSpPr>
        <p:spPr>
          <a:xfrm>
            <a:off x="503237" y="3360904"/>
            <a:ext cx="8137525" cy="703096"/>
          </a:xfrm>
        </p:spPr>
        <p:txBody>
          <a:bodyPr/>
          <a:lstStyle>
            <a:lvl1pPr marL="0" indent="0" algn="l">
              <a:buNone/>
              <a:defRPr sz="2000" i="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sp>
        <p:nvSpPr>
          <p:cNvPr id="4" name="Date Placeholder 3"/>
          <p:cNvSpPr>
            <a:spLocks noGrp="1"/>
          </p:cNvSpPr>
          <p:nvPr>
            <p:ph type="dt" sz="half" idx="10"/>
          </p:nvPr>
        </p:nvSpPr>
        <p:spPr/>
        <p:txBody>
          <a:bodyPr/>
          <a:lstStyle>
            <a:lvl1pPr>
              <a:defRPr>
                <a:solidFill>
                  <a:schemeClr val="bg1"/>
                </a:solidFill>
              </a:defRPr>
            </a:lvl1pPr>
          </a:lstStyle>
          <a:p>
            <a:fld id="{D27C61A6-647D-4B2B-8346-C503198F10DB}" type="datetime2">
              <a:rPr lang="da-DK" noProof="0" smtClean="0"/>
              <a:pPr/>
              <a:t>17. januar 2023</a:t>
            </a:fld>
            <a:endParaRPr lang="da-DK" noProof="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da-DK" noProof="0"/>
          </a:p>
        </p:txBody>
      </p:sp>
      <p:sp>
        <p:nvSpPr>
          <p:cNvPr id="6" name="Slide Number Placeholder 5"/>
          <p:cNvSpPr>
            <a:spLocks noGrp="1"/>
          </p:cNvSpPr>
          <p:nvPr>
            <p:ph type="sldNum" sz="quarter" idx="12"/>
          </p:nvPr>
        </p:nvSpPr>
        <p:spPr/>
        <p:txBody>
          <a:bodyPr/>
          <a:lstStyle>
            <a:lvl1pPr>
              <a:defRPr/>
            </a:lvl1pPr>
          </a:lstStyle>
          <a:p>
            <a:fld id="{135CA7DE-EF32-49F9-A743-135778064C71}" type="slidenum">
              <a:rPr lang="da-DK" noProof="0"/>
              <a:pPr/>
              <a:t>‹nr.›</a:t>
            </a:fld>
            <a:endParaRPr lang="da-DK" noProof="0"/>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Tree>
    <p:extLst>
      <p:ext uri="{BB962C8B-B14F-4D97-AF65-F5344CB8AC3E}">
        <p14:creationId xmlns:p14="http://schemas.microsoft.com/office/powerpoint/2010/main" val="7444832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lvl1pPr>
              <a:defRPr/>
            </a:lvl1pPr>
          </a:lstStyle>
          <a:p>
            <a:fld id="{C6CF30C1-C16D-433C-A96A-D83E69CDD0AF}" type="datetime2">
              <a:rPr lang="da-DK" noProof="0"/>
              <a:pPr/>
              <a:t>17. januar 2023</a:t>
            </a:fld>
            <a:endParaRPr lang="da-DK" noProof="0"/>
          </a:p>
        </p:txBody>
      </p:sp>
      <p:sp>
        <p:nvSpPr>
          <p:cNvPr id="4" name="Footer Placeholder 3"/>
          <p:cNvSpPr>
            <a:spLocks noGrp="1"/>
          </p:cNvSpPr>
          <p:nvPr>
            <p:ph type="ftr" sz="quarter" idx="11"/>
          </p:nvPr>
        </p:nvSpPr>
        <p:spPr/>
        <p:txBody>
          <a:bodyPr/>
          <a:lstStyle>
            <a:lvl1pPr>
              <a:defRPr/>
            </a:lvl1pPr>
          </a:lstStyle>
          <a:p>
            <a:endParaRPr lang="da-DK" noProof="0"/>
          </a:p>
        </p:txBody>
      </p:sp>
      <p:sp>
        <p:nvSpPr>
          <p:cNvPr id="5" name="Slide Number Placeholder 4"/>
          <p:cNvSpPr>
            <a:spLocks noGrp="1"/>
          </p:cNvSpPr>
          <p:nvPr>
            <p:ph type="sldNum" sz="quarter" idx="12"/>
          </p:nvPr>
        </p:nvSpPr>
        <p:spPr/>
        <p:txBody>
          <a:bodyPr/>
          <a:lstStyle>
            <a:lvl1pPr>
              <a:defRPr/>
            </a:lvl1pPr>
          </a:lstStyle>
          <a:p>
            <a:fld id="{6346643C-3FBF-4A6C-AE6E-30C03FEB2E00}" type="slidenum">
              <a:rPr lang="da-DK" noProof="0"/>
              <a:pPr/>
              <a:t>‹nr.›</a:t>
            </a:fld>
            <a:endParaRPr lang="da-DK" noProof="0"/>
          </a:p>
        </p:txBody>
      </p:sp>
    </p:spTree>
    <p:extLst>
      <p:ext uri="{BB962C8B-B14F-4D97-AF65-F5344CB8AC3E}">
        <p14:creationId xmlns:p14="http://schemas.microsoft.com/office/powerpoint/2010/main" val="25759330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F6E8D41-AB85-4137-B54C-08EAF5DD5794}" type="datetime2">
              <a:rPr lang="da-DK"/>
              <a:pPr/>
              <a:t>17. januar 2023</a:t>
            </a:fld>
            <a:endParaRPr lang="da-DK"/>
          </a:p>
        </p:txBody>
      </p:sp>
      <p:sp>
        <p:nvSpPr>
          <p:cNvPr id="3" name="Footer Placeholder 2"/>
          <p:cNvSpPr>
            <a:spLocks noGrp="1"/>
          </p:cNvSpPr>
          <p:nvPr>
            <p:ph type="ftr" sz="quarter" idx="11"/>
          </p:nvPr>
        </p:nvSpPr>
        <p:spPr/>
        <p:txBody>
          <a:bodyPr/>
          <a:lstStyle>
            <a:lvl1pPr>
              <a:defRPr/>
            </a:lvl1pPr>
          </a:lstStyle>
          <a:p>
            <a:endParaRPr lang="da-DK"/>
          </a:p>
        </p:txBody>
      </p:sp>
      <p:sp>
        <p:nvSpPr>
          <p:cNvPr id="4" name="Slide Number Placeholder 3"/>
          <p:cNvSpPr>
            <a:spLocks noGrp="1"/>
          </p:cNvSpPr>
          <p:nvPr>
            <p:ph type="sldNum" sz="quarter" idx="12"/>
          </p:nvPr>
        </p:nvSpPr>
        <p:spPr/>
        <p:txBody>
          <a:bodyPr/>
          <a:lstStyle>
            <a:lvl1pPr>
              <a:defRPr/>
            </a:lvl1pPr>
          </a:lstStyle>
          <a:p>
            <a:fld id="{27F77152-ABBE-41DA-A982-CA0A10BA369D}" type="slidenum">
              <a:rPr lang="da-DK"/>
              <a:pPr/>
              <a:t>‹nr.›</a:t>
            </a:fld>
            <a:endParaRPr lang="da-DK"/>
          </a:p>
        </p:txBody>
      </p:sp>
    </p:spTree>
    <p:extLst>
      <p:ext uri="{BB962C8B-B14F-4D97-AF65-F5344CB8AC3E}">
        <p14:creationId xmlns:p14="http://schemas.microsoft.com/office/powerpoint/2010/main" val="41136675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4156A-683F-4424-828E-6315049FC6DB}"/>
              </a:ext>
            </a:extLst>
          </p:cNvPr>
          <p:cNvSpPr>
            <a:spLocks noGrp="1"/>
          </p:cNvSpPr>
          <p:nvPr>
            <p:ph type="ctrTitle"/>
          </p:nvPr>
        </p:nvSpPr>
        <p:spPr>
          <a:xfrm>
            <a:off x="1143000" y="1122363"/>
            <a:ext cx="6858000" cy="2387600"/>
          </a:xfrm>
        </p:spPr>
        <p:txBody>
          <a:bodyPr anchor="b"/>
          <a:lstStyle>
            <a:lvl1pPr algn="ctr">
              <a:defRPr sz="4500"/>
            </a:lvl1pPr>
          </a:lstStyle>
          <a:p>
            <a:r>
              <a:rPr lang="da-DK"/>
              <a:t>Klik for at redigere titeltypografien i masteren</a:t>
            </a:r>
          </a:p>
        </p:txBody>
      </p:sp>
      <p:sp>
        <p:nvSpPr>
          <p:cNvPr id="3" name="Undertitel 2">
            <a:extLst>
              <a:ext uri="{FF2B5EF4-FFF2-40B4-BE49-F238E27FC236}">
                <a16:creationId xmlns:a16="http://schemas.microsoft.com/office/drawing/2014/main" id="{6BF1293D-344C-4BAE-9B84-05A35EDB8DA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76EC0863-BDB3-4505-B03F-06842E7ED1F7}"/>
              </a:ext>
            </a:extLst>
          </p:cNvPr>
          <p:cNvSpPr>
            <a:spLocks noGrp="1"/>
          </p:cNvSpPr>
          <p:nvPr>
            <p:ph type="dt" sz="half" idx="10"/>
          </p:nvPr>
        </p:nvSpPr>
        <p:spPr/>
        <p:txBody>
          <a:bodyPr/>
          <a:lstStyle/>
          <a:p>
            <a:fld id="{58C50CCE-E8FE-437A-8786-1EE77AAE5B68}" type="datetimeFigureOut">
              <a:rPr lang="da-DK" smtClean="0"/>
              <a:t>17-01-2023</a:t>
            </a:fld>
            <a:endParaRPr lang="da-DK"/>
          </a:p>
        </p:txBody>
      </p:sp>
      <p:sp>
        <p:nvSpPr>
          <p:cNvPr id="5" name="Pladsholder til sidefod 4">
            <a:extLst>
              <a:ext uri="{FF2B5EF4-FFF2-40B4-BE49-F238E27FC236}">
                <a16:creationId xmlns:a16="http://schemas.microsoft.com/office/drawing/2014/main" id="{553B24C7-0D9B-4F72-A313-9FA18229350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1DC5FFE-D38C-4F6E-A352-551A6D9005FB}"/>
              </a:ext>
            </a:extLst>
          </p:cNvPr>
          <p:cNvSpPr>
            <a:spLocks noGrp="1"/>
          </p:cNvSpPr>
          <p:nvPr>
            <p:ph type="sldNum" sz="quarter" idx="12"/>
          </p:nvPr>
        </p:nvSpPr>
        <p:spPr/>
        <p:txBody>
          <a:bodyPr/>
          <a:lstStyle/>
          <a:p>
            <a:fld id="{FD5C201D-18A5-449C-A07C-AB84FD267BCD}" type="slidenum">
              <a:rPr lang="da-DK" smtClean="0"/>
              <a:t>‹nr.›</a:t>
            </a:fld>
            <a:endParaRPr lang="da-DK"/>
          </a:p>
        </p:txBody>
      </p:sp>
    </p:spTree>
    <p:extLst>
      <p:ext uri="{BB962C8B-B14F-4D97-AF65-F5344CB8AC3E}">
        <p14:creationId xmlns:p14="http://schemas.microsoft.com/office/powerpoint/2010/main" val="14021631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DC5A25-60DF-404C-89F9-143A652C2DD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4FE9722-97A4-4B38-8635-C4023CF96C7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2DC0747-309B-4F44-B35D-E0DE57815835}"/>
              </a:ext>
            </a:extLst>
          </p:cNvPr>
          <p:cNvSpPr>
            <a:spLocks noGrp="1"/>
          </p:cNvSpPr>
          <p:nvPr>
            <p:ph type="dt" sz="half" idx="10"/>
          </p:nvPr>
        </p:nvSpPr>
        <p:spPr/>
        <p:txBody>
          <a:bodyPr/>
          <a:lstStyle/>
          <a:p>
            <a:fld id="{58C50CCE-E8FE-437A-8786-1EE77AAE5B68}" type="datetimeFigureOut">
              <a:rPr lang="da-DK" smtClean="0"/>
              <a:t>17-01-2023</a:t>
            </a:fld>
            <a:endParaRPr lang="da-DK"/>
          </a:p>
        </p:txBody>
      </p:sp>
      <p:sp>
        <p:nvSpPr>
          <p:cNvPr id="5" name="Pladsholder til sidefod 4">
            <a:extLst>
              <a:ext uri="{FF2B5EF4-FFF2-40B4-BE49-F238E27FC236}">
                <a16:creationId xmlns:a16="http://schemas.microsoft.com/office/drawing/2014/main" id="{2EA4E7DA-5E4D-491A-BB53-BBCE1E43DD9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CB5FB63-B02F-41E5-8784-D443C6EE45EE}"/>
              </a:ext>
            </a:extLst>
          </p:cNvPr>
          <p:cNvSpPr>
            <a:spLocks noGrp="1"/>
          </p:cNvSpPr>
          <p:nvPr>
            <p:ph type="sldNum" sz="quarter" idx="12"/>
          </p:nvPr>
        </p:nvSpPr>
        <p:spPr/>
        <p:txBody>
          <a:bodyPr/>
          <a:lstStyle/>
          <a:p>
            <a:fld id="{FD5C201D-18A5-449C-A07C-AB84FD267BCD}" type="slidenum">
              <a:rPr lang="da-DK" smtClean="0"/>
              <a:t>‹nr.›</a:t>
            </a:fld>
            <a:endParaRPr lang="da-DK"/>
          </a:p>
        </p:txBody>
      </p:sp>
    </p:spTree>
    <p:extLst>
      <p:ext uri="{BB962C8B-B14F-4D97-AF65-F5344CB8AC3E}">
        <p14:creationId xmlns:p14="http://schemas.microsoft.com/office/powerpoint/2010/main" val="31598176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233024-16D6-4431-A319-CFB5FEFD7979}"/>
              </a:ext>
            </a:extLst>
          </p:cNvPr>
          <p:cNvSpPr>
            <a:spLocks noGrp="1"/>
          </p:cNvSpPr>
          <p:nvPr>
            <p:ph type="title"/>
          </p:nvPr>
        </p:nvSpPr>
        <p:spPr>
          <a:xfrm>
            <a:off x="623888" y="1709739"/>
            <a:ext cx="7886700" cy="2852737"/>
          </a:xfrm>
        </p:spPr>
        <p:txBody>
          <a:bodyPr anchor="b"/>
          <a:lstStyle>
            <a:lvl1pPr>
              <a:defRPr sz="45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C59FCCA-BB01-4E27-8F1E-05846E9BA2F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B5CAA90A-9A57-4193-A5FC-8D1C0FE093AA}"/>
              </a:ext>
            </a:extLst>
          </p:cNvPr>
          <p:cNvSpPr>
            <a:spLocks noGrp="1"/>
          </p:cNvSpPr>
          <p:nvPr>
            <p:ph type="dt" sz="half" idx="10"/>
          </p:nvPr>
        </p:nvSpPr>
        <p:spPr/>
        <p:txBody>
          <a:bodyPr/>
          <a:lstStyle/>
          <a:p>
            <a:fld id="{58C50CCE-E8FE-437A-8786-1EE77AAE5B68}" type="datetimeFigureOut">
              <a:rPr lang="da-DK" smtClean="0"/>
              <a:t>17-01-2023</a:t>
            </a:fld>
            <a:endParaRPr lang="da-DK"/>
          </a:p>
        </p:txBody>
      </p:sp>
      <p:sp>
        <p:nvSpPr>
          <p:cNvPr id="5" name="Pladsholder til sidefod 4">
            <a:extLst>
              <a:ext uri="{FF2B5EF4-FFF2-40B4-BE49-F238E27FC236}">
                <a16:creationId xmlns:a16="http://schemas.microsoft.com/office/drawing/2014/main" id="{9E427F18-6423-450A-A180-8A4BB458CDB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7DBCF5A-E242-48F0-ADC4-D348373872DE}"/>
              </a:ext>
            </a:extLst>
          </p:cNvPr>
          <p:cNvSpPr>
            <a:spLocks noGrp="1"/>
          </p:cNvSpPr>
          <p:nvPr>
            <p:ph type="sldNum" sz="quarter" idx="12"/>
          </p:nvPr>
        </p:nvSpPr>
        <p:spPr/>
        <p:txBody>
          <a:bodyPr/>
          <a:lstStyle/>
          <a:p>
            <a:fld id="{FD5C201D-18A5-449C-A07C-AB84FD267BCD}" type="slidenum">
              <a:rPr lang="da-DK" smtClean="0"/>
              <a:t>‹nr.›</a:t>
            </a:fld>
            <a:endParaRPr lang="da-DK"/>
          </a:p>
        </p:txBody>
      </p:sp>
    </p:spTree>
    <p:extLst>
      <p:ext uri="{BB962C8B-B14F-4D97-AF65-F5344CB8AC3E}">
        <p14:creationId xmlns:p14="http://schemas.microsoft.com/office/powerpoint/2010/main" val="4029079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7B9EDC-C145-4514-B61C-B96249D7B49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958D207-6D05-4EB4-9D34-9751A57AEB95}"/>
              </a:ext>
            </a:extLst>
          </p:cNvPr>
          <p:cNvSpPr>
            <a:spLocks noGrp="1"/>
          </p:cNvSpPr>
          <p:nvPr>
            <p:ph sz="half" idx="1"/>
          </p:nvPr>
        </p:nvSpPr>
        <p:spPr>
          <a:xfrm>
            <a:off x="6286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EE4162A-03FA-40A7-AA7C-042D6A6A3481}"/>
              </a:ext>
            </a:extLst>
          </p:cNvPr>
          <p:cNvSpPr>
            <a:spLocks noGrp="1"/>
          </p:cNvSpPr>
          <p:nvPr>
            <p:ph sz="half" idx="2"/>
          </p:nvPr>
        </p:nvSpPr>
        <p:spPr>
          <a:xfrm>
            <a:off x="46291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0E61CC2F-EEAE-4F0A-8BEF-EB343E303C3D}"/>
              </a:ext>
            </a:extLst>
          </p:cNvPr>
          <p:cNvSpPr>
            <a:spLocks noGrp="1"/>
          </p:cNvSpPr>
          <p:nvPr>
            <p:ph type="dt" sz="half" idx="10"/>
          </p:nvPr>
        </p:nvSpPr>
        <p:spPr/>
        <p:txBody>
          <a:bodyPr/>
          <a:lstStyle/>
          <a:p>
            <a:fld id="{58C50CCE-E8FE-437A-8786-1EE77AAE5B68}" type="datetimeFigureOut">
              <a:rPr lang="da-DK" smtClean="0"/>
              <a:t>17-01-2023</a:t>
            </a:fld>
            <a:endParaRPr lang="da-DK"/>
          </a:p>
        </p:txBody>
      </p:sp>
      <p:sp>
        <p:nvSpPr>
          <p:cNvPr id="6" name="Pladsholder til sidefod 5">
            <a:extLst>
              <a:ext uri="{FF2B5EF4-FFF2-40B4-BE49-F238E27FC236}">
                <a16:creationId xmlns:a16="http://schemas.microsoft.com/office/drawing/2014/main" id="{75696EB0-7E43-4D77-BD22-5DC478FEC15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169D0E4-160C-4874-96D9-A0E6B651C617}"/>
              </a:ext>
            </a:extLst>
          </p:cNvPr>
          <p:cNvSpPr>
            <a:spLocks noGrp="1"/>
          </p:cNvSpPr>
          <p:nvPr>
            <p:ph type="sldNum" sz="quarter" idx="12"/>
          </p:nvPr>
        </p:nvSpPr>
        <p:spPr/>
        <p:txBody>
          <a:bodyPr/>
          <a:lstStyle/>
          <a:p>
            <a:fld id="{FD5C201D-18A5-449C-A07C-AB84FD267BCD}" type="slidenum">
              <a:rPr lang="da-DK" smtClean="0"/>
              <a:t>‹nr.›</a:t>
            </a:fld>
            <a:endParaRPr lang="da-DK"/>
          </a:p>
        </p:txBody>
      </p:sp>
    </p:spTree>
    <p:extLst>
      <p:ext uri="{BB962C8B-B14F-4D97-AF65-F5344CB8AC3E}">
        <p14:creationId xmlns:p14="http://schemas.microsoft.com/office/powerpoint/2010/main" val="2121199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152400"/>
            <a:ext cx="9144000" cy="6084888"/>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Tree>
    <p:extLst>
      <p:ext uri="{BB962C8B-B14F-4D97-AF65-F5344CB8AC3E}">
        <p14:creationId xmlns:p14="http://schemas.microsoft.com/office/powerpoint/2010/main" val="1491041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52951D-89A9-48C4-BA91-67C0133A5636}"/>
              </a:ext>
            </a:extLst>
          </p:cNvPr>
          <p:cNvSpPr>
            <a:spLocks noGrp="1"/>
          </p:cNvSpPr>
          <p:nvPr>
            <p:ph type="title"/>
          </p:nvPr>
        </p:nvSpPr>
        <p:spPr>
          <a:xfrm>
            <a:off x="629841" y="365126"/>
            <a:ext cx="78867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7BCAC53-6B52-4CAA-A6FC-70CEBF97D36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5AF2EC3-6808-4869-84C4-70159AA94856}"/>
              </a:ext>
            </a:extLst>
          </p:cNvPr>
          <p:cNvSpPr>
            <a:spLocks noGrp="1"/>
          </p:cNvSpPr>
          <p:nvPr>
            <p:ph sz="half" idx="2"/>
          </p:nvPr>
        </p:nvSpPr>
        <p:spPr>
          <a:xfrm>
            <a:off x="629842" y="2505075"/>
            <a:ext cx="3868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46B14EAE-B472-427B-86DA-23AACC4B5FF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168F28CA-070D-4DE2-AE99-7CF50ACC836B}"/>
              </a:ext>
            </a:extLst>
          </p:cNvPr>
          <p:cNvSpPr>
            <a:spLocks noGrp="1"/>
          </p:cNvSpPr>
          <p:nvPr>
            <p:ph sz="quarter" idx="4"/>
          </p:nvPr>
        </p:nvSpPr>
        <p:spPr>
          <a:xfrm>
            <a:off x="4629150" y="2505075"/>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F931D7EE-99CF-4BD0-8D9F-6AD22DEBF3BA}"/>
              </a:ext>
            </a:extLst>
          </p:cNvPr>
          <p:cNvSpPr>
            <a:spLocks noGrp="1"/>
          </p:cNvSpPr>
          <p:nvPr>
            <p:ph type="dt" sz="half" idx="10"/>
          </p:nvPr>
        </p:nvSpPr>
        <p:spPr/>
        <p:txBody>
          <a:bodyPr/>
          <a:lstStyle/>
          <a:p>
            <a:fld id="{58C50CCE-E8FE-437A-8786-1EE77AAE5B68}" type="datetimeFigureOut">
              <a:rPr lang="da-DK" smtClean="0"/>
              <a:t>17-01-2023</a:t>
            </a:fld>
            <a:endParaRPr lang="da-DK"/>
          </a:p>
        </p:txBody>
      </p:sp>
      <p:sp>
        <p:nvSpPr>
          <p:cNvPr id="8" name="Pladsholder til sidefod 7">
            <a:extLst>
              <a:ext uri="{FF2B5EF4-FFF2-40B4-BE49-F238E27FC236}">
                <a16:creationId xmlns:a16="http://schemas.microsoft.com/office/drawing/2014/main" id="{31E2BDD0-CA0C-425A-9FD5-A6E625094B5E}"/>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4E3E55A2-BC01-48C5-8089-F5FF391BE3FA}"/>
              </a:ext>
            </a:extLst>
          </p:cNvPr>
          <p:cNvSpPr>
            <a:spLocks noGrp="1"/>
          </p:cNvSpPr>
          <p:nvPr>
            <p:ph type="sldNum" sz="quarter" idx="12"/>
          </p:nvPr>
        </p:nvSpPr>
        <p:spPr/>
        <p:txBody>
          <a:bodyPr/>
          <a:lstStyle/>
          <a:p>
            <a:fld id="{FD5C201D-18A5-449C-A07C-AB84FD267BCD}" type="slidenum">
              <a:rPr lang="da-DK" smtClean="0"/>
              <a:t>‹nr.›</a:t>
            </a:fld>
            <a:endParaRPr lang="da-DK"/>
          </a:p>
        </p:txBody>
      </p:sp>
    </p:spTree>
    <p:extLst>
      <p:ext uri="{BB962C8B-B14F-4D97-AF65-F5344CB8AC3E}">
        <p14:creationId xmlns:p14="http://schemas.microsoft.com/office/powerpoint/2010/main" val="2197343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9D0F88-5C55-4F09-AD09-6ACD7B55EAD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4BFFA74-525F-4F29-8694-AFC9403A97F4}"/>
              </a:ext>
            </a:extLst>
          </p:cNvPr>
          <p:cNvSpPr>
            <a:spLocks noGrp="1"/>
          </p:cNvSpPr>
          <p:nvPr>
            <p:ph type="dt" sz="half" idx="10"/>
          </p:nvPr>
        </p:nvSpPr>
        <p:spPr/>
        <p:txBody>
          <a:bodyPr/>
          <a:lstStyle/>
          <a:p>
            <a:fld id="{58C50CCE-E8FE-437A-8786-1EE77AAE5B68}" type="datetimeFigureOut">
              <a:rPr lang="da-DK" smtClean="0"/>
              <a:t>17-01-2023</a:t>
            </a:fld>
            <a:endParaRPr lang="da-DK"/>
          </a:p>
        </p:txBody>
      </p:sp>
      <p:sp>
        <p:nvSpPr>
          <p:cNvPr id="4" name="Pladsholder til sidefod 3">
            <a:extLst>
              <a:ext uri="{FF2B5EF4-FFF2-40B4-BE49-F238E27FC236}">
                <a16:creationId xmlns:a16="http://schemas.microsoft.com/office/drawing/2014/main" id="{90413AA1-277A-423F-9FDB-571FCAB933D0}"/>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B309D7B0-1D0D-48FB-8AAE-DC10FC6768FD}"/>
              </a:ext>
            </a:extLst>
          </p:cNvPr>
          <p:cNvSpPr>
            <a:spLocks noGrp="1"/>
          </p:cNvSpPr>
          <p:nvPr>
            <p:ph type="sldNum" sz="quarter" idx="12"/>
          </p:nvPr>
        </p:nvSpPr>
        <p:spPr/>
        <p:txBody>
          <a:bodyPr/>
          <a:lstStyle/>
          <a:p>
            <a:fld id="{FD5C201D-18A5-449C-A07C-AB84FD267BCD}" type="slidenum">
              <a:rPr lang="da-DK" smtClean="0"/>
              <a:t>‹nr.›</a:t>
            </a:fld>
            <a:endParaRPr lang="da-DK"/>
          </a:p>
        </p:txBody>
      </p:sp>
    </p:spTree>
    <p:extLst>
      <p:ext uri="{BB962C8B-B14F-4D97-AF65-F5344CB8AC3E}">
        <p14:creationId xmlns:p14="http://schemas.microsoft.com/office/powerpoint/2010/main" val="17485075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2E45D05-A7AF-48FB-B535-EC25F51BA4DF}"/>
              </a:ext>
            </a:extLst>
          </p:cNvPr>
          <p:cNvSpPr>
            <a:spLocks noGrp="1"/>
          </p:cNvSpPr>
          <p:nvPr>
            <p:ph type="dt" sz="half" idx="10"/>
          </p:nvPr>
        </p:nvSpPr>
        <p:spPr/>
        <p:txBody>
          <a:bodyPr/>
          <a:lstStyle/>
          <a:p>
            <a:fld id="{58C50CCE-E8FE-437A-8786-1EE77AAE5B68}" type="datetimeFigureOut">
              <a:rPr lang="da-DK" smtClean="0"/>
              <a:t>17-01-2023</a:t>
            </a:fld>
            <a:endParaRPr lang="da-DK"/>
          </a:p>
        </p:txBody>
      </p:sp>
      <p:sp>
        <p:nvSpPr>
          <p:cNvPr id="3" name="Pladsholder til sidefod 2">
            <a:extLst>
              <a:ext uri="{FF2B5EF4-FFF2-40B4-BE49-F238E27FC236}">
                <a16:creationId xmlns:a16="http://schemas.microsoft.com/office/drawing/2014/main" id="{0E86741D-9894-425E-9133-8EBA326624C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87637C70-E25D-4AF8-B584-DBA06FDD819E}"/>
              </a:ext>
            </a:extLst>
          </p:cNvPr>
          <p:cNvSpPr>
            <a:spLocks noGrp="1"/>
          </p:cNvSpPr>
          <p:nvPr>
            <p:ph type="sldNum" sz="quarter" idx="12"/>
          </p:nvPr>
        </p:nvSpPr>
        <p:spPr/>
        <p:txBody>
          <a:bodyPr/>
          <a:lstStyle/>
          <a:p>
            <a:fld id="{FD5C201D-18A5-449C-A07C-AB84FD267BCD}" type="slidenum">
              <a:rPr lang="da-DK" smtClean="0"/>
              <a:t>‹nr.›</a:t>
            </a:fld>
            <a:endParaRPr lang="da-DK"/>
          </a:p>
        </p:txBody>
      </p:sp>
    </p:spTree>
    <p:extLst>
      <p:ext uri="{BB962C8B-B14F-4D97-AF65-F5344CB8AC3E}">
        <p14:creationId xmlns:p14="http://schemas.microsoft.com/office/powerpoint/2010/main" val="11381638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F6D1DF-B4B9-4563-92B4-6E3BDE041816}"/>
              </a:ext>
            </a:extLst>
          </p:cNvPr>
          <p:cNvSpPr>
            <a:spLocks noGrp="1"/>
          </p:cNvSpPr>
          <p:nvPr>
            <p:ph type="title"/>
          </p:nvPr>
        </p:nvSpPr>
        <p:spPr>
          <a:xfrm>
            <a:off x="629841" y="457200"/>
            <a:ext cx="2949178" cy="1600200"/>
          </a:xfrm>
        </p:spPr>
        <p:txBody>
          <a:bodyPr anchor="b"/>
          <a:lstStyle>
            <a:lvl1pPr>
              <a:defRPr sz="24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9F75ED13-E5D5-48C2-B143-D6B2FD7E2FC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EC811D5-02B4-4910-9C51-90F39156297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5327E31-5715-48B6-94A2-29A3FC17938E}"/>
              </a:ext>
            </a:extLst>
          </p:cNvPr>
          <p:cNvSpPr>
            <a:spLocks noGrp="1"/>
          </p:cNvSpPr>
          <p:nvPr>
            <p:ph type="dt" sz="half" idx="10"/>
          </p:nvPr>
        </p:nvSpPr>
        <p:spPr/>
        <p:txBody>
          <a:bodyPr/>
          <a:lstStyle/>
          <a:p>
            <a:fld id="{58C50CCE-E8FE-437A-8786-1EE77AAE5B68}" type="datetimeFigureOut">
              <a:rPr lang="da-DK" smtClean="0"/>
              <a:t>17-01-2023</a:t>
            </a:fld>
            <a:endParaRPr lang="da-DK"/>
          </a:p>
        </p:txBody>
      </p:sp>
      <p:sp>
        <p:nvSpPr>
          <p:cNvPr id="6" name="Pladsholder til sidefod 5">
            <a:extLst>
              <a:ext uri="{FF2B5EF4-FFF2-40B4-BE49-F238E27FC236}">
                <a16:creationId xmlns:a16="http://schemas.microsoft.com/office/drawing/2014/main" id="{5DD20E09-BAB0-40B0-A306-9BF6BD65EEF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17BA345-3160-4941-B992-8969292383E7}"/>
              </a:ext>
            </a:extLst>
          </p:cNvPr>
          <p:cNvSpPr>
            <a:spLocks noGrp="1"/>
          </p:cNvSpPr>
          <p:nvPr>
            <p:ph type="sldNum" sz="quarter" idx="12"/>
          </p:nvPr>
        </p:nvSpPr>
        <p:spPr/>
        <p:txBody>
          <a:bodyPr/>
          <a:lstStyle/>
          <a:p>
            <a:fld id="{FD5C201D-18A5-449C-A07C-AB84FD267BCD}" type="slidenum">
              <a:rPr lang="da-DK" smtClean="0"/>
              <a:t>‹nr.›</a:t>
            </a:fld>
            <a:endParaRPr lang="da-DK"/>
          </a:p>
        </p:txBody>
      </p:sp>
    </p:spTree>
    <p:extLst>
      <p:ext uri="{BB962C8B-B14F-4D97-AF65-F5344CB8AC3E}">
        <p14:creationId xmlns:p14="http://schemas.microsoft.com/office/powerpoint/2010/main" val="25393526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BEC453-DE1E-4D89-B93E-37311AC034C0}"/>
              </a:ext>
            </a:extLst>
          </p:cNvPr>
          <p:cNvSpPr>
            <a:spLocks noGrp="1"/>
          </p:cNvSpPr>
          <p:nvPr>
            <p:ph type="title"/>
          </p:nvPr>
        </p:nvSpPr>
        <p:spPr>
          <a:xfrm>
            <a:off x="629841" y="457200"/>
            <a:ext cx="2949178" cy="1600200"/>
          </a:xfrm>
        </p:spPr>
        <p:txBody>
          <a:bodyPr anchor="b"/>
          <a:lstStyle>
            <a:lvl1pPr>
              <a:defRPr sz="24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966E7AC3-B87D-4C90-BCD5-15756C364CE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a-DK"/>
          </a:p>
        </p:txBody>
      </p:sp>
      <p:sp>
        <p:nvSpPr>
          <p:cNvPr id="4" name="Pladsholder til tekst 3">
            <a:extLst>
              <a:ext uri="{FF2B5EF4-FFF2-40B4-BE49-F238E27FC236}">
                <a16:creationId xmlns:a16="http://schemas.microsoft.com/office/drawing/2014/main" id="{AF8EB4B1-6E3E-4388-8778-AD50950BBA4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EA8BD96-2165-4630-ABBF-409F98FAF835}"/>
              </a:ext>
            </a:extLst>
          </p:cNvPr>
          <p:cNvSpPr>
            <a:spLocks noGrp="1"/>
          </p:cNvSpPr>
          <p:nvPr>
            <p:ph type="dt" sz="half" idx="10"/>
          </p:nvPr>
        </p:nvSpPr>
        <p:spPr/>
        <p:txBody>
          <a:bodyPr/>
          <a:lstStyle/>
          <a:p>
            <a:fld id="{58C50CCE-E8FE-437A-8786-1EE77AAE5B68}" type="datetimeFigureOut">
              <a:rPr lang="da-DK" smtClean="0"/>
              <a:t>17-01-2023</a:t>
            </a:fld>
            <a:endParaRPr lang="da-DK"/>
          </a:p>
        </p:txBody>
      </p:sp>
      <p:sp>
        <p:nvSpPr>
          <p:cNvPr id="6" name="Pladsholder til sidefod 5">
            <a:extLst>
              <a:ext uri="{FF2B5EF4-FFF2-40B4-BE49-F238E27FC236}">
                <a16:creationId xmlns:a16="http://schemas.microsoft.com/office/drawing/2014/main" id="{D41FE88E-C8EA-4A4A-92F1-290D3569BF3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E1F26D5-4763-4260-AF40-E88B10AC4A24}"/>
              </a:ext>
            </a:extLst>
          </p:cNvPr>
          <p:cNvSpPr>
            <a:spLocks noGrp="1"/>
          </p:cNvSpPr>
          <p:nvPr>
            <p:ph type="sldNum" sz="quarter" idx="12"/>
          </p:nvPr>
        </p:nvSpPr>
        <p:spPr/>
        <p:txBody>
          <a:bodyPr/>
          <a:lstStyle/>
          <a:p>
            <a:fld id="{FD5C201D-18A5-449C-A07C-AB84FD267BCD}" type="slidenum">
              <a:rPr lang="da-DK" smtClean="0"/>
              <a:t>‹nr.›</a:t>
            </a:fld>
            <a:endParaRPr lang="da-DK"/>
          </a:p>
        </p:txBody>
      </p:sp>
    </p:spTree>
    <p:extLst>
      <p:ext uri="{BB962C8B-B14F-4D97-AF65-F5344CB8AC3E}">
        <p14:creationId xmlns:p14="http://schemas.microsoft.com/office/powerpoint/2010/main" val="12948155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113CB1-01D3-4EEE-8062-43E478F4AC03}"/>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E11353E-63CD-4A69-98FE-0909D8F5DEBB}"/>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B65AA14-511B-40F5-8B26-65D6EBFBC113}"/>
              </a:ext>
            </a:extLst>
          </p:cNvPr>
          <p:cNvSpPr>
            <a:spLocks noGrp="1"/>
          </p:cNvSpPr>
          <p:nvPr>
            <p:ph type="dt" sz="half" idx="10"/>
          </p:nvPr>
        </p:nvSpPr>
        <p:spPr/>
        <p:txBody>
          <a:bodyPr/>
          <a:lstStyle/>
          <a:p>
            <a:fld id="{58C50CCE-E8FE-437A-8786-1EE77AAE5B68}" type="datetimeFigureOut">
              <a:rPr lang="da-DK" smtClean="0"/>
              <a:t>17-01-2023</a:t>
            </a:fld>
            <a:endParaRPr lang="da-DK"/>
          </a:p>
        </p:txBody>
      </p:sp>
      <p:sp>
        <p:nvSpPr>
          <p:cNvPr id="5" name="Pladsholder til sidefod 4">
            <a:extLst>
              <a:ext uri="{FF2B5EF4-FFF2-40B4-BE49-F238E27FC236}">
                <a16:creationId xmlns:a16="http://schemas.microsoft.com/office/drawing/2014/main" id="{D440B3DD-330B-48DD-A3CC-193809CA37F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BC45E90-C7D7-477E-8247-71454687C033}"/>
              </a:ext>
            </a:extLst>
          </p:cNvPr>
          <p:cNvSpPr>
            <a:spLocks noGrp="1"/>
          </p:cNvSpPr>
          <p:nvPr>
            <p:ph type="sldNum" sz="quarter" idx="12"/>
          </p:nvPr>
        </p:nvSpPr>
        <p:spPr/>
        <p:txBody>
          <a:bodyPr/>
          <a:lstStyle/>
          <a:p>
            <a:fld id="{FD5C201D-18A5-449C-A07C-AB84FD267BCD}" type="slidenum">
              <a:rPr lang="da-DK" smtClean="0"/>
              <a:t>‹nr.›</a:t>
            </a:fld>
            <a:endParaRPr lang="da-DK"/>
          </a:p>
        </p:txBody>
      </p:sp>
    </p:spTree>
    <p:extLst>
      <p:ext uri="{BB962C8B-B14F-4D97-AF65-F5344CB8AC3E}">
        <p14:creationId xmlns:p14="http://schemas.microsoft.com/office/powerpoint/2010/main" val="13006752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B6A9FC7C-5D73-4028-B173-7E1577BD0727}"/>
              </a:ext>
            </a:extLst>
          </p:cNvPr>
          <p:cNvSpPr>
            <a:spLocks noGrp="1"/>
          </p:cNvSpPr>
          <p:nvPr>
            <p:ph type="title" orient="vert"/>
          </p:nvPr>
        </p:nvSpPr>
        <p:spPr>
          <a:xfrm>
            <a:off x="6543675" y="365125"/>
            <a:ext cx="1971675"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2CCC89BD-06B7-416C-A514-54EB99143D83}"/>
              </a:ext>
            </a:extLst>
          </p:cNvPr>
          <p:cNvSpPr>
            <a:spLocks noGrp="1"/>
          </p:cNvSpPr>
          <p:nvPr>
            <p:ph type="body" orient="vert" idx="1"/>
          </p:nvPr>
        </p:nvSpPr>
        <p:spPr>
          <a:xfrm>
            <a:off x="628650" y="365125"/>
            <a:ext cx="58007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048D8A6-F64C-41DB-97F9-F7ED15A310BA}"/>
              </a:ext>
            </a:extLst>
          </p:cNvPr>
          <p:cNvSpPr>
            <a:spLocks noGrp="1"/>
          </p:cNvSpPr>
          <p:nvPr>
            <p:ph type="dt" sz="half" idx="10"/>
          </p:nvPr>
        </p:nvSpPr>
        <p:spPr/>
        <p:txBody>
          <a:bodyPr/>
          <a:lstStyle/>
          <a:p>
            <a:fld id="{58C50CCE-E8FE-437A-8786-1EE77AAE5B68}" type="datetimeFigureOut">
              <a:rPr lang="da-DK" smtClean="0"/>
              <a:t>17-01-2023</a:t>
            </a:fld>
            <a:endParaRPr lang="da-DK"/>
          </a:p>
        </p:txBody>
      </p:sp>
      <p:sp>
        <p:nvSpPr>
          <p:cNvPr id="5" name="Pladsholder til sidefod 4">
            <a:extLst>
              <a:ext uri="{FF2B5EF4-FFF2-40B4-BE49-F238E27FC236}">
                <a16:creationId xmlns:a16="http://schemas.microsoft.com/office/drawing/2014/main" id="{C4D94AF1-68F2-4FF8-8545-5CC164AF116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F84E040-470A-4405-A47F-08783B6CD7C9}"/>
              </a:ext>
            </a:extLst>
          </p:cNvPr>
          <p:cNvSpPr>
            <a:spLocks noGrp="1"/>
          </p:cNvSpPr>
          <p:nvPr>
            <p:ph type="sldNum" sz="quarter" idx="12"/>
          </p:nvPr>
        </p:nvSpPr>
        <p:spPr/>
        <p:txBody>
          <a:bodyPr/>
          <a:lstStyle/>
          <a:p>
            <a:fld id="{FD5C201D-18A5-449C-A07C-AB84FD267BCD}" type="slidenum">
              <a:rPr lang="da-DK" smtClean="0"/>
              <a:t>‹nr.›</a:t>
            </a:fld>
            <a:endParaRPr lang="da-DK"/>
          </a:p>
        </p:txBody>
      </p:sp>
    </p:spTree>
    <p:extLst>
      <p:ext uri="{BB962C8B-B14F-4D97-AF65-F5344CB8AC3E}">
        <p14:creationId xmlns:p14="http://schemas.microsoft.com/office/powerpoint/2010/main" val="1842907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Text Placeholder 6"/>
          <p:cNvSpPr>
            <a:spLocks noGrp="1"/>
          </p:cNvSpPr>
          <p:nvPr>
            <p:ph type="body" sz="quarter" idx="13"/>
          </p:nvPr>
        </p:nvSpPr>
        <p:spPr>
          <a:xfrm>
            <a:off x="503238" y="1700214"/>
            <a:ext cx="3975100"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Picture Placeholder 8"/>
          <p:cNvSpPr>
            <a:spLocks noGrp="1"/>
          </p:cNvSpPr>
          <p:nvPr>
            <p:ph type="pic" sz="quarter" idx="14"/>
          </p:nvPr>
        </p:nvSpPr>
        <p:spPr>
          <a:xfrm>
            <a:off x="4665662" y="1700214"/>
            <a:ext cx="3975101" cy="4537074"/>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Tree>
    <p:extLst>
      <p:ext uri="{BB962C8B-B14F-4D97-AF65-F5344CB8AC3E}">
        <p14:creationId xmlns:p14="http://schemas.microsoft.com/office/powerpoint/2010/main" val="168001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Date Placeholder 2"/>
          <p:cNvSpPr>
            <a:spLocks noGrp="1"/>
          </p:cNvSpPr>
          <p:nvPr>
            <p:ph type="dt" sz="half" idx="10"/>
          </p:nvPr>
        </p:nvSpPr>
        <p:spPr/>
        <p:txBody>
          <a:bodyPr/>
          <a:lstStyle/>
          <a:p>
            <a:fld id="{5888027E-75D8-4E45-9E8E-1595773F0041}" type="datetime2">
              <a:rPr lang="da-DK" noProof="0" smtClean="0"/>
              <a:pPr/>
              <a:t>17. januar 2023</a:t>
            </a:fld>
            <a:endParaRPr lang="da-DK" noProof="0"/>
          </a:p>
        </p:txBody>
      </p:sp>
      <p:sp>
        <p:nvSpPr>
          <p:cNvPr id="4" name="Footer Placeholder 3"/>
          <p:cNvSpPr>
            <a:spLocks noGrp="1"/>
          </p:cNvSpPr>
          <p:nvPr>
            <p:ph type="ftr" sz="quarter" idx="11"/>
          </p:nvPr>
        </p:nvSpPr>
        <p:spPr/>
        <p:txBody>
          <a:bodyPr/>
          <a:lstStyle/>
          <a:p>
            <a:endParaRPr lang="da-DK" noProof="0"/>
          </a:p>
        </p:txBody>
      </p:sp>
      <p:sp>
        <p:nvSpPr>
          <p:cNvPr id="5" name="Slide Number Placeholder 4"/>
          <p:cNvSpPr>
            <a:spLocks noGrp="1"/>
          </p:cNvSpPr>
          <p:nvPr>
            <p:ph type="sldNum" sz="quarter" idx="12"/>
          </p:nvPr>
        </p:nvSpPr>
        <p:spPr/>
        <p:txBody>
          <a:bodyPr/>
          <a:lstStyle/>
          <a:p>
            <a:fld id="{B6C57A29-F2F5-41C9-9D61-59DDDBBF376E}" type="slidenum">
              <a:rPr lang="da-DK" noProof="0" smtClean="0"/>
              <a:pPr/>
              <a:t>‹nr.›</a:t>
            </a:fld>
            <a:endParaRPr lang="da-DK" noProof="0"/>
          </a:p>
        </p:txBody>
      </p:sp>
      <p:sp>
        <p:nvSpPr>
          <p:cNvPr id="7" name="Picture Placeholder 6"/>
          <p:cNvSpPr>
            <a:spLocks noGrp="1"/>
          </p:cNvSpPr>
          <p:nvPr>
            <p:ph type="pic" sz="quarter" idx="13"/>
          </p:nvPr>
        </p:nvSpPr>
        <p:spPr>
          <a:xfrm>
            <a:off x="503238" y="1700214"/>
            <a:ext cx="3975100" cy="4537074"/>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
        <p:nvSpPr>
          <p:cNvPr id="9" name="Text Placeholder 8"/>
          <p:cNvSpPr>
            <a:spLocks noGrp="1"/>
          </p:cNvSpPr>
          <p:nvPr>
            <p:ph type="body" sz="quarter" idx="14"/>
          </p:nvPr>
        </p:nvSpPr>
        <p:spPr>
          <a:xfrm>
            <a:off x="4665662" y="1700214"/>
            <a:ext cx="3975101"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4037192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emf"/><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2.emf"/><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emf"/><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image" Target="../media/image2.emf"/><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1.emf"/><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ktangel 11"/>
          <p:cNvSpPr/>
          <p:nvPr userDrawn="1"/>
        </p:nvSpPr>
        <p:spPr>
          <a:xfrm>
            <a:off x="0" y="0"/>
            <a:ext cx="9144000" cy="1524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10" name="Billed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
        <p:nvSpPr>
          <p:cNvPr id="1026" name="Rectangle 2"/>
          <p:cNvSpPr>
            <a:spLocks noGrp="1" noChangeArrowheads="1"/>
          </p:cNvSpPr>
          <p:nvPr>
            <p:ph type="title"/>
          </p:nvPr>
        </p:nvSpPr>
        <p:spPr bwMode="auto">
          <a:xfrm>
            <a:off x="464326" y="584201"/>
            <a:ext cx="8176437"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titeltypografien i masteren</a:t>
            </a:r>
            <a:endParaRPr lang="da-DK" dirty="0"/>
          </a:p>
        </p:txBody>
      </p:sp>
      <p:sp>
        <p:nvSpPr>
          <p:cNvPr id="1027" name="Rectangle 3"/>
          <p:cNvSpPr>
            <a:spLocks noGrp="1" noChangeArrowheads="1"/>
          </p:cNvSpPr>
          <p:nvPr>
            <p:ph type="body" idx="1"/>
          </p:nvPr>
        </p:nvSpPr>
        <p:spPr bwMode="auto">
          <a:xfrm>
            <a:off x="503238" y="1700213"/>
            <a:ext cx="8137525"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28" name="Rectangle 4"/>
          <p:cNvSpPr>
            <a:spLocks noGrp="1" noChangeArrowheads="1"/>
          </p:cNvSpPr>
          <p:nvPr>
            <p:ph type="dt" sz="half" idx="2"/>
          </p:nvPr>
        </p:nvSpPr>
        <p:spPr bwMode="auto">
          <a:xfrm>
            <a:off x="503238" y="0"/>
            <a:ext cx="111956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cap="none" baseline="0">
                <a:solidFill>
                  <a:schemeClr val="bg1"/>
                </a:solidFill>
                <a:latin typeface="+mj-lt"/>
              </a:defRPr>
            </a:lvl1pPr>
          </a:lstStyle>
          <a:p>
            <a:fld id="{5888027E-75D8-4E45-9E8E-1595773F0041}" type="datetime2">
              <a:rPr lang="da-DK" smtClean="0"/>
              <a:pPr/>
              <a:t>17. januar 2023</a:t>
            </a:fld>
            <a:endParaRPr lang="da-DK" dirty="0"/>
          </a:p>
        </p:txBody>
      </p:sp>
      <p:sp>
        <p:nvSpPr>
          <p:cNvPr id="1029" name="Rectangle 5"/>
          <p:cNvSpPr>
            <a:spLocks noGrp="1" noChangeArrowheads="1"/>
          </p:cNvSpPr>
          <p:nvPr>
            <p:ph type="ftr" sz="quarter" idx="3"/>
          </p:nvPr>
        </p:nvSpPr>
        <p:spPr bwMode="auto">
          <a:xfrm>
            <a:off x="1619672" y="0"/>
            <a:ext cx="666074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a:solidFill>
                  <a:schemeClr val="bg1"/>
                </a:solidFill>
                <a:latin typeface="+mj-lt"/>
              </a:defRPr>
            </a:lvl1pPr>
          </a:lstStyle>
          <a:p>
            <a:endParaRPr lang="da-DK" dirty="0"/>
          </a:p>
        </p:txBody>
      </p:sp>
      <p:sp>
        <p:nvSpPr>
          <p:cNvPr id="1030" name="Rectangle 6"/>
          <p:cNvSpPr>
            <a:spLocks noGrp="1" noChangeArrowheads="1"/>
          </p:cNvSpPr>
          <p:nvPr>
            <p:ph type="sldNum" sz="quarter" idx="4"/>
          </p:nvPr>
        </p:nvSpPr>
        <p:spPr bwMode="auto">
          <a:xfrm>
            <a:off x="8321579" y="0"/>
            <a:ext cx="311766"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700">
                <a:solidFill>
                  <a:schemeClr val="bg1"/>
                </a:solidFill>
                <a:latin typeface="+mj-lt"/>
              </a:defRPr>
            </a:lvl1pPr>
          </a:lstStyle>
          <a:p>
            <a:fld id="{B6C57A29-F2F5-41C9-9D61-59DDDBBF376E}" type="slidenum">
              <a:rPr lang="da-DK" smtClean="0"/>
              <a:pPr/>
              <a:t>‹nr.›</a:t>
            </a:fld>
            <a:endParaRPr lang="da-DK"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781" r:id="rId4"/>
    <p:sldLayoutId id="2147483782" r:id="rId5"/>
    <p:sldLayoutId id="2147483783" r:id="rId6"/>
    <p:sldLayoutId id="2147483784" r:id="rId7"/>
    <p:sldLayoutId id="2147483785" r:id="rId8"/>
    <p:sldLayoutId id="2147483786" r:id="rId9"/>
    <p:sldLayoutId id="2147483780" r:id="rId10"/>
    <p:sldLayoutId id="2147483787" r:id="rId11"/>
    <p:sldLayoutId id="2147483664" r:id="rId12"/>
    <p:sldLayoutId id="2147483665" r:id="rId13"/>
    <p:sldLayoutId id="2147483803" r:id="rId14"/>
    <p:sldLayoutId id="2147483856" r:id="rId15"/>
  </p:sldLayoutIdLst>
  <p:txStyles>
    <p:titleStyle>
      <a:lvl1pPr algn="l" rtl="0" eaLnBrk="1" fontAlgn="base" hangingPunct="1">
        <a:lnSpc>
          <a:spcPct val="83000"/>
        </a:lnSpc>
        <a:spcBef>
          <a:spcPct val="0"/>
        </a:spcBef>
        <a:spcAft>
          <a:spcPct val="0"/>
        </a:spcAft>
        <a:defRPr sz="3600">
          <a:solidFill>
            <a:srgbClr val="7F7F7F"/>
          </a:solidFill>
          <a:latin typeface="+mj-lt"/>
          <a:ea typeface="+mj-ea"/>
          <a:cs typeface="+mj-cs"/>
        </a:defRPr>
      </a:lvl1pPr>
      <a:lvl2pPr algn="l" rtl="0" eaLnBrk="1" fontAlgn="base" hangingPunct="1">
        <a:spcBef>
          <a:spcPct val="0"/>
        </a:spcBef>
        <a:spcAft>
          <a:spcPct val="0"/>
        </a:spcAft>
        <a:defRPr sz="2800">
          <a:solidFill>
            <a:srgbClr val="214DA2"/>
          </a:solidFill>
          <a:latin typeface="Arial Unicode MS" pitchFamily="34" charset="-128"/>
        </a:defRPr>
      </a:lvl2pPr>
      <a:lvl3pPr algn="l" rtl="0" eaLnBrk="1" fontAlgn="base" hangingPunct="1">
        <a:spcBef>
          <a:spcPct val="0"/>
        </a:spcBef>
        <a:spcAft>
          <a:spcPct val="0"/>
        </a:spcAft>
        <a:defRPr sz="2800">
          <a:solidFill>
            <a:srgbClr val="214DA2"/>
          </a:solidFill>
          <a:latin typeface="Arial Unicode MS" pitchFamily="34" charset="-128"/>
        </a:defRPr>
      </a:lvl3pPr>
      <a:lvl4pPr algn="l" rtl="0" eaLnBrk="1" fontAlgn="base" hangingPunct="1">
        <a:spcBef>
          <a:spcPct val="0"/>
        </a:spcBef>
        <a:spcAft>
          <a:spcPct val="0"/>
        </a:spcAft>
        <a:defRPr sz="2800">
          <a:solidFill>
            <a:srgbClr val="214DA2"/>
          </a:solidFill>
          <a:latin typeface="Arial Unicode MS" pitchFamily="34" charset="-128"/>
        </a:defRPr>
      </a:lvl4pPr>
      <a:lvl5pPr algn="l" rtl="0" eaLnBrk="1" fontAlgn="base" hangingPunct="1">
        <a:spcBef>
          <a:spcPct val="0"/>
        </a:spcBef>
        <a:spcAft>
          <a:spcPct val="0"/>
        </a:spcAft>
        <a:defRPr sz="2800">
          <a:solidFill>
            <a:srgbClr val="214DA2"/>
          </a:solidFill>
          <a:latin typeface="Arial Unicode MS" pitchFamily="34" charset="-128"/>
        </a:defRPr>
      </a:lvl5pPr>
      <a:lvl6pPr marL="457200" algn="l" rtl="0" eaLnBrk="1" fontAlgn="base" hangingPunct="1">
        <a:spcBef>
          <a:spcPct val="0"/>
        </a:spcBef>
        <a:spcAft>
          <a:spcPct val="0"/>
        </a:spcAft>
        <a:defRPr sz="2800">
          <a:solidFill>
            <a:srgbClr val="214DA2"/>
          </a:solidFill>
          <a:latin typeface="Arial Unicode MS" pitchFamily="34" charset="-128"/>
        </a:defRPr>
      </a:lvl6pPr>
      <a:lvl7pPr marL="914400" algn="l" rtl="0" eaLnBrk="1" fontAlgn="base" hangingPunct="1">
        <a:spcBef>
          <a:spcPct val="0"/>
        </a:spcBef>
        <a:spcAft>
          <a:spcPct val="0"/>
        </a:spcAft>
        <a:defRPr sz="2800">
          <a:solidFill>
            <a:srgbClr val="214DA2"/>
          </a:solidFill>
          <a:latin typeface="Arial Unicode MS" pitchFamily="34" charset="-128"/>
        </a:defRPr>
      </a:lvl7pPr>
      <a:lvl8pPr marL="1371600" algn="l" rtl="0" eaLnBrk="1" fontAlgn="base" hangingPunct="1">
        <a:spcBef>
          <a:spcPct val="0"/>
        </a:spcBef>
        <a:spcAft>
          <a:spcPct val="0"/>
        </a:spcAft>
        <a:defRPr sz="2800">
          <a:solidFill>
            <a:srgbClr val="214DA2"/>
          </a:solidFill>
          <a:latin typeface="Arial Unicode MS" pitchFamily="34" charset="-128"/>
        </a:defRPr>
      </a:lvl8pPr>
      <a:lvl9pPr marL="1828800" algn="l" rtl="0" eaLnBrk="1" fontAlgn="base" hangingPunct="1">
        <a:spcBef>
          <a:spcPct val="0"/>
        </a:spcBef>
        <a:spcAft>
          <a:spcPct val="0"/>
        </a:spcAft>
        <a:defRPr sz="2800">
          <a:solidFill>
            <a:srgbClr val="214DA2"/>
          </a:solidFill>
          <a:latin typeface="Arial Unicode MS" pitchFamily="34" charset="-128"/>
        </a:defRPr>
      </a:lvl9pPr>
    </p:titleStyle>
    <p:bodyStyle>
      <a:lvl1pPr marL="324000" indent="-324000" algn="l" rtl="0" eaLnBrk="1" fontAlgn="base" hangingPunct="1">
        <a:spcBef>
          <a:spcPct val="20000"/>
        </a:spcBef>
        <a:spcAft>
          <a:spcPct val="0"/>
        </a:spcAft>
        <a:buChar char="•"/>
        <a:defRPr sz="2000" i="1">
          <a:solidFill>
            <a:schemeClr val="tx1"/>
          </a:solidFill>
          <a:latin typeface="+mn-lt"/>
          <a:ea typeface="+mn-ea"/>
          <a:cs typeface="+mn-cs"/>
        </a:defRPr>
      </a:lvl1pPr>
      <a:lvl2pPr marL="640800" indent="-284400" algn="l" rtl="0" eaLnBrk="1" fontAlgn="base" hangingPunct="1">
        <a:spcBef>
          <a:spcPct val="20000"/>
        </a:spcBef>
        <a:spcAft>
          <a:spcPct val="0"/>
        </a:spcAft>
        <a:buChar char="–"/>
        <a:defRPr sz="1800" i="1">
          <a:solidFill>
            <a:schemeClr val="tx1"/>
          </a:solidFill>
          <a:latin typeface="+mn-lt"/>
        </a:defRPr>
      </a:lvl2pPr>
      <a:lvl3pPr marL="871200" indent="-228600" algn="l" rtl="0" eaLnBrk="1" fontAlgn="base" hangingPunct="1">
        <a:spcBef>
          <a:spcPct val="20000"/>
        </a:spcBef>
        <a:spcAft>
          <a:spcPct val="0"/>
        </a:spcAft>
        <a:buChar char="•"/>
        <a:defRPr sz="1600" i="1">
          <a:solidFill>
            <a:schemeClr val="tx1"/>
          </a:solidFill>
          <a:latin typeface="+mn-lt"/>
        </a:defRPr>
      </a:lvl3pPr>
      <a:lvl4pPr marL="1126800" indent="-228600" algn="l" rtl="0" eaLnBrk="1" fontAlgn="base" hangingPunct="1">
        <a:spcBef>
          <a:spcPct val="20000"/>
        </a:spcBef>
        <a:spcAft>
          <a:spcPct val="0"/>
        </a:spcAft>
        <a:buChar char="–"/>
        <a:defRPr sz="1400" i="1">
          <a:solidFill>
            <a:schemeClr val="tx1"/>
          </a:solidFill>
          <a:latin typeface="+mn-lt"/>
        </a:defRPr>
      </a:lvl4pPr>
      <a:lvl5pPr marL="1357200" indent="-228600" algn="l" rtl="0" eaLnBrk="1" fontAlgn="base" hangingPunct="1">
        <a:spcBef>
          <a:spcPct val="20000"/>
        </a:spcBef>
        <a:spcAft>
          <a:spcPct val="0"/>
        </a:spcAft>
        <a:buChar char="•"/>
        <a:defRPr sz="1200" i="1">
          <a:solidFill>
            <a:schemeClr val="tx1"/>
          </a:solidFill>
          <a:latin typeface="+mn-lt"/>
        </a:defRPr>
      </a:lvl5pPr>
      <a:lvl6pPr marL="1357200" indent="-228600" algn="l" rtl="0" eaLnBrk="1" fontAlgn="base" hangingPunct="1">
        <a:spcBef>
          <a:spcPct val="20000"/>
        </a:spcBef>
        <a:spcAft>
          <a:spcPct val="0"/>
        </a:spcAft>
        <a:buChar char="•"/>
        <a:defRPr sz="1200" i="1">
          <a:solidFill>
            <a:schemeClr val="tx1"/>
          </a:solidFill>
          <a:latin typeface="+mn-lt"/>
        </a:defRPr>
      </a:lvl6pPr>
      <a:lvl7pPr marL="1357200" indent="-228600" algn="l" rtl="0" eaLnBrk="1" fontAlgn="base" hangingPunct="1">
        <a:spcBef>
          <a:spcPct val="20000"/>
        </a:spcBef>
        <a:spcAft>
          <a:spcPct val="0"/>
        </a:spcAft>
        <a:buChar char="•"/>
        <a:defRPr sz="1200" i="1">
          <a:solidFill>
            <a:schemeClr val="tx1"/>
          </a:solidFill>
          <a:latin typeface="+mn-lt"/>
        </a:defRPr>
      </a:lvl7pPr>
      <a:lvl8pPr marL="1357200" indent="-228600" algn="l" rtl="0" eaLnBrk="1" fontAlgn="base" hangingPunct="1">
        <a:spcBef>
          <a:spcPct val="20000"/>
        </a:spcBef>
        <a:spcAft>
          <a:spcPct val="0"/>
        </a:spcAft>
        <a:buChar char="•"/>
        <a:defRPr sz="1200" i="1">
          <a:solidFill>
            <a:schemeClr val="tx1"/>
          </a:solidFill>
          <a:latin typeface="+mn-lt"/>
        </a:defRPr>
      </a:lvl8pPr>
      <a:lvl9pPr marL="1357200" indent="-228600" algn="l" rtl="0" eaLnBrk="1" fontAlgn="base" hangingPunct="1">
        <a:spcBef>
          <a:spcPct val="20000"/>
        </a:spcBef>
        <a:spcAft>
          <a:spcPct val="0"/>
        </a:spcAft>
        <a:buChar char="•"/>
        <a:defRPr sz="12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ktangel 11"/>
          <p:cNvSpPr/>
          <p:nvPr userDrawn="1"/>
        </p:nvSpPr>
        <p:spPr>
          <a:xfrm>
            <a:off x="0" y="0"/>
            <a:ext cx="9144000" cy="1524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10" name="Billed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
        <p:nvSpPr>
          <p:cNvPr id="1026" name="Rectangle 2"/>
          <p:cNvSpPr>
            <a:spLocks noGrp="1" noChangeArrowheads="1"/>
          </p:cNvSpPr>
          <p:nvPr>
            <p:ph type="title"/>
          </p:nvPr>
        </p:nvSpPr>
        <p:spPr bwMode="auto">
          <a:xfrm>
            <a:off x="464326" y="584201"/>
            <a:ext cx="8176437"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titeltypografien i masteren</a:t>
            </a:r>
            <a:endParaRPr lang="da-DK" dirty="0"/>
          </a:p>
        </p:txBody>
      </p:sp>
      <p:sp>
        <p:nvSpPr>
          <p:cNvPr id="1027" name="Rectangle 3"/>
          <p:cNvSpPr>
            <a:spLocks noGrp="1" noChangeArrowheads="1"/>
          </p:cNvSpPr>
          <p:nvPr>
            <p:ph type="body" idx="1"/>
          </p:nvPr>
        </p:nvSpPr>
        <p:spPr bwMode="auto">
          <a:xfrm>
            <a:off x="503238" y="1700213"/>
            <a:ext cx="8137525"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28" name="Rectangle 4"/>
          <p:cNvSpPr>
            <a:spLocks noGrp="1" noChangeArrowheads="1"/>
          </p:cNvSpPr>
          <p:nvPr>
            <p:ph type="dt" sz="half" idx="2"/>
          </p:nvPr>
        </p:nvSpPr>
        <p:spPr bwMode="auto">
          <a:xfrm>
            <a:off x="503238" y="0"/>
            <a:ext cx="111956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cap="none" baseline="0">
                <a:solidFill>
                  <a:schemeClr val="bg1"/>
                </a:solidFill>
                <a:latin typeface="+mj-lt"/>
              </a:defRPr>
            </a:lvl1pPr>
          </a:lstStyle>
          <a:p>
            <a:fld id="{5888027E-75D8-4E45-9E8E-1595773F0041}" type="datetime2">
              <a:rPr lang="da-DK" smtClean="0"/>
              <a:pPr/>
              <a:t>17. januar 2023</a:t>
            </a:fld>
            <a:endParaRPr lang="da-DK" dirty="0"/>
          </a:p>
        </p:txBody>
      </p:sp>
      <p:sp>
        <p:nvSpPr>
          <p:cNvPr id="1029" name="Rectangle 5"/>
          <p:cNvSpPr>
            <a:spLocks noGrp="1" noChangeArrowheads="1"/>
          </p:cNvSpPr>
          <p:nvPr>
            <p:ph type="ftr" sz="quarter" idx="3"/>
          </p:nvPr>
        </p:nvSpPr>
        <p:spPr bwMode="auto">
          <a:xfrm>
            <a:off x="1619672" y="0"/>
            <a:ext cx="666074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a:solidFill>
                  <a:schemeClr val="bg1"/>
                </a:solidFill>
                <a:latin typeface="+mj-lt"/>
              </a:defRPr>
            </a:lvl1pPr>
          </a:lstStyle>
          <a:p>
            <a:endParaRPr lang="da-DK" dirty="0"/>
          </a:p>
        </p:txBody>
      </p:sp>
      <p:sp>
        <p:nvSpPr>
          <p:cNvPr id="1030" name="Rectangle 6"/>
          <p:cNvSpPr>
            <a:spLocks noGrp="1" noChangeArrowheads="1"/>
          </p:cNvSpPr>
          <p:nvPr>
            <p:ph type="sldNum" sz="quarter" idx="4"/>
          </p:nvPr>
        </p:nvSpPr>
        <p:spPr bwMode="auto">
          <a:xfrm>
            <a:off x="8321579" y="0"/>
            <a:ext cx="311766"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700">
                <a:solidFill>
                  <a:schemeClr val="bg1"/>
                </a:solidFill>
                <a:latin typeface="+mj-lt"/>
              </a:defRPr>
            </a:lvl1pPr>
          </a:lstStyle>
          <a:p>
            <a:fld id="{B6C57A29-F2F5-41C9-9D61-59DDDBBF376E}" type="slidenum">
              <a:rPr lang="da-DK" smtClean="0"/>
              <a:pPr/>
              <a:t>‹nr.›</a:t>
            </a:fld>
            <a:endParaRPr lang="da-DK" dirty="0"/>
          </a:p>
        </p:txBody>
      </p:sp>
    </p:spTree>
    <p:extLst>
      <p:ext uri="{BB962C8B-B14F-4D97-AF65-F5344CB8AC3E}">
        <p14:creationId xmlns:p14="http://schemas.microsoft.com/office/powerpoint/2010/main" val="176211088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txStyles>
    <p:titleStyle>
      <a:lvl1pPr algn="l" rtl="0" eaLnBrk="1" fontAlgn="base" hangingPunct="1">
        <a:lnSpc>
          <a:spcPct val="83000"/>
        </a:lnSpc>
        <a:spcBef>
          <a:spcPct val="0"/>
        </a:spcBef>
        <a:spcAft>
          <a:spcPct val="0"/>
        </a:spcAft>
        <a:defRPr sz="3600">
          <a:solidFill>
            <a:srgbClr val="7F7F7F"/>
          </a:solidFill>
          <a:latin typeface="+mj-lt"/>
          <a:ea typeface="+mj-ea"/>
          <a:cs typeface="+mj-cs"/>
        </a:defRPr>
      </a:lvl1pPr>
      <a:lvl2pPr algn="l" rtl="0" eaLnBrk="1" fontAlgn="base" hangingPunct="1">
        <a:spcBef>
          <a:spcPct val="0"/>
        </a:spcBef>
        <a:spcAft>
          <a:spcPct val="0"/>
        </a:spcAft>
        <a:defRPr sz="2800">
          <a:solidFill>
            <a:srgbClr val="214DA2"/>
          </a:solidFill>
          <a:latin typeface="Arial Unicode MS" pitchFamily="34" charset="-128"/>
        </a:defRPr>
      </a:lvl2pPr>
      <a:lvl3pPr algn="l" rtl="0" eaLnBrk="1" fontAlgn="base" hangingPunct="1">
        <a:spcBef>
          <a:spcPct val="0"/>
        </a:spcBef>
        <a:spcAft>
          <a:spcPct val="0"/>
        </a:spcAft>
        <a:defRPr sz="2800">
          <a:solidFill>
            <a:srgbClr val="214DA2"/>
          </a:solidFill>
          <a:latin typeface="Arial Unicode MS" pitchFamily="34" charset="-128"/>
        </a:defRPr>
      </a:lvl3pPr>
      <a:lvl4pPr algn="l" rtl="0" eaLnBrk="1" fontAlgn="base" hangingPunct="1">
        <a:spcBef>
          <a:spcPct val="0"/>
        </a:spcBef>
        <a:spcAft>
          <a:spcPct val="0"/>
        </a:spcAft>
        <a:defRPr sz="2800">
          <a:solidFill>
            <a:srgbClr val="214DA2"/>
          </a:solidFill>
          <a:latin typeface="Arial Unicode MS" pitchFamily="34" charset="-128"/>
        </a:defRPr>
      </a:lvl4pPr>
      <a:lvl5pPr algn="l" rtl="0" eaLnBrk="1" fontAlgn="base" hangingPunct="1">
        <a:spcBef>
          <a:spcPct val="0"/>
        </a:spcBef>
        <a:spcAft>
          <a:spcPct val="0"/>
        </a:spcAft>
        <a:defRPr sz="2800">
          <a:solidFill>
            <a:srgbClr val="214DA2"/>
          </a:solidFill>
          <a:latin typeface="Arial Unicode MS" pitchFamily="34" charset="-128"/>
        </a:defRPr>
      </a:lvl5pPr>
      <a:lvl6pPr marL="457200" algn="l" rtl="0" eaLnBrk="1" fontAlgn="base" hangingPunct="1">
        <a:spcBef>
          <a:spcPct val="0"/>
        </a:spcBef>
        <a:spcAft>
          <a:spcPct val="0"/>
        </a:spcAft>
        <a:defRPr sz="2800">
          <a:solidFill>
            <a:srgbClr val="214DA2"/>
          </a:solidFill>
          <a:latin typeface="Arial Unicode MS" pitchFamily="34" charset="-128"/>
        </a:defRPr>
      </a:lvl6pPr>
      <a:lvl7pPr marL="914400" algn="l" rtl="0" eaLnBrk="1" fontAlgn="base" hangingPunct="1">
        <a:spcBef>
          <a:spcPct val="0"/>
        </a:spcBef>
        <a:spcAft>
          <a:spcPct val="0"/>
        </a:spcAft>
        <a:defRPr sz="2800">
          <a:solidFill>
            <a:srgbClr val="214DA2"/>
          </a:solidFill>
          <a:latin typeface="Arial Unicode MS" pitchFamily="34" charset="-128"/>
        </a:defRPr>
      </a:lvl7pPr>
      <a:lvl8pPr marL="1371600" algn="l" rtl="0" eaLnBrk="1" fontAlgn="base" hangingPunct="1">
        <a:spcBef>
          <a:spcPct val="0"/>
        </a:spcBef>
        <a:spcAft>
          <a:spcPct val="0"/>
        </a:spcAft>
        <a:defRPr sz="2800">
          <a:solidFill>
            <a:srgbClr val="214DA2"/>
          </a:solidFill>
          <a:latin typeface="Arial Unicode MS" pitchFamily="34" charset="-128"/>
        </a:defRPr>
      </a:lvl8pPr>
      <a:lvl9pPr marL="1828800" algn="l" rtl="0" eaLnBrk="1" fontAlgn="base" hangingPunct="1">
        <a:spcBef>
          <a:spcPct val="0"/>
        </a:spcBef>
        <a:spcAft>
          <a:spcPct val="0"/>
        </a:spcAft>
        <a:defRPr sz="2800">
          <a:solidFill>
            <a:srgbClr val="214DA2"/>
          </a:solidFill>
          <a:latin typeface="Arial Unicode MS" pitchFamily="34" charset="-128"/>
        </a:defRPr>
      </a:lvl9pPr>
    </p:titleStyle>
    <p:bodyStyle>
      <a:lvl1pPr marL="324000" indent="-324000" algn="l" rtl="0" eaLnBrk="1" fontAlgn="base" hangingPunct="1">
        <a:spcBef>
          <a:spcPct val="20000"/>
        </a:spcBef>
        <a:spcAft>
          <a:spcPct val="0"/>
        </a:spcAft>
        <a:buChar char="•"/>
        <a:defRPr sz="2000" i="1">
          <a:solidFill>
            <a:schemeClr val="tx1"/>
          </a:solidFill>
          <a:latin typeface="+mn-lt"/>
          <a:ea typeface="+mn-ea"/>
          <a:cs typeface="+mn-cs"/>
        </a:defRPr>
      </a:lvl1pPr>
      <a:lvl2pPr marL="640800" indent="-284400" algn="l" rtl="0" eaLnBrk="1" fontAlgn="base" hangingPunct="1">
        <a:spcBef>
          <a:spcPct val="20000"/>
        </a:spcBef>
        <a:spcAft>
          <a:spcPct val="0"/>
        </a:spcAft>
        <a:buChar char="–"/>
        <a:defRPr sz="1800" i="1">
          <a:solidFill>
            <a:schemeClr val="tx1"/>
          </a:solidFill>
          <a:latin typeface="+mn-lt"/>
        </a:defRPr>
      </a:lvl2pPr>
      <a:lvl3pPr marL="871200" indent="-228600" algn="l" rtl="0" eaLnBrk="1" fontAlgn="base" hangingPunct="1">
        <a:spcBef>
          <a:spcPct val="20000"/>
        </a:spcBef>
        <a:spcAft>
          <a:spcPct val="0"/>
        </a:spcAft>
        <a:buChar char="•"/>
        <a:defRPr sz="1600" i="1">
          <a:solidFill>
            <a:schemeClr val="tx1"/>
          </a:solidFill>
          <a:latin typeface="+mn-lt"/>
        </a:defRPr>
      </a:lvl3pPr>
      <a:lvl4pPr marL="1126800" indent="-228600" algn="l" rtl="0" eaLnBrk="1" fontAlgn="base" hangingPunct="1">
        <a:spcBef>
          <a:spcPct val="20000"/>
        </a:spcBef>
        <a:spcAft>
          <a:spcPct val="0"/>
        </a:spcAft>
        <a:buChar char="–"/>
        <a:defRPr sz="1400" i="1">
          <a:solidFill>
            <a:schemeClr val="tx1"/>
          </a:solidFill>
          <a:latin typeface="+mn-lt"/>
        </a:defRPr>
      </a:lvl4pPr>
      <a:lvl5pPr marL="1357200" indent="-228600" algn="l" rtl="0" eaLnBrk="1" fontAlgn="base" hangingPunct="1">
        <a:spcBef>
          <a:spcPct val="20000"/>
        </a:spcBef>
        <a:spcAft>
          <a:spcPct val="0"/>
        </a:spcAft>
        <a:buChar char="•"/>
        <a:defRPr sz="1200" i="1">
          <a:solidFill>
            <a:schemeClr val="tx1"/>
          </a:solidFill>
          <a:latin typeface="+mn-lt"/>
        </a:defRPr>
      </a:lvl5pPr>
      <a:lvl6pPr marL="1357200" indent="-228600" algn="l" rtl="0" eaLnBrk="1" fontAlgn="base" hangingPunct="1">
        <a:spcBef>
          <a:spcPct val="20000"/>
        </a:spcBef>
        <a:spcAft>
          <a:spcPct val="0"/>
        </a:spcAft>
        <a:buChar char="•"/>
        <a:defRPr sz="1200" i="1">
          <a:solidFill>
            <a:schemeClr val="tx1"/>
          </a:solidFill>
          <a:latin typeface="+mn-lt"/>
        </a:defRPr>
      </a:lvl6pPr>
      <a:lvl7pPr marL="1357200" indent="-228600" algn="l" rtl="0" eaLnBrk="1" fontAlgn="base" hangingPunct="1">
        <a:spcBef>
          <a:spcPct val="20000"/>
        </a:spcBef>
        <a:spcAft>
          <a:spcPct val="0"/>
        </a:spcAft>
        <a:buChar char="•"/>
        <a:defRPr sz="1200" i="1">
          <a:solidFill>
            <a:schemeClr val="tx1"/>
          </a:solidFill>
          <a:latin typeface="+mn-lt"/>
        </a:defRPr>
      </a:lvl7pPr>
      <a:lvl8pPr marL="1357200" indent="-228600" algn="l" rtl="0" eaLnBrk="1" fontAlgn="base" hangingPunct="1">
        <a:spcBef>
          <a:spcPct val="20000"/>
        </a:spcBef>
        <a:spcAft>
          <a:spcPct val="0"/>
        </a:spcAft>
        <a:buChar char="•"/>
        <a:defRPr sz="1200" i="1">
          <a:solidFill>
            <a:schemeClr val="tx1"/>
          </a:solidFill>
          <a:latin typeface="+mn-lt"/>
        </a:defRPr>
      </a:lvl8pPr>
      <a:lvl9pPr marL="1357200" indent="-228600" algn="l" rtl="0" eaLnBrk="1" fontAlgn="base" hangingPunct="1">
        <a:spcBef>
          <a:spcPct val="20000"/>
        </a:spcBef>
        <a:spcAft>
          <a:spcPct val="0"/>
        </a:spcAft>
        <a:buChar char="•"/>
        <a:defRPr sz="12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ktangel 11"/>
          <p:cNvSpPr/>
          <p:nvPr userDrawn="1"/>
        </p:nvSpPr>
        <p:spPr>
          <a:xfrm>
            <a:off x="0" y="0"/>
            <a:ext cx="9144000" cy="1524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10" name="Billed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
        <p:nvSpPr>
          <p:cNvPr id="1026" name="Rectangle 2"/>
          <p:cNvSpPr>
            <a:spLocks noGrp="1" noChangeArrowheads="1"/>
          </p:cNvSpPr>
          <p:nvPr>
            <p:ph type="title"/>
          </p:nvPr>
        </p:nvSpPr>
        <p:spPr bwMode="auto">
          <a:xfrm>
            <a:off x="464326" y="584201"/>
            <a:ext cx="8176437"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titeltypografien i masteren</a:t>
            </a:r>
            <a:endParaRPr lang="da-DK" dirty="0"/>
          </a:p>
        </p:txBody>
      </p:sp>
      <p:sp>
        <p:nvSpPr>
          <p:cNvPr id="1027" name="Rectangle 3"/>
          <p:cNvSpPr>
            <a:spLocks noGrp="1" noChangeArrowheads="1"/>
          </p:cNvSpPr>
          <p:nvPr>
            <p:ph type="body" idx="1"/>
          </p:nvPr>
        </p:nvSpPr>
        <p:spPr bwMode="auto">
          <a:xfrm>
            <a:off x="503238" y="1700213"/>
            <a:ext cx="8137525"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28" name="Rectangle 4"/>
          <p:cNvSpPr>
            <a:spLocks noGrp="1" noChangeArrowheads="1"/>
          </p:cNvSpPr>
          <p:nvPr>
            <p:ph type="dt" sz="half" idx="2"/>
          </p:nvPr>
        </p:nvSpPr>
        <p:spPr bwMode="auto">
          <a:xfrm>
            <a:off x="503238" y="0"/>
            <a:ext cx="111956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cap="none" baseline="0">
                <a:solidFill>
                  <a:schemeClr val="bg1"/>
                </a:solidFill>
                <a:latin typeface="+mj-lt"/>
              </a:defRPr>
            </a:lvl1pPr>
          </a:lstStyle>
          <a:p>
            <a:fld id="{5888027E-75D8-4E45-9E8E-1595773F0041}" type="datetime2">
              <a:rPr lang="da-DK" smtClean="0"/>
              <a:pPr/>
              <a:t>17. januar 2023</a:t>
            </a:fld>
            <a:endParaRPr lang="da-DK" dirty="0"/>
          </a:p>
        </p:txBody>
      </p:sp>
      <p:sp>
        <p:nvSpPr>
          <p:cNvPr id="1029" name="Rectangle 5"/>
          <p:cNvSpPr>
            <a:spLocks noGrp="1" noChangeArrowheads="1"/>
          </p:cNvSpPr>
          <p:nvPr>
            <p:ph type="ftr" sz="quarter" idx="3"/>
          </p:nvPr>
        </p:nvSpPr>
        <p:spPr bwMode="auto">
          <a:xfrm>
            <a:off x="1619672" y="0"/>
            <a:ext cx="666074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a:solidFill>
                  <a:schemeClr val="bg1"/>
                </a:solidFill>
                <a:latin typeface="+mj-lt"/>
              </a:defRPr>
            </a:lvl1pPr>
          </a:lstStyle>
          <a:p>
            <a:endParaRPr lang="da-DK" dirty="0"/>
          </a:p>
        </p:txBody>
      </p:sp>
      <p:sp>
        <p:nvSpPr>
          <p:cNvPr id="1030" name="Rectangle 6"/>
          <p:cNvSpPr>
            <a:spLocks noGrp="1" noChangeArrowheads="1"/>
          </p:cNvSpPr>
          <p:nvPr>
            <p:ph type="sldNum" sz="quarter" idx="4"/>
          </p:nvPr>
        </p:nvSpPr>
        <p:spPr bwMode="auto">
          <a:xfrm>
            <a:off x="8321579" y="0"/>
            <a:ext cx="311766"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700">
                <a:solidFill>
                  <a:schemeClr val="bg1"/>
                </a:solidFill>
                <a:latin typeface="+mj-lt"/>
              </a:defRPr>
            </a:lvl1pPr>
          </a:lstStyle>
          <a:p>
            <a:fld id="{B6C57A29-F2F5-41C9-9D61-59DDDBBF376E}" type="slidenum">
              <a:rPr lang="da-DK" smtClean="0"/>
              <a:pPr/>
              <a:t>‹nr.›</a:t>
            </a:fld>
            <a:endParaRPr lang="da-DK" dirty="0"/>
          </a:p>
        </p:txBody>
      </p:sp>
    </p:spTree>
    <p:extLst>
      <p:ext uri="{BB962C8B-B14F-4D97-AF65-F5344CB8AC3E}">
        <p14:creationId xmlns:p14="http://schemas.microsoft.com/office/powerpoint/2010/main" val="361150001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txStyles>
    <p:titleStyle>
      <a:lvl1pPr algn="l" rtl="0" eaLnBrk="1" fontAlgn="base" hangingPunct="1">
        <a:lnSpc>
          <a:spcPct val="83000"/>
        </a:lnSpc>
        <a:spcBef>
          <a:spcPct val="0"/>
        </a:spcBef>
        <a:spcAft>
          <a:spcPct val="0"/>
        </a:spcAft>
        <a:defRPr sz="3600">
          <a:solidFill>
            <a:srgbClr val="7F7F7F"/>
          </a:solidFill>
          <a:latin typeface="+mj-lt"/>
          <a:ea typeface="+mj-ea"/>
          <a:cs typeface="+mj-cs"/>
        </a:defRPr>
      </a:lvl1pPr>
      <a:lvl2pPr algn="l" rtl="0" eaLnBrk="1" fontAlgn="base" hangingPunct="1">
        <a:spcBef>
          <a:spcPct val="0"/>
        </a:spcBef>
        <a:spcAft>
          <a:spcPct val="0"/>
        </a:spcAft>
        <a:defRPr sz="2800">
          <a:solidFill>
            <a:srgbClr val="214DA2"/>
          </a:solidFill>
          <a:latin typeface="Arial Unicode MS" pitchFamily="34" charset="-128"/>
        </a:defRPr>
      </a:lvl2pPr>
      <a:lvl3pPr algn="l" rtl="0" eaLnBrk="1" fontAlgn="base" hangingPunct="1">
        <a:spcBef>
          <a:spcPct val="0"/>
        </a:spcBef>
        <a:spcAft>
          <a:spcPct val="0"/>
        </a:spcAft>
        <a:defRPr sz="2800">
          <a:solidFill>
            <a:srgbClr val="214DA2"/>
          </a:solidFill>
          <a:latin typeface="Arial Unicode MS" pitchFamily="34" charset="-128"/>
        </a:defRPr>
      </a:lvl3pPr>
      <a:lvl4pPr algn="l" rtl="0" eaLnBrk="1" fontAlgn="base" hangingPunct="1">
        <a:spcBef>
          <a:spcPct val="0"/>
        </a:spcBef>
        <a:spcAft>
          <a:spcPct val="0"/>
        </a:spcAft>
        <a:defRPr sz="2800">
          <a:solidFill>
            <a:srgbClr val="214DA2"/>
          </a:solidFill>
          <a:latin typeface="Arial Unicode MS" pitchFamily="34" charset="-128"/>
        </a:defRPr>
      </a:lvl4pPr>
      <a:lvl5pPr algn="l" rtl="0" eaLnBrk="1" fontAlgn="base" hangingPunct="1">
        <a:spcBef>
          <a:spcPct val="0"/>
        </a:spcBef>
        <a:spcAft>
          <a:spcPct val="0"/>
        </a:spcAft>
        <a:defRPr sz="2800">
          <a:solidFill>
            <a:srgbClr val="214DA2"/>
          </a:solidFill>
          <a:latin typeface="Arial Unicode MS" pitchFamily="34" charset="-128"/>
        </a:defRPr>
      </a:lvl5pPr>
      <a:lvl6pPr marL="457200" algn="l" rtl="0" eaLnBrk="1" fontAlgn="base" hangingPunct="1">
        <a:spcBef>
          <a:spcPct val="0"/>
        </a:spcBef>
        <a:spcAft>
          <a:spcPct val="0"/>
        </a:spcAft>
        <a:defRPr sz="2800">
          <a:solidFill>
            <a:srgbClr val="214DA2"/>
          </a:solidFill>
          <a:latin typeface="Arial Unicode MS" pitchFamily="34" charset="-128"/>
        </a:defRPr>
      </a:lvl6pPr>
      <a:lvl7pPr marL="914400" algn="l" rtl="0" eaLnBrk="1" fontAlgn="base" hangingPunct="1">
        <a:spcBef>
          <a:spcPct val="0"/>
        </a:spcBef>
        <a:spcAft>
          <a:spcPct val="0"/>
        </a:spcAft>
        <a:defRPr sz="2800">
          <a:solidFill>
            <a:srgbClr val="214DA2"/>
          </a:solidFill>
          <a:latin typeface="Arial Unicode MS" pitchFamily="34" charset="-128"/>
        </a:defRPr>
      </a:lvl7pPr>
      <a:lvl8pPr marL="1371600" algn="l" rtl="0" eaLnBrk="1" fontAlgn="base" hangingPunct="1">
        <a:spcBef>
          <a:spcPct val="0"/>
        </a:spcBef>
        <a:spcAft>
          <a:spcPct val="0"/>
        </a:spcAft>
        <a:defRPr sz="2800">
          <a:solidFill>
            <a:srgbClr val="214DA2"/>
          </a:solidFill>
          <a:latin typeface="Arial Unicode MS" pitchFamily="34" charset="-128"/>
        </a:defRPr>
      </a:lvl8pPr>
      <a:lvl9pPr marL="1828800" algn="l" rtl="0" eaLnBrk="1" fontAlgn="base" hangingPunct="1">
        <a:spcBef>
          <a:spcPct val="0"/>
        </a:spcBef>
        <a:spcAft>
          <a:spcPct val="0"/>
        </a:spcAft>
        <a:defRPr sz="2800">
          <a:solidFill>
            <a:srgbClr val="214DA2"/>
          </a:solidFill>
          <a:latin typeface="Arial Unicode MS" pitchFamily="34" charset="-128"/>
        </a:defRPr>
      </a:lvl9pPr>
    </p:titleStyle>
    <p:bodyStyle>
      <a:lvl1pPr marL="324000" indent="-324000" algn="l" rtl="0" eaLnBrk="1" fontAlgn="base" hangingPunct="1">
        <a:spcBef>
          <a:spcPct val="20000"/>
        </a:spcBef>
        <a:spcAft>
          <a:spcPct val="0"/>
        </a:spcAft>
        <a:buChar char="•"/>
        <a:defRPr sz="2000" i="1">
          <a:solidFill>
            <a:schemeClr val="tx1"/>
          </a:solidFill>
          <a:latin typeface="+mn-lt"/>
          <a:ea typeface="+mn-ea"/>
          <a:cs typeface="+mn-cs"/>
        </a:defRPr>
      </a:lvl1pPr>
      <a:lvl2pPr marL="640800" indent="-284400" algn="l" rtl="0" eaLnBrk="1" fontAlgn="base" hangingPunct="1">
        <a:spcBef>
          <a:spcPct val="20000"/>
        </a:spcBef>
        <a:spcAft>
          <a:spcPct val="0"/>
        </a:spcAft>
        <a:buChar char="–"/>
        <a:defRPr sz="1800" i="1">
          <a:solidFill>
            <a:schemeClr val="tx1"/>
          </a:solidFill>
          <a:latin typeface="+mn-lt"/>
        </a:defRPr>
      </a:lvl2pPr>
      <a:lvl3pPr marL="871200" indent="-228600" algn="l" rtl="0" eaLnBrk="1" fontAlgn="base" hangingPunct="1">
        <a:spcBef>
          <a:spcPct val="20000"/>
        </a:spcBef>
        <a:spcAft>
          <a:spcPct val="0"/>
        </a:spcAft>
        <a:buChar char="•"/>
        <a:defRPr sz="1600" i="1">
          <a:solidFill>
            <a:schemeClr val="tx1"/>
          </a:solidFill>
          <a:latin typeface="+mn-lt"/>
        </a:defRPr>
      </a:lvl3pPr>
      <a:lvl4pPr marL="1126800" indent="-228600" algn="l" rtl="0" eaLnBrk="1" fontAlgn="base" hangingPunct="1">
        <a:spcBef>
          <a:spcPct val="20000"/>
        </a:spcBef>
        <a:spcAft>
          <a:spcPct val="0"/>
        </a:spcAft>
        <a:buChar char="–"/>
        <a:defRPr sz="1400" i="1">
          <a:solidFill>
            <a:schemeClr val="tx1"/>
          </a:solidFill>
          <a:latin typeface="+mn-lt"/>
        </a:defRPr>
      </a:lvl4pPr>
      <a:lvl5pPr marL="1357200" indent="-228600" algn="l" rtl="0" eaLnBrk="1" fontAlgn="base" hangingPunct="1">
        <a:spcBef>
          <a:spcPct val="20000"/>
        </a:spcBef>
        <a:spcAft>
          <a:spcPct val="0"/>
        </a:spcAft>
        <a:buChar char="•"/>
        <a:defRPr sz="1200" i="1">
          <a:solidFill>
            <a:schemeClr val="tx1"/>
          </a:solidFill>
          <a:latin typeface="+mn-lt"/>
        </a:defRPr>
      </a:lvl5pPr>
      <a:lvl6pPr marL="1357200" indent="-228600" algn="l" rtl="0" eaLnBrk="1" fontAlgn="base" hangingPunct="1">
        <a:spcBef>
          <a:spcPct val="20000"/>
        </a:spcBef>
        <a:spcAft>
          <a:spcPct val="0"/>
        </a:spcAft>
        <a:buChar char="•"/>
        <a:defRPr sz="1200" i="1">
          <a:solidFill>
            <a:schemeClr val="tx1"/>
          </a:solidFill>
          <a:latin typeface="+mn-lt"/>
        </a:defRPr>
      </a:lvl6pPr>
      <a:lvl7pPr marL="1357200" indent="-228600" algn="l" rtl="0" eaLnBrk="1" fontAlgn="base" hangingPunct="1">
        <a:spcBef>
          <a:spcPct val="20000"/>
        </a:spcBef>
        <a:spcAft>
          <a:spcPct val="0"/>
        </a:spcAft>
        <a:buChar char="•"/>
        <a:defRPr sz="1200" i="1">
          <a:solidFill>
            <a:schemeClr val="tx1"/>
          </a:solidFill>
          <a:latin typeface="+mn-lt"/>
        </a:defRPr>
      </a:lvl7pPr>
      <a:lvl8pPr marL="1357200" indent="-228600" algn="l" rtl="0" eaLnBrk="1" fontAlgn="base" hangingPunct="1">
        <a:spcBef>
          <a:spcPct val="20000"/>
        </a:spcBef>
        <a:spcAft>
          <a:spcPct val="0"/>
        </a:spcAft>
        <a:buChar char="•"/>
        <a:defRPr sz="1200" i="1">
          <a:solidFill>
            <a:schemeClr val="tx1"/>
          </a:solidFill>
          <a:latin typeface="+mn-lt"/>
        </a:defRPr>
      </a:lvl8pPr>
      <a:lvl9pPr marL="1357200" indent="-228600" algn="l" rtl="0" eaLnBrk="1" fontAlgn="base" hangingPunct="1">
        <a:spcBef>
          <a:spcPct val="20000"/>
        </a:spcBef>
        <a:spcAft>
          <a:spcPct val="0"/>
        </a:spcAft>
        <a:buChar char="•"/>
        <a:defRPr sz="12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1DD99D2-AE40-D15E-D167-2D540746339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da-DK"/>
              <a:t>Klik for at redigere titeltypografi i masteren</a:t>
            </a:r>
          </a:p>
        </p:txBody>
      </p:sp>
      <p:sp>
        <p:nvSpPr>
          <p:cNvPr id="1027" name="Rectangle 3">
            <a:extLst>
              <a:ext uri="{FF2B5EF4-FFF2-40B4-BE49-F238E27FC236}">
                <a16:creationId xmlns:a16="http://schemas.microsoft.com/office/drawing/2014/main" id="{9CC396E6-3EBC-2A6E-E6EE-4C5CE3C99DBF}"/>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da-DK"/>
              <a:t>Klik for at redigere teksttypografierne i masteren</a:t>
            </a:r>
          </a:p>
          <a:p>
            <a:pPr lvl="1"/>
            <a:r>
              <a:rPr lang="en-US" altLang="da-DK"/>
              <a:t>Andet niveau</a:t>
            </a:r>
          </a:p>
          <a:p>
            <a:pPr lvl="2"/>
            <a:r>
              <a:rPr lang="en-US" altLang="da-DK"/>
              <a:t>Tredje niveau</a:t>
            </a:r>
          </a:p>
          <a:p>
            <a:pPr lvl="3"/>
            <a:r>
              <a:rPr lang="en-US" altLang="da-DK"/>
              <a:t>Fjerde niveau</a:t>
            </a:r>
          </a:p>
          <a:p>
            <a:pPr lvl="4"/>
            <a:r>
              <a:rPr lang="en-US" altLang="da-DK"/>
              <a:t>Femte niveau</a:t>
            </a:r>
          </a:p>
        </p:txBody>
      </p:sp>
      <p:sp>
        <p:nvSpPr>
          <p:cNvPr id="1028" name="Rectangle 4">
            <a:extLst>
              <a:ext uri="{FF2B5EF4-FFF2-40B4-BE49-F238E27FC236}">
                <a16:creationId xmlns:a16="http://schemas.microsoft.com/office/drawing/2014/main" id="{943A583E-F13A-4E50-BAB9-70B0980A736D}"/>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da-DK"/>
          </a:p>
        </p:txBody>
      </p:sp>
      <p:sp>
        <p:nvSpPr>
          <p:cNvPr id="1029" name="Rectangle 5">
            <a:extLst>
              <a:ext uri="{FF2B5EF4-FFF2-40B4-BE49-F238E27FC236}">
                <a16:creationId xmlns:a16="http://schemas.microsoft.com/office/drawing/2014/main" id="{8B6976CE-3257-CB75-D569-B1F75CA0F090}"/>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a:lvl1pPr>
          </a:lstStyle>
          <a:p>
            <a:pPr>
              <a:defRPr/>
            </a:pPr>
            <a:endParaRPr lang="en-US" altLang="da-DK"/>
          </a:p>
        </p:txBody>
      </p:sp>
      <p:sp>
        <p:nvSpPr>
          <p:cNvPr id="1030" name="Rectangle 6">
            <a:extLst>
              <a:ext uri="{FF2B5EF4-FFF2-40B4-BE49-F238E27FC236}">
                <a16:creationId xmlns:a16="http://schemas.microsoft.com/office/drawing/2014/main" id="{ADFCD064-6268-F806-FEB6-768EBADC5D6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a:lvl1pPr>
          </a:lstStyle>
          <a:p>
            <a:pPr>
              <a:defRPr/>
            </a:pPr>
            <a:fld id="{97E8B8A5-510D-4F94-8C56-0A15E29254E7}" type="slidenum">
              <a:rPr lang="en-US" altLang="da-DK"/>
              <a:pPr>
                <a:defRPr/>
              </a:pPr>
              <a:t>‹nr.›</a:t>
            </a:fld>
            <a:endParaRPr lang="en-US" altLang="da-DK"/>
          </a:p>
        </p:txBody>
      </p:sp>
    </p:spTree>
    <p:extLst>
      <p:ext uri="{BB962C8B-B14F-4D97-AF65-F5344CB8AC3E}">
        <p14:creationId xmlns:p14="http://schemas.microsoft.com/office/powerpoint/2010/main" val="200307771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ktangel 11"/>
          <p:cNvSpPr/>
          <p:nvPr userDrawn="1"/>
        </p:nvSpPr>
        <p:spPr>
          <a:xfrm>
            <a:off x="0" y="0"/>
            <a:ext cx="9144000" cy="1524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pic>
        <p:nvPicPr>
          <p:cNvPr id="10" name="Billed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3035" y="6382131"/>
            <a:ext cx="1459770" cy="287646"/>
          </a:xfrm>
          <a:prstGeom prst="rect">
            <a:avLst/>
          </a:prstGeom>
        </p:spPr>
      </p:pic>
      <p:pic>
        <p:nvPicPr>
          <p:cNvPr id="11" name="Billed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321579" y="6300230"/>
            <a:ext cx="662774" cy="450983"/>
          </a:xfrm>
          <a:prstGeom prst="rect">
            <a:avLst/>
          </a:prstGeom>
        </p:spPr>
      </p:pic>
      <p:sp>
        <p:nvSpPr>
          <p:cNvPr id="1026" name="Rectangle 2"/>
          <p:cNvSpPr>
            <a:spLocks noGrp="1" noChangeArrowheads="1"/>
          </p:cNvSpPr>
          <p:nvPr>
            <p:ph type="title"/>
          </p:nvPr>
        </p:nvSpPr>
        <p:spPr bwMode="auto">
          <a:xfrm>
            <a:off x="464326" y="584201"/>
            <a:ext cx="8176437"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titeltypografien i masteren</a:t>
            </a:r>
            <a:endParaRPr lang="da-DK" dirty="0"/>
          </a:p>
        </p:txBody>
      </p:sp>
      <p:sp>
        <p:nvSpPr>
          <p:cNvPr id="1027" name="Rectangle 3"/>
          <p:cNvSpPr>
            <a:spLocks noGrp="1" noChangeArrowheads="1"/>
          </p:cNvSpPr>
          <p:nvPr>
            <p:ph type="body" idx="1"/>
          </p:nvPr>
        </p:nvSpPr>
        <p:spPr bwMode="auto">
          <a:xfrm>
            <a:off x="503238" y="1700213"/>
            <a:ext cx="8137525"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28" name="Rectangle 4"/>
          <p:cNvSpPr>
            <a:spLocks noGrp="1" noChangeArrowheads="1"/>
          </p:cNvSpPr>
          <p:nvPr>
            <p:ph type="dt" sz="half" idx="2"/>
          </p:nvPr>
        </p:nvSpPr>
        <p:spPr bwMode="auto">
          <a:xfrm>
            <a:off x="503238" y="0"/>
            <a:ext cx="111956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cap="none" baseline="0">
                <a:solidFill>
                  <a:schemeClr val="bg1"/>
                </a:solidFill>
                <a:latin typeface="+mj-lt"/>
              </a:defRPr>
            </a:lvl1pPr>
          </a:lstStyle>
          <a:p>
            <a:fld id="{5888027E-75D8-4E45-9E8E-1595773F0041}" type="datetime2">
              <a:rPr lang="da-DK" smtClean="0"/>
              <a:pPr/>
              <a:t>17. januar 2023</a:t>
            </a:fld>
            <a:endParaRPr lang="da-DK" dirty="0"/>
          </a:p>
        </p:txBody>
      </p:sp>
      <p:sp>
        <p:nvSpPr>
          <p:cNvPr id="1029" name="Rectangle 5"/>
          <p:cNvSpPr>
            <a:spLocks noGrp="1" noChangeArrowheads="1"/>
          </p:cNvSpPr>
          <p:nvPr>
            <p:ph type="ftr" sz="quarter" idx="3"/>
          </p:nvPr>
        </p:nvSpPr>
        <p:spPr bwMode="auto">
          <a:xfrm>
            <a:off x="1619672" y="0"/>
            <a:ext cx="666074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a:defRPr sz="700">
                <a:solidFill>
                  <a:schemeClr val="bg1"/>
                </a:solidFill>
                <a:latin typeface="+mj-lt"/>
              </a:defRPr>
            </a:lvl1pPr>
          </a:lstStyle>
          <a:p>
            <a:endParaRPr lang="da-DK" dirty="0"/>
          </a:p>
        </p:txBody>
      </p:sp>
      <p:sp>
        <p:nvSpPr>
          <p:cNvPr id="1030" name="Rectangle 6"/>
          <p:cNvSpPr>
            <a:spLocks noGrp="1" noChangeArrowheads="1"/>
          </p:cNvSpPr>
          <p:nvPr>
            <p:ph type="sldNum" sz="quarter" idx="4"/>
          </p:nvPr>
        </p:nvSpPr>
        <p:spPr bwMode="auto">
          <a:xfrm>
            <a:off x="8321579" y="0"/>
            <a:ext cx="311766"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sz="700">
                <a:solidFill>
                  <a:schemeClr val="bg1"/>
                </a:solidFill>
                <a:latin typeface="+mj-lt"/>
              </a:defRPr>
            </a:lvl1pPr>
          </a:lstStyle>
          <a:p>
            <a:fld id="{B6C57A29-F2F5-41C9-9D61-59DDDBBF376E}" type="slidenum">
              <a:rPr lang="da-DK" smtClean="0"/>
              <a:pPr/>
              <a:t>‹nr.›</a:t>
            </a:fld>
            <a:endParaRPr lang="da-DK" dirty="0"/>
          </a:p>
        </p:txBody>
      </p:sp>
    </p:spTree>
    <p:extLst>
      <p:ext uri="{BB962C8B-B14F-4D97-AF65-F5344CB8AC3E}">
        <p14:creationId xmlns:p14="http://schemas.microsoft.com/office/powerpoint/2010/main" val="19135434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txStyles>
    <p:titleStyle>
      <a:lvl1pPr algn="l" rtl="0" eaLnBrk="1" fontAlgn="base" hangingPunct="1">
        <a:lnSpc>
          <a:spcPct val="83000"/>
        </a:lnSpc>
        <a:spcBef>
          <a:spcPct val="0"/>
        </a:spcBef>
        <a:spcAft>
          <a:spcPct val="0"/>
        </a:spcAft>
        <a:defRPr sz="3600">
          <a:solidFill>
            <a:srgbClr val="7F7F7F"/>
          </a:solidFill>
          <a:latin typeface="+mj-lt"/>
          <a:ea typeface="+mj-ea"/>
          <a:cs typeface="+mj-cs"/>
        </a:defRPr>
      </a:lvl1pPr>
      <a:lvl2pPr algn="l" rtl="0" eaLnBrk="1" fontAlgn="base" hangingPunct="1">
        <a:spcBef>
          <a:spcPct val="0"/>
        </a:spcBef>
        <a:spcAft>
          <a:spcPct val="0"/>
        </a:spcAft>
        <a:defRPr sz="2800">
          <a:solidFill>
            <a:srgbClr val="214DA2"/>
          </a:solidFill>
          <a:latin typeface="Arial Unicode MS" pitchFamily="34" charset="-128"/>
        </a:defRPr>
      </a:lvl2pPr>
      <a:lvl3pPr algn="l" rtl="0" eaLnBrk="1" fontAlgn="base" hangingPunct="1">
        <a:spcBef>
          <a:spcPct val="0"/>
        </a:spcBef>
        <a:spcAft>
          <a:spcPct val="0"/>
        </a:spcAft>
        <a:defRPr sz="2800">
          <a:solidFill>
            <a:srgbClr val="214DA2"/>
          </a:solidFill>
          <a:latin typeface="Arial Unicode MS" pitchFamily="34" charset="-128"/>
        </a:defRPr>
      </a:lvl3pPr>
      <a:lvl4pPr algn="l" rtl="0" eaLnBrk="1" fontAlgn="base" hangingPunct="1">
        <a:spcBef>
          <a:spcPct val="0"/>
        </a:spcBef>
        <a:spcAft>
          <a:spcPct val="0"/>
        </a:spcAft>
        <a:defRPr sz="2800">
          <a:solidFill>
            <a:srgbClr val="214DA2"/>
          </a:solidFill>
          <a:latin typeface="Arial Unicode MS" pitchFamily="34" charset="-128"/>
        </a:defRPr>
      </a:lvl4pPr>
      <a:lvl5pPr algn="l" rtl="0" eaLnBrk="1" fontAlgn="base" hangingPunct="1">
        <a:spcBef>
          <a:spcPct val="0"/>
        </a:spcBef>
        <a:spcAft>
          <a:spcPct val="0"/>
        </a:spcAft>
        <a:defRPr sz="2800">
          <a:solidFill>
            <a:srgbClr val="214DA2"/>
          </a:solidFill>
          <a:latin typeface="Arial Unicode MS" pitchFamily="34" charset="-128"/>
        </a:defRPr>
      </a:lvl5pPr>
      <a:lvl6pPr marL="457200" algn="l" rtl="0" eaLnBrk="1" fontAlgn="base" hangingPunct="1">
        <a:spcBef>
          <a:spcPct val="0"/>
        </a:spcBef>
        <a:spcAft>
          <a:spcPct val="0"/>
        </a:spcAft>
        <a:defRPr sz="2800">
          <a:solidFill>
            <a:srgbClr val="214DA2"/>
          </a:solidFill>
          <a:latin typeface="Arial Unicode MS" pitchFamily="34" charset="-128"/>
        </a:defRPr>
      </a:lvl6pPr>
      <a:lvl7pPr marL="914400" algn="l" rtl="0" eaLnBrk="1" fontAlgn="base" hangingPunct="1">
        <a:spcBef>
          <a:spcPct val="0"/>
        </a:spcBef>
        <a:spcAft>
          <a:spcPct val="0"/>
        </a:spcAft>
        <a:defRPr sz="2800">
          <a:solidFill>
            <a:srgbClr val="214DA2"/>
          </a:solidFill>
          <a:latin typeface="Arial Unicode MS" pitchFamily="34" charset="-128"/>
        </a:defRPr>
      </a:lvl7pPr>
      <a:lvl8pPr marL="1371600" algn="l" rtl="0" eaLnBrk="1" fontAlgn="base" hangingPunct="1">
        <a:spcBef>
          <a:spcPct val="0"/>
        </a:spcBef>
        <a:spcAft>
          <a:spcPct val="0"/>
        </a:spcAft>
        <a:defRPr sz="2800">
          <a:solidFill>
            <a:srgbClr val="214DA2"/>
          </a:solidFill>
          <a:latin typeface="Arial Unicode MS" pitchFamily="34" charset="-128"/>
        </a:defRPr>
      </a:lvl8pPr>
      <a:lvl9pPr marL="1828800" algn="l" rtl="0" eaLnBrk="1" fontAlgn="base" hangingPunct="1">
        <a:spcBef>
          <a:spcPct val="0"/>
        </a:spcBef>
        <a:spcAft>
          <a:spcPct val="0"/>
        </a:spcAft>
        <a:defRPr sz="2800">
          <a:solidFill>
            <a:srgbClr val="214DA2"/>
          </a:solidFill>
          <a:latin typeface="Arial Unicode MS" pitchFamily="34" charset="-128"/>
        </a:defRPr>
      </a:lvl9pPr>
    </p:titleStyle>
    <p:bodyStyle>
      <a:lvl1pPr marL="324000" indent="-324000" algn="l" rtl="0" eaLnBrk="1" fontAlgn="base" hangingPunct="1">
        <a:spcBef>
          <a:spcPct val="20000"/>
        </a:spcBef>
        <a:spcAft>
          <a:spcPct val="0"/>
        </a:spcAft>
        <a:buChar char="•"/>
        <a:defRPr sz="2000" i="1">
          <a:solidFill>
            <a:schemeClr val="tx1"/>
          </a:solidFill>
          <a:latin typeface="+mn-lt"/>
          <a:ea typeface="+mn-ea"/>
          <a:cs typeface="+mn-cs"/>
        </a:defRPr>
      </a:lvl1pPr>
      <a:lvl2pPr marL="640800" indent="-284400" algn="l" rtl="0" eaLnBrk="1" fontAlgn="base" hangingPunct="1">
        <a:spcBef>
          <a:spcPct val="20000"/>
        </a:spcBef>
        <a:spcAft>
          <a:spcPct val="0"/>
        </a:spcAft>
        <a:buChar char="–"/>
        <a:defRPr sz="1800" i="1">
          <a:solidFill>
            <a:schemeClr val="tx1"/>
          </a:solidFill>
          <a:latin typeface="+mn-lt"/>
        </a:defRPr>
      </a:lvl2pPr>
      <a:lvl3pPr marL="871200" indent="-228600" algn="l" rtl="0" eaLnBrk="1" fontAlgn="base" hangingPunct="1">
        <a:spcBef>
          <a:spcPct val="20000"/>
        </a:spcBef>
        <a:spcAft>
          <a:spcPct val="0"/>
        </a:spcAft>
        <a:buChar char="•"/>
        <a:defRPr sz="1600" i="1">
          <a:solidFill>
            <a:schemeClr val="tx1"/>
          </a:solidFill>
          <a:latin typeface="+mn-lt"/>
        </a:defRPr>
      </a:lvl3pPr>
      <a:lvl4pPr marL="1126800" indent="-228600" algn="l" rtl="0" eaLnBrk="1" fontAlgn="base" hangingPunct="1">
        <a:spcBef>
          <a:spcPct val="20000"/>
        </a:spcBef>
        <a:spcAft>
          <a:spcPct val="0"/>
        </a:spcAft>
        <a:buChar char="–"/>
        <a:defRPr sz="1400" i="1">
          <a:solidFill>
            <a:schemeClr val="tx1"/>
          </a:solidFill>
          <a:latin typeface="+mn-lt"/>
        </a:defRPr>
      </a:lvl4pPr>
      <a:lvl5pPr marL="1357200" indent="-228600" algn="l" rtl="0" eaLnBrk="1" fontAlgn="base" hangingPunct="1">
        <a:spcBef>
          <a:spcPct val="20000"/>
        </a:spcBef>
        <a:spcAft>
          <a:spcPct val="0"/>
        </a:spcAft>
        <a:buChar char="•"/>
        <a:defRPr sz="1200" i="1">
          <a:solidFill>
            <a:schemeClr val="tx1"/>
          </a:solidFill>
          <a:latin typeface="+mn-lt"/>
        </a:defRPr>
      </a:lvl5pPr>
      <a:lvl6pPr marL="1357200" indent="-228600" algn="l" rtl="0" eaLnBrk="1" fontAlgn="base" hangingPunct="1">
        <a:spcBef>
          <a:spcPct val="20000"/>
        </a:spcBef>
        <a:spcAft>
          <a:spcPct val="0"/>
        </a:spcAft>
        <a:buChar char="•"/>
        <a:defRPr sz="1200" i="1">
          <a:solidFill>
            <a:schemeClr val="tx1"/>
          </a:solidFill>
          <a:latin typeface="+mn-lt"/>
        </a:defRPr>
      </a:lvl6pPr>
      <a:lvl7pPr marL="1357200" indent="-228600" algn="l" rtl="0" eaLnBrk="1" fontAlgn="base" hangingPunct="1">
        <a:spcBef>
          <a:spcPct val="20000"/>
        </a:spcBef>
        <a:spcAft>
          <a:spcPct val="0"/>
        </a:spcAft>
        <a:buChar char="•"/>
        <a:defRPr sz="1200" i="1">
          <a:solidFill>
            <a:schemeClr val="tx1"/>
          </a:solidFill>
          <a:latin typeface="+mn-lt"/>
        </a:defRPr>
      </a:lvl7pPr>
      <a:lvl8pPr marL="1357200" indent="-228600" algn="l" rtl="0" eaLnBrk="1" fontAlgn="base" hangingPunct="1">
        <a:spcBef>
          <a:spcPct val="20000"/>
        </a:spcBef>
        <a:spcAft>
          <a:spcPct val="0"/>
        </a:spcAft>
        <a:buChar char="•"/>
        <a:defRPr sz="1200" i="1">
          <a:solidFill>
            <a:schemeClr val="tx1"/>
          </a:solidFill>
          <a:latin typeface="+mn-lt"/>
        </a:defRPr>
      </a:lvl8pPr>
      <a:lvl9pPr marL="1357200" indent="-228600" algn="l" rtl="0" eaLnBrk="1" fontAlgn="base" hangingPunct="1">
        <a:spcBef>
          <a:spcPct val="20000"/>
        </a:spcBef>
        <a:spcAft>
          <a:spcPct val="0"/>
        </a:spcAft>
        <a:buChar char="•"/>
        <a:defRPr sz="12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18DD1E27-7DA8-4280-9EE9-745F5BA0E74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A5FCBC1-AAFA-4BF6-AE07-717370EBAF7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D68E979-748B-40C4-B8BA-50C3050C854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8C50CCE-E8FE-437A-8786-1EE77AAE5B68}" type="datetimeFigureOut">
              <a:rPr lang="da-DK" smtClean="0"/>
              <a:t>17-01-2023</a:t>
            </a:fld>
            <a:endParaRPr lang="da-DK"/>
          </a:p>
        </p:txBody>
      </p:sp>
      <p:sp>
        <p:nvSpPr>
          <p:cNvPr id="5" name="Pladsholder til sidefod 4">
            <a:extLst>
              <a:ext uri="{FF2B5EF4-FFF2-40B4-BE49-F238E27FC236}">
                <a16:creationId xmlns:a16="http://schemas.microsoft.com/office/drawing/2014/main" id="{EB507105-3BC6-4931-A9DF-FA0062D5634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2DCB971B-9AA1-4FC9-9DC3-CAB7DDBCC82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5C201D-18A5-449C-A07C-AB84FD267BCD}" type="slidenum">
              <a:rPr lang="da-DK" smtClean="0"/>
              <a:t>‹nr.›</a:t>
            </a:fld>
            <a:endParaRPr lang="da-DK"/>
          </a:p>
        </p:txBody>
      </p:sp>
    </p:spTree>
    <p:extLst>
      <p:ext uri="{BB962C8B-B14F-4D97-AF65-F5344CB8AC3E}">
        <p14:creationId xmlns:p14="http://schemas.microsoft.com/office/powerpoint/2010/main" val="150619901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5.xml"/><Relationship Id="rId1" Type="http://schemas.openxmlformats.org/officeDocument/2006/relationships/slideLayout" Target="../slideLayouts/slideLayout30.xml"/><Relationship Id="rId4" Type="http://schemas.openxmlformats.org/officeDocument/2006/relationships/image" Target="../media/image86.svg"/></Relationships>
</file>

<file path=ppt/slides/_rels/slide103.xml.rels><?xml version="1.0" encoding="UTF-8" standalone="yes"?>
<Relationships xmlns="http://schemas.openxmlformats.org/package/2006/relationships"><Relationship Id="rId2" Type="http://schemas.openxmlformats.org/officeDocument/2006/relationships/hyperlink" Target="https://albertslund.dk/om-kommunen/borgerraadgivning" TargetMode="External"/><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6.xml"/><Relationship Id="rId1" Type="http://schemas.openxmlformats.org/officeDocument/2006/relationships/slideLayout" Target="../slideLayouts/slideLayout30.xml"/><Relationship Id="rId4" Type="http://schemas.openxmlformats.org/officeDocument/2006/relationships/hyperlink" Target="https://pixnio.com/no/plante/blomster/villblomster/eng-lilla-urt-natur-blomster-flora-blomst-anlegget"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7.xml"/><Relationship Id="rId5" Type="http://schemas.openxmlformats.org/officeDocument/2006/relationships/image" Target="../media/image94.png"/><Relationship Id="rId4" Type="http://schemas.openxmlformats.org/officeDocument/2006/relationships/image" Target="../media/image93.png"/></Relationships>
</file>

<file path=ppt/slides/_rels/slide1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provector.dk/video/?g=24bc14ef53ed463284fb91ea07b51cc6&amp;cid=60&amp;pl=0&amp;ver=2"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9.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9.xml"/><Relationship Id="rId5" Type="http://schemas.openxmlformats.org/officeDocument/2006/relationships/image" Target="../media/image15.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4.xml"/><Relationship Id="rId5" Type="http://schemas.openxmlformats.org/officeDocument/2006/relationships/hyperlink" Target="https://vimeo.com/432507631" TargetMode="Externa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chart" Target="../charts/chart1.xml"/><Relationship Id="rId5" Type="http://schemas.openxmlformats.org/officeDocument/2006/relationships/image" Target="../media/image22.sv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image" Target="../media/image22.sv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3.xml"/><Relationship Id="rId1" Type="http://schemas.openxmlformats.org/officeDocument/2006/relationships/slideLayout" Target="../slideLayouts/slideLayout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4.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3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7.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chart" Target="../charts/chart9.xml"/><Relationship Id="rId4" Type="http://schemas.openxmlformats.org/officeDocument/2006/relationships/chart" Target="../charts/chart8.xml"/></Relationships>
</file>

<file path=ppt/slides/_rels/slide3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png"/><Relationship Id="rId3" Type="http://schemas.openxmlformats.org/officeDocument/2006/relationships/image" Target="../media/image29.jpeg"/><Relationship Id="rId7" Type="http://schemas.openxmlformats.org/officeDocument/2006/relationships/image" Target="../media/image23.png"/><Relationship Id="rId12"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32.jpeg"/><Relationship Id="rId11" Type="http://schemas.openxmlformats.org/officeDocument/2006/relationships/image" Target="../media/image36.png"/><Relationship Id="rId5" Type="http://schemas.openxmlformats.org/officeDocument/2006/relationships/image" Target="../media/image31.jpeg"/><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42.xml"/><Relationship Id="rId5" Type="http://schemas.openxmlformats.org/officeDocument/2006/relationships/image" Target="../media/image44.pn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2.xml"/><Relationship Id="rId5" Type="http://schemas.openxmlformats.org/officeDocument/2006/relationships/image" Target="../media/image49.pn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53.JP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2.xml"/><Relationship Id="rId5" Type="http://schemas.openxmlformats.org/officeDocument/2006/relationships/image" Target="../media/image55.jpg"/><Relationship Id="rId4" Type="http://schemas.openxmlformats.org/officeDocument/2006/relationships/image" Target="../media/image54.jp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57.jpeg"/><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2.xml"/><Relationship Id="rId4" Type="http://schemas.openxmlformats.org/officeDocument/2006/relationships/image" Target="../media/image58.jp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hyperlink" Target="http://www.abcenter.dk/" TargetMode="Externa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2.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42.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4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2.xm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42.xml"/><Relationship Id="rId5" Type="http://schemas.openxmlformats.org/officeDocument/2006/relationships/image" Target="../media/image23.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42.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www.coopbyen.dk/"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hyperlink" Target="https://vimeo.com/user20152795/review/484191358/052ff24973" TargetMode="External"/><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9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9.xml"/><Relationship Id="rId1" Type="http://schemas.openxmlformats.org/officeDocument/2006/relationships/slideLayout" Target="../slideLayouts/slideLayout38.xml"/><Relationship Id="rId4" Type="http://schemas.openxmlformats.org/officeDocument/2006/relationships/chart" Target="../charts/chart1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77195" y="2996952"/>
            <a:ext cx="7589610" cy="1296144"/>
          </a:xfrm>
        </p:spPr>
        <p:txBody>
          <a:bodyPr/>
          <a:lstStyle/>
          <a:p>
            <a:pPr algn="ctr"/>
            <a:r>
              <a:rPr lang="nb-NO" sz="8500" b="1" dirty="0">
                <a:solidFill>
                  <a:schemeClr val="accent4"/>
                </a:solidFill>
              </a:rPr>
              <a:t>VOKSENLIV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A1F7FD-7EF6-4C2A-A7ED-A21BDFBDAF6B}"/>
              </a:ext>
            </a:extLst>
          </p:cNvPr>
          <p:cNvSpPr>
            <a:spLocks noGrp="1"/>
          </p:cNvSpPr>
          <p:nvPr>
            <p:ph type="title"/>
          </p:nvPr>
        </p:nvSpPr>
        <p:spPr>
          <a:xfrm>
            <a:off x="4139952" y="836712"/>
            <a:ext cx="4320481" cy="2404637"/>
          </a:xfrm>
          <a:custGeom>
            <a:avLst/>
            <a:gdLst>
              <a:gd name="connsiteX0" fmla="*/ 0 w 4320481"/>
              <a:gd name="connsiteY0" fmla="*/ 0 h 2404637"/>
              <a:gd name="connsiteX1" fmla="*/ 4320481 w 4320481"/>
              <a:gd name="connsiteY1" fmla="*/ 0 h 2404637"/>
              <a:gd name="connsiteX2" fmla="*/ 4320481 w 4320481"/>
              <a:gd name="connsiteY2" fmla="*/ 2404637 h 2404637"/>
              <a:gd name="connsiteX3" fmla="*/ 0 w 4320481"/>
              <a:gd name="connsiteY3" fmla="*/ 2404637 h 2404637"/>
              <a:gd name="connsiteX4" fmla="*/ 0 w 4320481"/>
              <a:gd name="connsiteY4" fmla="*/ 0 h 240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481" h="2404637" extrusionOk="0">
                <a:moveTo>
                  <a:pt x="0" y="0"/>
                </a:moveTo>
                <a:cubicBezTo>
                  <a:pt x="839271" y="118645"/>
                  <a:pt x="3424071" y="116012"/>
                  <a:pt x="4320481" y="0"/>
                </a:cubicBezTo>
                <a:cubicBezTo>
                  <a:pt x="4187599" y="849693"/>
                  <a:pt x="4405432" y="1971615"/>
                  <a:pt x="4320481" y="2404637"/>
                </a:cubicBezTo>
                <a:cubicBezTo>
                  <a:pt x="2564405" y="2539237"/>
                  <a:pt x="1371657" y="2247441"/>
                  <a:pt x="0" y="2404637"/>
                </a:cubicBezTo>
                <a:cubicBezTo>
                  <a:pt x="-20187" y="1570026"/>
                  <a:pt x="-152480" y="382360"/>
                  <a:pt x="0" y="0"/>
                </a:cubicBezTo>
                <a:close/>
              </a:path>
            </a:pathLst>
          </a:custGeom>
          <a:ln w="57150">
            <a:solidFill>
              <a:schemeClr val="accent6">
                <a:lumMod val="75000"/>
              </a:schemeClr>
            </a:solidFill>
            <a:extLst>
              <a:ext uri="{C807C97D-BFC1-408E-A445-0C87EB9F89A2}">
                <ask:lineSketchStyleProps xmlns:ask="http://schemas.microsoft.com/office/drawing/2018/sketchyshapes" sd="1219033472">
                  <ask:type>
                    <ask:lineSketchCurved/>
                  </ask:type>
                </ask:lineSketchStyleProps>
              </a:ext>
            </a:extLst>
          </a:ln>
        </p:spPr>
        <p:txBody>
          <a:bodyPr>
            <a:normAutofit/>
          </a:bodyPr>
          <a:lstStyle/>
          <a:p>
            <a:pPr algn="ctr"/>
            <a:br>
              <a:rPr lang="da-DK" sz="3000" dirty="0">
                <a:solidFill>
                  <a:schemeClr val="tx2"/>
                </a:solidFill>
              </a:rPr>
            </a:br>
            <a:br>
              <a:rPr lang="da-DK" sz="3000" dirty="0">
                <a:solidFill>
                  <a:schemeClr val="tx2"/>
                </a:solidFill>
              </a:rPr>
            </a:br>
            <a:r>
              <a:rPr lang="da-DK" b="1" dirty="0">
                <a:solidFill>
                  <a:schemeClr val="tx2"/>
                </a:solidFill>
                <a:latin typeface="Calibri" panose="020F0502020204030204" pitchFamily="34" charset="0"/>
                <a:cs typeface="Calibri" panose="020F0502020204030204" pitchFamily="34" charset="0"/>
              </a:rPr>
              <a:t>Stil jer i grupper af 4 overfor hinanden</a:t>
            </a:r>
            <a:endParaRPr lang="da-DK" sz="3000" b="1" dirty="0">
              <a:solidFill>
                <a:schemeClr val="tx2"/>
              </a:solidFill>
              <a:latin typeface="Calibri" panose="020F0502020204030204" pitchFamily="34" charset="0"/>
              <a:cs typeface="Calibri" panose="020F0502020204030204" pitchFamily="34" charset="0"/>
            </a:endParaRPr>
          </a:p>
        </p:txBody>
      </p:sp>
      <p:sp>
        <p:nvSpPr>
          <p:cNvPr id="3" name="Pladsholder til indhold 2">
            <a:extLst>
              <a:ext uri="{FF2B5EF4-FFF2-40B4-BE49-F238E27FC236}">
                <a16:creationId xmlns:a16="http://schemas.microsoft.com/office/drawing/2014/main" id="{10C1BDE1-2DFB-4373-9137-6211C2B32004}"/>
              </a:ext>
            </a:extLst>
          </p:cNvPr>
          <p:cNvSpPr>
            <a:spLocks noGrp="1"/>
          </p:cNvSpPr>
          <p:nvPr>
            <p:ph idx="1"/>
          </p:nvPr>
        </p:nvSpPr>
        <p:spPr>
          <a:xfrm>
            <a:off x="1487574" y="3429001"/>
            <a:ext cx="2923595" cy="1325504"/>
          </a:xfrm>
        </p:spPr>
        <p:txBody>
          <a:bodyPr anchor="ctr">
            <a:normAutofit fontScale="92500" lnSpcReduction="10000"/>
          </a:bodyPr>
          <a:lstStyle/>
          <a:p>
            <a:pPr marL="0" indent="0">
              <a:buNone/>
            </a:pPr>
            <a:endParaRPr lang="da-DK" sz="1350" dirty="0">
              <a:solidFill>
                <a:schemeClr val="tx2"/>
              </a:solidFill>
            </a:endParaRPr>
          </a:p>
          <a:p>
            <a:pPr marL="0" indent="0">
              <a:buNone/>
            </a:pPr>
            <a:endParaRPr lang="da-DK" sz="1350" dirty="0">
              <a:solidFill>
                <a:schemeClr val="tx2"/>
              </a:solidFill>
            </a:endParaRPr>
          </a:p>
          <a:p>
            <a:pPr marL="0" indent="0">
              <a:buNone/>
            </a:pPr>
            <a:endParaRPr lang="da-DK" sz="1350" dirty="0">
              <a:solidFill>
                <a:schemeClr val="tx2"/>
              </a:solidFill>
            </a:endParaRPr>
          </a:p>
          <a:p>
            <a:pPr marL="0" indent="0">
              <a:buNone/>
            </a:pPr>
            <a:r>
              <a:rPr lang="da-DK" sz="2400" dirty="0">
                <a:solidFill>
                  <a:schemeClr val="tx2"/>
                </a:solidFill>
              </a:rPr>
              <a:t>Tæl til 3 ved at skiftes til at sige et tal.</a:t>
            </a:r>
          </a:p>
          <a:p>
            <a:endParaRPr lang="da-DK" sz="1350" dirty="0">
              <a:solidFill>
                <a:schemeClr val="tx2"/>
              </a:solidFill>
            </a:endParaRPr>
          </a:p>
        </p:txBody>
      </p:sp>
    </p:spTree>
    <p:extLst>
      <p:ext uri="{BB962C8B-B14F-4D97-AF65-F5344CB8AC3E}">
        <p14:creationId xmlns:p14="http://schemas.microsoft.com/office/powerpoint/2010/main" val="138050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sz="3200" dirty="0"/>
            </a:br>
            <a:r>
              <a:rPr lang="da-DK" sz="3200" dirty="0"/>
              <a:t>Hvad henvender borgerne sig om?</a:t>
            </a:r>
            <a:br>
              <a:rPr lang="da-DK" sz="3200" dirty="0"/>
            </a:br>
            <a:endParaRPr lang="da-DK" sz="3200" dirty="0"/>
          </a:p>
        </p:txBody>
      </p:sp>
      <p:sp>
        <p:nvSpPr>
          <p:cNvPr id="3" name="Pladsholder til indhold 2"/>
          <p:cNvSpPr>
            <a:spLocks noGrp="1"/>
          </p:cNvSpPr>
          <p:nvPr>
            <p:ph idx="1"/>
          </p:nvPr>
        </p:nvSpPr>
        <p:spPr>
          <a:xfrm>
            <a:off x="503238" y="1844824"/>
            <a:ext cx="8137525" cy="4392464"/>
          </a:xfrm>
        </p:spPr>
        <p:txBody>
          <a:bodyPr/>
          <a:lstStyle/>
          <a:p>
            <a:pPr marL="0" indent="0">
              <a:buNone/>
            </a:pPr>
            <a:endParaRPr lang="da-DK" sz="2400" dirty="0"/>
          </a:p>
          <a:p>
            <a:pPr marL="0" indent="0">
              <a:buNone/>
            </a:pPr>
            <a:r>
              <a:rPr lang="da-DK" sz="2400" dirty="0"/>
              <a:t>”Min sagsbehandler er ubehagelig”</a:t>
            </a:r>
          </a:p>
          <a:p>
            <a:endParaRPr lang="da-DK" i="0" dirty="0"/>
          </a:p>
          <a:p>
            <a:r>
              <a:rPr lang="da-DK" i="0" dirty="0"/>
              <a:t>Venlig og hensynsfuld optræden, sprogbrug: </a:t>
            </a:r>
            <a:r>
              <a:rPr lang="da-DK" i="0" dirty="0">
                <a:solidFill>
                  <a:schemeClr val="accent1"/>
                </a:solidFill>
              </a:rPr>
              <a:t>13 sager</a:t>
            </a:r>
          </a:p>
          <a:p>
            <a:endParaRPr lang="da-DK" i="0" dirty="0"/>
          </a:p>
          <a:p>
            <a:pPr marL="0" indent="0">
              <a:buNone/>
            </a:pPr>
            <a:endParaRPr lang="da-DK" i="0" dirty="0"/>
          </a:p>
          <a:p>
            <a:endParaRPr lang="da-DK" i="0" dirty="0">
              <a:solidFill>
                <a:schemeClr val="accent1"/>
              </a:solidFill>
            </a:endParaRPr>
          </a:p>
        </p:txBody>
      </p:sp>
    </p:spTree>
    <p:extLst>
      <p:ext uri="{BB962C8B-B14F-4D97-AF65-F5344CB8AC3E}">
        <p14:creationId xmlns:p14="http://schemas.microsoft.com/office/powerpoint/2010/main" val="25144425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1C91BF-6BB7-4272-884D-CE74B4F10B3C}"/>
              </a:ext>
            </a:extLst>
          </p:cNvPr>
          <p:cNvSpPr>
            <a:spLocks noGrp="1"/>
          </p:cNvSpPr>
          <p:nvPr>
            <p:ph type="title"/>
          </p:nvPr>
        </p:nvSpPr>
        <p:spPr/>
        <p:txBody>
          <a:bodyPr/>
          <a:lstStyle/>
          <a:p>
            <a:br>
              <a:rPr lang="da-DK" dirty="0"/>
            </a:br>
            <a:r>
              <a:rPr lang="da-DK" dirty="0"/>
              <a:t>God forvaltningsskik</a:t>
            </a:r>
            <a:br>
              <a:rPr lang="da-DK" dirty="0"/>
            </a:br>
            <a:endParaRPr lang="da-DK" dirty="0"/>
          </a:p>
        </p:txBody>
      </p:sp>
      <p:pic>
        <p:nvPicPr>
          <p:cNvPr id="5" name="Billede 4" descr="Robotter, der sidder på en grøn Café stol">
            <a:extLst>
              <a:ext uri="{FF2B5EF4-FFF2-40B4-BE49-F238E27FC236}">
                <a16:creationId xmlns:a16="http://schemas.microsoft.com/office/drawing/2014/main" id="{F0258EB3-F4E0-42AF-8C76-446CF5FB9A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25" t="5327" r="7076"/>
          <a:stretch/>
        </p:blipFill>
        <p:spPr>
          <a:xfrm>
            <a:off x="5004048" y="3573016"/>
            <a:ext cx="3168352" cy="2434838"/>
          </a:xfrm>
          <a:prstGeom prst="rect">
            <a:avLst/>
          </a:prstGeom>
          <a:ln>
            <a:noFill/>
          </a:ln>
          <a:effectLst>
            <a:softEdge rad="112500"/>
          </a:effectLst>
        </p:spPr>
      </p:pic>
      <p:sp>
        <p:nvSpPr>
          <p:cNvPr id="4" name="Tekstfelt 3">
            <a:extLst>
              <a:ext uri="{FF2B5EF4-FFF2-40B4-BE49-F238E27FC236}">
                <a16:creationId xmlns:a16="http://schemas.microsoft.com/office/drawing/2014/main" id="{22233BD1-7B59-4BD0-ABDD-997B7FA381D2}"/>
              </a:ext>
            </a:extLst>
          </p:cNvPr>
          <p:cNvSpPr txBox="1"/>
          <p:nvPr/>
        </p:nvSpPr>
        <p:spPr>
          <a:xfrm>
            <a:off x="551728" y="1700213"/>
            <a:ext cx="8424936" cy="215443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000" b="0" i="1" u="none" strike="noStrike" kern="1200" cap="none" spc="0" normalizeH="0" baseline="0" noProof="0" dirty="0">
                <a:ln>
                  <a:noFill/>
                </a:ln>
                <a:solidFill>
                  <a:srgbClr val="7F7F7F"/>
                </a:solidFill>
                <a:effectLst/>
                <a:uLnTx/>
                <a:uFillTx/>
                <a:latin typeface="Georgia"/>
                <a:ea typeface="+mn-ea"/>
                <a:cs typeface="+mn-cs"/>
              </a:rPr>
              <a:t>Gælder ved siden af de krav, der følger af lovgivningen og forvaltningsretlige retsgrundsætninger.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2000" b="0" i="1" u="none" strike="noStrike" kern="1200" cap="none" spc="0" normalizeH="0" baseline="0" noProof="0" dirty="0">
              <a:ln>
                <a:noFill/>
              </a:ln>
              <a:solidFill>
                <a:srgbClr val="7F7F7F"/>
              </a:solidFill>
              <a:effectLst/>
              <a:uLnTx/>
              <a:uFillTx/>
              <a:latin typeface="Georgi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000" b="0" i="1" u="none" strike="noStrike" kern="1200" cap="none" spc="0" normalizeH="0" baseline="0" noProof="0" dirty="0">
                <a:ln>
                  <a:noFill/>
                </a:ln>
                <a:solidFill>
                  <a:srgbClr val="7F7F7F"/>
                </a:solidFill>
                <a:effectLst/>
                <a:uLnTx/>
                <a:uFillTx/>
                <a:latin typeface="Georgia"/>
                <a:ea typeface="+mn-ea"/>
                <a:cs typeface="+mn-cs"/>
              </a:rPr>
              <a:t>Normer og principper for, hvordan myndighederne bør opføre sig i forhold til borgerne. Myndigheder skal optræde venligt og hensynsfuldt og på en måde, der styrker tilliden til den offentlige forvaltning.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2000" b="0" i="1" u="none" strike="noStrike" kern="1200" cap="none" spc="0" normalizeH="0" baseline="0" noProof="0" dirty="0">
              <a:ln>
                <a:noFill/>
              </a:ln>
              <a:solidFill>
                <a:srgbClr val="7F7F7F"/>
              </a:solidFill>
              <a:effectLst/>
              <a:uLnTx/>
              <a:uFillTx/>
              <a:latin typeface="Georgia"/>
              <a:ea typeface="+mn-ea"/>
              <a:cs typeface="+mn-cs"/>
            </a:endParaRPr>
          </a:p>
        </p:txBody>
      </p:sp>
      <p:sp>
        <p:nvSpPr>
          <p:cNvPr id="6" name="Tekstfelt 5">
            <a:extLst>
              <a:ext uri="{FF2B5EF4-FFF2-40B4-BE49-F238E27FC236}">
                <a16:creationId xmlns:a16="http://schemas.microsoft.com/office/drawing/2014/main" id="{505B5986-7F3C-45D7-B49E-C19AEC8C0AA5}"/>
              </a:ext>
            </a:extLst>
          </p:cNvPr>
          <p:cNvSpPr txBox="1"/>
          <p:nvPr/>
        </p:nvSpPr>
        <p:spPr>
          <a:xfrm>
            <a:off x="1835696" y="6273799"/>
            <a:ext cx="2736369" cy="30777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2000" b="0" i="1" u="none" strike="noStrike" kern="1200" cap="none" spc="0" normalizeH="0" baseline="0" noProof="0" dirty="0" err="1">
              <a:ln>
                <a:noFill/>
              </a:ln>
              <a:solidFill>
                <a:srgbClr val="7F7F7F"/>
              </a:solidFill>
              <a:effectLst/>
              <a:uLnTx/>
              <a:uFillTx/>
              <a:latin typeface="Georgia"/>
              <a:ea typeface="+mn-ea"/>
              <a:cs typeface="+mn-cs"/>
            </a:endParaRPr>
          </a:p>
        </p:txBody>
      </p:sp>
      <p:sp>
        <p:nvSpPr>
          <p:cNvPr id="8" name="Tekstfelt 7">
            <a:extLst>
              <a:ext uri="{FF2B5EF4-FFF2-40B4-BE49-F238E27FC236}">
                <a16:creationId xmlns:a16="http://schemas.microsoft.com/office/drawing/2014/main" id="{45874A30-8339-496A-AF94-42941A5DA592}"/>
              </a:ext>
            </a:extLst>
          </p:cNvPr>
          <p:cNvSpPr txBox="1"/>
          <p:nvPr/>
        </p:nvSpPr>
        <p:spPr>
          <a:xfrm>
            <a:off x="551728" y="3854649"/>
            <a:ext cx="3744416" cy="215443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000" b="0" i="1" u="none" strike="noStrike" kern="1200" cap="none" spc="0" normalizeH="0" baseline="0" noProof="0" dirty="0">
                <a:ln>
                  <a:noFill/>
                </a:ln>
                <a:solidFill>
                  <a:srgbClr val="7F7F7F"/>
                </a:solidFill>
                <a:effectLst/>
                <a:uLnTx/>
                <a:uFillTx/>
                <a:latin typeface="Georgia"/>
                <a:ea typeface="+mn-ea"/>
                <a:cs typeface="+mn-cs"/>
              </a:rPr>
              <a:t>Omfatter bl.a.</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da-DK" sz="2000" b="0" i="1" u="none" strike="noStrike" kern="1200" cap="none" spc="0" normalizeH="0" baseline="0" noProof="0" dirty="0">
                <a:ln>
                  <a:noFill/>
                </a:ln>
                <a:solidFill>
                  <a:srgbClr val="7F7F7F"/>
                </a:solidFill>
                <a:effectLst/>
                <a:uLnTx/>
                <a:uFillTx/>
                <a:latin typeface="Georgia"/>
                <a:ea typeface="+mn-ea"/>
                <a:cs typeface="+mn-cs"/>
              </a:rPr>
              <a:t>Måden vi skriver til borgere</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da-DK" sz="2000" b="0" i="1" u="none" strike="noStrike" kern="1200" cap="none" spc="0" normalizeH="0" baseline="0" noProof="0" dirty="0">
                <a:ln>
                  <a:noFill/>
                </a:ln>
                <a:solidFill>
                  <a:srgbClr val="7F7F7F"/>
                </a:solidFill>
                <a:effectLst/>
                <a:uLnTx/>
                <a:uFillTx/>
                <a:latin typeface="Georgia"/>
                <a:ea typeface="+mn-ea"/>
                <a:cs typeface="+mn-cs"/>
              </a:rPr>
              <a:t>Tilgængelighed </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da-DK" sz="2000" b="0" i="1" u="none" strike="noStrike" kern="1200" cap="none" spc="0" normalizeH="0" baseline="0" noProof="0" dirty="0">
                <a:ln>
                  <a:noFill/>
                </a:ln>
                <a:solidFill>
                  <a:srgbClr val="7F7F7F"/>
                </a:solidFill>
                <a:effectLst/>
                <a:uLnTx/>
                <a:uFillTx/>
                <a:latin typeface="Georgia"/>
                <a:ea typeface="+mn-ea"/>
                <a:cs typeface="+mn-cs"/>
              </a:rPr>
              <a:t>Sagsbehandlingstid </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da-DK" sz="2000" b="0" i="1" u="none" strike="noStrike" kern="1200" cap="none" spc="0" normalizeH="0" baseline="0" noProof="0" dirty="0">
                <a:ln>
                  <a:noFill/>
                </a:ln>
                <a:solidFill>
                  <a:srgbClr val="7F7F7F"/>
                </a:solidFill>
                <a:effectLst/>
                <a:uLnTx/>
                <a:uFillTx/>
                <a:latin typeface="Georgia"/>
                <a:ea typeface="+mn-ea"/>
                <a:cs typeface="+mn-cs"/>
              </a:rPr>
              <a:t>Orientering om sagens gang</a:t>
            </a:r>
          </a:p>
          <a:p>
            <a:pPr marL="342900" marR="0" lvl="0" indent="-342900" algn="l" defTabSz="914400" rtl="0" eaLnBrk="1" fontAlgn="base" latinLnBrk="0" hangingPunct="1">
              <a:lnSpc>
                <a:spcPct val="100000"/>
              </a:lnSpc>
              <a:spcBef>
                <a:spcPct val="0"/>
              </a:spcBef>
              <a:spcAft>
                <a:spcPct val="0"/>
              </a:spcAft>
              <a:buClrTx/>
              <a:buSzTx/>
              <a:buFontTx/>
              <a:buChar char="-"/>
              <a:tabLst/>
              <a:defRPr/>
            </a:pPr>
            <a:endParaRPr kumimoji="0" lang="da-DK" sz="2000" b="0" i="1" u="none" strike="noStrike" kern="1200" cap="none" spc="0" normalizeH="0" baseline="0" noProof="0" dirty="0">
              <a:ln>
                <a:noFill/>
              </a:ln>
              <a:solidFill>
                <a:srgbClr val="7F7F7F"/>
              </a:solidFill>
              <a:effectLst/>
              <a:uLnTx/>
              <a:uFillTx/>
              <a:latin typeface="Georgia"/>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Char char="-"/>
              <a:tabLst/>
              <a:defRPr/>
            </a:pPr>
            <a:endParaRPr kumimoji="0" lang="da-DK" sz="2000" b="0" i="1" u="none" strike="noStrike" kern="1200" cap="none" spc="0" normalizeH="0" baseline="0" noProof="0" dirty="0" err="1">
              <a:ln>
                <a:noFill/>
              </a:ln>
              <a:solidFill>
                <a:srgbClr val="7F7F7F"/>
              </a:solidFill>
              <a:effectLst/>
              <a:uLnTx/>
              <a:uFillTx/>
              <a:latin typeface="Georgia"/>
              <a:ea typeface="+mn-ea"/>
              <a:cs typeface="+mn-cs"/>
            </a:endParaRPr>
          </a:p>
        </p:txBody>
      </p:sp>
    </p:spTree>
    <p:extLst>
      <p:ext uri="{BB962C8B-B14F-4D97-AF65-F5344CB8AC3E}">
        <p14:creationId xmlns:p14="http://schemas.microsoft.com/office/powerpoint/2010/main" val="11855605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Ret til at medvirke til egen sag</a:t>
            </a:r>
          </a:p>
        </p:txBody>
      </p:sp>
      <p:sp>
        <p:nvSpPr>
          <p:cNvPr id="3" name="Pladsholder til indhold 2"/>
          <p:cNvSpPr>
            <a:spLocks noGrp="1"/>
          </p:cNvSpPr>
          <p:nvPr>
            <p:ph idx="1"/>
          </p:nvPr>
        </p:nvSpPr>
        <p:spPr>
          <a:xfrm>
            <a:off x="503238" y="1988840"/>
            <a:ext cx="8137525" cy="4248448"/>
          </a:xfrm>
        </p:spPr>
        <p:txBody>
          <a:bodyPr/>
          <a:lstStyle/>
          <a:p>
            <a:r>
              <a:rPr lang="da-DK" i="0" dirty="0"/>
              <a:t>Sagsbehandlingen skal tilrettelægges, så borger kan </a:t>
            </a:r>
            <a:br>
              <a:rPr lang="da-DK" i="0" dirty="0"/>
            </a:br>
            <a:r>
              <a:rPr lang="da-DK" i="0" dirty="0"/>
              <a:t>udnytte muligheden for at medvirke ved behandlingen af sin sag.</a:t>
            </a:r>
          </a:p>
          <a:p>
            <a:pPr lvl="1"/>
            <a:r>
              <a:rPr lang="da-DK" i="0" dirty="0">
                <a:solidFill>
                  <a:schemeClr val="accent1"/>
                </a:solidFill>
              </a:rPr>
              <a:t>Dialog samt åben og gennemskuelig beslutningsproces</a:t>
            </a:r>
          </a:p>
          <a:p>
            <a:endParaRPr lang="da-DK" i="0" dirty="0"/>
          </a:p>
          <a:p>
            <a:r>
              <a:rPr lang="da-DK" i="0" dirty="0"/>
              <a:t>Partshøringer, men ikke kun det.</a:t>
            </a:r>
          </a:p>
          <a:p>
            <a:pPr lvl="1"/>
            <a:r>
              <a:rPr lang="da-DK" dirty="0"/>
              <a:t>Løbende orientering om sagens gang, kommende sagsskridt, orientering ved forsinkelser, sagsbehandlerskift mv.</a:t>
            </a:r>
          </a:p>
          <a:p>
            <a:pPr marL="356400" lvl="1" indent="0">
              <a:buNone/>
            </a:pPr>
            <a:endParaRPr lang="da-DK" dirty="0"/>
          </a:p>
          <a:p>
            <a:r>
              <a:rPr lang="da-DK" i="0" dirty="0"/>
              <a:t>Inddragelse understøtter, at borgeren har et medansvar, og fremmer borgerens accept af sagens udfald.</a:t>
            </a:r>
          </a:p>
          <a:p>
            <a:pPr marL="0" indent="0">
              <a:buNone/>
            </a:pPr>
            <a:endParaRPr lang="da-DK" i="0" dirty="0">
              <a:solidFill>
                <a:schemeClr val="accent1"/>
              </a:solidFill>
            </a:endParaRPr>
          </a:p>
        </p:txBody>
      </p:sp>
      <p:pic>
        <p:nvPicPr>
          <p:cNvPr id="6" name="Grafik 5" descr="Meningsdanner med massiv udfyldning">
            <a:extLst>
              <a:ext uri="{FF2B5EF4-FFF2-40B4-BE49-F238E27FC236}">
                <a16:creationId xmlns:a16="http://schemas.microsoft.com/office/drawing/2014/main" id="{8CBDC424-8CF3-4393-8B89-A10239C91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20272" y="152351"/>
            <a:ext cx="1979712" cy="1979712"/>
          </a:xfrm>
          <a:prstGeom prst="rect">
            <a:avLst/>
          </a:prstGeom>
        </p:spPr>
      </p:pic>
    </p:spTree>
    <p:extLst>
      <p:ext uri="{BB962C8B-B14F-4D97-AF65-F5344CB8AC3E}">
        <p14:creationId xmlns:p14="http://schemas.microsoft.com/office/powerpoint/2010/main" val="27089578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9D402-C7A1-45FC-98EF-4E72F353CC29}"/>
              </a:ext>
            </a:extLst>
          </p:cNvPr>
          <p:cNvSpPr>
            <a:spLocks noGrp="1"/>
          </p:cNvSpPr>
          <p:nvPr>
            <p:ph type="title"/>
          </p:nvPr>
        </p:nvSpPr>
        <p:spPr>
          <a:xfrm>
            <a:off x="532095" y="980728"/>
            <a:ext cx="6589043" cy="1116012"/>
          </a:xfrm>
        </p:spPr>
        <p:txBody>
          <a:bodyPr/>
          <a:lstStyle/>
          <a:p>
            <a:br>
              <a:rPr lang="da-DK" dirty="0"/>
            </a:br>
            <a:r>
              <a:rPr lang="da-DK" dirty="0"/>
              <a:t>Tak for ordet! </a:t>
            </a:r>
          </a:p>
        </p:txBody>
      </p:sp>
      <p:sp>
        <p:nvSpPr>
          <p:cNvPr id="3" name="Pladsholder til indhold 2">
            <a:extLst>
              <a:ext uri="{FF2B5EF4-FFF2-40B4-BE49-F238E27FC236}">
                <a16:creationId xmlns:a16="http://schemas.microsoft.com/office/drawing/2014/main" id="{D5D5802D-CC81-4627-9959-1FFB349804F1}"/>
              </a:ext>
            </a:extLst>
          </p:cNvPr>
          <p:cNvSpPr>
            <a:spLocks noGrp="1"/>
          </p:cNvSpPr>
          <p:nvPr>
            <p:ph idx="1"/>
          </p:nvPr>
        </p:nvSpPr>
        <p:spPr>
          <a:xfrm>
            <a:off x="1331641" y="2096740"/>
            <a:ext cx="6192688" cy="4140548"/>
          </a:xfrm>
        </p:spPr>
        <p:txBody>
          <a:bodyPr/>
          <a:lstStyle/>
          <a:p>
            <a:endParaRPr lang="da-DK" dirty="0"/>
          </a:p>
          <a:p>
            <a:pPr marL="0" indent="0">
              <a:buNone/>
            </a:pPr>
            <a:r>
              <a:rPr lang="da-DK" dirty="0"/>
              <a:t>Michelle Redden</a:t>
            </a:r>
          </a:p>
          <a:p>
            <a:pPr marL="0" indent="0">
              <a:buNone/>
            </a:pPr>
            <a:r>
              <a:rPr lang="da-DK" dirty="0"/>
              <a:t>borgerraadgiver@albertslund.dk </a:t>
            </a:r>
          </a:p>
          <a:p>
            <a:pPr marL="0" indent="0">
              <a:buNone/>
            </a:pPr>
            <a:r>
              <a:rPr lang="da-DK" dirty="0"/>
              <a:t>4035 7224 </a:t>
            </a:r>
          </a:p>
          <a:p>
            <a:pPr marL="0" indent="0">
              <a:buNone/>
            </a:pPr>
            <a:endParaRPr lang="da-DK" dirty="0"/>
          </a:p>
          <a:p>
            <a:pPr marL="0" indent="0">
              <a:buNone/>
            </a:pPr>
            <a:r>
              <a:rPr lang="da-DK" dirty="0">
                <a:hlinkClick r:id="rId2"/>
              </a:rPr>
              <a:t>albertslund.dk/om-kommunen/borgerraadgivning</a:t>
            </a:r>
            <a:r>
              <a:rPr lang="da-DK" dirty="0"/>
              <a:t> </a:t>
            </a:r>
          </a:p>
        </p:txBody>
      </p:sp>
    </p:spTree>
    <p:extLst>
      <p:ext uri="{BB962C8B-B14F-4D97-AF65-F5344CB8AC3E}">
        <p14:creationId xmlns:p14="http://schemas.microsoft.com/office/powerpoint/2010/main" val="22617507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A0731555-FAA5-4140-AA6A-A66C51A729BC}"/>
              </a:ext>
            </a:extLst>
          </p:cNvPr>
          <p:cNvPicPr>
            <a:picLocks noGrp="1" noChangeAspect="1"/>
          </p:cNvPicPr>
          <p:nvPr>
            <p:ph idx="1"/>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827584" y="800731"/>
            <a:ext cx="7272808" cy="5454606"/>
          </a:xfrm>
        </p:spPr>
      </p:pic>
    </p:spTree>
    <p:extLst>
      <p:ext uri="{BB962C8B-B14F-4D97-AF65-F5344CB8AC3E}">
        <p14:creationId xmlns:p14="http://schemas.microsoft.com/office/powerpoint/2010/main" val="8195300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F0C2E5D-B08F-4A99-9D15-59D33148FE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42625"/>
            <a:ext cx="1396391" cy="538136"/>
            <a:chOff x="0" y="238499"/>
            <a:chExt cx="1861854" cy="717514"/>
          </a:xfrm>
          <a:solidFill>
            <a:schemeClr val="bg1"/>
          </a:solidFill>
        </p:grpSpPr>
        <p:grpSp>
          <p:nvGrpSpPr>
            <p:cNvPr id="12" name="Group 11">
              <a:extLst>
                <a:ext uri="{FF2B5EF4-FFF2-40B4-BE49-F238E27FC236}">
                  <a16:creationId xmlns:a16="http://schemas.microsoft.com/office/drawing/2014/main" id="{07B8F35D-FB89-4C40-8A99-E46DDA02132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238499"/>
              <a:ext cx="1861854" cy="717514"/>
              <a:chOff x="0" y="604259"/>
              <a:chExt cx="1861854" cy="717514"/>
            </a:xfrm>
            <a:grpFill/>
          </p:grpSpPr>
          <p:sp>
            <p:nvSpPr>
              <p:cNvPr id="16" name="Freeform: Shape 15">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defTabSz="685800" fontAlgn="auto">
                  <a:spcBef>
                    <a:spcPts val="0"/>
                  </a:spcBef>
                  <a:spcAft>
                    <a:spcPts val="0"/>
                  </a:spcAft>
                </a:pPr>
                <a:endParaRPr lang="en-US" sz="1350">
                  <a:solidFill>
                    <a:prstClr val="black"/>
                  </a:solidFill>
                  <a:latin typeface="Calibri" panose="020F0502020204030204"/>
                </a:endParaRPr>
              </a:p>
            </p:txBody>
          </p:sp>
          <p:sp>
            <p:nvSpPr>
              <p:cNvPr id="17" name="Freeform: Shape 16">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defTabSz="685800" fontAlgn="auto">
                  <a:spcBef>
                    <a:spcPts val="0"/>
                  </a:spcBef>
                  <a:spcAft>
                    <a:spcPts val="0"/>
                  </a:spcAft>
                </a:pPr>
                <a:endParaRPr lang="en-US" sz="1350">
                  <a:solidFill>
                    <a:prstClr val="black"/>
                  </a:solidFill>
                  <a:latin typeface="Calibri" panose="020F0502020204030204"/>
                </a:endParaRPr>
              </a:p>
            </p:txBody>
          </p:sp>
        </p:grpSp>
        <p:grpSp>
          <p:nvGrpSpPr>
            <p:cNvPr id="13" name="Group 12">
              <a:extLst>
                <a:ext uri="{FF2B5EF4-FFF2-40B4-BE49-F238E27FC236}">
                  <a16:creationId xmlns:a16="http://schemas.microsoft.com/office/drawing/2014/main" id="{55FC669C-CD13-4F4A-AFFF-4029D34F2DB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238499"/>
              <a:ext cx="1861854" cy="717514"/>
              <a:chOff x="0" y="604259"/>
              <a:chExt cx="1861854" cy="717514"/>
            </a:xfrm>
            <a:grpFill/>
          </p:grpSpPr>
          <p:sp>
            <p:nvSpPr>
              <p:cNvPr id="14" name="Freeform: Shape 13">
                <a:extLst>
                  <a:ext uri="{FF2B5EF4-FFF2-40B4-BE49-F238E27FC236}">
                    <a16:creationId xmlns:a16="http://schemas.microsoft.com/office/drawing/2014/main" id="{6617B5AA-8A0D-41D3-B2EF-8BC53E3B7D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defTabSz="685800" fontAlgn="auto">
                  <a:spcBef>
                    <a:spcPts val="0"/>
                  </a:spcBef>
                  <a:spcAft>
                    <a:spcPts val="0"/>
                  </a:spcAft>
                </a:pPr>
                <a:endParaRPr lang="en-US" sz="1350">
                  <a:solidFill>
                    <a:prstClr val="black"/>
                  </a:solidFill>
                  <a:latin typeface="Calibri" panose="020F0502020204030204"/>
                </a:endParaRPr>
              </a:p>
            </p:txBody>
          </p:sp>
          <p:sp>
            <p:nvSpPr>
              <p:cNvPr id="15" name="Freeform: Shape 14">
                <a:extLst>
                  <a:ext uri="{FF2B5EF4-FFF2-40B4-BE49-F238E27FC236}">
                    <a16:creationId xmlns:a16="http://schemas.microsoft.com/office/drawing/2014/main" id="{572EB308-9A4E-4332-A908-22F2978D7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defTabSz="685800" fontAlgn="auto">
                  <a:spcBef>
                    <a:spcPts val="0"/>
                  </a:spcBef>
                  <a:spcAft>
                    <a:spcPts val="0"/>
                  </a:spcAft>
                </a:pPr>
                <a:endParaRPr lang="en-US" sz="1350">
                  <a:solidFill>
                    <a:prstClr val="black"/>
                  </a:solidFill>
                  <a:latin typeface="Calibri" panose="020F0502020204030204"/>
                </a:endParaRPr>
              </a:p>
            </p:txBody>
          </p:sp>
        </p:grpSp>
      </p:grpSp>
      <p:grpSp>
        <p:nvGrpSpPr>
          <p:cNvPr id="19" name="Group 18">
            <a:extLst>
              <a:ext uri="{FF2B5EF4-FFF2-40B4-BE49-F238E27FC236}">
                <a16:creationId xmlns:a16="http://schemas.microsoft.com/office/drawing/2014/main" id="{5499343D-E927-41D0-B997-E44A300C68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4794" y="1696944"/>
            <a:ext cx="3724401" cy="3448873"/>
            <a:chOff x="579725" y="1119591"/>
            <a:chExt cx="4965868" cy="4598497"/>
          </a:xfrm>
        </p:grpSpPr>
        <p:sp>
          <p:nvSpPr>
            <p:cNvPr id="20" name="Rectangle 19">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 y="1119591"/>
              <a:ext cx="4965868" cy="4598497"/>
            </a:xfrm>
            <a:prstGeom prst="rect">
              <a:avLst/>
            </a:prstGeom>
            <a:solidFill>
              <a:srgbClr val="FFFF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1" name="Rectangle 20">
              <a:extLst>
                <a:ext uri="{FF2B5EF4-FFF2-40B4-BE49-F238E27FC236}">
                  <a16:creationId xmlns:a16="http://schemas.microsoft.com/office/drawing/2014/main" id="{DAD33695-C117-4AEE-9AF5-65F13C6CC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 y="1119591"/>
              <a:ext cx="4965868" cy="4598497"/>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sp>
        <p:nvSpPr>
          <p:cNvPr id="23" name="Rectangle 22">
            <a:extLst>
              <a:ext uri="{FF2B5EF4-FFF2-40B4-BE49-F238E27FC236}">
                <a16:creationId xmlns:a16="http://schemas.microsoft.com/office/drawing/2014/main" id="{90A7F83A-9728-4030-8E45-9ECF1ABCC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529" y="1662586"/>
            <a:ext cx="3645192" cy="339695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el 1">
            <a:extLst>
              <a:ext uri="{FF2B5EF4-FFF2-40B4-BE49-F238E27FC236}">
                <a16:creationId xmlns:a16="http://schemas.microsoft.com/office/drawing/2014/main" id="{5E310C72-BD6B-4619-BC70-4522E47E50A1}"/>
              </a:ext>
            </a:extLst>
          </p:cNvPr>
          <p:cNvSpPr>
            <a:spLocks noGrp="1"/>
          </p:cNvSpPr>
          <p:nvPr>
            <p:ph type="ctrTitle"/>
          </p:nvPr>
        </p:nvSpPr>
        <p:spPr>
          <a:xfrm>
            <a:off x="628650" y="1798465"/>
            <a:ext cx="3243482" cy="2204741"/>
          </a:xfrm>
        </p:spPr>
        <p:txBody>
          <a:bodyPr>
            <a:normAutofit fontScale="90000"/>
          </a:bodyPr>
          <a:lstStyle/>
          <a:p>
            <a:r>
              <a:rPr lang="da-DK" sz="4050" dirty="0">
                <a:solidFill>
                  <a:schemeClr val="bg1"/>
                </a:solidFill>
              </a:rPr>
              <a:t>Hej til Laila, Camilla og Jørgen i omstillingen</a:t>
            </a:r>
          </a:p>
        </p:txBody>
      </p:sp>
      <p:pic>
        <p:nvPicPr>
          <p:cNvPr id="4" name="Billede 3">
            <a:extLst>
              <a:ext uri="{FF2B5EF4-FFF2-40B4-BE49-F238E27FC236}">
                <a16:creationId xmlns:a16="http://schemas.microsoft.com/office/drawing/2014/main" id="{87FCF71A-77C4-4A5D-AF0A-8FE3F540BF1B}"/>
              </a:ext>
            </a:extLst>
          </p:cNvPr>
          <p:cNvPicPr>
            <a:picLocks noChangeAspect="1"/>
          </p:cNvPicPr>
          <p:nvPr/>
        </p:nvPicPr>
        <p:blipFill rotWithShape="1">
          <a:blip r:embed="rId2"/>
          <a:srcRect l="26204" r="1603"/>
          <a:stretch/>
        </p:blipFill>
        <p:spPr>
          <a:xfrm>
            <a:off x="4570586" y="1848023"/>
            <a:ext cx="4071458" cy="3158205"/>
          </a:xfrm>
          <a:prstGeom prst="rect">
            <a:avLst/>
          </a:prstGeom>
          <a:ln w="28575">
            <a:noFill/>
          </a:ln>
        </p:spPr>
      </p:pic>
      <p:sp>
        <p:nvSpPr>
          <p:cNvPr id="25" name="Freeform: Shape 24">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092590" y="857250"/>
            <a:ext cx="1051411" cy="1008777"/>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27" name="Freeform: Shape 26">
            <a:extLst>
              <a:ext uri="{FF2B5EF4-FFF2-40B4-BE49-F238E27FC236}">
                <a16:creationId xmlns:a16="http://schemas.microsoft.com/office/drawing/2014/main" id="{FEA9761C-7BB2-45E5-A5DB-A0B353624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092590" y="857250"/>
            <a:ext cx="1051411" cy="1008777"/>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29" name="Oval 28">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726" y="4402725"/>
            <a:ext cx="239956" cy="239956"/>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31" name="Oval 30">
            <a:extLst>
              <a:ext uri="{FF2B5EF4-FFF2-40B4-BE49-F238E27FC236}">
                <a16:creationId xmlns:a16="http://schemas.microsoft.com/office/drawing/2014/main" id="{8E44D629-6B8E-4D88-A77E-149C0ED03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726" y="4402725"/>
            <a:ext cx="239956" cy="239956"/>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a:solidFill>
                <a:prstClr val="white"/>
              </a:solidFill>
              <a:latin typeface="Calibri" panose="020F0502020204030204"/>
            </a:endParaRPr>
          </a:p>
        </p:txBody>
      </p:sp>
      <p:grpSp>
        <p:nvGrpSpPr>
          <p:cNvPr id="3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77930" y="5208387"/>
            <a:ext cx="790850" cy="352267"/>
            <a:chOff x="9841624" y="4115729"/>
            <a:chExt cx="602169" cy="268223"/>
          </a:xfrm>
          <a:solidFill>
            <a:srgbClr val="FFFFFF"/>
          </a:solidFill>
        </p:grpSpPr>
        <p:sp>
          <p:nvSpPr>
            <p:cNvPr id="34" name="Freeform: Shape 33">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ndParaRPr>
            </a:p>
          </p:txBody>
        </p:sp>
        <p:sp>
          <p:nvSpPr>
            <p:cNvPr id="35" name="Freeform: Shape 34">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ndParaRPr>
            </a:p>
          </p:txBody>
        </p:sp>
        <p:sp>
          <p:nvSpPr>
            <p:cNvPr id="36" name="Freeform: Shape 35">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ndParaRPr>
            </a:p>
          </p:txBody>
        </p:sp>
        <p:sp>
          <p:nvSpPr>
            <p:cNvPr id="37" name="Freeform: Shape 36">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ndParaRPr>
            </a:p>
          </p:txBody>
        </p:sp>
        <p:sp>
          <p:nvSpPr>
            <p:cNvPr id="38" name="Freeform: Shape 37">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ndParaRPr>
            </a:p>
          </p:txBody>
        </p:sp>
      </p:grpSp>
      <p:grpSp>
        <p:nvGrpSpPr>
          <p:cNvPr id="40" name="Graphic 185">
            <a:extLst>
              <a:ext uri="{FF2B5EF4-FFF2-40B4-BE49-F238E27FC236}">
                <a16:creationId xmlns:a16="http://schemas.microsoft.com/office/drawing/2014/main" id="{8B6BCBAB-41A5-4D6D-8C9B-55E3AA6FCC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77930" y="5208387"/>
            <a:ext cx="790850" cy="352267"/>
            <a:chOff x="9841624" y="4115729"/>
            <a:chExt cx="602169" cy="268223"/>
          </a:xfrm>
          <a:solidFill>
            <a:schemeClr val="bg1"/>
          </a:solidFill>
        </p:grpSpPr>
        <p:sp>
          <p:nvSpPr>
            <p:cNvPr id="41" name="Freeform: Shape 40">
              <a:extLst>
                <a:ext uri="{FF2B5EF4-FFF2-40B4-BE49-F238E27FC236}">
                  <a16:creationId xmlns:a16="http://schemas.microsoft.com/office/drawing/2014/main" id="{755217F1-B506-4443-A399-CFFA441CD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ndParaRPr>
            </a:p>
          </p:txBody>
        </p:sp>
        <p:sp>
          <p:nvSpPr>
            <p:cNvPr id="42" name="Freeform: Shape 41">
              <a:extLst>
                <a:ext uri="{FF2B5EF4-FFF2-40B4-BE49-F238E27FC236}">
                  <a16:creationId xmlns:a16="http://schemas.microsoft.com/office/drawing/2014/main" id="{CB8C0F31-7A0C-4630-A379-0B4719A1F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ndParaRPr>
            </a:p>
          </p:txBody>
        </p:sp>
        <p:sp>
          <p:nvSpPr>
            <p:cNvPr id="43" name="Freeform: Shape 42">
              <a:extLst>
                <a:ext uri="{FF2B5EF4-FFF2-40B4-BE49-F238E27FC236}">
                  <a16:creationId xmlns:a16="http://schemas.microsoft.com/office/drawing/2014/main" id="{12D43873-56D9-4AC1-AB59-A1E78D679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ndParaRPr>
            </a:p>
          </p:txBody>
        </p:sp>
        <p:sp>
          <p:nvSpPr>
            <p:cNvPr id="44" name="Freeform: Shape 43">
              <a:extLst>
                <a:ext uri="{FF2B5EF4-FFF2-40B4-BE49-F238E27FC236}">
                  <a16:creationId xmlns:a16="http://schemas.microsoft.com/office/drawing/2014/main" id="{1B2197D5-22E1-47CC-83CF-9E64CCD57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ndParaRPr>
            </a:p>
          </p:txBody>
        </p:sp>
        <p:sp>
          <p:nvSpPr>
            <p:cNvPr id="45" name="Freeform: Shape 44">
              <a:extLst>
                <a:ext uri="{FF2B5EF4-FFF2-40B4-BE49-F238E27FC236}">
                  <a16:creationId xmlns:a16="http://schemas.microsoft.com/office/drawing/2014/main" id="{05DC5D97-506B-47F6-B9A7-D8FA26C88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Calibri" panose="020F0502020204030204"/>
              </a:endParaRPr>
            </a:p>
          </p:txBody>
        </p:sp>
      </p:grpSp>
    </p:spTree>
    <p:extLst>
      <p:ext uri="{BB962C8B-B14F-4D97-AF65-F5344CB8AC3E}">
        <p14:creationId xmlns:p14="http://schemas.microsoft.com/office/powerpoint/2010/main" val="30916847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9965ED-5D4E-4C00-839E-2ED1A379FFC5}"/>
              </a:ext>
            </a:extLst>
          </p:cNvPr>
          <p:cNvSpPr>
            <a:spLocks noGrp="1"/>
          </p:cNvSpPr>
          <p:nvPr>
            <p:ph type="title"/>
          </p:nvPr>
        </p:nvSpPr>
        <p:spPr/>
        <p:txBody>
          <a:bodyPr/>
          <a:lstStyle/>
          <a:p>
            <a:r>
              <a:rPr lang="da-DK" dirty="0"/>
              <a:t>Omstillingens kerneopgave</a:t>
            </a:r>
          </a:p>
        </p:txBody>
      </p:sp>
      <p:sp>
        <p:nvSpPr>
          <p:cNvPr id="3" name="Pladsholder til indhold 2">
            <a:extLst>
              <a:ext uri="{FF2B5EF4-FFF2-40B4-BE49-F238E27FC236}">
                <a16:creationId xmlns:a16="http://schemas.microsoft.com/office/drawing/2014/main" id="{811235CB-2704-4484-95FD-EB97472CDA1D}"/>
              </a:ext>
            </a:extLst>
          </p:cNvPr>
          <p:cNvSpPr>
            <a:spLocks noGrp="1"/>
          </p:cNvSpPr>
          <p:nvPr>
            <p:ph idx="1"/>
          </p:nvPr>
        </p:nvSpPr>
        <p:spPr/>
        <p:txBody>
          <a:bodyPr>
            <a:normAutofit/>
          </a:bodyPr>
          <a:lstStyle/>
          <a:p>
            <a:r>
              <a:rPr lang="da-DK" dirty="0"/>
              <a:t>Laila, Camilla og Jørgen har tilsammen 14 års erfaring i omstillingen i Albertslund</a:t>
            </a:r>
            <a:endParaRPr lang="da-DK" sz="1800" dirty="0">
              <a:solidFill>
                <a:srgbClr val="FF0000"/>
              </a:solidFill>
            </a:endParaRPr>
          </a:p>
          <a:p>
            <a:endParaRPr lang="da-DK" dirty="0"/>
          </a:p>
          <a:p>
            <a:r>
              <a:rPr lang="da-DK" dirty="0"/>
              <a:t>Omstillingen er her for at hjælpe borgerne videre til rette forvaltningsområde, hvis omstillingen ikke selv kan svare på deres spørgsmål, eller hvis borgeren ønsker at tale med en sagsbehandler.</a:t>
            </a:r>
          </a:p>
        </p:txBody>
      </p:sp>
    </p:spTree>
    <p:extLst>
      <p:ext uri="{BB962C8B-B14F-4D97-AF65-F5344CB8AC3E}">
        <p14:creationId xmlns:p14="http://schemas.microsoft.com/office/powerpoint/2010/main" val="9304339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35D56-1F73-42B9-A913-34A207E94701}"/>
              </a:ext>
            </a:extLst>
          </p:cNvPr>
          <p:cNvSpPr>
            <a:spLocks noGrp="1"/>
          </p:cNvSpPr>
          <p:nvPr>
            <p:ph type="title"/>
          </p:nvPr>
        </p:nvSpPr>
        <p:spPr>
          <a:xfrm>
            <a:off x="628650" y="1292451"/>
            <a:ext cx="7886700" cy="994172"/>
          </a:xfrm>
        </p:spPr>
        <p:txBody>
          <a:bodyPr>
            <a:normAutofit fontScale="90000"/>
          </a:bodyPr>
          <a:lstStyle/>
          <a:p>
            <a:r>
              <a:rPr lang="da-DK" dirty="0"/>
              <a:t>Sådan ser det ud når Laila, Camilla og Jørgen ikke  kan udføre det arbejde, de er ansat til - at hjælpe borgerne godt og hurtigt videre.</a:t>
            </a:r>
            <a:br>
              <a:rPr lang="da-DK" dirty="0"/>
            </a:br>
            <a:endParaRPr lang="da-DK" dirty="0"/>
          </a:p>
        </p:txBody>
      </p:sp>
      <p:sp>
        <p:nvSpPr>
          <p:cNvPr id="3" name="Pladsholder til indhold 2">
            <a:extLst>
              <a:ext uri="{FF2B5EF4-FFF2-40B4-BE49-F238E27FC236}">
                <a16:creationId xmlns:a16="http://schemas.microsoft.com/office/drawing/2014/main" id="{8D3D960E-6723-490D-AA5D-30E0677CB3B5}"/>
              </a:ext>
            </a:extLst>
          </p:cNvPr>
          <p:cNvSpPr>
            <a:spLocks noGrp="1"/>
          </p:cNvSpPr>
          <p:nvPr>
            <p:ph idx="1"/>
          </p:nvPr>
        </p:nvSpPr>
        <p:spPr>
          <a:xfrm>
            <a:off x="628650" y="2461645"/>
            <a:ext cx="7886700" cy="3028328"/>
          </a:xfrm>
        </p:spPr>
        <p:txBody>
          <a:bodyPr/>
          <a:lstStyle/>
          <a:p>
            <a:endParaRPr lang="da-DK" dirty="0"/>
          </a:p>
        </p:txBody>
      </p:sp>
      <p:pic>
        <p:nvPicPr>
          <p:cNvPr id="1026" name="Picture 2" descr="OL i tv kan være en meget hård omgang for stuen">
            <a:extLst>
              <a:ext uri="{FF2B5EF4-FFF2-40B4-BE49-F238E27FC236}">
                <a16:creationId xmlns:a16="http://schemas.microsoft.com/office/drawing/2014/main" id="{5EFC6636-E8E9-4F65-AF91-9553E2C0A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232" y="2896791"/>
            <a:ext cx="5214937" cy="2418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8010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1CDA1F-8F60-4317-A4F9-70C4CB568C8A}"/>
              </a:ext>
            </a:extLst>
          </p:cNvPr>
          <p:cNvSpPr>
            <a:spLocks noGrp="1"/>
          </p:cNvSpPr>
          <p:nvPr>
            <p:ph type="title"/>
          </p:nvPr>
        </p:nvSpPr>
        <p:spPr/>
        <p:txBody>
          <a:bodyPr/>
          <a:lstStyle/>
          <a:p>
            <a:r>
              <a:rPr lang="da-DK" dirty="0"/>
              <a:t>Vores tilgængelighed for borgerne</a:t>
            </a:r>
          </a:p>
        </p:txBody>
      </p:sp>
      <p:sp>
        <p:nvSpPr>
          <p:cNvPr id="3" name="Pladsholder til indhold 2">
            <a:extLst>
              <a:ext uri="{FF2B5EF4-FFF2-40B4-BE49-F238E27FC236}">
                <a16:creationId xmlns:a16="http://schemas.microsoft.com/office/drawing/2014/main" id="{ABE43B50-C770-4BAF-AF25-6401E24C7F9B}"/>
              </a:ext>
            </a:extLst>
          </p:cNvPr>
          <p:cNvSpPr>
            <a:spLocks noGrp="1"/>
          </p:cNvSpPr>
          <p:nvPr>
            <p:ph idx="1"/>
          </p:nvPr>
        </p:nvSpPr>
        <p:spPr/>
        <p:txBody>
          <a:bodyPr>
            <a:normAutofit/>
          </a:bodyPr>
          <a:lstStyle/>
          <a:p>
            <a:r>
              <a:rPr lang="da-DK" dirty="0"/>
              <a:t>En vilkårlig måned er der 4144 opkald til omstillingen, som forsøges at stilles videre til et lokal nummer eller et mobil nummer.</a:t>
            </a:r>
          </a:p>
          <a:p>
            <a:r>
              <a:rPr lang="da-DK" dirty="0"/>
              <a:t>2879 af disse opkald besvares af en medarbejder.</a:t>
            </a:r>
          </a:p>
          <a:p>
            <a:r>
              <a:rPr lang="da-DK" dirty="0"/>
              <a:t>I 93 af de 4144 opkald lægger borgeren på grund af ventetid.</a:t>
            </a:r>
          </a:p>
          <a:p>
            <a:r>
              <a:rPr lang="da-DK" dirty="0"/>
              <a:t>1172 af de 4144 opkald gik retur til omstillingen, fordi der ikke var en medarbejder tilgængelig.</a:t>
            </a:r>
          </a:p>
          <a:p>
            <a:endParaRPr lang="da-DK" dirty="0"/>
          </a:p>
          <a:p>
            <a:r>
              <a:rPr lang="da-DK" dirty="0"/>
              <a:t>En kort hovedregning… 25% af indgående opkald fra borgere bliver aldrig mødt af en medarbejder. Er det i orden?</a:t>
            </a:r>
          </a:p>
        </p:txBody>
      </p:sp>
    </p:spTree>
    <p:extLst>
      <p:ext uri="{BB962C8B-B14F-4D97-AF65-F5344CB8AC3E}">
        <p14:creationId xmlns:p14="http://schemas.microsoft.com/office/powerpoint/2010/main" val="27033261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E8D2C6-0D8B-4727-91A3-9A35181C66D6}"/>
              </a:ext>
            </a:extLst>
          </p:cNvPr>
          <p:cNvSpPr>
            <a:spLocks noGrp="1"/>
          </p:cNvSpPr>
          <p:nvPr>
            <p:ph type="title"/>
          </p:nvPr>
        </p:nvSpPr>
        <p:spPr/>
        <p:txBody>
          <a:bodyPr/>
          <a:lstStyle/>
          <a:p>
            <a:r>
              <a:rPr lang="da-DK" dirty="0"/>
              <a:t>Andre udfordringer for borgerne</a:t>
            </a:r>
          </a:p>
        </p:txBody>
      </p:sp>
      <p:sp>
        <p:nvSpPr>
          <p:cNvPr id="3" name="Pladsholder til indhold 2">
            <a:extLst>
              <a:ext uri="{FF2B5EF4-FFF2-40B4-BE49-F238E27FC236}">
                <a16:creationId xmlns:a16="http://schemas.microsoft.com/office/drawing/2014/main" id="{D6AE94FE-7CEA-409E-A49E-B9E02D19176A}"/>
              </a:ext>
            </a:extLst>
          </p:cNvPr>
          <p:cNvSpPr>
            <a:spLocks noGrp="1"/>
          </p:cNvSpPr>
          <p:nvPr>
            <p:ph idx="1"/>
          </p:nvPr>
        </p:nvSpPr>
        <p:spPr/>
        <p:txBody>
          <a:bodyPr>
            <a:normAutofit/>
          </a:bodyPr>
          <a:lstStyle/>
          <a:p>
            <a:r>
              <a:rPr lang="da-DK" dirty="0"/>
              <a:t>Ved spidsbelastninger er det svært for borgeren at komme igennem, f.eks. ved udbetalinger af ydelser.</a:t>
            </a:r>
          </a:p>
          <a:p>
            <a:r>
              <a:rPr lang="da-DK" dirty="0"/>
              <a:t>Borgerne venter længe i kø til fagområderne, når de er kommet igennem via omstillingen. I nogle forvaltninger længere end andre.</a:t>
            </a:r>
          </a:p>
          <a:p>
            <a:r>
              <a:rPr lang="da-DK" dirty="0"/>
              <a:t>Omstillingen oplever også, at telefonen lukkes, når der er travlt, fravær eller har været besparelser.</a:t>
            </a:r>
          </a:p>
          <a:p>
            <a:r>
              <a:rPr lang="da-DK" dirty="0">
                <a:solidFill>
                  <a:srgbClr val="000000"/>
                </a:solidFill>
                <a:ea typeface="Calibri" panose="020F0502020204030204" pitchFamily="34" charset="0"/>
              </a:rPr>
              <a:t>Der er mange, der bruger omstillingen som parkeringsplads når de ikke er til stede eller har mulighed for at besvare deres opkald, fremfor at stille videre til en kollega der kan besvare opkaldet eller benytte deres telefonsvarer. </a:t>
            </a:r>
          </a:p>
          <a:p>
            <a:endParaRPr lang="da-DK" dirty="0"/>
          </a:p>
          <a:p>
            <a:endParaRPr lang="da-DK" dirty="0"/>
          </a:p>
        </p:txBody>
      </p:sp>
    </p:spTree>
    <p:extLst>
      <p:ext uri="{BB962C8B-B14F-4D97-AF65-F5344CB8AC3E}">
        <p14:creationId xmlns:p14="http://schemas.microsoft.com/office/powerpoint/2010/main" val="2676115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D8069E-1721-4899-8F63-20A81168874E}"/>
              </a:ext>
            </a:extLst>
          </p:cNvPr>
          <p:cNvSpPr>
            <a:spLocks noGrp="1"/>
          </p:cNvSpPr>
          <p:nvPr>
            <p:ph type="title"/>
          </p:nvPr>
        </p:nvSpPr>
        <p:spPr>
          <a:xfrm>
            <a:off x="2255084" y="1124744"/>
            <a:ext cx="4765188" cy="3456384"/>
          </a:xfrm>
          <a:custGeom>
            <a:avLst/>
            <a:gdLst>
              <a:gd name="connsiteX0" fmla="*/ 0 w 4765188"/>
              <a:gd name="connsiteY0" fmla="*/ 0 h 3456384"/>
              <a:gd name="connsiteX1" fmla="*/ 633089 w 4765188"/>
              <a:gd name="connsiteY1" fmla="*/ 0 h 3456384"/>
              <a:gd name="connsiteX2" fmla="*/ 1170875 w 4765188"/>
              <a:gd name="connsiteY2" fmla="*/ 0 h 3456384"/>
              <a:gd name="connsiteX3" fmla="*/ 1946920 w 4765188"/>
              <a:gd name="connsiteY3" fmla="*/ 0 h 3456384"/>
              <a:gd name="connsiteX4" fmla="*/ 2580009 w 4765188"/>
              <a:gd name="connsiteY4" fmla="*/ 0 h 3456384"/>
              <a:gd name="connsiteX5" fmla="*/ 3213098 w 4765188"/>
              <a:gd name="connsiteY5" fmla="*/ 0 h 3456384"/>
              <a:gd name="connsiteX6" fmla="*/ 3989143 w 4765188"/>
              <a:gd name="connsiteY6" fmla="*/ 0 h 3456384"/>
              <a:gd name="connsiteX7" fmla="*/ 4765188 w 4765188"/>
              <a:gd name="connsiteY7" fmla="*/ 0 h 3456384"/>
              <a:gd name="connsiteX8" fmla="*/ 4765188 w 4765188"/>
              <a:gd name="connsiteY8" fmla="*/ 760404 h 3456384"/>
              <a:gd name="connsiteX9" fmla="*/ 4765188 w 4765188"/>
              <a:gd name="connsiteY9" fmla="*/ 1382554 h 3456384"/>
              <a:gd name="connsiteX10" fmla="*/ 4765188 w 4765188"/>
              <a:gd name="connsiteY10" fmla="*/ 2004703 h 3456384"/>
              <a:gd name="connsiteX11" fmla="*/ 4765188 w 4765188"/>
              <a:gd name="connsiteY11" fmla="*/ 2695980 h 3456384"/>
              <a:gd name="connsiteX12" fmla="*/ 4765188 w 4765188"/>
              <a:gd name="connsiteY12" fmla="*/ 3456384 h 3456384"/>
              <a:gd name="connsiteX13" fmla="*/ 4227402 w 4765188"/>
              <a:gd name="connsiteY13" fmla="*/ 3456384 h 3456384"/>
              <a:gd name="connsiteX14" fmla="*/ 3451358 w 4765188"/>
              <a:gd name="connsiteY14" fmla="*/ 3456384 h 3456384"/>
              <a:gd name="connsiteX15" fmla="*/ 2865920 w 4765188"/>
              <a:gd name="connsiteY15" fmla="*/ 3456384 h 3456384"/>
              <a:gd name="connsiteX16" fmla="*/ 2185179 w 4765188"/>
              <a:gd name="connsiteY16" fmla="*/ 3456384 h 3456384"/>
              <a:gd name="connsiteX17" fmla="*/ 1409134 w 4765188"/>
              <a:gd name="connsiteY17" fmla="*/ 3456384 h 3456384"/>
              <a:gd name="connsiteX18" fmla="*/ 728393 w 4765188"/>
              <a:gd name="connsiteY18" fmla="*/ 3456384 h 3456384"/>
              <a:gd name="connsiteX19" fmla="*/ 0 w 4765188"/>
              <a:gd name="connsiteY19" fmla="*/ 3456384 h 3456384"/>
              <a:gd name="connsiteX20" fmla="*/ 0 w 4765188"/>
              <a:gd name="connsiteY20" fmla="*/ 2834235 h 3456384"/>
              <a:gd name="connsiteX21" fmla="*/ 0 w 4765188"/>
              <a:gd name="connsiteY21" fmla="*/ 2177522 h 3456384"/>
              <a:gd name="connsiteX22" fmla="*/ 0 w 4765188"/>
              <a:gd name="connsiteY22" fmla="*/ 1417117 h 3456384"/>
              <a:gd name="connsiteX23" fmla="*/ 0 w 4765188"/>
              <a:gd name="connsiteY23" fmla="*/ 725841 h 3456384"/>
              <a:gd name="connsiteX24" fmla="*/ 0 w 4765188"/>
              <a:gd name="connsiteY24" fmla="*/ 0 h 345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65188" h="3456384" extrusionOk="0">
                <a:moveTo>
                  <a:pt x="0" y="0"/>
                </a:moveTo>
                <a:cubicBezTo>
                  <a:pt x="240201" y="4937"/>
                  <a:pt x="478552" y="17749"/>
                  <a:pt x="633089" y="0"/>
                </a:cubicBezTo>
                <a:cubicBezTo>
                  <a:pt x="787626" y="-17749"/>
                  <a:pt x="1004750" y="3951"/>
                  <a:pt x="1170875" y="0"/>
                </a:cubicBezTo>
                <a:cubicBezTo>
                  <a:pt x="1337000" y="-3951"/>
                  <a:pt x="1751775" y="35162"/>
                  <a:pt x="1946920" y="0"/>
                </a:cubicBezTo>
                <a:cubicBezTo>
                  <a:pt x="2142066" y="-35162"/>
                  <a:pt x="2282981" y="22263"/>
                  <a:pt x="2580009" y="0"/>
                </a:cubicBezTo>
                <a:cubicBezTo>
                  <a:pt x="2877037" y="-22263"/>
                  <a:pt x="3032831" y="11476"/>
                  <a:pt x="3213098" y="0"/>
                </a:cubicBezTo>
                <a:cubicBezTo>
                  <a:pt x="3393365" y="-11476"/>
                  <a:pt x="3819019" y="-35769"/>
                  <a:pt x="3989143" y="0"/>
                </a:cubicBezTo>
                <a:cubicBezTo>
                  <a:pt x="4159268" y="35769"/>
                  <a:pt x="4427750" y="-37751"/>
                  <a:pt x="4765188" y="0"/>
                </a:cubicBezTo>
                <a:cubicBezTo>
                  <a:pt x="4784773" y="337437"/>
                  <a:pt x="4756583" y="545984"/>
                  <a:pt x="4765188" y="760404"/>
                </a:cubicBezTo>
                <a:cubicBezTo>
                  <a:pt x="4773793" y="974824"/>
                  <a:pt x="4770346" y="1115466"/>
                  <a:pt x="4765188" y="1382554"/>
                </a:cubicBezTo>
                <a:cubicBezTo>
                  <a:pt x="4760031" y="1649642"/>
                  <a:pt x="4783994" y="1702953"/>
                  <a:pt x="4765188" y="2004703"/>
                </a:cubicBezTo>
                <a:cubicBezTo>
                  <a:pt x="4746382" y="2306453"/>
                  <a:pt x="4752556" y="2511841"/>
                  <a:pt x="4765188" y="2695980"/>
                </a:cubicBezTo>
                <a:cubicBezTo>
                  <a:pt x="4777820" y="2880119"/>
                  <a:pt x="4761504" y="3189418"/>
                  <a:pt x="4765188" y="3456384"/>
                </a:cubicBezTo>
                <a:cubicBezTo>
                  <a:pt x="4504543" y="3448719"/>
                  <a:pt x="4367107" y="3443471"/>
                  <a:pt x="4227402" y="3456384"/>
                </a:cubicBezTo>
                <a:cubicBezTo>
                  <a:pt x="4087697" y="3469297"/>
                  <a:pt x="3630024" y="3493538"/>
                  <a:pt x="3451358" y="3456384"/>
                </a:cubicBezTo>
                <a:cubicBezTo>
                  <a:pt x="3272692" y="3419230"/>
                  <a:pt x="3041029" y="3457695"/>
                  <a:pt x="2865920" y="3456384"/>
                </a:cubicBezTo>
                <a:cubicBezTo>
                  <a:pt x="2690811" y="3455073"/>
                  <a:pt x="2340275" y="3431398"/>
                  <a:pt x="2185179" y="3456384"/>
                </a:cubicBezTo>
                <a:cubicBezTo>
                  <a:pt x="2030083" y="3481370"/>
                  <a:pt x="1605918" y="3428749"/>
                  <a:pt x="1409134" y="3456384"/>
                </a:cubicBezTo>
                <a:cubicBezTo>
                  <a:pt x="1212351" y="3484019"/>
                  <a:pt x="928868" y="3479193"/>
                  <a:pt x="728393" y="3456384"/>
                </a:cubicBezTo>
                <a:cubicBezTo>
                  <a:pt x="527918" y="3433575"/>
                  <a:pt x="243387" y="3448669"/>
                  <a:pt x="0" y="3456384"/>
                </a:cubicBezTo>
                <a:cubicBezTo>
                  <a:pt x="-25320" y="3261469"/>
                  <a:pt x="-27359" y="3105544"/>
                  <a:pt x="0" y="2834235"/>
                </a:cubicBezTo>
                <a:cubicBezTo>
                  <a:pt x="27359" y="2562926"/>
                  <a:pt x="-16917" y="2485595"/>
                  <a:pt x="0" y="2177522"/>
                </a:cubicBezTo>
                <a:cubicBezTo>
                  <a:pt x="16917" y="1869449"/>
                  <a:pt x="-10402" y="1636730"/>
                  <a:pt x="0" y="1417117"/>
                </a:cubicBezTo>
                <a:cubicBezTo>
                  <a:pt x="10402" y="1197504"/>
                  <a:pt x="12399" y="998535"/>
                  <a:pt x="0" y="725841"/>
                </a:cubicBezTo>
                <a:cubicBezTo>
                  <a:pt x="-12399" y="453147"/>
                  <a:pt x="-31658" y="190755"/>
                  <a:pt x="0" y="0"/>
                </a:cubicBezTo>
                <a:close/>
              </a:path>
            </a:pathLst>
          </a:custGeom>
          <a:ln w="57150">
            <a:solidFill>
              <a:schemeClr val="accent6">
                <a:lumMod val="75000"/>
              </a:schemeClr>
            </a:solidFill>
            <a:extLst>
              <a:ext uri="{C807C97D-BFC1-408E-A445-0C87EB9F89A2}">
                <ask:lineSketchStyleProps xmlns:ask="http://schemas.microsoft.com/office/drawing/2018/sketchyshapes" sd="1219033472">
                  <ask:type>
                    <ask:lineSketchFreehand/>
                  </ask:type>
                </ask:lineSketchStyleProps>
              </a:ext>
            </a:extLst>
          </a:ln>
        </p:spPr>
        <p:txBody>
          <a:bodyPr vert="horz" wrap="square" lIns="68580" tIns="34290" rIns="68580" bIns="34290" numCol="1" rtlCol="0" anchor="ctr" anchorCtr="0" compatLnSpc="1">
            <a:prstTxWarp prst="textNoShape">
              <a:avLst/>
            </a:prstTxWarp>
            <a:normAutofit/>
          </a:bodyPr>
          <a:lstStyle/>
          <a:p>
            <a:pPr marL="0" indent="0" algn="ctr">
              <a:buNone/>
            </a:pPr>
            <a:br>
              <a:rPr lang="en-US" sz="2700" kern="1200" dirty="0">
                <a:solidFill>
                  <a:schemeClr val="tx2"/>
                </a:solidFill>
              </a:rPr>
            </a:br>
            <a:r>
              <a:rPr lang="en-US" sz="4000" b="1" kern="1200" dirty="0" err="1">
                <a:solidFill>
                  <a:schemeClr val="tx2"/>
                </a:solidFill>
                <a:latin typeface="Calibri" panose="020F0502020204030204" pitchFamily="34" charset="0"/>
                <a:cs typeface="Calibri" panose="020F0502020204030204" pitchFamily="34" charset="0"/>
              </a:rPr>
              <a:t>Udskift</a:t>
            </a:r>
            <a:r>
              <a:rPr lang="en-US" sz="4000" b="1" kern="1200" dirty="0">
                <a:solidFill>
                  <a:schemeClr val="tx2"/>
                </a:solidFill>
                <a:latin typeface="Calibri" panose="020F0502020204030204" pitchFamily="34" charset="0"/>
                <a:cs typeface="Calibri" panose="020F0502020204030204" pitchFamily="34" charset="0"/>
              </a:rPr>
              <a:t> 1 med et </a:t>
            </a:r>
            <a:r>
              <a:rPr lang="en-US" sz="4000" b="1" kern="1200" dirty="0" err="1">
                <a:solidFill>
                  <a:schemeClr val="tx2"/>
                </a:solidFill>
                <a:latin typeface="Calibri" panose="020F0502020204030204" pitchFamily="34" charset="0"/>
                <a:cs typeface="Calibri" panose="020F0502020204030204" pitchFamily="34" charset="0"/>
              </a:rPr>
              <a:t>klap</a:t>
            </a:r>
            <a:br>
              <a:rPr lang="en-US" sz="2700" kern="1200" dirty="0">
                <a:solidFill>
                  <a:schemeClr val="tx2"/>
                </a:solidFill>
              </a:rPr>
            </a:br>
            <a:br>
              <a:rPr lang="en-US" sz="2700" kern="1200" dirty="0">
                <a:solidFill>
                  <a:schemeClr val="tx2"/>
                </a:solidFill>
              </a:rPr>
            </a:br>
            <a:r>
              <a:rPr lang="en-US" sz="2400" i="1" dirty="0">
                <a:solidFill>
                  <a:schemeClr val="tx2"/>
                </a:solidFill>
                <a:latin typeface="+mn-lt"/>
              </a:rPr>
              <a:t>Eksempel:</a:t>
            </a:r>
            <a:br>
              <a:rPr lang="en-US" sz="2000" i="1" dirty="0">
                <a:solidFill>
                  <a:schemeClr val="tx2"/>
                </a:solidFill>
                <a:latin typeface="+mn-lt"/>
              </a:rPr>
            </a:br>
            <a:br>
              <a:rPr lang="en-US" sz="2000" i="1" dirty="0">
                <a:solidFill>
                  <a:schemeClr val="tx2"/>
                </a:solidFill>
                <a:latin typeface="+mn-lt"/>
              </a:rPr>
            </a:br>
            <a:r>
              <a:rPr lang="en-US" sz="2000" i="1" dirty="0" err="1">
                <a:solidFill>
                  <a:schemeClr val="tx2"/>
                </a:solidFill>
                <a:latin typeface="+mn-lt"/>
              </a:rPr>
              <a:t>Klap</a:t>
            </a:r>
            <a:br>
              <a:rPr lang="en-US" sz="2000" i="1" dirty="0">
                <a:solidFill>
                  <a:schemeClr val="tx2"/>
                </a:solidFill>
                <a:latin typeface="+mn-lt"/>
              </a:rPr>
            </a:br>
            <a:r>
              <a:rPr lang="en-US" sz="2000" i="1" dirty="0">
                <a:solidFill>
                  <a:schemeClr val="tx2"/>
                </a:solidFill>
                <a:latin typeface="+mn-lt"/>
              </a:rPr>
              <a:t>2</a:t>
            </a:r>
            <a:br>
              <a:rPr lang="en-US" sz="2000" i="1" dirty="0">
                <a:solidFill>
                  <a:schemeClr val="tx2"/>
                </a:solidFill>
                <a:latin typeface="+mn-lt"/>
              </a:rPr>
            </a:br>
            <a:r>
              <a:rPr lang="en-US" sz="2000" i="1" dirty="0">
                <a:solidFill>
                  <a:schemeClr val="tx2"/>
                </a:solidFill>
                <a:latin typeface="+mn-lt"/>
              </a:rPr>
              <a:t>3</a:t>
            </a:r>
            <a:br>
              <a:rPr lang="en-US" sz="2000" i="1" dirty="0">
                <a:solidFill>
                  <a:schemeClr val="tx2"/>
                </a:solidFill>
                <a:latin typeface="+mn-lt"/>
              </a:rPr>
            </a:br>
            <a:endParaRPr lang="en-US" sz="2700" i="1" kern="1200" dirty="0">
              <a:solidFill>
                <a:schemeClr val="tx2"/>
              </a:solidFill>
              <a:latin typeface="+mn-lt"/>
            </a:endParaRPr>
          </a:p>
        </p:txBody>
      </p:sp>
      <p:sp>
        <p:nvSpPr>
          <p:cNvPr id="3" name="Pladsholder til indhold 2">
            <a:extLst>
              <a:ext uri="{FF2B5EF4-FFF2-40B4-BE49-F238E27FC236}">
                <a16:creationId xmlns:a16="http://schemas.microsoft.com/office/drawing/2014/main" id="{F8DAE6E9-A74D-4B4C-AABA-BAA8F681A4DD}"/>
              </a:ext>
            </a:extLst>
          </p:cNvPr>
          <p:cNvSpPr>
            <a:spLocks noGrp="1"/>
          </p:cNvSpPr>
          <p:nvPr>
            <p:ph sz="half" idx="1"/>
          </p:nvPr>
        </p:nvSpPr>
        <p:spPr>
          <a:xfrm>
            <a:off x="2623299" y="4581128"/>
            <a:ext cx="3579591" cy="1533935"/>
          </a:xfrm>
        </p:spPr>
        <p:txBody>
          <a:bodyPr vert="horz" wrap="square" lIns="68580" tIns="34290" rIns="68580" bIns="34290" numCol="1" rtlCol="0" anchor="t" anchorCtr="0" compatLnSpc="1">
            <a:prstTxWarp prst="textNoShape">
              <a:avLst/>
            </a:prstTxWarp>
            <a:noAutofit/>
          </a:bodyPr>
          <a:lstStyle/>
          <a:p>
            <a:endParaRPr lang="en-US" sz="1800" dirty="0">
              <a:solidFill>
                <a:schemeClr val="tx2"/>
              </a:solidFill>
            </a:endParaRPr>
          </a:p>
          <a:p>
            <a:endParaRPr lang="en-US" sz="1800" dirty="0">
              <a:solidFill>
                <a:schemeClr val="tx2"/>
              </a:solidFill>
            </a:endParaRPr>
          </a:p>
          <a:p>
            <a:pPr marL="0" indent="0" algn="ctr">
              <a:buNone/>
            </a:pPr>
            <a:r>
              <a:rPr lang="en-US" sz="2400" dirty="0" err="1">
                <a:solidFill>
                  <a:schemeClr val="tx2"/>
                </a:solidFill>
              </a:rPr>
              <a:t>Prøv</a:t>
            </a:r>
            <a:r>
              <a:rPr lang="en-US" sz="2400" dirty="0">
                <a:solidFill>
                  <a:schemeClr val="tx2"/>
                </a:solidFill>
              </a:rPr>
              <a:t> at </a:t>
            </a:r>
            <a:r>
              <a:rPr lang="en-US" sz="2400" dirty="0" err="1">
                <a:solidFill>
                  <a:schemeClr val="tx2"/>
                </a:solidFill>
              </a:rPr>
              <a:t>holde</a:t>
            </a:r>
            <a:r>
              <a:rPr lang="en-US" sz="2400" dirty="0">
                <a:solidFill>
                  <a:schemeClr val="tx2"/>
                </a:solidFill>
              </a:rPr>
              <a:t> et </a:t>
            </a:r>
            <a:r>
              <a:rPr lang="en-US" sz="2400" dirty="0" err="1">
                <a:solidFill>
                  <a:schemeClr val="tx2"/>
                </a:solidFill>
              </a:rPr>
              <a:t>flydende</a:t>
            </a:r>
            <a:r>
              <a:rPr lang="en-US" sz="2400" dirty="0">
                <a:solidFill>
                  <a:schemeClr val="tx2"/>
                </a:solidFill>
              </a:rPr>
              <a:t> tempo</a:t>
            </a:r>
          </a:p>
        </p:txBody>
      </p:sp>
    </p:spTree>
    <p:extLst>
      <p:ext uri="{BB962C8B-B14F-4D97-AF65-F5344CB8AC3E}">
        <p14:creationId xmlns:p14="http://schemas.microsoft.com/office/powerpoint/2010/main" val="3138324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7607CD-C882-4600-9327-74CE9449A41D}"/>
              </a:ext>
            </a:extLst>
          </p:cNvPr>
          <p:cNvSpPr>
            <a:spLocks noGrp="1"/>
          </p:cNvSpPr>
          <p:nvPr>
            <p:ph type="title"/>
          </p:nvPr>
        </p:nvSpPr>
        <p:spPr>
          <a:xfrm>
            <a:off x="628650" y="1017925"/>
            <a:ext cx="7886700" cy="994172"/>
          </a:xfrm>
        </p:spPr>
        <p:txBody>
          <a:bodyPr>
            <a:normAutofit fontScale="90000"/>
          </a:bodyPr>
          <a:lstStyle/>
          <a:p>
            <a:r>
              <a:rPr lang="da-DK" dirty="0"/>
              <a:t>Vigtige spørgsmål</a:t>
            </a:r>
            <a:br>
              <a:rPr lang="da-DK" dirty="0"/>
            </a:br>
            <a:endParaRPr lang="da-DK" dirty="0"/>
          </a:p>
        </p:txBody>
      </p:sp>
      <p:sp>
        <p:nvSpPr>
          <p:cNvPr id="3" name="Pladsholder til indhold 2">
            <a:extLst>
              <a:ext uri="{FF2B5EF4-FFF2-40B4-BE49-F238E27FC236}">
                <a16:creationId xmlns:a16="http://schemas.microsoft.com/office/drawing/2014/main" id="{7D36F4DC-79C3-4ACC-9DB2-1ED52AC73FC0}"/>
              </a:ext>
            </a:extLst>
          </p:cNvPr>
          <p:cNvSpPr>
            <a:spLocks noGrp="1"/>
          </p:cNvSpPr>
          <p:nvPr>
            <p:ph idx="1"/>
          </p:nvPr>
        </p:nvSpPr>
        <p:spPr>
          <a:xfrm>
            <a:off x="622358" y="1822784"/>
            <a:ext cx="7886700" cy="3807995"/>
          </a:xfrm>
        </p:spPr>
        <p:txBody>
          <a:bodyPr>
            <a:normAutofit fontScale="40000" lnSpcReduction="20000"/>
          </a:bodyPr>
          <a:lstStyle/>
          <a:p>
            <a:r>
              <a:rPr lang="da-DK" sz="2775" dirty="0"/>
              <a:t>Er Rådhusets åbningstider/tilgængelighedstider klare for borgerne?</a:t>
            </a:r>
          </a:p>
          <a:p>
            <a:endParaRPr lang="da-DK" sz="2775" dirty="0"/>
          </a:p>
          <a:p>
            <a:r>
              <a:rPr lang="da-DK" sz="2775" dirty="0"/>
              <a:t>Hvad betyder de uens åbningstider for telefoniske henvendelser i forvaltningerne?</a:t>
            </a:r>
          </a:p>
          <a:p>
            <a:endParaRPr lang="da-DK" sz="2775" dirty="0"/>
          </a:p>
          <a:p>
            <a:r>
              <a:rPr lang="da-DK" sz="2775" dirty="0"/>
              <a:t>Kan vi gøre det lettere at finde alle de lokale åbningstider på kommunens hjemmeside. </a:t>
            </a:r>
          </a:p>
          <a:p>
            <a:pPr marL="0" indent="0">
              <a:buNone/>
            </a:pPr>
            <a:endParaRPr lang="da-DK" sz="2775" dirty="0"/>
          </a:p>
          <a:p>
            <a:r>
              <a:rPr lang="da-DK" sz="2775" dirty="0"/>
              <a:t>Kan vi løse, at mange går til frokost på samme tid?</a:t>
            </a:r>
          </a:p>
          <a:p>
            <a:endParaRPr lang="da-DK" sz="2775" dirty="0"/>
          </a:p>
          <a:p>
            <a:r>
              <a:rPr lang="da-DK" sz="2775" dirty="0"/>
              <a:t>Hvis telefonerne er åbne torsdag eftermiddag fra 16-17.30, nytter det så, at rigtig meget af personalet er gået hjem?</a:t>
            </a:r>
          </a:p>
          <a:p>
            <a:pPr marL="0" indent="0">
              <a:buNone/>
            </a:pPr>
            <a:endParaRPr lang="da-DK" sz="2775" dirty="0"/>
          </a:p>
          <a:p>
            <a:r>
              <a:rPr lang="da-DK" sz="2775" dirty="0"/>
              <a:t>Kan vi løse vagttelefoner, der ikke bliver taget, og som kun er åbne i en time?</a:t>
            </a:r>
          </a:p>
          <a:p>
            <a:endParaRPr lang="da-DK" sz="2775" dirty="0"/>
          </a:p>
          <a:p>
            <a:r>
              <a:rPr lang="da-DK" sz="2775" dirty="0"/>
              <a:t>Kan vi blive bedre til at ringe retur indenfor 24 timer, hvis borgeren lægger besked på en telefonsvarer?</a:t>
            </a:r>
          </a:p>
          <a:p>
            <a:endParaRPr lang="da-DK" sz="2775" dirty="0"/>
          </a:p>
          <a:p>
            <a:r>
              <a:rPr lang="da-DK" sz="2775" dirty="0"/>
              <a:t>Prioriterer vi den telefoniske dialog med borgeren, og finder vi den vigtig nok sammenlignet med de andre opgaver?</a:t>
            </a:r>
            <a:endParaRPr lang="da-DK" dirty="0"/>
          </a:p>
          <a:p>
            <a:endParaRPr lang="da-DK" dirty="0"/>
          </a:p>
        </p:txBody>
      </p:sp>
    </p:spTree>
    <p:extLst>
      <p:ext uri="{BB962C8B-B14F-4D97-AF65-F5344CB8AC3E}">
        <p14:creationId xmlns:p14="http://schemas.microsoft.com/office/powerpoint/2010/main" val="3577947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37576E-807D-4700-85F1-F46388D0CCA0}"/>
              </a:ext>
            </a:extLst>
          </p:cNvPr>
          <p:cNvSpPr>
            <a:spLocks noGrp="1"/>
          </p:cNvSpPr>
          <p:nvPr>
            <p:ph type="title"/>
          </p:nvPr>
        </p:nvSpPr>
        <p:spPr/>
        <p:txBody>
          <a:bodyPr/>
          <a:lstStyle/>
          <a:p>
            <a:r>
              <a:rPr lang="da-DK" dirty="0"/>
              <a:t>Anbefalinger baseret på erfaringerne</a:t>
            </a:r>
          </a:p>
        </p:txBody>
      </p:sp>
      <p:sp>
        <p:nvSpPr>
          <p:cNvPr id="3" name="Pladsholder til indhold 2">
            <a:extLst>
              <a:ext uri="{FF2B5EF4-FFF2-40B4-BE49-F238E27FC236}">
                <a16:creationId xmlns:a16="http://schemas.microsoft.com/office/drawing/2014/main" id="{3B697F61-2590-4A58-83B1-20F13D311FFB}"/>
              </a:ext>
            </a:extLst>
          </p:cNvPr>
          <p:cNvSpPr>
            <a:spLocks noGrp="1"/>
          </p:cNvSpPr>
          <p:nvPr>
            <p:ph idx="1"/>
          </p:nvPr>
        </p:nvSpPr>
        <p:spPr/>
        <p:txBody>
          <a:bodyPr>
            <a:normAutofit/>
          </a:bodyPr>
          <a:lstStyle/>
          <a:p>
            <a:r>
              <a:rPr lang="da-DK" dirty="0"/>
              <a:t>Ens åbningstider kunne løse noget.  Og ved ikke ens åbningstid, så husk at gøre det let tilgængeligt på kommunens hjemmeside, giv omstillingen besked så vi kan informere borgerne og husk at rette i den skriftlige kommunikation. Fx i de breve, der sendes til borgeren.</a:t>
            </a:r>
          </a:p>
          <a:p>
            <a:r>
              <a:rPr lang="da-DK" dirty="0"/>
              <a:t>Ved vagttelefonordninger og meget kort åbningstid, så sørg for korte samtaler så flest mulige kommer igennem. Er det en tungere sagsbehandling, så få et nummer og ring tilbage.</a:t>
            </a:r>
          </a:p>
          <a:p>
            <a:r>
              <a:rPr lang="da-DK" dirty="0"/>
              <a:t>Når der ringes til borgeren eller tilbage til borgeren, kan borgeren for det meste kun se hovednummeret og ved ikke hvem, de skal tale med. Læg en besked på en svarer med et direkte nummer, og hvis borgeren ikke har en telefonsvarer, så send en besked om, at du har prøvet at ringe, så borgeren ved hvem de skal tale med.</a:t>
            </a:r>
          </a:p>
          <a:p>
            <a:pPr marL="0" indent="0">
              <a:buNone/>
            </a:pPr>
            <a:endParaRPr lang="da-DK" dirty="0"/>
          </a:p>
        </p:txBody>
      </p:sp>
    </p:spTree>
    <p:extLst>
      <p:ext uri="{BB962C8B-B14F-4D97-AF65-F5344CB8AC3E}">
        <p14:creationId xmlns:p14="http://schemas.microsoft.com/office/powerpoint/2010/main" val="4097040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816147-27CF-426B-B48F-D202B15B57DB}"/>
              </a:ext>
            </a:extLst>
          </p:cNvPr>
          <p:cNvSpPr>
            <a:spLocks noGrp="1"/>
          </p:cNvSpPr>
          <p:nvPr>
            <p:ph type="title"/>
          </p:nvPr>
        </p:nvSpPr>
        <p:spPr/>
        <p:txBody>
          <a:bodyPr/>
          <a:lstStyle/>
          <a:p>
            <a:r>
              <a:rPr lang="da-DK" dirty="0"/>
              <a:t>Når ugen er gået………..</a:t>
            </a:r>
          </a:p>
        </p:txBody>
      </p:sp>
      <p:sp>
        <p:nvSpPr>
          <p:cNvPr id="3" name="Pladsholder til indhold 2">
            <a:extLst>
              <a:ext uri="{FF2B5EF4-FFF2-40B4-BE49-F238E27FC236}">
                <a16:creationId xmlns:a16="http://schemas.microsoft.com/office/drawing/2014/main" id="{E6B80F3E-4965-49F5-BC77-740B253BD8D0}"/>
              </a:ext>
            </a:extLst>
          </p:cNvPr>
          <p:cNvSpPr>
            <a:spLocks noGrp="1"/>
          </p:cNvSpPr>
          <p:nvPr>
            <p:ph idx="1"/>
          </p:nvPr>
        </p:nvSpPr>
        <p:spPr/>
        <p:txBody>
          <a:bodyPr/>
          <a:lstStyle/>
          <a:p>
            <a:endParaRPr lang="da-DK" dirty="0"/>
          </a:p>
        </p:txBody>
      </p:sp>
    </p:spTree>
    <p:extLst>
      <p:ext uri="{BB962C8B-B14F-4D97-AF65-F5344CB8AC3E}">
        <p14:creationId xmlns:p14="http://schemas.microsoft.com/office/powerpoint/2010/main" val="26551177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2050" name="Picture 2" descr="Kvinde, Ældre, Træt, Hvile, Rynket">
            <a:extLst>
              <a:ext uri="{FF2B5EF4-FFF2-40B4-BE49-F238E27FC236}">
                <a16:creationId xmlns:a16="http://schemas.microsoft.com/office/drawing/2014/main" id="{B75A1FAE-14A0-4B08-A5FA-E88F2D9616B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073" b="14627"/>
          <a:stretch/>
        </p:blipFill>
        <p:spPr bwMode="auto">
          <a:xfrm>
            <a:off x="15" y="858211"/>
            <a:ext cx="9143985"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8499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ABA1B26-C454-4415-89E2-192E69F8D72A}"/>
              </a:ext>
            </a:extLst>
          </p:cNvPr>
          <p:cNvSpPr>
            <a:spLocks noGrp="1"/>
          </p:cNvSpPr>
          <p:nvPr>
            <p:ph type="ctrTitle"/>
          </p:nvPr>
        </p:nvSpPr>
        <p:spPr>
          <a:xfrm>
            <a:off x="449975" y="-891131"/>
            <a:ext cx="8202991" cy="2519931"/>
          </a:xfrm>
        </p:spPr>
        <p:txBody>
          <a:bodyPr/>
          <a:lstStyle/>
          <a:p>
            <a:r>
              <a:rPr lang="da-DK" sz="4000" dirty="0">
                <a:effectLst/>
                <a:ea typeface="Calibri" panose="020F0502020204030204" pitchFamily="34" charset="0"/>
                <a:cs typeface="Times New Roman" panose="02020603050405020304" pitchFamily="18" charset="0"/>
              </a:rPr>
              <a:t>Hvordan møder vi borgerne udenfor forvaltningen og digitalt?</a:t>
            </a:r>
            <a:endParaRPr lang="da-DK" sz="4000" dirty="0"/>
          </a:p>
        </p:txBody>
      </p:sp>
      <p:sp>
        <p:nvSpPr>
          <p:cNvPr id="5" name="Undertitel 4">
            <a:extLst>
              <a:ext uri="{FF2B5EF4-FFF2-40B4-BE49-F238E27FC236}">
                <a16:creationId xmlns:a16="http://schemas.microsoft.com/office/drawing/2014/main" id="{9040D99E-F134-4F52-97CB-D4A8ADE56D43}"/>
              </a:ext>
            </a:extLst>
          </p:cNvPr>
          <p:cNvSpPr>
            <a:spLocks noGrp="1"/>
          </p:cNvSpPr>
          <p:nvPr>
            <p:ph type="subTitle" idx="1"/>
          </p:nvPr>
        </p:nvSpPr>
        <p:spPr>
          <a:xfrm>
            <a:off x="503237" y="2636912"/>
            <a:ext cx="8137525" cy="703096"/>
          </a:xfrm>
        </p:spPr>
        <p:txBody>
          <a:bodyPr/>
          <a:lstStyle/>
          <a:p>
            <a:r>
              <a:rPr lang="da-DK" dirty="0"/>
              <a:t>Janus Enemark Nissen</a:t>
            </a:r>
            <a:br>
              <a:rPr lang="da-DK" dirty="0"/>
            </a:br>
            <a:r>
              <a:rPr lang="da-DK" dirty="0"/>
              <a:t>jnn@albertslund.dk</a:t>
            </a:r>
          </a:p>
          <a:p>
            <a:r>
              <a:rPr lang="da-DK" dirty="0"/>
              <a:t>22537220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Visionen er vores pejlemærke</a:t>
            </a:r>
          </a:p>
        </p:txBody>
      </p:sp>
      <p:sp>
        <p:nvSpPr>
          <p:cNvPr id="3" name="Pladsholder til indhold 2"/>
          <p:cNvSpPr>
            <a:spLocks noGrp="1"/>
          </p:cNvSpPr>
          <p:nvPr>
            <p:ph idx="1"/>
          </p:nvPr>
        </p:nvSpPr>
        <p:spPr/>
        <p:txBody>
          <a:bodyPr/>
          <a:lstStyle/>
          <a:p>
            <a:pPr marL="0" indent="0">
              <a:buNone/>
            </a:pPr>
            <a:r>
              <a:rPr lang="da-DK" sz="1800" b="1" dirty="0">
                <a:ea typeface="Times New Roman" panose="02020603050405020304" pitchFamily="18" charset="0"/>
                <a:cs typeface="Times New Roman" panose="02020603050405020304" pitchFamily="18" charset="0"/>
              </a:rPr>
              <a:t>Men de her missioner er på vores sigtekorn:</a:t>
            </a:r>
          </a:p>
          <a:p>
            <a:pPr marL="0" indent="0">
              <a:buNone/>
            </a:pPr>
            <a:br>
              <a:rPr lang="da-DK" sz="1800" dirty="0">
                <a:effectLst/>
                <a:ea typeface="Times New Roman" panose="02020603050405020304" pitchFamily="18" charset="0"/>
                <a:cs typeface="Times New Roman" panose="02020603050405020304" pitchFamily="18" charset="0"/>
              </a:rPr>
            </a:br>
            <a:r>
              <a:rPr lang="da-DK" sz="1800" dirty="0">
                <a:effectLst/>
                <a:ea typeface="Times New Roman" panose="02020603050405020304" pitchFamily="18" charset="0"/>
                <a:cs typeface="Times New Roman" panose="02020603050405020304" pitchFamily="18" charset="0"/>
              </a:rPr>
              <a:t>Albertslund Kommunes kommunikation skal være moderne og i øjenhøjde med og tilgængelig for borgerne. Det kræver, at vi i kommunikationsenheden i høj grad samarbejder med organisationen og understøtter den i særligt prioriterede indsatser, og der laves professionelle og konkrete kommunikationsplaner til små og store projekter, som er prioriteret og giver liv til visionen. </a:t>
            </a:r>
          </a:p>
          <a:p>
            <a:pPr marL="0" indent="0">
              <a:buNone/>
            </a:pPr>
            <a:endParaRPr lang="da-DK" sz="1800" dirty="0">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da-DK" sz="1800" dirty="0">
                <a:latin typeface="Georgia (Tekst)"/>
              </a:rPr>
              <a:t>I Albertslund Kommune ønsker vi, at vores kommunikation med omverdenen er nærværende, respektfuld, klar og professionel. Og at vi altid tager udgangspunkt i den konkrete situation. </a:t>
            </a:r>
            <a:endParaRPr lang="da-DK" dirty="0"/>
          </a:p>
        </p:txBody>
      </p:sp>
    </p:spTree>
    <p:extLst>
      <p:ext uri="{BB962C8B-B14F-4D97-AF65-F5344CB8AC3E}">
        <p14:creationId xmlns:p14="http://schemas.microsoft.com/office/powerpoint/2010/main" val="31231327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1947" y="968947"/>
            <a:ext cx="4920107" cy="4920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B28C201-0F83-498B-A801-5510963396A7}"/>
              </a:ext>
            </a:extLst>
          </p:cNvPr>
          <p:cNvSpPr>
            <a:spLocks noGrp="1"/>
          </p:cNvSpPr>
          <p:nvPr>
            <p:ph type="ctrTitle"/>
          </p:nvPr>
        </p:nvSpPr>
        <p:spPr>
          <a:xfrm>
            <a:off x="2486273" y="1892816"/>
            <a:ext cx="4171454" cy="1885137"/>
          </a:xfrm>
        </p:spPr>
        <p:txBody>
          <a:bodyPr>
            <a:normAutofit/>
          </a:bodyPr>
          <a:lstStyle/>
          <a:p>
            <a:br>
              <a:rPr lang="da-DK" dirty="0"/>
            </a:br>
            <a:r>
              <a:rPr lang="da-DK" dirty="0"/>
              <a:t>Kultur &amp; Fritid </a:t>
            </a:r>
          </a:p>
        </p:txBody>
      </p:sp>
      <p:sp>
        <p:nvSpPr>
          <p:cNvPr id="3" name="Undertitel 2">
            <a:extLst>
              <a:ext uri="{FF2B5EF4-FFF2-40B4-BE49-F238E27FC236}">
                <a16:creationId xmlns:a16="http://schemas.microsoft.com/office/drawing/2014/main" id="{28C8E25C-D22C-4BBC-A64A-E8A02C24708A}"/>
              </a:ext>
            </a:extLst>
          </p:cNvPr>
          <p:cNvSpPr>
            <a:spLocks noGrp="1"/>
          </p:cNvSpPr>
          <p:nvPr>
            <p:ph type="subTitle" idx="1"/>
          </p:nvPr>
        </p:nvSpPr>
        <p:spPr>
          <a:xfrm>
            <a:off x="2486273" y="3914852"/>
            <a:ext cx="4171454" cy="1150940"/>
          </a:xfrm>
        </p:spPr>
        <p:txBody>
          <a:bodyPr>
            <a:normAutofit/>
          </a:bodyPr>
          <a:lstStyle/>
          <a:p>
            <a:r>
              <a:rPr lang="da-DK" sz="2400" dirty="0"/>
              <a:t>Vores møde med borgeren </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1870589" y="861877"/>
            <a:ext cx="5112197" cy="511219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0746" y="4840480"/>
            <a:ext cx="529461" cy="51509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3629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4E81D80-C0B8-475B-989A-CA1EB65CD9B1}"/>
              </a:ext>
            </a:extLst>
          </p:cNvPr>
          <p:cNvSpPr>
            <a:spLocks noGrp="1"/>
          </p:cNvSpPr>
          <p:nvPr>
            <p:ph type="title"/>
          </p:nvPr>
        </p:nvSpPr>
        <p:spPr>
          <a:xfrm>
            <a:off x="628650" y="1274997"/>
            <a:ext cx="7886700" cy="850270"/>
          </a:xfrm>
        </p:spPr>
        <p:txBody>
          <a:bodyPr>
            <a:normAutofit/>
          </a:bodyPr>
          <a:lstStyle/>
          <a:p>
            <a:r>
              <a:rPr lang="da-DK" sz="3900" dirty="0"/>
              <a:t>Borgerens forskellige roller</a:t>
            </a:r>
          </a:p>
        </p:txBody>
      </p:sp>
      <p:graphicFrame>
        <p:nvGraphicFramePr>
          <p:cNvPr id="24" name="Pladsholder til indhold 2">
            <a:extLst>
              <a:ext uri="{FF2B5EF4-FFF2-40B4-BE49-F238E27FC236}">
                <a16:creationId xmlns:a16="http://schemas.microsoft.com/office/drawing/2014/main" id="{796E71BE-6395-2E03-B3F1-E10DCD1FA5DB}"/>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09099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3384350" cy="51435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2BFAD38-7FF1-44CC-BFC8-21476F91B1D9}"/>
              </a:ext>
            </a:extLst>
          </p:cNvPr>
          <p:cNvSpPr>
            <a:spLocks noGrp="1"/>
          </p:cNvSpPr>
          <p:nvPr>
            <p:ph type="title"/>
          </p:nvPr>
        </p:nvSpPr>
        <p:spPr>
          <a:xfrm>
            <a:off x="628650" y="1339850"/>
            <a:ext cx="2213404" cy="4178300"/>
          </a:xfrm>
        </p:spPr>
        <p:txBody>
          <a:bodyPr>
            <a:normAutofit/>
          </a:bodyPr>
          <a:lstStyle/>
          <a:p>
            <a:r>
              <a:rPr lang="da-DK" sz="2325" dirty="0">
                <a:solidFill>
                  <a:srgbClr val="FFFFFF"/>
                </a:solidFill>
              </a:rPr>
              <a:t>Medarbejderens forskellige roller </a:t>
            </a:r>
          </a:p>
        </p:txBody>
      </p:sp>
      <p:graphicFrame>
        <p:nvGraphicFramePr>
          <p:cNvPr id="5" name="Pladsholder til indhold 2">
            <a:extLst>
              <a:ext uri="{FF2B5EF4-FFF2-40B4-BE49-F238E27FC236}">
                <a16:creationId xmlns:a16="http://schemas.microsoft.com/office/drawing/2014/main" id="{E385844D-8D70-C6B1-C2BE-3B41FF8BBDCE}"/>
              </a:ext>
            </a:extLst>
          </p:cNvPr>
          <p:cNvGraphicFramePr>
            <a:graphicFrameLocks noGrp="1"/>
          </p:cNvGraphicFramePr>
          <p:nvPr>
            <p:ph idx="1"/>
          </p:nvPr>
        </p:nvGraphicFramePr>
        <p:xfrm>
          <a:off x="3905730" y="1339850"/>
          <a:ext cx="4718786" cy="4148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51579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336DACF-295B-4DCB-BEE0-61B6DD7F4BB7}"/>
              </a:ext>
            </a:extLst>
          </p:cNvPr>
          <p:cNvSpPr>
            <a:spLocks noGrp="1"/>
          </p:cNvSpPr>
          <p:nvPr>
            <p:ph type="title"/>
          </p:nvPr>
        </p:nvSpPr>
        <p:spPr>
          <a:xfrm>
            <a:off x="628650" y="1274997"/>
            <a:ext cx="7886700" cy="850270"/>
          </a:xfrm>
        </p:spPr>
        <p:txBody>
          <a:bodyPr>
            <a:normAutofit/>
          </a:bodyPr>
          <a:lstStyle/>
          <a:p>
            <a:r>
              <a:rPr lang="da-DK" sz="3900" dirty="0"/>
              <a:t>Sådan møder vi borgeren</a:t>
            </a:r>
          </a:p>
        </p:txBody>
      </p:sp>
      <p:graphicFrame>
        <p:nvGraphicFramePr>
          <p:cNvPr id="5" name="Pladsholder til indhold 2">
            <a:extLst>
              <a:ext uri="{FF2B5EF4-FFF2-40B4-BE49-F238E27FC236}">
                <a16:creationId xmlns:a16="http://schemas.microsoft.com/office/drawing/2014/main" id="{483C5DF0-7FB7-12F7-6B4F-45C0603096FF}"/>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2020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87372F-B4D5-4237-B881-F3731FE77BE4}"/>
              </a:ext>
            </a:extLst>
          </p:cNvPr>
          <p:cNvSpPr>
            <a:spLocks noGrp="1"/>
          </p:cNvSpPr>
          <p:nvPr>
            <p:ph type="title"/>
          </p:nvPr>
        </p:nvSpPr>
        <p:spPr>
          <a:xfrm>
            <a:off x="590006" y="980728"/>
            <a:ext cx="3981993" cy="1639490"/>
          </a:xfrm>
          <a:custGeom>
            <a:avLst/>
            <a:gdLst>
              <a:gd name="connsiteX0" fmla="*/ 0 w 3981993"/>
              <a:gd name="connsiteY0" fmla="*/ 0 h 1639490"/>
              <a:gd name="connsiteX1" fmla="*/ 529036 w 3981993"/>
              <a:gd name="connsiteY1" fmla="*/ 0 h 1639490"/>
              <a:gd name="connsiteX2" fmla="*/ 978433 w 3981993"/>
              <a:gd name="connsiteY2" fmla="*/ 0 h 1639490"/>
              <a:gd name="connsiteX3" fmla="*/ 1626929 w 3981993"/>
              <a:gd name="connsiteY3" fmla="*/ 0 h 1639490"/>
              <a:gd name="connsiteX4" fmla="*/ 2155965 w 3981993"/>
              <a:gd name="connsiteY4" fmla="*/ 0 h 1639490"/>
              <a:gd name="connsiteX5" fmla="*/ 2685001 w 3981993"/>
              <a:gd name="connsiteY5" fmla="*/ 0 h 1639490"/>
              <a:gd name="connsiteX6" fmla="*/ 3333497 w 3981993"/>
              <a:gd name="connsiteY6" fmla="*/ 0 h 1639490"/>
              <a:gd name="connsiteX7" fmla="*/ 3981993 w 3981993"/>
              <a:gd name="connsiteY7" fmla="*/ 0 h 1639490"/>
              <a:gd name="connsiteX8" fmla="*/ 3981993 w 3981993"/>
              <a:gd name="connsiteY8" fmla="*/ 579286 h 1639490"/>
              <a:gd name="connsiteX9" fmla="*/ 3981993 w 3981993"/>
              <a:gd name="connsiteY9" fmla="*/ 1092993 h 1639490"/>
              <a:gd name="connsiteX10" fmla="*/ 3981993 w 3981993"/>
              <a:gd name="connsiteY10" fmla="*/ 1639490 h 1639490"/>
              <a:gd name="connsiteX11" fmla="*/ 3413137 w 3981993"/>
              <a:gd name="connsiteY11" fmla="*/ 1639490 h 1639490"/>
              <a:gd name="connsiteX12" fmla="*/ 2884101 w 3981993"/>
              <a:gd name="connsiteY12" fmla="*/ 1639490 h 1639490"/>
              <a:gd name="connsiteX13" fmla="*/ 2235605 w 3981993"/>
              <a:gd name="connsiteY13" fmla="*/ 1639490 h 1639490"/>
              <a:gd name="connsiteX14" fmla="*/ 1587109 w 3981993"/>
              <a:gd name="connsiteY14" fmla="*/ 1639490 h 1639490"/>
              <a:gd name="connsiteX15" fmla="*/ 1097892 w 3981993"/>
              <a:gd name="connsiteY15" fmla="*/ 1639490 h 1639490"/>
              <a:gd name="connsiteX16" fmla="*/ 529036 w 3981993"/>
              <a:gd name="connsiteY16" fmla="*/ 1639490 h 1639490"/>
              <a:gd name="connsiteX17" fmla="*/ 0 w 3981993"/>
              <a:gd name="connsiteY17" fmla="*/ 1639490 h 1639490"/>
              <a:gd name="connsiteX18" fmla="*/ 0 w 3981993"/>
              <a:gd name="connsiteY18" fmla="*/ 1092993 h 1639490"/>
              <a:gd name="connsiteX19" fmla="*/ 0 w 3981993"/>
              <a:gd name="connsiteY19" fmla="*/ 579286 h 1639490"/>
              <a:gd name="connsiteX20" fmla="*/ 0 w 3981993"/>
              <a:gd name="connsiteY20" fmla="*/ 0 h 163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1993" h="1639490" extrusionOk="0">
                <a:moveTo>
                  <a:pt x="0" y="0"/>
                </a:moveTo>
                <a:cubicBezTo>
                  <a:pt x="220992" y="-61532"/>
                  <a:pt x="385017" y="24192"/>
                  <a:pt x="529036" y="0"/>
                </a:cubicBezTo>
                <a:cubicBezTo>
                  <a:pt x="673055" y="-24192"/>
                  <a:pt x="853283" y="12385"/>
                  <a:pt x="978433" y="0"/>
                </a:cubicBezTo>
                <a:cubicBezTo>
                  <a:pt x="1103583" y="-12385"/>
                  <a:pt x="1494804" y="6041"/>
                  <a:pt x="1626929" y="0"/>
                </a:cubicBezTo>
                <a:cubicBezTo>
                  <a:pt x="1759054" y="-6041"/>
                  <a:pt x="2026217" y="24447"/>
                  <a:pt x="2155965" y="0"/>
                </a:cubicBezTo>
                <a:cubicBezTo>
                  <a:pt x="2285713" y="-24447"/>
                  <a:pt x="2487570" y="570"/>
                  <a:pt x="2685001" y="0"/>
                </a:cubicBezTo>
                <a:cubicBezTo>
                  <a:pt x="2882432" y="-570"/>
                  <a:pt x="3195390" y="62668"/>
                  <a:pt x="3333497" y="0"/>
                </a:cubicBezTo>
                <a:cubicBezTo>
                  <a:pt x="3471604" y="-62668"/>
                  <a:pt x="3817340" y="51464"/>
                  <a:pt x="3981993" y="0"/>
                </a:cubicBezTo>
                <a:cubicBezTo>
                  <a:pt x="4032952" y="202505"/>
                  <a:pt x="3925440" y="455749"/>
                  <a:pt x="3981993" y="579286"/>
                </a:cubicBezTo>
                <a:cubicBezTo>
                  <a:pt x="4038546" y="702823"/>
                  <a:pt x="3977822" y="881107"/>
                  <a:pt x="3981993" y="1092993"/>
                </a:cubicBezTo>
                <a:cubicBezTo>
                  <a:pt x="3986164" y="1304879"/>
                  <a:pt x="3975211" y="1398750"/>
                  <a:pt x="3981993" y="1639490"/>
                </a:cubicBezTo>
                <a:cubicBezTo>
                  <a:pt x="3785978" y="1689504"/>
                  <a:pt x="3528667" y="1625006"/>
                  <a:pt x="3413137" y="1639490"/>
                </a:cubicBezTo>
                <a:cubicBezTo>
                  <a:pt x="3297607" y="1653974"/>
                  <a:pt x="3029064" y="1633375"/>
                  <a:pt x="2884101" y="1639490"/>
                </a:cubicBezTo>
                <a:cubicBezTo>
                  <a:pt x="2739138" y="1645605"/>
                  <a:pt x="2417337" y="1611951"/>
                  <a:pt x="2235605" y="1639490"/>
                </a:cubicBezTo>
                <a:cubicBezTo>
                  <a:pt x="2053873" y="1667029"/>
                  <a:pt x="1795169" y="1610793"/>
                  <a:pt x="1587109" y="1639490"/>
                </a:cubicBezTo>
                <a:cubicBezTo>
                  <a:pt x="1379049" y="1668187"/>
                  <a:pt x="1301943" y="1604051"/>
                  <a:pt x="1097892" y="1639490"/>
                </a:cubicBezTo>
                <a:cubicBezTo>
                  <a:pt x="893841" y="1674929"/>
                  <a:pt x="794142" y="1587227"/>
                  <a:pt x="529036" y="1639490"/>
                </a:cubicBezTo>
                <a:cubicBezTo>
                  <a:pt x="263930" y="1691753"/>
                  <a:pt x="139094" y="1585217"/>
                  <a:pt x="0" y="1639490"/>
                </a:cubicBezTo>
                <a:cubicBezTo>
                  <a:pt x="-54277" y="1498714"/>
                  <a:pt x="52690" y="1224874"/>
                  <a:pt x="0" y="1092993"/>
                </a:cubicBezTo>
                <a:cubicBezTo>
                  <a:pt x="-52690" y="961112"/>
                  <a:pt x="59972" y="701359"/>
                  <a:pt x="0" y="579286"/>
                </a:cubicBezTo>
                <a:cubicBezTo>
                  <a:pt x="-59972" y="457213"/>
                  <a:pt x="37485" y="218269"/>
                  <a:pt x="0" y="0"/>
                </a:cubicBezTo>
                <a:close/>
              </a:path>
            </a:pathLst>
          </a:custGeom>
          <a:ln w="57150">
            <a:solidFill>
              <a:schemeClr val="accent6">
                <a:lumMod val="75000"/>
              </a:schemeClr>
            </a:solidFill>
            <a:extLst>
              <a:ext uri="{C807C97D-BFC1-408E-A445-0C87EB9F89A2}">
                <ask:lineSketchStyleProps xmlns:ask="http://schemas.microsoft.com/office/drawing/2018/sketchyshapes" sd="1219033472">
                  <ask:type>
                    <ask:lineSketchScribble/>
                  </ask:type>
                </ask:lineSketchStyleProps>
              </a:ext>
            </a:extLst>
          </a:ln>
        </p:spPr>
        <p:txBody>
          <a:bodyPr>
            <a:normAutofit/>
          </a:bodyPr>
          <a:lstStyle/>
          <a:p>
            <a:pPr algn="ctr"/>
            <a:br>
              <a:rPr lang="da-DK" sz="3000" dirty="0">
                <a:solidFill>
                  <a:schemeClr val="tx2"/>
                </a:solidFill>
              </a:rPr>
            </a:br>
            <a:r>
              <a:rPr lang="da-DK" sz="4000" b="1" dirty="0">
                <a:solidFill>
                  <a:schemeClr val="tx2"/>
                </a:solidFill>
                <a:latin typeface="Calibri" panose="020F0502020204030204" pitchFamily="34" charset="0"/>
                <a:cs typeface="Calibri" panose="020F0502020204030204" pitchFamily="34" charset="0"/>
              </a:rPr>
              <a:t>Udskift 2 med et tramp</a:t>
            </a:r>
            <a:endParaRPr lang="da-DK" sz="3000" b="1" dirty="0">
              <a:solidFill>
                <a:schemeClr val="tx2"/>
              </a:solidFill>
              <a:latin typeface="Calibri" panose="020F0502020204030204" pitchFamily="34" charset="0"/>
              <a:cs typeface="Calibri" panose="020F0502020204030204" pitchFamily="34" charset="0"/>
            </a:endParaRPr>
          </a:p>
        </p:txBody>
      </p:sp>
      <p:sp>
        <p:nvSpPr>
          <p:cNvPr id="3" name="Pladsholder til indhold 2">
            <a:extLst>
              <a:ext uri="{FF2B5EF4-FFF2-40B4-BE49-F238E27FC236}">
                <a16:creationId xmlns:a16="http://schemas.microsoft.com/office/drawing/2014/main" id="{3F7C8B60-B3B6-4971-B19B-A46722FCBCE9}"/>
              </a:ext>
            </a:extLst>
          </p:cNvPr>
          <p:cNvSpPr>
            <a:spLocks noGrp="1"/>
          </p:cNvSpPr>
          <p:nvPr>
            <p:ph idx="1"/>
          </p:nvPr>
        </p:nvSpPr>
        <p:spPr>
          <a:xfrm>
            <a:off x="3995936" y="2629758"/>
            <a:ext cx="3915918" cy="3922776"/>
          </a:xfrm>
        </p:spPr>
        <p:txBody>
          <a:bodyPr anchor="ctr">
            <a:normAutofit/>
          </a:bodyPr>
          <a:lstStyle/>
          <a:p>
            <a:pPr marL="0" indent="0" algn="ctr">
              <a:buNone/>
            </a:pPr>
            <a:r>
              <a:rPr lang="da-DK" sz="2400" dirty="0">
                <a:solidFill>
                  <a:schemeClr val="tx2"/>
                </a:solidFill>
              </a:rPr>
              <a:t>Eksempel:</a:t>
            </a:r>
          </a:p>
          <a:p>
            <a:pPr marL="0" indent="0" algn="ctr">
              <a:buNone/>
            </a:pPr>
            <a:endParaRPr lang="da-DK" sz="3000" dirty="0">
              <a:solidFill>
                <a:schemeClr val="tx2"/>
              </a:solidFill>
            </a:endParaRPr>
          </a:p>
          <a:p>
            <a:pPr marL="0" indent="0" algn="ctr">
              <a:buNone/>
            </a:pPr>
            <a:r>
              <a:rPr lang="da-DK" dirty="0">
                <a:solidFill>
                  <a:schemeClr val="tx2"/>
                </a:solidFill>
              </a:rPr>
              <a:t>Klap</a:t>
            </a:r>
          </a:p>
          <a:p>
            <a:pPr marL="0" indent="0" algn="ctr">
              <a:buNone/>
            </a:pPr>
            <a:r>
              <a:rPr lang="da-DK" dirty="0">
                <a:solidFill>
                  <a:schemeClr val="tx2"/>
                </a:solidFill>
              </a:rPr>
              <a:t>Tramp</a:t>
            </a:r>
          </a:p>
          <a:p>
            <a:pPr marL="0" indent="0" algn="ctr">
              <a:buNone/>
            </a:pPr>
            <a:r>
              <a:rPr lang="da-DK" dirty="0">
                <a:solidFill>
                  <a:schemeClr val="tx2"/>
                </a:solidFill>
              </a:rPr>
              <a:t>3</a:t>
            </a:r>
          </a:p>
          <a:p>
            <a:pPr marL="0" indent="0">
              <a:buNone/>
            </a:pPr>
            <a:endParaRPr lang="da-DK" sz="1800" dirty="0">
              <a:solidFill>
                <a:schemeClr val="tx2"/>
              </a:solidFill>
            </a:endParaRPr>
          </a:p>
          <a:p>
            <a:pPr marL="0" indent="0">
              <a:buNone/>
            </a:pPr>
            <a:endParaRPr lang="da-DK" sz="1800" dirty="0">
              <a:solidFill>
                <a:schemeClr val="tx2"/>
              </a:solidFill>
            </a:endParaRPr>
          </a:p>
          <a:p>
            <a:pPr marL="0" indent="0" algn="ctr">
              <a:buNone/>
            </a:pPr>
            <a:r>
              <a:rPr lang="da-DK" dirty="0">
                <a:solidFill>
                  <a:schemeClr val="tx2"/>
                </a:solidFill>
              </a:rPr>
              <a:t>Prøv at holde et flydende tempo</a:t>
            </a:r>
          </a:p>
          <a:p>
            <a:endParaRPr lang="da-DK" sz="1350" dirty="0">
              <a:solidFill>
                <a:schemeClr val="tx2"/>
              </a:solidFill>
            </a:endParaRPr>
          </a:p>
        </p:txBody>
      </p:sp>
    </p:spTree>
    <p:extLst>
      <p:ext uri="{BB962C8B-B14F-4D97-AF65-F5344CB8AC3E}">
        <p14:creationId xmlns:p14="http://schemas.microsoft.com/office/powerpoint/2010/main" val="3517107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B8B9F-60C5-4A0A-AC4E-3FCB36DD5C4B}"/>
              </a:ext>
            </a:extLst>
          </p:cNvPr>
          <p:cNvSpPr>
            <a:spLocks noGrp="1"/>
          </p:cNvSpPr>
          <p:nvPr>
            <p:ph type="title"/>
          </p:nvPr>
        </p:nvSpPr>
        <p:spPr/>
        <p:txBody>
          <a:bodyPr/>
          <a:lstStyle/>
          <a:p>
            <a:r>
              <a:rPr lang="da-DK" dirty="0"/>
              <a:t>Vi arbejder på tre niveauer</a:t>
            </a:r>
          </a:p>
        </p:txBody>
      </p:sp>
      <p:sp>
        <p:nvSpPr>
          <p:cNvPr id="3" name="Pladsholder til indhold 2">
            <a:extLst>
              <a:ext uri="{FF2B5EF4-FFF2-40B4-BE49-F238E27FC236}">
                <a16:creationId xmlns:a16="http://schemas.microsoft.com/office/drawing/2014/main" id="{3B022DF1-6376-4BD2-B04D-094C6CDC5340}"/>
              </a:ext>
            </a:extLst>
          </p:cNvPr>
          <p:cNvSpPr>
            <a:spLocks noGrp="1"/>
          </p:cNvSpPr>
          <p:nvPr>
            <p:ph idx="1"/>
          </p:nvPr>
        </p:nvSpPr>
        <p:spPr/>
        <p:txBody>
          <a:bodyPr/>
          <a:lstStyle/>
          <a:p>
            <a:r>
              <a:rPr lang="da-DK" dirty="0"/>
              <a:t>Kendskab</a:t>
            </a:r>
          </a:p>
          <a:p>
            <a:r>
              <a:rPr lang="da-DK" dirty="0"/>
              <a:t>Forståelse</a:t>
            </a:r>
          </a:p>
          <a:p>
            <a:r>
              <a:rPr lang="da-DK" dirty="0"/>
              <a:t>Handling</a:t>
            </a:r>
          </a:p>
        </p:txBody>
      </p:sp>
    </p:spTree>
    <p:extLst>
      <p:ext uri="{BB962C8B-B14F-4D97-AF65-F5344CB8AC3E}">
        <p14:creationId xmlns:p14="http://schemas.microsoft.com/office/powerpoint/2010/main" val="38052862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7AF8C2-9CBC-4B2E-8964-49466383D986}"/>
              </a:ext>
            </a:extLst>
          </p:cNvPr>
          <p:cNvSpPr>
            <a:spLocks noGrp="1"/>
          </p:cNvSpPr>
          <p:nvPr>
            <p:ph type="title"/>
          </p:nvPr>
        </p:nvSpPr>
        <p:spPr/>
        <p:txBody>
          <a:bodyPr/>
          <a:lstStyle/>
          <a:p>
            <a:r>
              <a:rPr lang="da-DK" dirty="0"/>
              <a:t>Kanaler</a:t>
            </a:r>
          </a:p>
        </p:txBody>
      </p:sp>
      <p:sp>
        <p:nvSpPr>
          <p:cNvPr id="3" name="Pladsholder til indhold 2">
            <a:extLst>
              <a:ext uri="{FF2B5EF4-FFF2-40B4-BE49-F238E27FC236}">
                <a16:creationId xmlns:a16="http://schemas.microsoft.com/office/drawing/2014/main" id="{24F17A5A-FD43-4A44-9282-CB6FD2BA2A71}"/>
              </a:ext>
            </a:extLst>
          </p:cNvPr>
          <p:cNvSpPr>
            <a:spLocks noGrp="1"/>
          </p:cNvSpPr>
          <p:nvPr>
            <p:ph idx="1"/>
          </p:nvPr>
        </p:nvSpPr>
        <p:spPr>
          <a:xfrm>
            <a:off x="503238" y="1196752"/>
            <a:ext cx="8137525" cy="4537075"/>
          </a:xfrm>
        </p:spPr>
        <p:txBody>
          <a:bodyPr/>
          <a:lstStyle/>
          <a:p>
            <a:pPr>
              <a:spcBef>
                <a:spcPts val="0"/>
              </a:spcBef>
              <a:spcAft>
                <a:spcPts val="1200"/>
              </a:spcAft>
            </a:pPr>
            <a:r>
              <a:rPr lang="da-DK" sz="1800" dirty="0">
                <a:effectLst/>
                <a:latin typeface="Arial" panose="020B0604020202020204" pitchFamily="34" charset="0"/>
                <a:ea typeface="Times New Roman" panose="02020603050405020304" pitchFamily="18" charset="0"/>
                <a:cs typeface="Times New Roman" panose="02020603050405020304" pitchFamily="18" charset="0"/>
              </a:rPr>
              <a:t>Hjemmeside(r)</a:t>
            </a:r>
          </a:p>
          <a:p>
            <a:pPr>
              <a:spcBef>
                <a:spcPts val="0"/>
              </a:spcBef>
              <a:spcAft>
                <a:spcPts val="1200"/>
              </a:spcAft>
            </a:pPr>
            <a:r>
              <a:rPr lang="da-DK" sz="1800" dirty="0">
                <a:effectLst/>
                <a:latin typeface="Arial" panose="020B0604020202020204" pitchFamily="34" charset="0"/>
                <a:ea typeface="Times New Roman" panose="02020603050405020304" pitchFamily="18" charset="0"/>
                <a:cs typeface="Times New Roman" panose="02020603050405020304" pitchFamily="18" charset="0"/>
              </a:rPr>
              <a:t>Albertslund Posten – kommuneside og redaktionelt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1200"/>
              </a:spcAft>
            </a:pPr>
            <a:r>
              <a:rPr lang="da-DK" sz="1800" dirty="0">
                <a:effectLst/>
                <a:latin typeface="Arial" panose="020B0604020202020204" pitchFamily="34" charset="0"/>
                <a:ea typeface="Times New Roman" panose="02020603050405020304" pitchFamily="18" charset="0"/>
                <a:cs typeface="Times New Roman" panose="02020603050405020304" pitchFamily="18" charset="0"/>
              </a:rPr>
              <a:t>Sociale medier – </a:t>
            </a:r>
            <a:r>
              <a:rPr lang="da-DK" sz="1800" dirty="0" err="1">
                <a:effectLst/>
                <a:latin typeface="Arial" panose="020B0604020202020204" pitchFamily="34" charset="0"/>
                <a:ea typeface="Times New Roman" panose="02020603050405020304" pitchFamily="18" charset="0"/>
                <a:cs typeface="Times New Roman" panose="02020603050405020304" pitchFamily="18" charset="0"/>
              </a:rPr>
              <a:t>facebook</a:t>
            </a:r>
            <a:r>
              <a:rPr lang="da-DK" sz="1800" dirty="0">
                <a:effectLst/>
                <a:latin typeface="Arial" panose="020B0604020202020204" pitchFamily="34" charset="0"/>
                <a:ea typeface="Times New Roman" panose="02020603050405020304" pitchFamily="18" charset="0"/>
                <a:cs typeface="Times New Roman" panose="02020603050405020304" pitchFamily="18" charset="0"/>
              </a:rPr>
              <a:t>, </a:t>
            </a:r>
            <a:r>
              <a:rPr lang="da-DK" sz="1800" dirty="0" err="1">
                <a:effectLst/>
                <a:latin typeface="Arial" panose="020B0604020202020204" pitchFamily="34" charset="0"/>
                <a:ea typeface="Times New Roman" panose="02020603050405020304" pitchFamily="18" charset="0"/>
                <a:cs typeface="Times New Roman" panose="02020603050405020304" pitchFamily="18" charset="0"/>
              </a:rPr>
              <a:t>insta</a:t>
            </a:r>
            <a:r>
              <a:rPr lang="da-DK" sz="1800" dirty="0">
                <a:effectLst/>
                <a:latin typeface="Arial" panose="020B0604020202020204" pitchFamily="34" charset="0"/>
                <a:ea typeface="Times New Roman" panose="02020603050405020304" pitchFamily="18" charset="0"/>
                <a:cs typeface="Times New Roman" panose="02020603050405020304" pitchFamily="18" charset="0"/>
              </a:rPr>
              <a:t> og </a:t>
            </a:r>
            <a:r>
              <a:rPr lang="da-DK" sz="1800" dirty="0" err="1">
                <a:effectLst/>
                <a:latin typeface="Arial" panose="020B0604020202020204" pitchFamily="34" charset="0"/>
                <a:ea typeface="Times New Roman" panose="02020603050405020304" pitchFamily="18" charset="0"/>
                <a:cs typeface="Times New Roman" panose="02020603050405020304" pitchFamily="18" charset="0"/>
              </a:rPr>
              <a:t>linkedin</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1200"/>
              </a:spcAft>
            </a:pPr>
            <a:r>
              <a:rPr lang="da-DK" sz="1800" dirty="0">
                <a:effectLst/>
                <a:latin typeface="Arial" panose="020B0604020202020204" pitchFamily="34" charset="0"/>
                <a:ea typeface="Times New Roman" panose="02020603050405020304" pitchFamily="18" charset="0"/>
                <a:cs typeface="Times New Roman" panose="02020603050405020304" pitchFamily="18" charset="0"/>
              </a:rPr>
              <a:t>Kampagnesites</a:t>
            </a:r>
          </a:p>
          <a:p>
            <a:pPr>
              <a:spcBef>
                <a:spcPts val="0"/>
              </a:spcBef>
              <a:spcAft>
                <a:spcPts val="1200"/>
              </a:spcAft>
            </a:pPr>
            <a:r>
              <a:rPr lang="da-DK" sz="1800" dirty="0">
                <a:latin typeface="Arial" panose="020B0604020202020204" pitchFamily="34" charset="0"/>
                <a:ea typeface="Calibri" panose="020F0502020204030204" pitchFamily="34" charset="0"/>
                <a:cs typeface="Times New Roman" panose="02020603050405020304" pitchFamily="18" charset="0"/>
              </a:rPr>
              <a:t>Forsamlingshuset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1200"/>
              </a:spcAft>
            </a:pPr>
            <a:r>
              <a:rPr lang="da-DK" sz="1800" dirty="0">
                <a:effectLst/>
                <a:latin typeface="Arial" panose="020B0604020202020204" pitchFamily="34" charset="0"/>
                <a:ea typeface="Times New Roman" panose="02020603050405020304" pitchFamily="18" charset="0"/>
                <a:cs typeface="Times New Roman" panose="02020603050405020304" pitchFamily="18" charset="0"/>
              </a:rPr>
              <a:t>Skilte i bybilledet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1200"/>
              </a:spcAft>
            </a:pPr>
            <a:r>
              <a:rPr lang="da-DK" sz="1800" dirty="0">
                <a:effectLst/>
                <a:latin typeface="Arial" panose="020B0604020202020204" pitchFamily="34" charset="0"/>
                <a:ea typeface="Times New Roman" panose="02020603050405020304" pitchFamily="18" charset="0"/>
                <a:cs typeface="Times New Roman" panose="02020603050405020304" pitchFamily="18" charset="0"/>
              </a:rPr>
              <a:t>Plakater i bybilledet</a:t>
            </a:r>
          </a:p>
          <a:p>
            <a:pPr>
              <a:spcBef>
                <a:spcPts val="0"/>
              </a:spcBef>
              <a:spcAft>
                <a:spcPts val="1200"/>
              </a:spcAft>
            </a:pPr>
            <a:r>
              <a:rPr lang="da-DK" sz="1800" dirty="0">
                <a:latin typeface="Arial" panose="020B0604020202020204" pitchFamily="34" charset="0"/>
                <a:ea typeface="Times New Roman" panose="02020603050405020304" pitchFamily="18" charset="0"/>
                <a:cs typeface="Times New Roman" panose="02020603050405020304" pitchFamily="18" charset="0"/>
              </a:rPr>
              <a:t>Institutioners kanaler, f.eks. Aula</a:t>
            </a:r>
            <a:endParaRPr lang="da-DK" sz="1800" dirty="0">
              <a:effectLst/>
              <a:latin typeface="Arial" panose="020B0604020202020204" pitchFamily="34" charset="0"/>
              <a:ea typeface="Times New Roman" panose="02020603050405020304" pitchFamily="18" charset="0"/>
              <a:cs typeface="Times New Roman" panose="02020603050405020304" pitchFamily="18" charset="0"/>
            </a:endParaRPr>
          </a:p>
          <a:p>
            <a:pPr>
              <a:spcBef>
                <a:spcPts val="0"/>
              </a:spcBef>
              <a:spcAft>
                <a:spcPts val="1200"/>
              </a:spcAft>
            </a:pPr>
            <a:r>
              <a:rPr lang="da-DK" sz="1800" dirty="0">
                <a:latin typeface="Arial" panose="020B0604020202020204" pitchFamily="34" charset="0"/>
                <a:ea typeface="Calibri" panose="020F0502020204030204" pitchFamily="34" charset="0"/>
                <a:cs typeface="Times New Roman" panose="02020603050405020304" pitchFamily="18" charset="0"/>
              </a:rPr>
              <a:t>Mails og breve</a:t>
            </a:r>
          </a:p>
          <a:p>
            <a:pPr>
              <a:spcBef>
                <a:spcPts val="0"/>
              </a:spcBef>
              <a:spcAft>
                <a:spcPts val="1200"/>
              </a:spcAft>
            </a:pPr>
            <a:r>
              <a:rPr lang="da-DK" sz="1800" dirty="0">
                <a:effectLst/>
                <a:latin typeface="Arial" panose="020B0604020202020204" pitchFamily="34" charset="0"/>
                <a:ea typeface="Calibri" panose="020F0502020204030204" pitchFamily="34" charset="0"/>
                <a:cs typeface="Times New Roman" panose="02020603050405020304" pitchFamily="18" charset="0"/>
              </a:rPr>
              <a:t>Møder osv.</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37164868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F41E9B-E7ED-4177-A3D7-034C1F316677}"/>
              </a:ext>
            </a:extLst>
          </p:cNvPr>
          <p:cNvSpPr>
            <a:spLocks noGrp="1"/>
          </p:cNvSpPr>
          <p:nvPr>
            <p:ph type="title"/>
          </p:nvPr>
        </p:nvSpPr>
        <p:spPr/>
        <p:txBody>
          <a:bodyPr/>
          <a:lstStyle/>
          <a:p>
            <a:r>
              <a:rPr lang="da-DK" dirty="0"/>
              <a:t>Hvad rykker og hvad trykker</a:t>
            </a:r>
          </a:p>
        </p:txBody>
      </p:sp>
      <p:sp>
        <p:nvSpPr>
          <p:cNvPr id="3" name="Pladsholder til indhold 2">
            <a:extLst>
              <a:ext uri="{FF2B5EF4-FFF2-40B4-BE49-F238E27FC236}">
                <a16:creationId xmlns:a16="http://schemas.microsoft.com/office/drawing/2014/main" id="{62BDD411-C311-46D9-A7FC-370E48A3146D}"/>
              </a:ext>
            </a:extLst>
          </p:cNvPr>
          <p:cNvSpPr>
            <a:spLocks noGrp="1"/>
          </p:cNvSpPr>
          <p:nvPr>
            <p:ph idx="1"/>
          </p:nvPr>
        </p:nvSpPr>
        <p:spPr/>
        <p:txBody>
          <a:bodyPr/>
          <a:lstStyle/>
          <a:p>
            <a:pPr marL="0" indent="0">
              <a:buNone/>
            </a:pPr>
            <a:r>
              <a:rPr lang="da-DK" dirty="0"/>
              <a:t>Det svære:</a:t>
            </a:r>
          </a:p>
          <a:p>
            <a:r>
              <a:rPr lang="da-DK" dirty="0"/>
              <a:t>For abstrakt indhold </a:t>
            </a:r>
          </a:p>
          <a:p>
            <a:r>
              <a:rPr lang="da-DK" dirty="0"/>
              <a:t>Myndighedskoncepter – f.eks. fra Sundhedsstyrelsen og Politi</a:t>
            </a:r>
          </a:p>
          <a:p>
            <a:r>
              <a:rPr lang="da-DK" dirty="0"/>
              <a:t>Høringer</a:t>
            </a:r>
          </a:p>
          <a:p>
            <a:pPr marL="0" indent="0">
              <a:buNone/>
            </a:pPr>
            <a:endParaRPr lang="da-DK" dirty="0"/>
          </a:p>
          <a:p>
            <a:pPr marL="0" indent="0">
              <a:buNone/>
            </a:pPr>
            <a:r>
              <a:rPr lang="da-DK" dirty="0"/>
              <a:t>Det nemme:</a:t>
            </a:r>
          </a:p>
          <a:p>
            <a:r>
              <a:rPr lang="da-DK" dirty="0"/>
              <a:t>De nære historier</a:t>
            </a:r>
          </a:p>
          <a:p>
            <a:r>
              <a:rPr lang="da-DK" dirty="0"/>
              <a:t>Kommunikation i DNA-strengen</a:t>
            </a:r>
          </a:p>
          <a:p>
            <a:r>
              <a:rPr lang="da-DK" dirty="0"/>
              <a:t>Målrettet – og dermed tilgængeligt</a:t>
            </a:r>
          </a:p>
          <a:p>
            <a:r>
              <a:rPr lang="da-DK" dirty="0"/>
              <a:t>Direkte</a:t>
            </a:r>
            <a:br>
              <a:rPr lang="da-DK" dirty="0"/>
            </a:br>
            <a:endParaRPr lang="da-DK" dirty="0"/>
          </a:p>
          <a:p>
            <a:pPr marL="0" indent="0">
              <a:buNone/>
            </a:pPr>
            <a:endParaRPr lang="da-DK" dirty="0"/>
          </a:p>
        </p:txBody>
      </p:sp>
    </p:spTree>
    <p:extLst>
      <p:ext uri="{BB962C8B-B14F-4D97-AF65-F5344CB8AC3E}">
        <p14:creationId xmlns:p14="http://schemas.microsoft.com/office/powerpoint/2010/main" val="39447092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29DE43-645E-4893-BDA0-07045765F3F4}"/>
              </a:ext>
            </a:extLst>
          </p:cNvPr>
          <p:cNvSpPr>
            <a:spLocks noGrp="1"/>
          </p:cNvSpPr>
          <p:nvPr>
            <p:ph type="title"/>
          </p:nvPr>
        </p:nvSpPr>
        <p:spPr/>
        <p:txBody>
          <a:bodyPr/>
          <a:lstStyle/>
          <a:p>
            <a:r>
              <a:rPr lang="da-DK" dirty="0"/>
              <a:t>Vi arbejder 	</a:t>
            </a:r>
          </a:p>
        </p:txBody>
      </p:sp>
      <p:sp>
        <p:nvSpPr>
          <p:cNvPr id="3" name="Pladsholder til indhold 2">
            <a:extLst>
              <a:ext uri="{FF2B5EF4-FFF2-40B4-BE49-F238E27FC236}">
                <a16:creationId xmlns:a16="http://schemas.microsoft.com/office/drawing/2014/main" id="{1604D4D0-C0E7-4B81-9445-64C97443195D}"/>
              </a:ext>
            </a:extLst>
          </p:cNvPr>
          <p:cNvSpPr>
            <a:spLocks noGrp="1"/>
          </p:cNvSpPr>
          <p:nvPr>
            <p:ph idx="1"/>
          </p:nvPr>
        </p:nvSpPr>
        <p:spPr/>
        <p:txBody>
          <a:bodyPr/>
          <a:lstStyle/>
          <a:p>
            <a:r>
              <a:rPr lang="da-DK" dirty="0"/>
              <a:t>Situationsbestemt – hvad er på spil</a:t>
            </a:r>
          </a:p>
          <a:p>
            <a:r>
              <a:rPr lang="da-DK" dirty="0"/>
              <a:t>Bruger indholdet på flere fronter - generelt og nært</a:t>
            </a:r>
          </a:p>
          <a:p>
            <a:r>
              <a:rPr lang="da-DK" dirty="0"/>
              <a:t>Mere digitalt</a:t>
            </a:r>
          </a:p>
          <a:p>
            <a:r>
              <a:rPr lang="da-DK" dirty="0"/>
              <a:t>I koncepter, så vi bygger forventning op, og møder den</a:t>
            </a:r>
          </a:p>
          <a:p>
            <a:r>
              <a:rPr lang="da-DK" dirty="0"/>
              <a:t>Rådgiver, hjælper og styrker</a:t>
            </a:r>
          </a:p>
        </p:txBody>
      </p:sp>
    </p:spTree>
    <p:extLst>
      <p:ext uri="{BB962C8B-B14F-4D97-AF65-F5344CB8AC3E}">
        <p14:creationId xmlns:p14="http://schemas.microsoft.com/office/powerpoint/2010/main" val="2607998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503EE6-E2F4-4A81-88F5-87E610171CA9}"/>
              </a:ext>
            </a:extLst>
          </p:cNvPr>
          <p:cNvSpPr>
            <a:spLocks noGrp="1"/>
          </p:cNvSpPr>
          <p:nvPr>
            <p:ph type="title"/>
          </p:nvPr>
        </p:nvSpPr>
        <p:spPr/>
        <p:txBody>
          <a:bodyPr/>
          <a:lstStyle/>
          <a:p>
            <a:r>
              <a:rPr lang="da-DK" dirty="0"/>
              <a:t>Eksempel - koncept</a:t>
            </a:r>
          </a:p>
        </p:txBody>
      </p:sp>
      <p:pic>
        <p:nvPicPr>
          <p:cNvPr id="5" name="Pladsholder til indhold 4" descr="Et billede, der indeholder tekst&#10;&#10;Automatisk genereret beskrivelse">
            <a:extLst>
              <a:ext uri="{FF2B5EF4-FFF2-40B4-BE49-F238E27FC236}">
                <a16:creationId xmlns:a16="http://schemas.microsoft.com/office/drawing/2014/main" id="{8F95EAC7-C914-401B-90DE-7A0AB6767EE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4326" y="1268760"/>
            <a:ext cx="2664296" cy="3765539"/>
          </a:xfrm>
        </p:spPr>
      </p:pic>
      <p:pic>
        <p:nvPicPr>
          <p:cNvPr id="7" name="Billede 6" descr="Et billede, der indeholder tekst&#10;&#10;Automatisk genereret beskrivelse">
            <a:extLst>
              <a:ext uri="{FF2B5EF4-FFF2-40B4-BE49-F238E27FC236}">
                <a16:creationId xmlns:a16="http://schemas.microsoft.com/office/drawing/2014/main" id="{20663231-BC52-4364-A81D-69711FEF47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188640"/>
            <a:ext cx="3005500" cy="3861048"/>
          </a:xfrm>
          <a:prstGeom prst="rect">
            <a:avLst/>
          </a:prstGeom>
        </p:spPr>
      </p:pic>
      <p:pic>
        <p:nvPicPr>
          <p:cNvPr id="9" name="Billede 8" descr="Et billede, der indeholder tekst, person, messing, mængde&#10;&#10;Automatisk genereret beskrivelse">
            <a:extLst>
              <a:ext uri="{FF2B5EF4-FFF2-40B4-BE49-F238E27FC236}">
                <a16:creationId xmlns:a16="http://schemas.microsoft.com/office/drawing/2014/main" id="{28CBB5E3-3EDA-4612-9D76-081A2F829A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7280" y="1951758"/>
            <a:ext cx="3126355" cy="4005064"/>
          </a:xfrm>
          <a:prstGeom prst="rect">
            <a:avLst/>
          </a:prstGeom>
        </p:spPr>
      </p:pic>
      <p:pic>
        <p:nvPicPr>
          <p:cNvPr id="11" name="Billede 10" descr="Et billede, der indeholder tekst, avis, skærmbillede&#10;&#10;Automatisk genereret beskrivelse">
            <a:extLst>
              <a:ext uri="{FF2B5EF4-FFF2-40B4-BE49-F238E27FC236}">
                <a16:creationId xmlns:a16="http://schemas.microsoft.com/office/drawing/2014/main" id="{85010072-228E-4299-B6D8-C5668A2F7D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483" y="3573016"/>
            <a:ext cx="3829021" cy="2425237"/>
          </a:xfrm>
          <a:prstGeom prst="rect">
            <a:avLst/>
          </a:prstGeom>
        </p:spPr>
      </p:pic>
    </p:spTree>
    <p:extLst>
      <p:ext uri="{BB962C8B-B14F-4D97-AF65-F5344CB8AC3E}">
        <p14:creationId xmlns:p14="http://schemas.microsoft.com/office/powerpoint/2010/main" val="2710570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5FC3E-91A2-4D64-B1B7-8C31A1CC7BE1}"/>
              </a:ext>
            </a:extLst>
          </p:cNvPr>
          <p:cNvSpPr>
            <a:spLocks noGrp="1"/>
          </p:cNvSpPr>
          <p:nvPr>
            <p:ph type="title"/>
          </p:nvPr>
        </p:nvSpPr>
        <p:spPr/>
        <p:txBody>
          <a:bodyPr/>
          <a:lstStyle/>
          <a:p>
            <a:r>
              <a:rPr lang="da-DK" dirty="0"/>
              <a:t>Eksempel – understøtte og styrke </a:t>
            </a:r>
          </a:p>
        </p:txBody>
      </p:sp>
      <p:pic>
        <p:nvPicPr>
          <p:cNvPr id="10" name="Pladsholder til indhold 9">
            <a:extLst>
              <a:ext uri="{FF2B5EF4-FFF2-40B4-BE49-F238E27FC236}">
                <a16:creationId xmlns:a16="http://schemas.microsoft.com/office/drawing/2014/main" id="{DF57AEF6-E71C-49A7-BC5A-0635D63DD3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3293" y="2564928"/>
            <a:ext cx="4101195" cy="3672384"/>
          </a:xfrm>
        </p:spPr>
      </p:pic>
      <p:pic>
        <p:nvPicPr>
          <p:cNvPr id="12" name="Billede 11">
            <a:extLst>
              <a:ext uri="{FF2B5EF4-FFF2-40B4-BE49-F238E27FC236}">
                <a16:creationId xmlns:a16="http://schemas.microsoft.com/office/drawing/2014/main" id="{7C4961BE-4BED-4A1C-8D6F-E725A92E2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26" y="1139493"/>
            <a:ext cx="4337112" cy="3692482"/>
          </a:xfrm>
          <a:prstGeom prst="rect">
            <a:avLst/>
          </a:prstGeom>
        </p:spPr>
      </p:pic>
    </p:spTree>
    <p:extLst>
      <p:ext uri="{BB962C8B-B14F-4D97-AF65-F5344CB8AC3E}">
        <p14:creationId xmlns:p14="http://schemas.microsoft.com/office/powerpoint/2010/main" val="35791465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EDA16A-0C77-4F5E-9DB1-E762B4FEB76A}"/>
              </a:ext>
            </a:extLst>
          </p:cNvPr>
          <p:cNvSpPr>
            <a:spLocks noGrp="1"/>
          </p:cNvSpPr>
          <p:nvPr>
            <p:ph type="title"/>
          </p:nvPr>
        </p:nvSpPr>
        <p:spPr/>
        <p:txBody>
          <a:bodyPr/>
          <a:lstStyle/>
          <a:p>
            <a:r>
              <a:rPr lang="da-DK" dirty="0"/>
              <a:t>Vi tænker mere af det her 		</a:t>
            </a:r>
          </a:p>
        </p:txBody>
      </p:sp>
      <p:sp>
        <p:nvSpPr>
          <p:cNvPr id="3" name="Pladsholder til indhold 2">
            <a:extLst>
              <a:ext uri="{FF2B5EF4-FFF2-40B4-BE49-F238E27FC236}">
                <a16:creationId xmlns:a16="http://schemas.microsoft.com/office/drawing/2014/main" id="{DD65EF3F-55E4-4401-ADF5-BFBE70EE91A2}"/>
              </a:ext>
            </a:extLst>
          </p:cNvPr>
          <p:cNvSpPr>
            <a:spLocks noGrp="1"/>
          </p:cNvSpPr>
          <p:nvPr>
            <p:ph idx="1"/>
          </p:nvPr>
        </p:nvSpPr>
        <p:spPr/>
        <p:txBody>
          <a:bodyPr/>
          <a:lstStyle/>
          <a:p>
            <a:r>
              <a:rPr lang="da-DK" dirty="0"/>
              <a:t>Digitalt</a:t>
            </a:r>
          </a:p>
          <a:p>
            <a:r>
              <a:rPr lang="da-DK" dirty="0"/>
              <a:t>Synergi</a:t>
            </a:r>
          </a:p>
          <a:p>
            <a:r>
              <a:rPr lang="da-DK" dirty="0"/>
              <a:t>Boomerang</a:t>
            </a:r>
          </a:p>
          <a:p>
            <a:r>
              <a:rPr lang="da-DK" dirty="0"/>
              <a:t>Prioritering </a:t>
            </a:r>
          </a:p>
          <a:p>
            <a:pPr marL="0" indent="0">
              <a:buNone/>
            </a:pPr>
            <a:endParaRPr lang="da-DK" dirty="0"/>
          </a:p>
          <a:p>
            <a:endParaRPr lang="da-DK" dirty="0"/>
          </a:p>
        </p:txBody>
      </p:sp>
    </p:spTree>
    <p:extLst>
      <p:ext uri="{BB962C8B-B14F-4D97-AF65-F5344CB8AC3E}">
        <p14:creationId xmlns:p14="http://schemas.microsoft.com/office/powerpoint/2010/main" val="13640549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55638C5-97EC-45EF-B5DA-FEBF64466AF8}"/>
              </a:ext>
            </a:extLst>
          </p:cNvPr>
          <p:cNvSpPr>
            <a:spLocks noGrp="1"/>
          </p:cNvSpPr>
          <p:nvPr>
            <p:ph type="ctrTitle"/>
          </p:nvPr>
        </p:nvSpPr>
        <p:spPr>
          <a:xfrm>
            <a:off x="449975" y="-171400"/>
            <a:ext cx="8202991" cy="2519931"/>
          </a:xfrm>
        </p:spPr>
        <p:txBody>
          <a:bodyPr/>
          <a:lstStyle/>
          <a:p>
            <a:r>
              <a:rPr lang="da-DK" dirty="0"/>
              <a:t>Tak for ordet</a:t>
            </a:r>
          </a:p>
        </p:txBody>
      </p:sp>
      <p:sp>
        <p:nvSpPr>
          <p:cNvPr id="6" name="Undertitel 4">
            <a:extLst>
              <a:ext uri="{FF2B5EF4-FFF2-40B4-BE49-F238E27FC236}">
                <a16:creationId xmlns:a16="http://schemas.microsoft.com/office/drawing/2014/main" id="{61D79CE3-A7E5-4FFF-A4B3-F7A2E28804BD}"/>
              </a:ext>
            </a:extLst>
          </p:cNvPr>
          <p:cNvSpPr txBox="1">
            <a:spLocks/>
          </p:cNvSpPr>
          <p:nvPr/>
        </p:nvSpPr>
        <p:spPr bwMode="auto">
          <a:xfrm>
            <a:off x="539552" y="2636912"/>
            <a:ext cx="8137525" cy="70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buNone/>
              <a:defRPr sz="2000" i="1">
                <a:solidFill>
                  <a:schemeClr val="bg1"/>
                </a:solidFill>
                <a:latin typeface="+mn-lt"/>
                <a:ea typeface="+mn-ea"/>
                <a:cs typeface="+mn-cs"/>
              </a:defRPr>
            </a:lvl1pPr>
            <a:lvl2pPr marL="457200" indent="0" algn="ctr" rtl="0" eaLnBrk="1" fontAlgn="base" hangingPunct="1">
              <a:spcBef>
                <a:spcPct val="20000"/>
              </a:spcBef>
              <a:spcAft>
                <a:spcPct val="0"/>
              </a:spcAft>
              <a:buNone/>
              <a:defRPr sz="1800" i="1">
                <a:solidFill>
                  <a:schemeClr val="tx1"/>
                </a:solidFill>
                <a:latin typeface="+mn-lt"/>
              </a:defRPr>
            </a:lvl2pPr>
            <a:lvl3pPr marL="914400" indent="0" algn="ctr" rtl="0" eaLnBrk="1" fontAlgn="base" hangingPunct="1">
              <a:spcBef>
                <a:spcPct val="20000"/>
              </a:spcBef>
              <a:spcAft>
                <a:spcPct val="0"/>
              </a:spcAft>
              <a:buNone/>
              <a:defRPr sz="1600" i="1">
                <a:solidFill>
                  <a:schemeClr val="tx1"/>
                </a:solidFill>
                <a:latin typeface="+mn-lt"/>
              </a:defRPr>
            </a:lvl3pPr>
            <a:lvl4pPr marL="1371600" indent="0" algn="ctr" rtl="0" eaLnBrk="1" fontAlgn="base" hangingPunct="1">
              <a:spcBef>
                <a:spcPct val="20000"/>
              </a:spcBef>
              <a:spcAft>
                <a:spcPct val="0"/>
              </a:spcAft>
              <a:buNone/>
              <a:defRPr sz="1400" i="1">
                <a:solidFill>
                  <a:schemeClr val="tx1"/>
                </a:solidFill>
                <a:latin typeface="+mn-lt"/>
              </a:defRPr>
            </a:lvl4pPr>
            <a:lvl5pPr marL="1828800" indent="0" algn="ctr" rtl="0" eaLnBrk="1" fontAlgn="base" hangingPunct="1">
              <a:spcBef>
                <a:spcPct val="20000"/>
              </a:spcBef>
              <a:spcAft>
                <a:spcPct val="0"/>
              </a:spcAft>
              <a:buNone/>
              <a:defRPr sz="1200" i="1">
                <a:solidFill>
                  <a:schemeClr val="tx1"/>
                </a:solidFill>
                <a:latin typeface="+mn-lt"/>
              </a:defRPr>
            </a:lvl5pPr>
            <a:lvl6pPr marL="2286000" indent="0" algn="ctr" rtl="0" eaLnBrk="1" fontAlgn="base" hangingPunct="1">
              <a:spcBef>
                <a:spcPct val="20000"/>
              </a:spcBef>
              <a:spcAft>
                <a:spcPct val="0"/>
              </a:spcAft>
              <a:buNone/>
              <a:defRPr sz="1200" i="1">
                <a:solidFill>
                  <a:schemeClr val="tx1"/>
                </a:solidFill>
                <a:latin typeface="+mn-lt"/>
              </a:defRPr>
            </a:lvl6pPr>
            <a:lvl7pPr marL="2743200" indent="0" algn="ctr" rtl="0" eaLnBrk="1" fontAlgn="base" hangingPunct="1">
              <a:spcBef>
                <a:spcPct val="20000"/>
              </a:spcBef>
              <a:spcAft>
                <a:spcPct val="0"/>
              </a:spcAft>
              <a:buNone/>
              <a:defRPr sz="1200" i="1">
                <a:solidFill>
                  <a:schemeClr val="tx1"/>
                </a:solidFill>
                <a:latin typeface="+mn-lt"/>
              </a:defRPr>
            </a:lvl7pPr>
            <a:lvl8pPr marL="3200400" indent="0" algn="ctr" rtl="0" eaLnBrk="1" fontAlgn="base" hangingPunct="1">
              <a:spcBef>
                <a:spcPct val="20000"/>
              </a:spcBef>
              <a:spcAft>
                <a:spcPct val="0"/>
              </a:spcAft>
              <a:buNone/>
              <a:defRPr sz="1200" i="1">
                <a:solidFill>
                  <a:schemeClr val="tx1"/>
                </a:solidFill>
                <a:latin typeface="+mn-lt"/>
              </a:defRPr>
            </a:lvl8pPr>
            <a:lvl9pPr marL="3657600" indent="0" algn="ctr" rtl="0" eaLnBrk="1" fontAlgn="base" hangingPunct="1">
              <a:spcBef>
                <a:spcPct val="20000"/>
              </a:spcBef>
              <a:spcAft>
                <a:spcPct val="0"/>
              </a:spcAft>
              <a:buNone/>
              <a:defRPr sz="1200" i="1">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a-DK" sz="2000" b="0" i="1" u="none" strike="noStrike" kern="0" cap="none" spc="0" normalizeH="0" baseline="0" noProof="0" dirty="0">
                <a:ln>
                  <a:noFill/>
                </a:ln>
                <a:solidFill>
                  <a:srgbClr val="FFFFFF"/>
                </a:solidFill>
                <a:effectLst/>
                <a:uLnTx/>
                <a:uFillTx/>
                <a:latin typeface="Georgia"/>
                <a:ea typeface="+mn-ea"/>
                <a:cs typeface="+mn-cs"/>
              </a:rPr>
              <a:t>Janus Enemark Nissen</a:t>
            </a:r>
            <a:br>
              <a:rPr kumimoji="0" lang="da-DK" sz="2000" b="0" i="1" u="none" strike="noStrike" kern="0" cap="none" spc="0" normalizeH="0" baseline="0" noProof="0" dirty="0">
                <a:ln>
                  <a:noFill/>
                </a:ln>
                <a:solidFill>
                  <a:srgbClr val="FFFFFF"/>
                </a:solidFill>
                <a:effectLst/>
                <a:uLnTx/>
                <a:uFillTx/>
                <a:latin typeface="Georgia"/>
                <a:ea typeface="+mn-ea"/>
                <a:cs typeface="+mn-cs"/>
              </a:rPr>
            </a:br>
            <a:r>
              <a:rPr kumimoji="0" lang="da-DK" sz="2000" b="0" i="1" u="none" strike="noStrike" kern="0" cap="none" spc="0" normalizeH="0" baseline="0" noProof="0" dirty="0">
                <a:ln>
                  <a:noFill/>
                </a:ln>
                <a:solidFill>
                  <a:srgbClr val="FFFFFF"/>
                </a:solidFill>
                <a:effectLst/>
                <a:uLnTx/>
                <a:uFillTx/>
                <a:latin typeface="Georgia"/>
                <a:ea typeface="+mn-ea"/>
                <a:cs typeface="+mn-cs"/>
              </a:rPr>
              <a:t>jnn@albertslund.dk</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a-DK" sz="2000" b="0" i="1" u="none" strike="noStrike" kern="0" cap="none" spc="0" normalizeH="0" baseline="0" noProof="0" dirty="0">
                <a:ln>
                  <a:noFill/>
                </a:ln>
                <a:solidFill>
                  <a:srgbClr val="FFFFFF"/>
                </a:solidFill>
                <a:effectLst/>
                <a:uLnTx/>
                <a:uFillTx/>
                <a:latin typeface="Georgia"/>
                <a:ea typeface="+mn-ea"/>
                <a:cs typeface="+mn-cs"/>
              </a:rPr>
              <a:t>22537220</a:t>
            </a:r>
          </a:p>
        </p:txBody>
      </p:sp>
    </p:spTree>
    <p:extLst>
      <p:ext uri="{BB962C8B-B14F-4D97-AF65-F5344CB8AC3E}">
        <p14:creationId xmlns:p14="http://schemas.microsoft.com/office/powerpoint/2010/main" val="3307758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BBC17C-FA64-1CCE-4BED-47661A6EF809}"/>
              </a:ext>
            </a:extLst>
          </p:cNvPr>
          <p:cNvSpPr>
            <a:spLocks noGrp="1"/>
          </p:cNvSpPr>
          <p:nvPr>
            <p:ph type="title"/>
          </p:nvPr>
        </p:nvSpPr>
        <p:spPr>
          <a:xfrm>
            <a:off x="464326" y="584201"/>
            <a:ext cx="8176437" cy="1044599"/>
          </a:xfrm>
        </p:spPr>
        <p:txBody>
          <a:bodyPr/>
          <a:lstStyle/>
          <a:p>
            <a:pPr defTabSz="688975"/>
            <a:r>
              <a:rPr lang="da-DK" dirty="0"/>
              <a:t>Tema 3 – Borgernes møde med 					kommunen</a:t>
            </a:r>
          </a:p>
        </p:txBody>
      </p:sp>
      <p:graphicFrame>
        <p:nvGraphicFramePr>
          <p:cNvPr id="5" name="Tabel 5">
            <a:extLst>
              <a:ext uri="{FF2B5EF4-FFF2-40B4-BE49-F238E27FC236}">
                <a16:creationId xmlns:a16="http://schemas.microsoft.com/office/drawing/2014/main" id="{E3ECF1E7-F554-3E8A-136A-B9A9EE2C4BEB}"/>
              </a:ext>
            </a:extLst>
          </p:cNvPr>
          <p:cNvGraphicFramePr>
            <a:graphicFrameLocks noGrp="1"/>
          </p:cNvGraphicFramePr>
          <p:nvPr>
            <p:extLst>
              <p:ext uri="{D42A27DB-BD31-4B8C-83A1-F6EECF244321}">
                <p14:modId xmlns:p14="http://schemas.microsoft.com/office/powerpoint/2010/main" val="1074388225"/>
              </p:ext>
            </p:extLst>
          </p:nvPr>
        </p:nvGraphicFramePr>
        <p:xfrm>
          <a:off x="539552" y="1991082"/>
          <a:ext cx="7708074" cy="3310126"/>
        </p:xfrm>
        <a:graphic>
          <a:graphicData uri="http://schemas.openxmlformats.org/drawingml/2006/table">
            <a:tbl>
              <a:tblPr firstRow="1" bandRow="1">
                <a:tableStyleId>{3B4B98B0-60AC-42C2-AFA5-B58CD77FA1E5}</a:tableStyleId>
              </a:tblPr>
              <a:tblGrid>
                <a:gridCol w="1587394">
                  <a:extLst>
                    <a:ext uri="{9D8B030D-6E8A-4147-A177-3AD203B41FA5}">
                      <a16:colId xmlns:a16="http://schemas.microsoft.com/office/drawing/2014/main" val="2465022691"/>
                    </a:ext>
                  </a:extLst>
                </a:gridCol>
                <a:gridCol w="6120680">
                  <a:extLst>
                    <a:ext uri="{9D8B030D-6E8A-4147-A177-3AD203B41FA5}">
                      <a16:colId xmlns:a16="http://schemas.microsoft.com/office/drawing/2014/main" val="3057755712"/>
                    </a:ext>
                  </a:extLst>
                </a:gridCol>
              </a:tblGrid>
              <a:tr h="477923">
                <a:tc>
                  <a:txBody>
                    <a:bodyPr/>
                    <a:lstStyle/>
                    <a:p>
                      <a:pPr algn="ctr"/>
                      <a:r>
                        <a:rPr lang="da-DK" dirty="0">
                          <a:latin typeface="Calibri" panose="020F0502020204030204" pitchFamily="34" charset="0"/>
                          <a:cs typeface="Calibri" panose="020F0502020204030204" pitchFamily="34" charset="0"/>
                        </a:rPr>
                        <a:t>GRUPPE</a:t>
                      </a:r>
                    </a:p>
                  </a:txBody>
                  <a:tcPr anchor="ctr">
                    <a:lnR w="12700" cap="flat" cmpd="sng" algn="ctr">
                      <a:solidFill>
                        <a:schemeClr val="tx1"/>
                      </a:solidFill>
                      <a:prstDash val="solid"/>
                      <a:round/>
                      <a:headEnd type="none" w="med" len="med"/>
                      <a:tailEnd type="none" w="med" len="med"/>
                    </a:lnR>
                  </a:tcPr>
                </a:tc>
                <a:tc>
                  <a:txBody>
                    <a:bodyPr/>
                    <a:lstStyle/>
                    <a:p>
                      <a:pPr algn="ctr"/>
                      <a:r>
                        <a:rPr lang="da-DK" dirty="0">
                          <a:latin typeface="Calibri" panose="020F0502020204030204" pitchFamily="34" charset="0"/>
                          <a:cs typeface="Calibri" panose="020F0502020204030204" pitchFamily="34" charset="0"/>
                        </a:rPr>
                        <a:t>MÅL</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24755807"/>
                  </a:ext>
                </a:extLst>
              </a:tr>
              <a:tr h="559528">
                <a:tc>
                  <a:txBody>
                    <a:bodyPr/>
                    <a:lstStyle/>
                    <a:p>
                      <a:pPr algn="ctr"/>
                      <a:r>
                        <a:rPr lang="da-DK" sz="1400" dirty="0">
                          <a:latin typeface="Calibri" panose="020F0502020204030204" pitchFamily="34" charset="0"/>
                          <a:cs typeface="Calibri" panose="020F0502020204030204" pitchFamily="34" charset="0"/>
                        </a:rPr>
                        <a:t>Gruppe 1</a:t>
                      </a:r>
                    </a:p>
                  </a:txBody>
                  <a:tcPr anchor="ctr">
                    <a:lnR w="12700" cap="flat" cmpd="sng" algn="ctr">
                      <a:solidFill>
                        <a:schemeClr val="tx1"/>
                      </a:solidFill>
                      <a:prstDash val="solid"/>
                      <a:round/>
                      <a:headEnd type="none" w="med" len="med"/>
                      <a:tailEnd type="none" w="med" len="med"/>
                    </a:lnR>
                  </a:tcPr>
                </a:tc>
                <a:tc>
                  <a:txBody>
                    <a:bodyPr/>
                    <a:lstStyle/>
                    <a:p>
                      <a:pPr algn="l"/>
                      <a:r>
                        <a:rPr lang="da-DK" sz="1400" dirty="0">
                          <a:latin typeface="Calibri" panose="020F0502020204030204" pitchFamily="34" charset="0"/>
                          <a:cs typeface="Calibri" panose="020F0502020204030204" pitchFamily="34" charset="0"/>
                        </a:rPr>
                        <a:t>Borgerne oplever kulturinstitutioner på nye måder, og kulturinstitutionerne understøtter en bredere brug.</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64455792"/>
                  </a:ext>
                </a:extLst>
              </a:tr>
              <a:tr h="583480">
                <a:tc>
                  <a:txBody>
                    <a:bodyPr/>
                    <a:lstStyle/>
                    <a:p>
                      <a:pPr algn="ctr"/>
                      <a:r>
                        <a:rPr lang="da-DK" sz="1400" dirty="0">
                          <a:latin typeface="Calibri" panose="020F0502020204030204" pitchFamily="34" charset="0"/>
                          <a:cs typeface="Calibri" panose="020F0502020204030204" pitchFamily="34" charset="0"/>
                        </a:rPr>
                        <a:t>Gruppe 2</a:t>
                      </a:r>
                    </a:p>
                  </a:txBody>
                  <a:tcPr anchor="ctr">
                    <a:lnR w="12700" cap="flat" cmpd="sng" algn="ctr">
                      <a:solidFill>
                        <a:schemeClr val="tx1"/>
                      </a:solidFill>
                      <a:prstDash val="solid"/>
                      <a:round/>
                      <a:headEnd type="none" w="med" len="med"/>
                      <a:tailEnd type="none" w="med" len="med"/>
                    </a:lnR>
                  </a:tcPr>
                </a:tc>
                <a:tc>
                  <a:txBody>
                    <a:bodyPr/>
                    <a:lstStyle/>
                    <a:p>
                      <a:pPr algn="l"/>
                      <a:r>
                        <a:rPr lang="da-DK" sz="1400" dirty="0">
                          <a:latin typeface="Calibri" panose="020F0502020204030204" pitchFamily="34" charset="0"/>
                          <a:cs typeface="Calibri" panose="020F0502020204030204" pitchFamily="34" charset="0"/>
                        </a:rPr>
                        <a:t>Flere albertslundere skal opleve én samlet indgang til kommunen uanset, hvad de har behov for hjælp til.</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10781396"/>
                  </a:ext>
                </a:extLst>
              </a:tr>
              <a:tr h="529961">
                <a:tc>
                  <a:txBody>
                    <a:bodyPr/>
                    <a:lstStyle/>
                    <a:p>
                      <a:pPr algn="ctr"/>
                      <a:r>
                        <a:rPr lang="da-DK" sz="1400" dirty="0">
                          <a:latin typeface="Calibri" panose="020F0502020204030204" pitchFamily="34" charset="0"/>
                          <a:cs typeface="Calibri" panose="020F0502020204030204" pitchFamily="34" charset="0"/>
                        </a:rPr>
                        <a:t>Gruppe 3</a:t>
                      </a:r>
                    </a:p>
                  </a:txBody>
                  <a:tcPr anchor="ctr">
                    <a:lnR w="12700" cap="flat" cmpd="sng" algn="ctr">
                      <a:solidFill>
                        <a:schemeClr val="tx1"/>
                      </a:solidFill>
                      <a:prstDash val="solid"/>
                      <a:round/>
                      <a:headEnd type="none" w="med" len="med"/>
                      <a:tailEnd type="none" w="med" len="med"/>
                    </a:lnR>
                  </a:tcPr>
                </a:tc>
                <a:tc>
                  <a:txBody>
                    <a:bodyPr/>
                    <a:lstStyle/>
                    <a:p>
                      <a:pPr algn="l"/>
                      <a:r>
                        <a:rPr lang="da-DK" sz="1400" dirty="0">
                          <a:latin typeface="Calibri" panose="020F0502020204030204" pitchFamily="34" charset="0"/>
                          <a:cs typeface="Calibri" panose="020F0502020204030204" pitchFamily="34" charset="0"/>
                        </a:rPr>
                        <a:t>Øge tilfredsheden i forbindelse med borgerens sagsbehandling i kommunen.</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45921405"/>
                  </a:ext>
                </a:extLst>
              </a:tr>
              <a:tr h="573571">
                <a:tc>
                  <a:txBody>
                    <a:bodyPr/>
                    <a:lstStyle/>
                    <a:p>
                      <a:pPr algn="ctr"/>
                      <a:r>
                        <a:rPr lang="da-DK" sz="1400" dirty="0">
                          <a:latin typeface="Calibri" panose="020F0502020204030204" pitchFamily="34" charset="0"/>
                          <a:cs typeface="Calibri" panose="020F0502020204030204" pitchFamily="34" charset="0"/>
                        </a:rPr>
                        <a:t>Gruppe 4</a:t>
                      </a:r>
                    </a:p>
                  </a:txBody>
                  <a:tcPr anchor="ctr">
                    <a:lnR w="12700" cap="flat" cmpd="sng" algn="ctr">
                      <a:solidFill>
                        <a:schemeClr val="tx1"/>
                      </a:solidFill>
                      <a:prstDash val="solid"/>
                      <a:round/>
                      <a:headEnd type="none" w="med" len="med"/>
                      <a:tailEnd type="none" w="med" len="med"/>
                    </a:lnR>
                  </a:tcPr>
                </a:tc>
                <a:tc>
                  <a:txBody>
                    <a:bodyPr/>
                    <a:lstStyle/>
                    <a:p>
                      <a:pPr algn="l"/>
                      <a:r>
                        <a:rPr lang="da-DK" sz="1400" dirty="0">
                          <a:latin typeface="Calibri" panose="020F0502020204030204" pitchFamily="34" charset="0"/>
                          <a:cs typeface="Calibri" panose="020F0502020204030204" pitchFamily="34" charset="0"/>
                        </a:rPr>
                        <a:t>Øge tilfredsheden i forbindelse med borgerens sagsbehandling i kommunen.</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19289740"/>
                  </a:ext>
                </a:extLst>
              </a:tr>
              <a:tr h="585663">
                <a:tc>
                  <a:txBody>
                    <a:bodyPr/>
                    <a:lstStyle/>
                    <a:p>
                      <a:pPr algn="ctr"/>
                      <a:r>
                        <a:rPr lang="da-DK" sz="1400" dirty="0">
                          <a:latin typeface="Calibri" panose="020F0502020204030204" pitchFamily="34" charset="0"/>
                          <a:cs typeface="Calibri" panose="020F0502020204030204" pitchFamily="34" charset="0"/>
                        </a:rPr>
                        <a:t>Gruppe 5</a:t>
                      </a:r>
                    </a:p>
                  </a:txBody>
                  <a:tcPr anchor="ctr">
                    <a:lnR w="12700" cap="flat" cmpd="sng" algn="ctr">
                      <a:solidFill>
                        <a:schemeClr val="tx1"/>
                      </a:solidFill>
                      <a:prstDash val="solid"/>
                      <a:round/>
                      <a:headEnd type="none" w="med" len="med"/>
                      <a:tailEnd type="none" w="med" len="med"/>
                    </a:lnR>
                  </a:tcPr>
                </a:tc>
                <a:tc>
                  <a:txBody>
                    <a:bodyPr/>
                    <a:lstStyle/>
                    <a:p>
                      <a:pPr algn="l"/>
                      <a:r>
                        <a:rPr lang="da-DK" sz="1400" dirty="0">
                          <a:latin typeface="Calibri" panose="020F0502020204030204" pitchFamily="34" charset="0"/>
                          <a:cs typeface="Calibri" panose="020F0502020204030204" pitchFamily="34" charset="0"/>
                        </a:rPr>
                        <a:t>Flere albertslundere skal opleve én samlet indgang til kommunen uanset, hvad de har behov for hjælp til.</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64166431"/>
                  </a:ext>
                </a:extLst>
              </a:tr>
            </a:tbl>
          </a:graphicData>
        </a:graphic>
      </p:graphicFrame>
    </p:spTree>
    <p:extLst>
      <p:ext uri="{BB962C8B-B14F-4D97-AF65-F5344CB8AC3E}">
        <p14:creationId xmlns:p14="http://schemas.microsoft.com/office/powerpoint/2010/main" val="13896025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69847-30E6-4B59-A468-47A5286EF02F}"/>
              </a:ext>
            </a:extLst>
          </p:cNvPr>
          <p:cNvSpPr>
            <a:spLocks noGrp="1"/>
          </p:cNvSpPr>
          <p:nvPr>
            <p:ph type="title"/>
          </p:nvPr>
        </p:nvSpPr>
        <p:spPr/>
        <p:txBody>
          <a:bodyPr/>
          <a:lstStyle/>
          <a:p>
            <a:r>
              <a:rPr lang="da-DK" dirty="0"/>
              <a:t>Gruppearbejde</a:t>
            </a:r>
          </a:p>
        </p:txBody>
      </p:sp>
      <p:sp>
        <p:nvSpPr>
          <p:cNvPr id="3" name="Pladsholder til indhold 2">
            <a:extLst>
              <a:ext uri="{FF2B5EF4-FFF2-40B4-BE49-F238E27FC236}">
                <a16:creationId xmlns:a16="http://schemas.microsoft.com/office/drawing/2014/main" id="{F5E0211B-27E4-4EC8-B886-DC7C3318C6A7}"/>
              </a:ext>
            </a:extLst>
          </p:cNvPr>
          <p:cNvSpPr>
            <a:spLocks noGrp="1"/>
          </p:cNvSpPr>
          <p:nvPr>
            <p:ph idx="1"/>
          </p:nvPr>
        </p:nvSpPr>
        <p:spPr>
          <a:xfrm>
            <a:off x="503239" y="1340768"/>
            <a:ext cx="7525146" cy="5184576"/>
          </a:xfrm>
        </p:spPr>
        <p:txBody>
          <a:bodyPr/>
          <a:lstStyle/>
          <a:p>
            <a:pPr marL="342900" lvl="0" indent="-342900">
              <a:lnSpc>
                <a:spcPct val="115000"/>
              </a:lnSpc>
              <a:buFont typeface="Symbol" panose="05050102010706020507" pitchFamily="18" charset="2"/>
              <a:buChar char=""/>
              <a:tabLst>
                <a:tab pos="228600" algn="l"/>
                <a:tab pos="127635" algn="l"/>
              </a:tabLst>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Hvilke tegn ville </a:t>
            </a: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I kunne se </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 forhold til at nå målet?</a:t>
            </a:r>
            <a:b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endParaRPr lang="da-DK"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228600" algn="l"/>
                <a:tab pos="127635" algn="l"/>
              </a:tabLst>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Hvilke </a:t>
            </a:r>
            <a:r>
              <a:rPr lang="da-DK"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tværgående</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prøvehandlinger kan opfylde tegn og mål?</a:t>
            </a:r>
            <a:b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endParaRPr lang="da-DK"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228600" algn="l"/>
                <a:tab pos="127635" algn="l"/>
              </a:tabLst>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Hvem skal involveres i prøvehandlingerne og hvem er ansvarlig?</a:t>
            </a:r>
            <a:b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endParaRPr lang="da-DK"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228600" algn="l"/>
                <a:tab pos="127635" algn="l"/>
              </a:tabLst>
            </a:pP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H</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vornår tænker I at prøvehandlingen skulle gå i gang?</a:t>
            </a:r>
            <a:b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endParaRPr lang="da-DK"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15000"/>
              </a:lnSpc>
              <a:spcAft>
                <a:spcPts val="1000"/>
              </a:spcAft>
              <a:tabLst>
                <a:tab pos="228600" algn="l"/>
                <a:tab pos="828040" algn="l"/>
              </a:tabLst>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Priorité</a:t>
            </a: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r gerne jeres prøvehandlinger ved at skrive 1,2,3 i hjørnet af jeres post-it.</a:t>
            </a:r>
          </a:p>
          <a:p>
            <a:pPr marL="0" indent="0" algn="ctr">
              <a:lnSpc>
                <a:spcPct val="115000"/>
              </a:lnSpc>
              <a:spcAft>
                <a:spcPts val="1000"/>
              </a:spcAft>
              <a:buNone/>
              <a:tabLst>
                <a:tab pos="228600" algn="l"/>
                <a:tab pos="828040" algn="l"/>
              </a:tabLst>
            </a:pPr>
            <a:b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r>
              <a:rPr lang="da-DK"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Sæt jeres post-it op på </a:t>
            </a:r>
            <a:r>
              <a:rPr lang="da-DK" b="1" dirty="0" err="1">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brown</a:t>
            </a:r>
            <a:r>
              <a:rPr lang="da-DK"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 </a:t>
            </a:r>
            <a:r>
              <a:rPr lang="da-DK" b="1" dirty="0" err="1">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paper</a:t>
            </a:r>
            <a:r>
              <a:rPr lang="da-DK"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 </a:t>
            </a:r>
            <a:br>
              <a:rPr lang="da-DK"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br>
            <a:r>
              <a:rPr lang="da-DK"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 é</a:t>
            </a:r>
            <a:r>
              <a:rPr lang="da-DK" b="1" dirty="0">
                <a:solidFill>
                  <a:schemeClr val="accent4"/>
                </a:solidFill>
                <a:latin typeface="Calibri" panose="020F0502020204030204" pitchFamily="34" charset="0"/>
                <a:cs typeface="Times New Roman" panose="02020603050405020304" pitchFamily="18" charset="0"/>
              </a:rPr>
              <a:t>n post-it pr. prøvehandling og pr. tegn</a:t>
            </a:r>
            <a:endParaRPr lang="da-DK" b="1" dirty="0">
              <a:solidFill>
                <a:schemeClr val="accent4"/>
              </a:solidFill>
            </a:endParaRPr>
          </a:p>
        </p:txBody>
      </p:sp>
    </p:spTree>
    <p:extLst>
      <p:ext uri="{BB962C8B-B14F-4D97-AF65-F5344CB8AC3E}">
        <p14:creationId xmlns:p14="http://schemas.microsoft.com/office/powerpoint/2010/main" val="3860655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07AB64-4393-49AB-B35E-04BED410B5D7}"/>
              </a:ext>
            </a:extLst>
          </p:cNvPr>
          <p:cNvSpPr>
            <a:spLocks noGrp="1"/>
          </p:cNvSpPr>
          <p:nvPr>
            <p:ph type="title"/>
          </p:nvPr>
        </p:nvSpPr>
        <p:spPr>
          <a:xfrm>
            <a:off x="884419" y="908720"/>
            <a:ext cx="7375161" cy="1138188"/>
          </a:xfrm>
          <a:custGeom>
            <a:avLst/>
            <a:gdLst>
              <a:gd name="connsiteX0" fmla="*/ 0 w 7375161"/>
              <a:gd name="connsiteY0" fmla="*/ 0 h 1138188"/>
              <a:gd name="connsiteX1" fmla="*/ 596718 w 7375161"/>
              <a:gd name="connsiteY1" fmla="*/ 0 h 1138188"/>
              <a:gd name="connsiteX2" fmla="*/ 1045932 w 7375161"/>
              <a:gd name="connsiteY2" fmla="*/ 0 h 1138188"/>
              <a:gd name="connsiteX3" fmla="*/ 1863904 w 7375161"/>
              <a:gd name="connsiteY3" fmla="*/ 0 h 1138188"/>
              <a:gd name="connsiteX4" fmla="*/ 2460622 w 7375161"/>
              <a:gd name="connsiteY4" fmla="*/ 0 h 1138188"/>
              <a:gd name="connsiteX5" fmla="*/ 3057339 w 7375161"/>
              <a:gd name="connsiteY5" fmla="*/ 0 h 1138188"/>
              <a:gd name="connsiteX6" fmla="*/ 3875312 w 7375161"/>
              <a:gd name="connsiteY6" fmla="*/ 0 h 1138188"/>
              <a:gd name="connsiteX7" fmla="*/ 4398278 w 7375161"/>
              <a:gd name="connsiteY7" fmla="*/ 0 h 1138188"/>
              <a:gd name="connsiteX8" fmla="*/ 5216250 w 7375161"/>
              <a:gd name="connsiteY8" fmla="*/ 0 h 1138188"/>
              <a:gd name="connsiteX9" fmla="*/ 6034223 w 7375161"/>
              <a:gd name="connsiteY9" fmla="*/ 0 h 1138188"/>
              <a:gd name="connsiteX10" fmla="*/ 6704692 w 7375161"/>
              <a:gd name="connsiteY10" fmla="*/ 0 h 1138188"/>
              <a:gd name="connsiteX11" fmla="*/ 7375161 w 7375161"/>
              <a:gd name="connsiteY11" fmla="*/ 0 h 1138188"/>
              <a:gd name="connsiteX12" fmla="*/ 7375161 w 7375161"/>
              <a:gd name="connsiteY12" fmla="*/ 557712 h 1138188"/>
              <a:gd name="connsiteX13" fmla="*/ 7375161 w 7375161"/>
              <a:gd name="connsiteY13" fmla="*/ 1138188 h 1138188"/>
              <a:gd name="connsiteX14" fmla="*/ 6704692 w 7375161"/>
              <a:gd name="connsiteY14" fmla="*/ 1138188 h 1138188"/>
              <a:gd name="connsiteX15" fmla="*/ 6181726 w 7375161"/>
              <a:gd name="connsiteY15" fmla="*/ 1138188 h 1138188"/>
              <a:gd name="connsiteX16" fmla="*/ 5511257 w 7375161"/>
              <a:gd name="connsiteY16" fmla="*/ 1138188 h 1138188"/>
              <a:gd name="connsiteX17" fmla="*/ 4693284 w 7375161"/>
              <a:gd name="connsiteY17" fmla="*/ 1138188 h 1138188"/>
              <a:gd name="connsiteX18" fmla="*/ 4022815 w 7375161"/>
              <a:gd name="connsiteY18" fmla="*/ 1138188 h 1138188"/>
              <a:gd name="connsiteX19" fmla="*/ 3573601 w 7375161"/>
              <a:gd name="connsiteY19" fmla="*/ 1138188 h 1138188"/>
              <a:gd name="connsiteX20" fmla="*/ 3050635 w 7375161"/>
              <a:gd name="connsiteY20" fmla="*/ 1138188 h 1138188"/>
              <a:gd name="connsiteX21" fmla="*/ 2232662 w 7375161"/>
              <a:gd name="connsiteY21" fmla="*/ 1138188 h 1138188"/>
              <a:gd name="connsiteX22" fmla="*/ 1562193 w 7375161"/>
              <a:gd name="connsiteY22" fmla="*/ 1138188 h 1138188"/>
              <a:gd name="connsiteX23" fmla="*/ 1039227 w 7375161"/>
              <a:gd name="connsiteY23" fmla="*/ 1138188 h 1138188"/>
              <a:gd name="connsiteX24" fmla="*/ 0 w 7375161"/>
              <a:gd name="connsiteY24" fmla="*/ 1138188 h 1138188"/>
              <a:gd name="connsiteX25" fmla="*/ 0 w 7375161"/>
              <a:gd name="connsiteY25" fmla="*/ 603240 h 1138188"/>
              <a:gd name="connsiteX26" fmla="*/ 0 w 7375161"/>
              <a:gd name="connsiteY26" fmla="*/ 0 h 113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75161" h="1138188" extrusionOk="0">
                <a:moveTo>
                  <a:pt x="0" y="0"/>
                </a:moveTo>
                <a:cubicBezTo>
                  <a:pt x="123681" y="-6868"/>
                  <a:pt x="336115" y="-8415"/>
                  <a:pt x="596718" y="0"/>
                </a:cubicBezTo>
                <a:cubicBezTo>
                  <a:pt x="857321" y="8415"/>
                  <a:pt x="876603" y="-12621"/>
                  <a:pt x="1045932" y="0"/>
                </a:cubicBezTo>
                <a:cubicBezTo>
                  <a:pt x="1215261" y="12621"/>
                  <a:pt x="1656672" y="8534"/>
                  <a:pt x="1863904" y="0"/>
                </a:cubicBezTo>
                <a:cubicBezTo>
                  <a:pt x="2071136" y="-8534"/>
                  <a:pt x="2312752" y="-21275"/>
                  <a:pt x="2460622" y="0"/>
                </a:cubicBezTo>
                <a:cubicBezTo>
                  <a:pt x="2608492" y="21275"/>
                  <a:pt x="2849650" y="-12055"/>
                  <a:pt x="3057339" y="0"/>
                </a:cubicBezTo>
                <a:cubicBezTo>
                  <a:pt x="3265028" y="12055"/>
                  <a:pt x="3710800" y="-11075"/>
                  <a:pt x="3875312" y="0"/>
                </a:cubicBezTo>
                <a:cubicBezTo>
                  <a:pt x="4039824" y="11075"/>
                  <a:pt x="4232243" y="10512"/>
                  <a:pt x="4398278" y="0"/>
                </a:cubicBezTo>
                <a:cubicBezTo>
                  <a:pt x="4564313" y="-10512"/>
                  <a:pt x="4898303" y="19606"/>
                  <a:pt x="5216250" y="0"/>
                </a:cubicBezTo>
                <a:cubicBezTo>
                  <a:pt x="5534197" y="-19606"/>
                  <a:pt x="5864838" y="-12510"/>
                  <a:pt x="6034223" y="0"/>
                </a:cubicBezTo>
                <a:cubicBezTo>
                  <a:pt x="6203608" y="12510"/>
                  <a:pt x="6409892" y="-11574"/>
                  <a:pt x="6704692" y="0"/>
                </a:cubicBezTo>
                <a:cubicBezTo>
                  <a:pt x="6999492" y="11574"/>
                  <a:pt x="7230504" y="220"/>
                  <a:pt x="7375161" y="0"/>
                </a:cubicBezTo>
                <a:cubicBezTo>
                  <a:pt x="7401611" y="154800"/>
                  <a:pt x="7369898" y="348252"/>
                  <a:pt x="7375161" y="557712"/>
                </a:cubicBezTo>
                <a:cubicBezTo>
                  <a:pt x="7380424" y="767172"/>
                  <a:pt x="7389045" y="985060"/>
                  <a:pt x="7375161" y="1138188"/>
                </a:cubicBezTo>
                <a:cubicBezTo>
                  <a:pt x="7108580" y="1123886"/>
                  <a:pt x="7014469" y="1142135"/>
                  <a:pt x="6704692" y="1138188"/>
                </a:cubicBezTo>
                <a:cubicBezTo>
                  <a:pt x="6394915" y="1134241"/>
                  <a:pt x="6401402" y="1148272"/>
                  <a:pt x="6181726" y="1138188"/>
                </a:cubicBezTo>
                <a:cubicBezTo>
                  <a:pt x="5962050" y="1128104"/>
                  <a:pt x="5675304" y="1139517"/>
                  <a:pt x="5511257" y="1138188"/>
                </a:cubicBezTo>
                <a:cubicBezTo>
                  <a:pt x="5347210" y="1136859"/>
                  <a:pt x="4975818" y="1097550"/>
                  <a:pt x="4693284" y="1138188"/>
                </a:cubicBezTo>
                <a:cubicBezTo>
                  <a:pt x="4410750" y="1178826"/>
                  <a:pt x="4322387" y="1113767"/>
                  <a:pt x="4022815" y="1138188"/>
                </a:cubicBezTo>
                <a:cubicBezTo>
                  <a:pt x="3723243" y="1162609"/>
                  <a:pt x="3767213" y="1131895"/>
                  <a:pt x="3573601" y="1138188"/>
                </a:cubicBezTo>
                <a:cubicBezTo>
                  <a:pt x="3379989" y="1144481"/>
                  <a:pt x="3158927" y="1153636"/>
                  <a:pt x="3050635" y="1138188"/>
                </a:cubicBezTo>
                <a:cubicBezTo>
                  <a:pt x="2942343" y="1122740"/>
                  <a:pt x="2551615" y="1121610"/>
                  <a:pt x="2232662" y="1138188"/>
                </a:cubicBezTo>
                <a:cubicBezTo>
                  <a:pt x="1913709" y="1154766"/>
                  <a:pt x="1855486" y="1144427"/>
                  <a:pt x="1562193" y="1138188"/>
                </a:cubicBezTo>
                <a:cubicBezTo>
                  <a:pt x="1268900" y="1131949"/>
                  <a:pt x="1272793" y="1114613"/>
                  <a:pt x="1039227" y="1138188"/>
                </a:cubicBezTo>
                <a:cubicBezTo>
                  <a:pt x="805661" y="1161763"/>
                  <a:pt x="453401" y="1173615"/>
                  <a:pt x="0" y="1138188"/>
                </a:cubicBezTo>
                <a:cubicBezTo>
                  <a:pt x="-2051" y="952425"/>
                  <a:pt x="-10729" y="850415"/>
                  <a:pt x="0" y="603240"/>
                </a:cubicBezTo>
                <a:cubicBezTo>
                  <a:pt x="10729" y="356065"/>
                  <a:pt x="22577" y="133231"/>
                  <a:pt x="0" y="0"/>
                </a:cubicBezTo>
                <a:close/>
              </a:path>
            </a:pathLst>
          </a:custGeom>
          <a:ln w="57150">
            <a:solidFill>
              <a:schemeClr val="accent6">
                <a:lumMod val="75000"/>
              </a:schemeClr>
            </a:solidFill>
            <a:extLst>
              <a:ext uri="{C807C97D-BFC1-408E-A445-0C87EB9F89A2}">
                <ask:lineSketchStyleProps xmlns:ask="http://schemas.microsoft.com/office/drawing/2018/sketchyshapes" sd="1219033472">
                  <ask:type>
                    <ask:lineSketchFreehand/>
                  </ask:type>
                </ask:lineSketchStyleProps>
              </a:ext>
            </a:extLst>
          </a:ln>
        </p:spPr>
        <p:txBody>
          <a:bodyPr anchor="b">
            <a:normAutofit/>
          </a:bodyPr>
          <a:lstStyle/>
          <a:p>
            <a:pPr algn="ctr"/>
            <a:r>
              <a:rPr lang="da-DK" sz="4000" b="1" dirty="0">
                <a:solidFill>
                  <a:schemeClr val="tx2"/>
                </a:solidFill>
                <a:latin typeface="Calibri" panose="020F0502020204030204" pitchFamily="34" charset="0"/>
                <a:cs typeface="Calibri" panose="020F0502020204030204" pitchFamily="34" charset="0"/>
              </a:rPr>
              <a:t>Udskift 3 med et hop</a:t>
            </a:r>
            <a:br>
              <a:rPr lang="da-DK" sz="3000" dirty="0">
                <a:solidFill>
                  <a:schemeClr val="tx2"/>
                </a:solidFill>
              </a:rPr>
            </a:br>
            <a:endParaRPr lang="da-DK" sz="3000" dirty="0">
              <a:solidFill>
                <a:schemeClr val="tx2"/>
              </a:solidFill>
            </a:endParaRPr>
          </a:p>
        </p:txBody>
      </p:sp>
      <p:sp>
        <p:nvSpPr>
          <p:cNvPr id="3" name="Pladsholder til indhold 2">
            <a:extLst>
              <a:ext uri="{FF2B5EF4-FFF2-40B4-BE49-F238E27FC236}">
                <a16:creationId xmlns:a16="http://schemas.microsoft.com/office/drawing/2014/main" id="{BF3ED8B9-B9B3-4A9A-B7FA-67693E582F57}"/>
              </a:ext>
            </a:extLst>
          </p:cNvPr>
          <p:cNvSpPr>
            <a:spLocks noGrp="1"/>
          </p:cNvSpPr>
          <p:nvPr>
            <p:ph idx="1"/>
          </p:nvPr>
        </p:nvSpPr>
        <p:spPr>
          <a:xfrm>
            <a:off x="884420" y="2708920"/>
            <a:ext cx="7375161" cy="2337046"/>
          </a:xfrm>
        </p:spPr>
        <p:txBody>
          <a:bodyPr>
            <a:normAutofit fontScale="92500" lnSpcReduction="20000"/>
          </a:bodyPr>
          <a:lstStyle/>
          <a:p>
            <a:pPr marL="0" indent="0" algn="ctr">
              <a:buNone/>
            </a:pPr>
            <a:r>
              <a:rPr lang="da-DK" sz="2600" dirty="0">
                <a:solidFill>
                  <a:schemeClr val="tx2"/>
                </a:solidFill>
              </a:rPr>
              <a:t>Eksempel:</a:t>
            </a:r>
          </a:p>
          <a:p>
            <a:pPr algn="ctr"/>
            <a:endParaRPr lang="da-DK" sz="1800" dirty="0">
              <a:solidFill>
                <a:schemeClr val="tx2"/>
              </a:solidFill>
            </a:endParaRPr>
          </a:p>
          <a:p>
            <a:pPr marL="0" indent="0" algn="ctr">
              <a:buNone/>
            </a:pPr>
            <a:r>
              <a:rPr lang="da-DK" sz="1900" dirty="0">
                <a:solidFill>
                  <a:schemeClr val="tx2"/>
                </a:solidFill>
              </a:rPr>
              <a:t>Klap</a:t>
            </a:r>
          </a:p>
          <a:p>
            <a:pPr marL="0" indent="0" algn="ctr">
              <a:buNone/>
            </a:pPr>
            <a:r>
              <a:rPr lang="da-DK" sz="1900" dirty="0">
                <a:solidFill>
                  <a:schemeClr val="tx2"/>
                </a:solidFill>
              </a:rPr>
              <a:t>Tramp</a:t>
            </a:r>
          </a:p>
          <a:p>
            <a:pPr marL="0" indent="0" algn="ctr">
              <a:buNone/>
            </a:pPr>
            <a:r>
              <a:rPr lang="da-DK" sz="1900" dirty="0">
                <a:solidFill>
                  <a:schemeClr val="tx2"/>
                </a:solidFill>
              </a:rPr>
              <a:t>Hop</a:t>
            </a:r>
          </a:p>
          <a:p>
            <a:pPr marL="0" indent="0">
              <a:buNone/>
            </a:pPr>
            <a:endParaRPr lang="da-DK" sz="1800" dirty="0">
              <a:solidFill>
                <a:schemeClr val="tx2"/>
              </a:solidFill>
            </a:endParaRPr>
          </a:p>
          <a:p>
            <a:endParaRPr lang="da-DK" sz="1800" dirty="0">
              <a:solidFill>
                <a:schemeClr val="tx2"/>
              </a:solidFill>
            </a:endParaRPr>
          </a:p>
          <a:p>
            <a:pPr marL="0" indent="0" algn="ctr">
              <a:buNone/>
            </a:pPr>
            <a:r>
              <a:rPr lang="da-DK" sz="2200" dirty="0">
                <a:solidFill>
                  <a:schemeClr val="tx2"/>
                </a:solidFill>
              </a:rPr>
              <a:t>Prøv at holde et flydende tempo</a:t>
            </a:r>
          </a:p>
          <a:p>
            <a:endParaRPr lang="da-DK" sz="1125" dirty="0">
              <a:solidFill>
                <a:schemeClr val="tx2"/>
              </a:solidFill>
            </a:endParaRPr>
          </a:p>
          <a:p>
            <a:endParaRPr lang="da-DK" sz="1125" dirty="0">
              <a:solidFill>
                <a:schemeClr val="tx2"/>
              </a:solidFill>
            </a:endParaRPr>
          </a:p>
        </p:txBody>
      </p:sp>
    </p:spTree>
    <p:extLst>
      <p:ext uri="{BB962C8B-B14F-4D97-AF65-F5344CB8AC3E}">
        <p14:creationId xmlns:p14="http://schemas.microsoft.com/office/powerpoint/2010/main" val="125433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11F4D0-DDBD-676A-1A30-2199E67C1E48}"/>
              </a:ext>
            </a:extLst>
          </p:cNvPr>
          <p:cNvSpPr>
            <a:spLocks noGrp="1"/>
          </p:cNvSpPr>
          <p:nvPr>
            <p:ph type="ctrTitle"/>
          </p:nvPr>
        </p:nvSpPr>
        <p:spPr/>
        <p:txBody>
          <a:bodyPr/>
          <a:lstStyle/>
          <a:p>
            <a:r>
              <a:rPr lang="da-DK" dirty="0"/>
              <a:t>Sidste opsamling</a:t>
            </a:r>
          </a:p>
        </p:txBody>
      </p:sp>
      <p:sp>
        <p:nvSpPr>
          <p:cNvPr id="3" name="Undertitel 2">
            <a:extLst>
              <a:ext uri="{FF2B5EF4-FFF2-40B4-BE49-F238E27FC236}">
                <a16:creationId xmlns:a16="http://schemas.microsoft.com/office/drawing/2014/main" id="{BF4EE041-A3BE-39AF-386E-0DB52086444E}"/>
              </a:ext>
            </a:extLst>
          </p:cNvPr>
          <p:cNvSpPr>
            <a:spLocks noGrp="1"/>
          </p:cNvSpPr>
          <p:nvPr>
            <p:ph type="subTitle" idx="1"/>
          </p:nvPr>
        </p:nvSpPr>
        <p:spPr/>
        <p:txBody>
          <a:bodyPr/>
          <a:lstStyle/>
          <a:p>
            <a:pPr marL="342900" indent="-342900">
              <a:lnSpc>
                <a:spcPct val="150000"/>
              </a:lnSpc>
              <a:buFont typeface="Arial" panose="020B0604020202020204" pitchFamily="34" charset="0"/>
              <a:buChar char="•"/>
            </a:pPr>
            <a:r>
              <a:rPr lang="da-DK" dirty="0">
                <a:latin typeface="Calibri" panose="020F0502020204030204" pitchFamily="34" charset="0"/>
                <a:cs typeface="Calibri" panose="020F0502020204030204" pitchFamily="34" charset="0"/>
              </a:rPr>
              <a:t>Hvad er det vigtigste vi skal lykkes med og hvorfor?</a:t>
            </a:r>
          </a:p>
          <a:p>
            <a:pPr marL="342900" indent="-342900">
              <a:lnSpc>
                <a:spcPct val="150000"/>
              </a:lnSpc>
              <a:buFont typeface="Arial" panose="020B0604020202020204" pitchFamily="34" charset="0"/>
              <a:buChar char="•"/>
            </a:pPr>
            <a:r>
              <a:rPr lang="da-DK" dirty="0">
                <a:latin typeface="Calibri" panose="020F0502020204030204" pitchFamily="34" charset="0"/>
                <a:cs typeface="Calibri" panose="020F0502020204030204" pitchFamily="34" charset="0"/>
              </a:rPr>
              <a:t>Er der nogle generelle observationer fra i dag?</a:t>
            </a:r>
          </a:p>
          <a:p>
            <a:pPr marL="342900" indent="-342900">
              <a:lnSpc>
                <a:spcPct val="150000"/>
              </a:lnSpc>
              <a:buFont typeface="Arial" panose="020B0604020202020204" pitchFamily="34" charset="0"/>
              <a:buChar char="•"/>
            </a:pPr>
            <a:r>
              <a:rPr lang="da-DK" dirty="0">
                <a:latin typeface="Calibri" panose="020F0502020204030204" pitchFamily="34" charset="0"/>
                <a:cs typeface="Calibri" panose="020F0502020204030204" pitchFamily="34" charset="0"/>
              </a:rPr>
              <a:t>Næste skridt</a:t>
            </a:r>
          </a:p>
        </p:txBody>
      </p:sp>
    </p:spTree>
    <p:extLst>
      <p:ext uri="{BB962C8B-B14F-4D97-AF65-F5344CB8AC3E}">
        <p14:creationId xmlns:p14="http://schemas.microsoft.com/office/powerpoint/2010/main" val="36071142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55638C5-97EC-45EF-B5DA-FEBF64466AF8}"/>
              </a:ext>
            </a:extLst>
          </p:cNvPr>
          <p:cNvSpPr>
            <a:spLocks noGrp="1"/>
          </p:cNvSpPr>
          <p:nvPr>
            <p:ph type="ctrTitle"/>
          </p:nvPr>
        </p:nvSpPr>
        <p:spPr>
          <a:xfrm>
            <a:off x="539552" y="909069"/>
            <a:ext cx="8202991" cy="2519931"/>
          </a:xfrm>
        </p:spPr>
        <p:txBody>
          <a:bodyPr/>
          <a:lstStyle/>
          <a:p>
            <a:pPr algn="ctr">
              <a:lnSpc>
                <a:spcPct val="150000"/>
              </a:lnSpc>
            </a:pPr>
            <a:r>
              <a:rPr lang="da-DK" b="1" dirty="0"/>
              <a:t>Tak for i dag </a:t>
            </a:r>
            <a:br>
              <a:rPr lang="da-DK" b="1" dirty="0"/>
            </a:br>
            <a:r>
              <a:rPr lang="da-DK" b="1" dirty="0"/>
              <a:t>og god weekend</a:t>
            </a:r>
          </a:p>
        </p:txBody>
      </p:sp>
    </p:spTree>
    <p:extLst>
      <p:ext uri="{BB962C8B-B14F-4D97-AF65-F5344CB8AC3E}">
        <p14:creationId xmlns:p14="http://schemas.microsoft.com/office/powerpoint/2010/main" val="3151825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C1478D-0FCF-45CE-9270-DAFC0B5CCD23}"/>
              </a:ext>
            </a:extLst>
          </p:cNvPr>
          <p:cNvSpPr>
            <a:spLocks noGrp="1"/>
          </p:cNvSpPr>
          <p:nvPr>
            <p:ph type="title"/>
          </p:nvPr>
        </p:nvSpPr>
        <p:spPr>
          <a:xfrm>
            <a:off x="2239709" y="764704"/>
            <a:ext cx="4316022" cy="1378012"/>
          </a:xfrm>
        </p:spPr>
        <p:txBody>
          <a:bodyPr anchor="ctr">
            <a:normAutofit/>
          </a:bodyPr>
          <a:lstStyle/>
          <a:p>
            <a:pPr algn="ctr"/>
            <a:r>
              <a:rPr lang="da-DK" b="1" dirty="0">
                <a:solidFill>
                  <a:schemeClr val="tx2"/>
                </a:solidFill>
                <a:latin typeface="Calibri" panose="020F0502020204030204" pitchFamily="34" charset="0"/>
                <a:cs typeface="Calibri" panose="020F0502020204030204" pitchFamily="34" charset="0"/>
              </a:rPr>
              <a:t>Skift klap ud med 1 og hop ud med 3</a:t>
            </a:r>
          </a:p>
        </p:txBody>
      </p:sp>
      <p:sp>
        <p:nvSpPr>
          <p:cNvPr id="3" name="Pladsholder til indhold 2">
            <a:extLst>
              <a:ext uri="{FF2B5EF4-FFF2-40B4-BE49-F238E27FC236}">
                <a16:creationId xmlns:a16="http://schemas.microsoft.com/office/drawing/2014/main" id="{A20F0A57-9AD1-47FE-8230-38A6256F5E4B}"/>
              </a:ext>
            </a:extLst>
          </p:cNvPr>
          <p:cNvSpPr>
            <a:spLocks noGrp="1"/>
          </p:cNvSpPr>
          <p:nvPr>
            <p:ph idx="1"/>
          </p:nvPr>
        </p:nvSpPr>
        <p:spPr>
          <a:xfrm>
            <a:off x="2430854" y="2780928"/>
            <a:ext cx="4282291" cy="2538524"/>
          </a:xfrm>
          <a:custGeom>
            <a:avLst/>
            <a:gdLst>
              <a:gd name="connsiteX0" fmla="*/ 0 w 4282291"/>
              <a:gd name="connsiteY0" fmla="*/ 0 h 2538524"/>
              <a:gd name="connsiteX1" fmla="*/ 4282291 w 4282291"/>
              <a:gd name="connsiteY1" fmla="*/ 0 h 2538524"/>
              <a:gd name="connsiteX2" fmla="*/ 4282291 w 4282291"/>
              <a:gd name="connsiteY2" fmla="*/ 2538524 h 2538524"/>
              <a:gd name="connsiteX3" fmla="*/ 0 w 4282291"/>
              <a:gd name="connsiteY3" fmla="*/ 2538524 h 2538524"/>
              <a:gd name="connsiteX4" fmla="*/ 0 w 4282291"/>
              <a:gd name="connsiteY4" fmla="*/ 0 h 2538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2291" h="2538524" extrusionOk="0">
                <a:moveTo>
                  <a:pt x="0" y="0"/>
                </a:moveTo>
                <a:cubicBezTo>
                  <a:pt x="1656345" y="118645"/>
                  <a:pt x="2762616" y="116012"/>
                  <a:pt x="4282291" y="0"/>
                </a:cubicBezTo>
                <a:cubicBezTo>
                  <a:pt x="4149409" y="659124"/>
                  <a:pt x="4367242" y="1558594"/>
                  <a:pt x="4282291" y="2538524"/>
                </a:cubicBezTo>
                <a:cubicBezTo>
                  <a:pt x="2674302" y="2673124"/>
                  <a:pt x="470094" y="2381328"/>
                  <a:pt x="0" y="2538524"/>
                </a:cubicBezTo>
                <a:cubicBezTo>
                  <a:pt x="-20187" y="1376848"/>
                  <a:pt x="-152480" y="1229870"/>
                  <a:pt x="0" y="0"/>
                </a:cubicBezTo>
                <a:close/>
              </a:path>
            </a:pathLst>
          </a:custGeom>
          <a:ln w="57150">
            <a:solidFill>
              <a:schemeClr val="accent6">
                <a:lumMod val="75000"/>
              </a:schemeClr>
            </a:solidFill>
            <a:extLst>
              <a:ext uri="{C807C97D-BFC1-408E-A445-0C87EB9F89A2}">
                <ask:lineSketchStyleProps xmlns:ask="http://schemas.microsoft.com/office/drawing/2018/sketchyshapes" sd="1219033472">
                  <ask:type>
                    <ask:lineSketchCurved/>
                  </ask:type>
                </ask:lineSketchStyleProps>
              </a:ext>
            </a:extLst>
          </a:ln>
        </p:spPr>
        <p:txBody>
          <a:bodyPr anchor="t">
            <a:normAutofit fontScale="40000" lnSpcReduction="20000"/>
          </a:bodyPr>
          <a:lstStyle/>
          <a:p>
            <a:pPr marL="0" indent="0" algn="ctr">
              <a:buNone/>
            </a:pPr>
            <a:endParaRPr lang="da-DK" sz="5550" dirty="0">
              <a:solidFill>
                <a:schemeClr val="tx2"/>
              </a:solidFill>
            </a:endParaRPr>
          </a:p>
          <a:p>
            <a:pPr marL="0" indent="0" algn="ctr">
              <a:buNone/>
            </a:pPr>
            <a:r>
              <a:rPr lang="da-DK" sz="5550" dirty="0">
                <a:solidFill>
                  <a:schemeClr val="tx2"/>
                </a:solidFill>
              </a:rPr>
              <a:t>Eksempel:</a:t>
            </a:r>
          </a:p>
          <a:p>
            <a:pPr algn="ctr"/>
            <a:endParaRPr lang="da-DK" sz="2850" dirty="0">
              <a:solidFill>
                <a:schemeClr val="tx2"/>
              </a:solidFill>
            </a:endParaRPr>
          </a:p>
          <a:p>
            <a:pPr marL="0" indent="0" algn="ctr">
              <a:buNone/>
            </a:pPr>
            <a:r>
              <a:rPr lang="da-DK" sz="5000" dirty="0">
                <a:solidFill>
                  <a:schemeClr val="tx2"/>
                </a:solidFill>
              </a:rPr>
              <a:t>1</a:t>
            </a:r>
          </a:p>
          <a:p>
            <a:pPr marL="0" indent="0" algn="ctr">
              <a:buNone/>
            </a:pPr>
            <a:r>
              <a:rPr lang="da-DK" sz="5000" dirty="0">
                <a:solidFill>
                  <a:schemeClr val="tx2"/>
                </a:solidFill>
              </a:rPr>
              <a:t>Tramp</a:t>
            </a:r>
          </a:p>
          <a:p>
            <a:pPr marL="0" indent="0" algn="ctr">
              <a:buNone/>
            </a:pPr>
            <a:r>
              <a:rPr lang="da-DK" sz="5000" dirty="0">
                <a:solidFill>
                  <a:schemeClr val="tx2"/>
                </a:solidFill>
              </a:rPr>
              <a:t>3</a:t>
            </a:r>
          </a:p>
          <a:p>
            <a:endParaRPr lang="da-DK" sz="2850" dirty="0">
              <a:solidFill>
                <a:schemeClr val="tx2"/>
              </a:solidFill>
            </a:endParaRPr>
          </a:p>
          <a:p>
            <a:endParaRPr lang="da-DK" sz="2850" dirty="0">
              <a:solidFill>
                <a:schemeClr val="tx2"/>
              </a:solidFill>
            </a:endParaRPr>
          </a:p>
          <a:p>
            <a:pPr marL="0" indent="0" algn="ctr">
              <a:buNone/>
            </a:pPr>
            <a:r>
              <a:rPr lang="da-DK" sz="5000" dirty="0">
                <a:solidFill>
                  <a:schemeClr val="tx2"/>
                </a:solidFill>
              </a:rPr>
              <a:t>Prøv at holde et flydende tempo</a:t>
            </a:r>
          </a:p>
          <a:p>
            <a:endParaRPr lang="da-DK" sz="975" dirty="0">
              <a:solidFill>
                <a:schemeClr val="tx2"/>
              </a:solidFill>
            </a:endParaRPr>
          </a:p>
        </p:txBody>
      </p:sp>
    </p:spTree>
    <p:extLst>
      <p:ext uri="{BB962C8B-B14F-4D97-AF65-F5344CB8AC3E}">
        <p14:creationId xmlns:p14="http://schemas.microsoft.com/office/powerpoint/2010/main" val="748146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B2AB16-ABEB-4B2B-B69D-95C83CE7E305}"/>
              </a:ext>
            </a:extLst>
          </p:cNvPr>
          <p:cNvSpPr>
            <a:spLocks noGrp="1"/>
          </p:cNvSpPr>
          <p:nvPr>
            <p:ph type="title"/>
          </p:nvPr>
        </p:nvSpPr>
        <p:spPr>
          <a:xfrm>
            <a:off x="2264515" y="548680"/>
            <a:ext cx="4316022" cy="1378012"/>
          </a:xfrm>
        </p:spPr>
        <p:txBody>
          <a:bodyPr anchor="b">
            <a:normAutofit/>
          </a:bodyPr>
          <a:lstStyle/>
          <a:p>
            <a:pPr algn="ctr"/>
            <a:r>
              <a:rPr lang="da-DK" sz="2700" dirty="0">
                <a:solidFill>
                  <a:schemeClr val="tx2"/>
                </a:solidFill>
              </a:rPr>
              <a:t> </a:t>
            </a:r>
            <a:r>
              <a:rPr lang="da-DK" sz="4000" b="1" dirty="0">
                <a:solidFill>
                  <a:schemeClr val="tx2"/>
                </a:solidFill>
                <a:latin typeface="Calibri" panose="020F0502020204030204" pitchFamily="34" charset="0"/>
                <a:cs typeface="Calibri" panose="020F0502020204030204" pitchFamily="34" charset="0"/>
              </a:rPr>
              <a:t>Kunne I tælle til 3?</a:t>
            </a:r>
            <a:br>
              <a:rPr lang="da-DK" sz="4000" b="1" dirty="0">
                <a:solidFill>
                  <a:schemeClr val="tx2"/>
                </a:solidFill>
                <a:latin typeface="Calibri" panose="020F0502020204030204" pitchFamily="34" charset="0"/>
                <a:cs typeface="Calibri" panose="020F0502020204030204" pitchFamily="34" charset="0"/>
              </a:rPr>
            </a:br>
            <a:endParaRPr lang="da-DK" sz="3000" b="1" dirty="0">
              <a:solidFill>
                <a:schemeClr val="tx2"/>
              </a:solidFill>
              <a:latin typeface="Calibri" panose="020F0502020204030204" pitchFamily="34" charset="0"/>
              <a:cs typeface="Calibri" panose="020F0502020204030204" pitchFamily="34" charset="0"/>
            </a:endParaRPr>
          </a:p>
        </p:txBody>
      </p:sp>
      <p:sp>
        <p:nvSpPr>
          <p:cNvPr id="3" name="Pladsholder til indhold 2">
            <a:extLst>
              <a:ext uri="{FF2B5EF4-FFF2-40B4-BE49-F238E27FC236}">
                <a16:creationId xmlns:a16="http://schemas.microsoft.com/office/drawing/2014/main" id="{D7332A1D-C59D-40C9-97FB-B6E0D763ED76}"/>
              </a:ext>
            </a:extLst>
          </p:cNvPr>
          <p:cNvSpPr>
            <a:spLocks noGrp="1"/>
          </p:cNvSpPr>
          <p:nvPr>
            <p:ph idx="1"/>
          </p:nvPr>
        </p:nvSpPr>
        <p:spPr>
          <a:xfrm>
            <a:off x="2291966" y="2420888"/>
            <a:ext cx="4584290" cy="3240360"/>
          </a:xfrm>
          <a:custGeom>
            <a:avLst/>
            <a:gdLst>
              <a:gd name="connsiteX0" fmla="*/ 0 w 4584290"/>
              <a:gd name="connsiteY0" fmla="*/ 0 h 3240360"/>
              <a:gd name="connsiteX1" fmla="*/ 609056 w 4584290"/>
              <a:gd name="connsiteY1" fmla="*/ 0 h 3240360"/>
              <a:gd name="connsiteX2" fmla="*/ 1126426 w 4584290"/>
              <a:gd name="connsiteY2" fmla="*/ 0 h 3240360"/>
              <a:gd name="connsiteX3" fmla="*/ 1873010 w 4584290"/>
              <a:gd name="connsiteY3" fmla="*/ 0 h 3240360"/>
              <a:gd name="connsiteX4" fmla="*/ 2482066 w 4584290"/>
              <a:gd name="connsiteY4" fmla="*/ 0 h 3240360"/>
              <a:gd name="connsiteX5" fmla="*/ 3091121 w 4584290"/>
              <a:gd name="connsiteY5" fmla="*/ 0 h 3240360"/>
              <a:gd name="connsiteX6" fmla="*/ 3837706 w 4584290"/>
              <a:gd name="connsiteY6" fmla="*/ 0 h 3240360"/>
              <a:gd name="connsiteX7" fmla="*/ 4584290 w 4584290"/>
              <a:gd name="connsiteY7" fmla="*/ 0 h 3240360"/>
              <a:gd name="connsiteX8" fmla="*/ 4584290 w 4584290"/>
              <a:gd name="connsiteY8" fmla="*/ 712879 h 3240360"/>
              <a:gd name="connsiteX9" fmla="*/ 4584290 w 4584290"/>
              <a:gd name="connsiteY9" fmla="*/ 1296144 h 3240360"/>
              <a:gd name="connsiteX10" fmla="*/ 4584290 w 4584290"/>
              <a:gd name="connsiteY10" fmla="*/ 1879409 h 3240360"/>
              <a:gd name="connsiteX11" fmla="*/ 4584290 w 4584290"/>
              <a:gd name="connsiteY11" fmla="*/ 2527481 h 3240360"/>
              <a:gd name="connsiteX12" fmla="*/ 4584290 w 4584290"/>
              <a:gd name="connsiteY12" fmla="*/ 3240360 h 3240360"/>
              <a:gd name="connsiteX13" fmla="*/ 4066920 w 4584290"/>
              <a:gd name="connsiteY13" fmla="*/ 3240360 h 3240360"/>
              <a:gd name="connsiteX14" fmla="*/ 3320336 w 4584290"/>
              <a:gd name="connsiteY14" fmla="*/ 3240360 h 3240360"/>
              <a:gd name="connsiteX15" fmla="*/ 2757123 w 4584290"/>
              <a:gd name="connsiteY15" fmla="*/ 3240360 h 3240360"/>
              <a:gd name="connsiteX16" fmla="*/ 2102224 w 4584290"/>
              <a:gd name="connsiteY16" fmla="*/ 3240360 h 3240360"/>
              <a:gd name="connsiteX17" fmla="*/ 1355640 w 4584290"/>
              <a:gd name="connsiteY17" fmla="*/ 3240360 h 3240360"/>
              <a:gd name="connsiteX18" fmla="*/ 700741 w 4584290"/>
              <a:gd name="connsiteY18" fmla="*/ 3240360 h 3240360"/>
              <a:gd name="connsiteX19" fmla="*/ 0 w 4584290"/>
              <a:gd name="connsiteY19" fmla="*/ 3240360 h 3240360"/>
              <a:gd name="connsiteX20" fmla="*/ 0 w 4584290"/>
              <a:gd name="connsiteY20" fmla="*/ 2657095 h 3240360"/>
              <a:gd name="connsiteX21" fmla="*/ 0 w 4584290"/>
              <a:gd name="connsiteY21" fmla="*/ 2041427 h 3240360"/>
              <a:gd name="connsiteX22" fmla="*/ 0 w 4584290"/>
              <a:gd name="connsiteY22" fmla="*/ 1328548 h 3240360"/>
              <a:gd name="connsiteX23" fmla="*/ 0 w 4584290"/>
              <a:gd name="connsiteY23" fmla="*/ 680476 h 3240360"/>
              <a:gd name="connsiteX24" fmla="*/ 0 w 4584290"/>
              <a:gd name="connsiteY24" fmla="*/ 0 h 324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84290" h="3240360" extrusionOk="0">
                <a:moveTo>
                  <a:pt x="0" y="0"/>
                </a:moveTo>
                <a:cubicBezTo>
                  <a:pt x="273318" y="-10139"/>
                  <a:pt x="318985" y="30453"/>
                  <a:pt x="609056" y="0"/>
                </a:cubicBezTo>
                <a:cubicBezTo>
                  <a:pt x="899127" y="-30453"/>
                  <a:pt x="949420" y="23628"/>
                  <a:pt x="1126426" y="0"/>
                </a:cubicBezTo>
                <a:cubicBezTo>
                  <a:pt x="1303432" y="-23628"/>
                  <a:pt x="1561767" y="-18331"/>
                  <a:pt x="1873010" y="0"/>
                </a:cubicBezTo>
                <a:cubicBezTo>
                  <a:pt x="2184253" y="18331"/>
                  <a:pt x="2246784" y="880"/>
                  <a:pt x="2482066" y="0"/>
                </a:cubicBezTo>
                <a:cubicBezTo>
                  <a:pt x="2717348" y="-880"/>
                  <a:pt x="2956006" y="5519"/>
                  <a:pt x="3091121" y="0"/>
                </a:cubicBezTo>
                <a:cubicBezTo>
                  <a:pt x="3226236" y="-5519"/>
                  <a:pt x="3483879" y="8760"/>
                  <a:pt x="3837706" y="0"/>
                </a:cubicBezTo>
                <a:cubicBezTo>
                  <a:pt x="4191534" y="-8760"/>
                  <a:pt x="4342220" y="27869"/>
                  <a:pt x="4584290" y="0"/>
                </a:cubicBezTo>
                <a:cubicBezTo>
                  <a:pt x="4553987" y="169276"/>
                  <a:pt x="4550008" y="421768"/>
                  <a:pt x="4584290" y="712879"/>
                </a:cubicBezTo>
                <a:cubicBezTo>
                  <a:pt x="4618572" y="1003990"/>
                  <a:pt x="4584817" y="1072642"/>
                  <a:pt x="4584290" y="1296144"/>
                </a:cubicBezTo>
                <a:cubicBezTo>
                  <a:pt x="4583763" y="1519647"/>
                  <a:pt x="4594751" y="1712879"/>
                  <a:pt x="4584290" y="1879409"/>
                </a:cubicBezTo>
                <a:cubicBezTo>
                  <a:pt x="4573829" y="2045940"/>
                  <a:pt x="4556160" y="2209311"/>
                  <a:pt x="4584290" y="2527481"/>
                </a:cubicBezTo>
                <a:cubicBezTo>
                  <a:pt x="4612420" y="2845651"/>
                  <a:pt x="4560347" y="2924828"/>
                  <a:pt x="4584290" y="3240360"/>
                </a:cubicBezTo>
                <a:cubicBezTo>
                  <a:pt x="4326638" y="3217721"/>
                  <a:pt x="4232204" y="3224815"/>
                  <a:pt x="4066920" y="3240360"/>
                </a:cubicBezTo>
                <a:cubicBezTo>
                  <a:pt x="3901636" y="3255906"/>
                  <a:pt x="3560312" y="3216044"/>
                  <a:pt x="3320336" y="3240360"/>
                </a:cubicBezTo>
                <a:cubicBezTo>
                  <a:pt x="3080360" y="3264676"/>
                  <a:pt x="3021745" y="3213537"/>
                  <a:pt x="2757123" y="3240360"/>
                </a:cubicBezTo>
                <a:cubicBezTo>
                  <a:pt x="2492501" y="3267183"/>
                  <a:pt x="2277503" y="3230104"/>
                  <a:pt x="2102224" y="3240360"/>
                </a:cubicBezTo>
                <a:cubicBezTo>
                  <a:pt x="1926945" y="3250616"/>
                  <a:pt x="1628812" y="3249420"/>
                  <a:pt x="1355640" y="3240360"/>
                </a:cubicBezTo>
                <a:cubicBezTo>
                  <a:pt x="1082468" y="3231300"/>
                  <a:pt x="960868" y="3208678"/>
                  <a:pt x="700741" y="3240360"/>
                </a:cubicBezTo>
                <a:cubicBezTo>
                  <a:pt x="440614" y="3272042"/>
                  <a:pt x="149573" y="3211094"/>
                  <a:pt x="0" y="3240360"/>
                </a:cubicBezTo>
                <a:cubicBezTo>
                  <a:pt x="1590" y="2948995"/>
                  <a:pt x="-3668" y="2804283"/>
                  <a:pt x="0" y="2657095"/>
                </a:cubicBezTo>
                <a:cubicBezTo>
                  <a:pt x="3668" y="2509907"/>
                  <a:pt x="-6488" y="2290548"/>
                  <a:pt x="0" y="2041427"/>
                </a:cubicBezTo>
                <a:cubicBezTo>
                  <a:pt x="6488" y="1792306"/>
                  <a:pt x="-24450" y="1567001"/>
                  <a:pt x="0" y="1328548"/>
                </a:cubicBezTo>
                <a:cubicBezTo>
                  <a:pt x="24450" y="1090095"/>
                  <a:pt x="-25231" y="984553"/>
                  <a:pt x="0" y="680476"/>
                </a:cubicBezTo>
                <a:cubicBezTo>
                  <a:pt x="25231" y="376399"/>
                  <a:pt x="-11485" y="182764"/>
                  <a:pt x="0" y="0"/>
                </a:cubicBezTo>
                <a:close/>
              </a:path>
            </a:pathLst>
          </a:custGeom>
          <a:ln w="57150">
            <a:solidFill>
              <a:schemeClr val="accent6">
                <a:lumMod val="75000"/>
              </a:schemeClr>
            </a:solidFill>
            <a:extLst>
              <a:ext uri="{C807C97D-BFC1-408E-A445-0C87EB9F89A2}">
                <ask:lineSketchStyleProps xmlns:ask="http://schemas.microsoft.com/office/drawing/2018/sketchyshapes" sd="1219033472">
                  <ask:type>
                    <ask:lineSketchFreehand/>
                  </ask:type>
                </ask:lineSketchStyleProps>
              </a:ext>
            </a:extLst>
          </a:ln>
        </p:spPr>
        <p:txBody>
          <a:bodyPr anchor="t">
            <a:normAutofit/>
          </a:bodyPr>
          <a:lstStyle/>
          <a:p>
            <a:endParaRPr lang="da-DK" sz="1800" dirty="0">
              <a:solidFill>
                <a:schemeClr val="tx2"/>
              </a:solidFill>
            </a:endParaRPr>
          </a:p>
          <a:p>
            <a:r>
              <a:rPr lang="da-DK" dirty="0">
                <a:solidFill>
                  <a:schemeClr val="tx2"/>
                </a:solidFill>
              </a:rPr>
              <a:t>Hvordan var det at skifte strategi?</a:t>
            </a:r>
          </a:p>
          <a:p>
            <a:endParaRPr lang="da-DK" dirty="0">
              <a:solidFill>
                <a:schemeClr val="tx2"/>
              </a:solidFill>
            </a:endParaRPr>
          </a:p>
          <a:p>
            <a:r>
              <a:rPr lang="da-DK" dirty="0">
                <a:solidFill>
                  <a:schemeClr val="tx2"/>
                </a:solidFill>
              </a:rPr>
              <a:t>Hvor hurtigt blev det en rutine?</a:t>
            </a:r>
          </a:p>
          <a:p>
            <a:endParaRPr lang="da-DK" dirty="0">
              <a:solidFill>
                <a:schemeClr val="tx2"/>
              </a:solidFill>
            </a:endParaRPr>
          </a:p>
          <a:p>
            <a:r>
              <a:rPr lang="da-DK" dirty="0">
                <a:solidFill>
                  <a:schemeClr val="tx2"/>
                </a:solidFill>
              </a:rPr>
              <a:t>Hvad kræver det af jer at blive i rytmen?</a:t>
            </a:r>
          </a:p>
          <a:p>
            <a:endParaRPr lang="da-DK" sz="1500" dirty="0">
              <a:solidFill>
                <a:schemeClr val="tx2"/>
              </a:solidFill>
            </a:endParaRPr>
          </a:p>
          <a:p>
            <a:pPr marL="0" indent="0">
              <a:buNone/>
            </a:pPr>
            <a:endParaRPr lang="da-DK" sz="1500" dirty="0">
              <a:solidFill>
                <a:schemeClr val="tx2"/>
              </a:solidFill>
            </a:endParaRPr>
          </a:p>
          <a:p>
            <a:pPr marL="0" indent="0">
              <a:buNone/>
            </a:pPr>
            <a:endParaRPr lang="da-DK" sz="1500" dirty="0">
              <a:solidFill>
                <a:schemeClr val="tx2"/>
              </a:solidFill>
            </a:endParaRPr>
          </a:p>
          <a:p>
            <a:endParaRPr lang="da-DK" sz="1500" dirty="0">
              <a:solidFill>
                <a:schemeClr val="tx2"/>
              </a:solidFill>
            </a:endParaRPr>
          </a:p>
        </p:txBody>
      </p:sp>
    </p:spTree>
    <p:extLst>
      <p:ext uri="{BB962C8B-B14F-4D97-AF65-F5344CB8AC3E}">
        <p14:creationId xmlns:p14="http://schemas.microsoft.com/office/powerpoint/2010/main" val="110718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072F7D5-71BE-ABCA-635C-AFCE132B57F0}"/>
              </a:ext>
            </a:extLst>
          </p:cNvPr>
          <p:cNvSpPr txBox="1">
            <a:spLocks/>
          </p:cNvSpPr>
          <p:nvPr/>
        </p:nvSpPr>
        <p:spPr bwMode="auto">
          <a:xfrm>
            <a:off x="464326" y="260648"/>
            <a:ext cx="8176437"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1" fontAlgn="base" hangingPunct="1">
              <a:lnSpc>
                <a:spcPct val="83000"/>
              </a:lnSpc>
              <a:spcBef>
                <a:spcPct val="0"/>
              </a:spcBef>
              <a:spcAft>
                <a:spcPct val="0"/>
              </a:spcAft>
              <a:defRPr sz="6000">
                <a:solidFill>
                  <a:schemeClr val="bg1"/>
                </a:solidFill>
                <a:latin typeface="+mj-lt"/>
                <a:ea typeface="+mj-ea"/>
                <a:cs typeface="+mj-cs"/>
              </a:defRPr>
            </a:lvl1pPr>
            <a:lvl2pPr algn="l" rtl="0" eaLnBrk="1" fontAlgn="base" hangingPunct="1">
              <a:spcBef>
                <a:spcPct val="0"/>
              </a:spcBef>
              <a:spcAft>
                <a:spcPct val="0"/>
              </a:spcAft>
              <a:defRPr sz="2800">
                <a:solidFill>
                  <a:srgbClr val="214DA2"/>
                </a:solidFill>
                <a:latin typeface="Arial Unicode MS" pitchFamily="34" charset="-128"/>
              </a:defRPr>
            </a:lvl2pPr>
            <a:lvl3pPr algn="l" rtl="0" eaLnBrk="1" fontAlgn="base" hangingPunct="1">
              <a:spcBef>
                <a:spcPct val="0"/>
              </a:spcBef>
              <a:spcAft>
                <a:spcPct val="0"/>
              </a:spcAft>
              <a:defRPr sz="2800">
                <a:solidFill>
                  <a:srgbClr val="214DA2"/>
                </a:solidFill>
                <a:latin typeface="Arial Unicode MS" pitchFamily="34" charset="-128"/>
              </a:defRPr>
            </a:lvl3pPr>
            <a:lvl4pPr algn="l" rtl="0" eaLnBrk="1" fontAlgn="base" hangingPunct="1">
              <a:spcBef>
                <a:spcPct val="0"/>
              </a:spcBef>
              <a:spcAft>
                <a:spcPct val="0"/>
              </a:spcAft>
              <a:defRPr sz="2800">
                <a:solidFill>
                  <a:srgbClr val="214DA2"/>
                </a:solidFill>
                <a:latin typeface="Arial Unicode MS" pitchFamily="34" charset="-128"/>
              </a:defRPr>
            </a:lvl4pPr>
            <a:lvl5pPr algn="l" rtl="0" eaLnBrk="1" fontAlgn="base" hangingPunct="1">
              <a:spcBef>
                <a:spcPct val="0"/>
              </a:spcBef>
              <a:spcAft>
                <a:spcPct val="0"/>
              </a:spcAft>
              <a:defRPr sz="2800">
                <a:solidFill>
                  <a:srgbClr val="214DA2"/>
                </a:solidFill>
                <a:latin typeface="Arial Unicode MS" pitchFamily="34" charset="-128"/>
              </a:defRPr>
            </a:lvl5pPr>
            <a:lvl6pPr marL="457200" algn="l" rtl="0" eaLnBrk="1" fontAlgn="base" hangingPunct="1">
              <a:spcBef>
                <a:spcPct val="0"/>
              </a:spcBef>
              <a:spcAft>
                <a:spcPct val="0"/>
              </a:spcAft>
              <a:defRPr sz="2800">
                <a:solidFill>
                  <a:srgbClr val="214DA2"/>
                </a:solidFill>
                <a:latin typeface="Arial Unicode MS" pitchFamily="34" charset="-128"/>
              </a:defRPr>
            </a:lvl6pPr>
            <a:lvl7pPr marL="914400" algn="l" rtl="0" eaLnBrk="1" fontAlgn="base" hangingPunct="1">
              <a:spcBef>
                <a:spcPct val="0"/>
              </a:spcBef>
              <a:spcAft>
                <a:spcPct val="0"/>
              </a:spcAft>
              <a:defRPr sz="2800">
                <a:solidFill>
                  <a:srgbClr val="214DA2"/>
                </a:solidFill>
                <a:latin typeface="Arial Unicode MS" pitchFamily="34" charset="-128"/>
              </a:defRPr>
            </a:lvl7pPr>
            <a:lvl8pPr marL="1371600" algn="l" rtl="0" eaLnBrk="1" fontAlgn="base" hangingPunct="1">
              <a:spcBef>
                <a:spcPct val="0"/>
              </a:spcBef>
              <a:spcAft>
                <a:spcPct val="0"/>
              </a:spcAft>
              <a:defRPr sz="2800">
                <a:solidFill>
                  <a:srgbClr val="214DA2"/>
                </a:solidFill>
                <a:latin typeface="Arial Unicode MS" pitchFamily="34" charset="-128"/>
              </a:defRPr>
            </a:lvl8pPr>
            <a:lvl9pPr marL="1828800" algn="l" rtl="0" eaLnBrk="1" fontAlgn="base" hangingPunct="1">
              <a:spcBef>
                <a:spcPct val="0"/>
              </a:spcBef>
              <a:spcAft>
                <a:spcPct val="0"/>
              </a:spcAft>
              <a:defRPr sz="2800">
                <a:solidFill>
                  <a:srgbClr val="214DA2"/>
                </a:solidFill>
                <a:latin typeface="Arial Unicode MS" pitchFamily="34" charset="-128"/>
              </a:defRPr>
            </a:lvl9pPr>
          </a:lstStyle>
          <a:p>
            <a:r>
              <a:rPr lang="da-DK" sz="5000" kern="0" dirty="0"/>
              <a:t>Byens borgere</a:t>
            </a:r>
          </a:p>
        </p:txBody>
      </p:sp>
      <p:sp>
        <p:nvSpPr>
          <p:cNvPr id="5" name="Pladsholder til indhold 2">
            <a:extLst>
              <a:ext uri="{FF2B5EF4-FFF2-40B4-BE49-F238E27FC236}">
                <a16:creationId xmlns:a16="http://schemas.microsoft.com/office/drawing/2014/main" id="{1639F623-AE51-5074-1CC3-B740BE2BB052}"/>
              </a:ext>
            </a:extLst>
          </p:cNvPr>
          <p:cNvSpPr txBox="1">
            <a:spLocks/>
          </p:cNvSpPr>
          <p:nvPr/>
        </p:nvSpPr>
        <p:spPr bwMode="auto">
          <a:xfrm>
            <a:off x="503238" y="1808732"/>
            <a:ext cx="8317234"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buNone/>
              <a:defRPr sz="2000" i="1">
                <a:solidFill>
                  <a:schemeClr val="bg1"/>
                </a:solidFill>
                <a:latin typeface="+mn-lt"/>
                <a:ea typeface="+mn-ea"/>
                <a:cs typeface="+mn-cs"/>
              </a:defRPr>
            </a:lvl1pPr>
            <a:lvl2pPr marL="457200" indent="0" algn="ctr" rtl="0" eaLnBrk="1" fontAlgn="base" hangingPunct="1">
              <a:spcBef>
                <a:spcPct val="20000"/>
              </a:spcBef>
              <a:spcAft>
                <a:spcPct val="0"/>
              </a:spcAft>
              <a:buNone/>
              <a:defRPr sz="1800" i="1">
                <a:solidFill>
                  <a:schemeClr val="tx1"/>
                </a:solidFill>
                <a:latin typeface="+mn-lt"/>
              </a:defRPr>
            </a:lvl2pPr>
            <a:lvl3pPr marL="914400" indent="0" algn="ctr" rtl="0" eaLnBrk="1" fontAlgn="base" hangingPunct="1">
              <a:spcBef>
                <a:spcPct val="20000"/>
              </a:spcBef>
              <a:spcAft>
                <a:spcPct val="0"/>
              </a:spcAft>
              <a:buNone/>
              <a:defRPr sz="1600" i="1">
                <a:solidFill>
                  <a:schemeClr val="tx1"/>
                </a:solidFill>
                <a:latin typeface="+mn-lt"/>
              </a:defRPr>
            </a:lvl3pPr>
            <a:lvl4pPr marL="1371600" indent="0" algn="ctr" rtl="0" eaLnBrk="1" fontAlgn="base" hangingPunct="1">
              <a:spcBef>
                <a:spcPct val="20000"/>
              </a:spcBef>
              <a:spcAft>
                <a:spcPct val="0"/>
              </a:spcAft>
              <a:buNone/>
              <a:defRPr sz="1400" i="1">
                <a:solidFill>
                  <a:schemeClr val="tx1"/>
                </a:solidFill>
                <a:latin typeface="+mn-lt"/>
              </a:defRPr>
            </a:lvl4pPr>
            <a:lvl5pPr marL="1828800" indent="0" algn="ctr" rtl="0" eaLnBrk="1" fontAlgn="base" hangingPunct="1">
              <a:spcBef>
                <a:spcPct val="20000"/>
              </a:spcBef>
              <a:spcAft>
                <a:spcPct val="0"/>
              </a:spcAft>
              <a:buNone/>
              <a:defRPr sz="1200" i="1">
                <a:solidFill>
                  <a:schemeClr val="tx1"/>
                </a:solidFill>
                <a:latin typeface="+mn-lt"/>
              </a:defRPr>
            </a:lvl5pPr>
            <a:lvl6pPr marL="2286000" indent="0" algn="ctr" rtl="0" eaLnBrk="1" fontAlgn="base" hangingPunct="1">
              <a:spcBef>
                <a:spcPct val="20000"/>
              </a:spcBef>
              <a:spcAft>
                <a:spcPct val="0"/>
              </a:spcAft>
              <a:buNone/>
              <a:defRPr sz="1200" i="1">
                <a:solidFill>
                  <a:schemeClr val="tx1"/>
                </a:solidFill>
                <a:latin typeface="+mn-lt"/>
              </a:defRPr>
            </a:lvl6pPr>
            <a:lvl7pPr marL="2743200" indent="0" algn="ctr" rtl="0" eaLnBrk="1" fontAlgn="base" hangingPunct="1">
              <a:spcBef>
                <a:spcPct val="20000"/>
              </a:spcBef>
              <a:spcAft>
                <a:spcPct val="0"/>
              </a:spcAft>
              <a:buNone/>
              <a:defRPr sz="1200" i="1">
                <a:solidFill>
                  <a:schemeClr val="tx1"/>
                </a:solidFill>
                <a:latin typeface="+mn-lt"/>
              </a:defRPr>
            </a:lvl7pPr>
            <a:lvl8pPr marL="3200400" indent="0" algn="ctr" rtl="0" eaLnBrk="1" fontAlgn="base" hangingPunct="1">
              <a:spcBef>
                <a:spcPct val="20000"/>
              </a:spcBef>
              <a:spcAft>
                <a:spcPct val="0"/>
              </a:spcAft>
              <a:buNone/>
              <a:defRPr sz="1200" i="1">
                <a:solidFill>
                  <a:schemeClr val="tx1"/>
                </a:solidFill>
                <a:latin typeface="+mn-lt"/>
              </a:defRPr>
            </a:lvl8pPr>
            <a:lvl9pPr marL="3657600" indent="0" algn="ctr" rtl="0" eaLnBrk="1" fontAlgn="base" hangingPunct="1">
              <a:spcBef>
                <a:spcPct val="20000"/>
              </a:spcBef>
              <a:spcAft>
                <a:spcPct val="0"/>
              </a:spcAft>
              <a:buNone/>
              <a:defRPr sz="1200" i="1">
                <a:solidFill>
                  <a:schemeClr val="tx1"/>
                </a:solidFill>
                <a:latin typeface="+mn-lt"/>
              </a:defRPr>
            </a:lvl9pPr>
          </a:lstStyle>
          <a:p>
            <a:pPr marL="457200" indent="-457200">
              <a:buFont typeface="+mj-lt"/>
              <a:buAutoNum type="arabicParenR"/>
            </a:pPr>
            <a:r>
              <a:rPr lang="da-DK" kern="0" dirty="0">
                <a:latin typeface="Calibri" panose="020F0502020204030204" pitchFamily="34" charset="0"/>
                <a:cs typeface="Calibri" panose="020F0502020204030204" pitchFamily="34" charset="0"/>
              </a:rPr>
              <a:t>Borgernes sundhedsprofil			Kathrine og Christina (ÆSS)</a:t>
            </a:r>
          </a:p>
          <a:p>
            <a:pPr marL="457200" indent="-457200">
              <a:buFont typeface="+mj-lt"/>
              <a:buAutoNum type="arabicParenR"/>
            </a:pPr>
            <a:endParaRPr lang="da-DK" kern="0" dirty="0">
              <a:latin typeface="Calibri" panose="020F0502020204030204" pitchFamily="34" charset="0"/>
              <a:cs typeface="Calibri" panose="020F0502020204030204" pitchFamily="34" charset="0"/>
            </a:endParaRPr>
          </a:p>
          <a:p>
            <a:pPr marL="457200" indent="-457200">
              <a:buFont typeface="+mj-lt"/>
              <a:buAutoNum type="arabicParenR"/>
            </a:pPr>
            <a:r>
              <a:rPr lang="da-DK" kern="0" dirty="0">
                <a:latin typeface="Calibri" panose="020F0502020204030204" pitchFamily="34" charset="0"/>
                <a:cs typeface="Calibri" panose="020F0502020204030204" pitchFamily="34" charset="0"/>
              </a:rPr>
              <a:t>Borgernes varighed på ydelse			Lasse og Karen (B&amp;A)</a:t>
            </a:r>
          </a:p>
          <a:p>
            <a:endParaRPr lang="da-DK" kern="0" dirty="0">
              <a:latin typeface="Calibri" panose="020F0502020204030204" pitchFamily="34" charset="0"/>
              <a:cs typeface="Calibri" panose="020F0502020204030204" pitchFamily="34" charset="0"/>
            </a:endParaRPr>
          </a:p>
          <a:p>
            <a:pPr marL="457200" indent="-457200">
              <a:buFont typeface="+mj-lt"/>
              <a:buAutoNum type="arabicParenR" startAt="3"/>
            </a:pPr>
            <a:r>
              <a:rPr lang="da-DK" kern="0" dirty="0">
                <a:latin typeface="Calibri" panose="020F0502020204030204" pitchFamily="34" charset="0"/>
                <a:cs typeface="Calibri" panose="020F0502020204030204" pitchFamily="34" charset="0"/>
              </a:rPr>
              <a:t>Borgernes deltagelse i fællesskaber		Mai og Louise (ABC)</a:t>
            </a:r>
          </a:p>
          <a:p>
            <a:endParaRPr lang="da-DK" kern="0" dirty="0">
              <a:latin typeface="Calibri" panose="020F0502020204030204" pitchFamily="34" charset="0"/>
              <a:cs typeface="Calibri" panose="020F0502020204030204" pitchFamily="34" charset="0"/>
            </a:endParaRPr>
          </a:p>
          <a:p>
            <a:r>
              <a:rPr lang="da-DK" kern="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48951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52201" y="3140968"/>
            <a:ext cx="7589610" cy="1752600"/>
          </a:xfrm>
        </p:spPr>
        <p:txBody>
          <a:bodyPr/>
          <a:lstStyle/>
          <a:p>
            <a:r>
              <a:rPr lang="nb-NO" sz="5400" dirty="0">
                <a:latin typeface="Calibri" panose="020F0502020204030204" pitchFamily="34" charset="0"/>
                <a:cs typeface="Calibri" panose="020F0502020204030204" pitchFamily="34" charset="0"/>
              </a:rPr>
              <a:t>Voksenliv</a:t>
            </a:r>
            <a:br>
              <a:rPr lang="nb-NO" dirty="0"/>
            </a:br>
            <a:r>
              <a:rPr lang="nb-NO" sz="2800" dirty="0">
                <a:latin typeface="Calibri" panose="020F0502020204030204" pitchFamily="34" charset="0"/>
                <a:cs typeface="Calibri" panose="020F0502020204030204" pitchFamily="34" charset="0"/>
              </a:rPr>
              <a:t>Målsætning: </a:t>
            </a:r>
            <a:br>
              <a:rPr lang="nb-NO" sz="2800" dirty="0">
                <a:latin typeface="Calibri" panose="020F0502020204030204" pitchFamily="34" charset="0"/>
                <a:cs typeface="Calibri" panose="020F0502020204030204" pitchFamily="34" charset="0"/>
              </a:rPr>
            </a:br>
            <a:r>
              <a:rPr lang="nb-NO" sz="2400" dirty="0">
                <a:latin typeface="Calibri" panose="020F0502020204030204" pitchFamily="34" charset="0"/>
                <a:cs typeface="Calibri" panose="020F0502020204030204" pitchFamily="34" charset="0"/>
              </a:rPr>
              <a:t>Den mentale og fysiske sundhed i Albertslund skal fremmes, så flere oplever bedre mental sundhed, livskvalitet og trivsel </a:t>
            </a:r>
            <a:r>
              <a:rPr lang="nb-NO" sz="2800" dirty="0">
                <a:latin typeface="Calibri" panose="020F0502020204030204" pitchFamily="34" charset="0"/>
                <a:cs typeface="Calibri" panose="020F0502020204030204" pitchFamily="34" charset="0"/>
              </a:rPr>
              <a:t>  </a:t>
            </a:r>
            <a:endParaRPr lang="nb-NO" sz="3200" dirty="0">
              <a:latin typeface="Calibri" panose="020F0502020204030204" pitchFamily="34" charset="0"/>
              <a:cs typeface="Calibri" panose="020F0502020204030204" pitchFamily="34" charset="0"/>
            </a:endParaRPr>
          </a:p>
        </p:txBody>
      </p:sp>
      <p:sp>
        <p:nvSpPr>
          <p:cNvPr id="3" name="Undertitel 2"/>
          <p:cNvSpPr>
            <a:spLocks noGrp="1"/>
          </p:cNvSpPr>
          <p:nvPr>
            <p:ph type="subTitle" idx="1"/>
          </p:nvPr>
        </p:nvSpPr>
        <p:spPr>
          <a:xfrm>
            <a:off x="852201" y="5085184"/>
            <a:ext cx="7439598" cy="985638"/>
          </a:xfrm>
        </p:spPr>
        <p:txBody>
          <a:bodyPr/>
          <a:lstStyle/>
          <a:p>
            <a:r>
              <a:rPr lang="nb-NO" i="0" dirty="0">
                <a:latin typeface="Calibri" panose="020F0502020204030204" pitchFamily="34" charset="0"/>
                <a:cs typeface="Calibri" panose="020F0502020204030204" pitchFamily="34" charset="0"/>
              </a:rPr>
              <a:t>Ved konsulent Kathrine Bjerring Ho og </a:t>
            </a:r>
            <a:br>
              <a:rPr lang="nb-NO" i="0" dirty="0">
                <a:latin typeface="Calibri" panose="020F0502020204030204" pitchFamily="34" charset="0"/>
                <a:cs typeface="Calibri" panose="020F0502020204030204" pitchFamily="34" charset="0"/>
              </a:rPr>
            </a:br>
            <a:r>
              <a:rPr lang="nb-NO" i="0" dirty="0">
                <a:latin typeface="Calibri" panose="020F0502020204030204" pitchFamily="34" charset="0"/>
                <a:cs typeface="Calibri" panose="020F0502020204030204" pitchFamily="34" charset="0"/>
              </a:rPr>
              <a:t>sundhedskonsulent Christina Skriver Klenø</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C4876A-4A9E-4F2B-B24D-65D193ED94D6}"/>
              </a:ext>
            </a:extLst>
          </p:cNvPr>
          <p:cNvSpPr>
            <a:spLocks noGrp="1"/>
          </p:cNvSpPr>
          <p:nvPr>
            <p:ph type="title"/>
          </p:nvPr>
        </p:nvSpPr>
        <p:spPr>
          <a:xfrm>
            <a:off x="464326" y="565151"/>
            <a:ext cx="8176437" cy="1116012"/>
          </a:xfrm>
        </p:spPr>
        <p:txBody>
          <a:bodyPr/>
          <a:lstStyle/>
          <a:p>
            <a:r>
              <a:rPr lang="da-DK" dirty="0"/>
              <a:t>Hvad forstår vi ved mental sundhed?</a:t>
            </a:r>
          </a:p>
        </p:txBody>
      </p:sp>
      <p:sp>
        <p:nvSpPr>
          <p:cNvPr id="10" name="Rektangel: afrundede hjørner 9">
            <a:extLst>
              <a:ext uri="{FF2B5EF4-FFF2-40B4-BE49-F238E27FC236}">
                <a16:creationId xmlns:a16="http://schemas.microsoft.com/office/drawing/2014/main" id="{F6101819-C8B8-4996-8036-94D1F3F3DBEB}"/>
              </a:ext>
            </a:extLst>
          </p:cNvPr>
          <p:cNvSpPr/>
          <p:nvPr/>
        </p:nvSpPr>
        <p:spPr>
          <a:xfrm>
            <a:off x="336226" y="1844824"/>
            <a:ext cx="8137525" cy="2187022"/>
          </a:xfrm>
          <a:prstGeom prst="roundRect">
            <a:avLst>
              <a:gd name="adj" fmla="val 10000"/>
            </a:avLst>
          </a:prstGeom>
          <a:solidFill>
            <a:srgbClr val="D7E1FD"/>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sz="1800" b="1" i="0" u="none" strike="noStrike" kern="1200" cap="none" spc="0" normalizeH="0" baseline="0" noProof="0">
                <a:ln>
                  <a:noFill/>
                </a:ln>
                <a:solidFill>
                  <a:srgbClr val="7F7F7F">
                    <a:hueOff val="0"/>
                    <a:satOff val="0"/>
                    <a:lumOff val="0"/>
                    <a:alphaOff val="0"/>
                  </a:srgbClr>
                </a:solidFill>
                <a:effectLst/>
                <a:uLnTx/>
                <a:uFillTx/>
                <a:latin typeface="Verdana" panose="020B0604030504040204" pitchFamily="34" charset="0"/>
                <a:ea typeface="Verdana" panose="020B0604030504040204" pitchFamily="34" charset="0"/>
                <a:cs typeface="Verdana" panose="020B0604030504040204" pitchFamily="34" charset="0"/>
              </a:rPr>
              <a:t>Mental sundhed = trivsel</a:t>
            </a:r>
            <a:endParaRPr kumimoji="0" lang="da-DK" sz="1800" b="1" i="0" u="none" strike="noStrike" kern="1200" cap="none" spc="0" normalizeH="0" baseline="0" noProof="0" dirty="0">
              <a:ln>
                <a:noFill/>
              </a:ln>
              <a:solidFill>
                <a:srgbClr val="7F7F7F">
                  <a:hueOff val="0"/>
                  <a:satOff val="0"/>
                  <a:lumOff val="0"/>
                  <a:alphaOff val="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Tekstfelt 5">
            <a:extLst>
              <a:ext uri="{FF2B5EF4-FFF2-40B4-BE49-F238E27FC236}">
                <a16:creationId xmlns:a16="http://schemas.microsoft.com/office/drawing/2014/main" id="{CB45DBC4-4569-4C79-87B8-6A07CEFE40B3}"/>
              </a:ext>
            </a:extLst>
          </p:cNvPr>
          <p:cNvSpPr txBox="1"/>
          <p:nvPr/>
        </p:nvSpPr>
        <p:spPr>
          <a:xfrm>
            <a:off x="670249" y="2492963"/>
            <a:ext cx="7704856" cy="1538883"/>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0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”Mental sundhed er en tilstand af velbefindende, hvor individet kan udvikle sig og udfolde sine evner, kan håndtere belastninger, indgå i positive sociale relationer og bidrage til fællesskabet” (WHO &amp; SST)</a:t>
            </a:r>
            <a:endParaRPr kumimoji="0" lang="da-DK" sz="2400" b="1"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60081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020CE6-4763-4801-8917-786D3C2962F7}"/>
              </a:ext>
            </a:extLst>
          </p:cNvPr>
          <p:cNvSpPr>
            <a:spLocks noGrp="1"/>
          </p:cNvSpPr>
          <p:nvPr>
            <p:ph type="title"/>
          </p:nvPr>
        </p:nvSpPr>
        <p:spPr>
          <a:xfrm>
            <a:off x="464326" y="584201"/>
            <a:ext cx="8176437" cy="540543"/>
          </a:xfrm>
        </p:spPr>
        <p:txBody>
          <a:bodyPr/>
          <a:lstStyle/>
          <a:p>
            <a:pPr algn="ctr"/>
            <a:r>
              <a:rPr lang="da-DK" sz="2800" dirty="0"/>
              <a:t>Hvilke faktorer afgør vores mentale sundhed?</a:t>
            </a:r>
          </a:p>
        </p:txBody>
      </p:sp>
      <p:pic>
        <p:nvPicPr>
          <p:cNvPr id="5" name="Pladsholder til indhold 4">
            <a:extLst>
              <a:ext uri="{FF2B5EF4-FFF2-40B4-BE49-F238E27FC236}">
                <a16:creationId xmlns:a16="http://schemas.microsoft.com/office/drawing/2014/main" id="{087AAE9F-7A14-4C28-ACB1-3EBE3E5544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0344" y="1425716"/>
            <a:ext cx="7526092" cy="4182430"/>
          </a:xfrm>
        </p:spPr>
      </p:pic>
      <p:sp>
        <p:nvSpPr>
          <p:cNvPr id="3" name="Tekstfelt 2">
            <a:extLst>
              <a:ext uri="{FF2B5EF4-FFF2-40B4-BE49-F238E27FC236}">
                <a16:creationId xmlns:a16="http://schemas.microsoft.com/office/drawing/2014/main" id="{D1E54E7B-1E8B-439D-A965-0B19A7C93CCB}"/>
              </a:ext>
            </a:extLst>
          </p:cNvPr>
          <p:cNvSpPr txBox="1"/>
          <p:nvPr/>
        </p:nvSpPr>
        <p:spPr>
          <a:xfrm>
            <a:off x="5940152" y="5949280"/>
            <a:ext cx="5112568" cy="16927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100" b="0" i="1" u="none" strike="noStrike" kern="1200" cap="none" spc="0" normalizeH="0" baseline="0" noProof="0" dirty="0">
                <a:ln>
                  <a:noFill/>
                </a:ln>
                <a:solidFill>
                  <a:srgbClr val="7F7F7F"/>
                </a:solidFill>
                <a:effectLst/>
                <a:uLnTx/>
                <a:uFillTx/>
                <a:latin typeface="Georgia"/>
                <a:ea typeface="+mn-ea"/>
                <a:cs typeface="+mn-cs"/>
              </a:rPr>
              <a:t>Kilde: </a:t>
            </a:r>
            <a:r>
              <a:rPr kumimoji="0" lang="da-DK" sz="1100" b="0" i="0" u="none" strike="noStrike" kern="1200" cap="none" spc="0" normalizeH="0" baseline="0" noProof="0" dirty="0">
                <a:ln>
                  <a:noFill/>
                </a:ln>
                <a:solidFill>
                  <a:srgbClr val="7F7F7F"/>
                </a:solidFill>
                <a:effectLst/>
                <a:uLnTx/>
                <a:uFillTx/>
                <a:latin typeface="Arial" charset="0"/>
                <a:ea typeface="+mn-ea"/>
                <a:cs typeface="+mn-cs"/>
              </a:rPr>
              <a:t>Dahlgren og </a:t>
            </a:r>
            <a:r>
              <a:rPr kumimoji="0" lang="da-DK" sz="1100" b="0" i="0" u="none" strike="noStrike" kern="1200" cap="none" spc="0" normalizeH="0" baseline="0" noProof="0" dirty="0" err="1">
                <a:ln>
                  <a:noFill/>
                </a:ln>
                <a:solidFill>
                  <a:srgbClr val="7F7F7F"/>
                </a:solidFill>
                <a:effectLst/>
                <a:uLnTx/>
                <a:uFillTx/>
                <a:latin typeface="Arial" charset="0"/>
                <a:ea typeface="+mn-ea"/>
                <a:cs typeface="+mn-cs"/>
              </a:rPr>
              <a:t>Whitehead</a:t>
            </a:r>
            <a:r>
              <a:rPr kumimoji="0" lang="da-DK" sz="1100" b="0" i="0" u="none" strike="noStrike" kern="1200" cap="none" spc="0" normalizeH="0" baseline="0" noProof="0" dirty="0">
                <a:ln>
                  <a:noFill/>
                </a:ln>
                <a:solidFill>
                  <a:srgbClr val="7F7F7F"/>
                </a:solidFill>
                <a:effectLst/>
                <a:uLnTx/>
                <a:uFillTx/>
                <a:latin typeface="Arial" charset="0"/>
                <a:ea typeface="+mn-ea"/>
                <a:cs typeface="+mn-cs"/>
              </a:rPr>
              <a:t>, 1991 </a:t>
            </a:r>
            <a:r>
              <a:rPr kumimoji="0" lang="da-DK" sz="1100" b="0" i="1" u="none" strike="noStrike" kern="1200" cap="none" spc="0" normalizeH="0" baseline="0" noProof="0" dirty="0">
                <a:ln>
                  <a:noFill/>
                </a:ln>
                <a:solidFill>
                  <a:srgbClr val="7F7F7F"/>
                </a:solidFill>
                <a:effectLst/>
                <a:uLnTx/>
                <a:uFillTx/>
                <a:latin typeface="Georgia"/>
                <a:ea typeface="+mn-ea"/>
                <a:cs typeface="+mn-cs"/>
              </a:rPr>
              <a:t> </a:t>
            </a:r>
          </a:p>
        </p:txBody>
      </p:sp>
    </p:spTree>
    <p:extLst>
      <p:ext uri="{BB962C8B-B14F-4D97-AF65-F5344CB8AC3E}">
        <p14:creationId xmlns:p14="http://schemas.microsoft.com/office/powerpoint/2010/main" val="2399111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66BA39-EE5D-4DE0-B3AB-A35661E10AAC}"/>
              </a:ext>
            </a:extLst>
          </p:cNvPr>
          <p:cNvSpPr>
            <a:spLocks noGrp="1"/>
          </p:cNvSpPr>
          <p:nvPr>
            <p:ph type="title"/>
          </p:nvPr>
        </p:nvSpPr>
        <p:spPr/>
        <p:txBody>
          <a:bodyPr/>
          <a:lstStyle/>
          <a:p>
            <a:r>
              <a:rPr lang="da-DK" dirty="0"/>
              <a:t>Hvor er vi på vej hen?</a:t>
            </a:r>
          </a:p>
        </p:txBody>
      </p:sp>
      <p:sp>
        <p:nvSpPr>
          <p:cNvPr id="5" name="Tekstfelt 4">
            <a:extLst>
              <a:ext uri="{FF2B5EF4-FFF2-40B4-BE49-F238E27FC236}">
                <a16:creationId xmlns:a16="http://schemas.microsoft.com/office/drawing/2014/main" id="{3051311C-4986-4675-9EE5-841E1E019F99}"/>
              </a:ext>
            </a:extLst>
          </p:cNvPr>
          <p:cNvSpPr txBox="1"/>
          <p:nvPr/>
        </p:nvSpPr>
        <p:spPr>
          <a:xfrm>
            <a:off x="971600" y="4708133"/>
            <a:ext cx="7272808" cy="861774"/>
          </a:xfrm>
          <a:prstGeom prst="rect">
            <a:avLst/>
          </a:prstGeom>
          <a:noFill/>
        </p:spPr>
        <p:txBody>
          <a:bodyPr wrap="square">
            <a:spAutoFit/>
          </a:bodyPr>
          <a:lstStyle/>
          <a:p>
            <a:r>
              <a:rPr lang="da-DK" sz="25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https://www.provector.dk/video/?g=24bc14ef53ed463284fb91ea07b51cc6&amp;cid=60&amp;pl=0&amp;ver=2</a:t>
            </a:r>
            <a:r>
              <a:rPr lang="da-DK" sz="2500" dirty="0">
                <a:effectLst/>
                <a:latin typeface="Calibri" panose="020F0502020204030204" pitchFamily="34" charset="0"/>
                <a:ea typeface="Calibri" panose="020F0502020204030204" pitchFamily="34" charset="0"/>
                <a:cs typeface="Times New Roman" panose="02020603050405020304" pitchFamily="18" charset="0"/>
              </a:rPr>
              <a:t> </a:t>
            </a:r>
            <a:endParaRPr lang="da-DK" sz="2500" dirty="0"/>
          </a:p>
        </p:txBody>
      </p:sp>
      <p:pic>
        <p:nvPicPr>
          <p:cNvPr id="7" name="Billede 6">
            <a:extLst>
              <a:ext uri="{FF2B5EF4-FFF2-40B4-BE49-F238E27FC236}">
                <a16:creationId xmlns:a16="http://schemas.microsoft.com/office/drawing/2014/main" id="{55FAA2D4-375A-4DF2-A79C-677692684D3C}"/>
              </a:ext>
            </a:extLst>
          </p:cNvPr>
          <p:cNvPicPr>
            <a:picLocks noChangeAspect="1"/>
          </p:cNvPicPr>
          <p:nvPr/>
        </p:nvPicPr>
        <p:blipFill>
          <a:blip r:embed="rId3"/>
          <a:stretch>
            <a:fillRect/>
          </a:stretch>
        </p:blipFill>
        <p:spPr>
          <a:xfrm>
            <a:off x="1509712" y="1485248"/>
            <a:ext cx="6124575" cy="2752725"/>
          </a:xfrm>
          <a:prstGeom prst="rect">
            <a:avLst/>
          </a:prstGeom>
        </p:spPr>
      </p:pic>
    </p:spTree>
    <p:extLst>
      <p:ext uri="{BB962C8B-B14F-4D97-AF65-F5344CB8AC3E}">
        <p14:creationId xmlns:p14="http://schemas.microsoft.com/office/powerpoint/2010/main" val="2194017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F70608-BDA6-7124-C537-B0438E0698D7}"/>
              </a:ext>
            </a:extLst>
          </p:cNvPr>
          <p:cNvSpPr>
            <a:spLocks noGrp="1"/>
          </p:cNvSpPr>
          <p:nvPr>
            <p:ph type="title"/>
          </p:nvPr>
        </p:nvSpPr>
        <p:spPr>
          <a:xfrm>
            <a:off x="464326" y="584201"/>
            <a:ext cx="8176437" cy="612551"/>
          </a:xfrm>
        </p:spPr>
        <p:txBody>
          <a:bodyPr/>
          <a:lstStyle/>
          <a:p>
            <a:r>
              <a:rPr lang="da-DK" dirty="0"/>
              <a:t>Ulighed i sundhed</a:t>
            </a:r>
          </a:p>
        </p:txBody>
      </p:sp>
      <p:sp>
        <p:nvSpPr>
          <p:cNvPr id="3" name="Pladsholder til indhold 2">
            <a:extLst>
              <a:ext uri="{FF2B5EF4-FFF2-40B4-BE49-F238E27FC236}">
                <a16:creationId xmlns:a16="http://schemas.microsoft.com/office/drawing/2014/main" id="{C5ECCFA5-4E62-55ED-F89B-D2F407539A8D}"/>
              </a:ext>
            </a:extLst>
          </p:cNvPr>
          <p:cNvSpPr>
            <a:spLocks noGrp="1"/>
          </p:cNvSpPr>
          <p:nvPr>
            <p:ph idx="1"/>
          </p:nvPr>
        </p:nvSpPr>
        <p:spPr>
          <a:xfrm>
            <a:off x="464326" y="1556792"/>
            <a:ext cx="3539480" cy="3960440"/>
          </a:xfrm>
        </p:spPr>
        <p:txBody>
          <a:bodyPr/>
          <a:lstStyle/>
          <a:p>
            <a:r>
              <a:rPr lang="da-DK" sz="1600" i="0" dirty="0">
                <a:solidFill>
                  <a:srgbClr val="7F7F7F"/>
                </a:solidFill>
                <a:latin typeface="Calibri" panose="020F0502020204030204" pitchFamily="34" charset="0"/>
                <a:cs typeface="Calibri" panose="020F0502020204030204" pitchFamily="34" charset="0"/>
              </a:rPr>
              <a:t>Social ulighed i sundhed omfatter at levevilkår, sundhed og sygdom er systematisk skævt fordelt i samfundet.</a:t>
            </a:r>
          </a:p>
          <a:p>
            <a:pPr marL="0" indent="0">
              <a:buNone/>
            </a:pPr>
            <a:endParaRPr lang="da-DK" sz="1600" i="0" dirty="0">
              <a:solidFill>
                <a:srgbClr val="7F7F7F"/>
              </a:solidFill>
              <a:latin typeface="Calibri" panose="020F0502020204030204" pitchFamily="34" charset="0"/>
              <a:cs typeface="Calibri" panose="020F0502020204030204" pitchFamily="34" charset="0"/>
            </a:endParaRPr>
          </a:p>
          <a:p>
            <a:r>
              <a:rPr lang="da-DK" sz="1600" i="0" dirty="0">
                <a:solidFill>
                  <a:srgbClr val="7F7F7F"/>
                </a:solidFill>
                <a:latin typeface="Calibri" panose="020F0502020204030204" pitchFamily="34" charset="0"/>
                <a:cs typeface="Calibri" panose="020F0502020204030204" pitchFamily="34" charset="0"/>
              </a:rPr>
              <a:t>Jo dårligere borgerne er stillet socialt set, jo højere sygelighed og dødelighed har de statistisk set.</a:t>
            </a:r>
          </a:p>
          <a:p>
            <a:endParaRPr lang="da-DK" sz="1600" i="0" dirty="0">
              <a:solidFill>
                <a:srgbClr val="7F7F7F"/>
              </a:solidFill>
              <a:latin typeface="Calibri" panose="020F0502020204030204" pitchFamily="34" charset="0"/>
              <a:cs typeface="Calibri" panose="020F0502020204030204" pitchFamily="34" charset="0"/>
            </a:endParaRPr>
          </a:p>
          <a:p>
            <a:r>
              <a:rPr lang="da-DK" sz="1600" i="0" dirty="0">
                <a:solidFill>
                  <a:srgbClr val="7F7F7F"/>
                </a:solidFill>
                <a:effectLst/>
                <a:latin typeface="Calibri" panose="020F0502020204030204" pitchFamily="34" charset="0"/>
                <a:ea typeface="Times New Roman" panose="02020603050405020304" pitchFamily="18" charset="0"/>
                <a:cs typeface="Calibri" panose="020F0502020204030204" pitchFamily="34" charset="0"/>
              </a:rPr>
              <a:t>Børn og unges sociale position afhænger af forældrenes (opvækstmiljøet). Social ulighed i sundhed blandt børn har negative påvirkninger i barndommen, men påvirker også den fysiske og mentale sundhed senere i livet.</a:t>
            </a:r>
            <a:endParaRPr lang="da-DK" sz="1800" i="0" dirty="0">
              <a:latin typeface="Calibri" panose="020F0502020204030204" pitchFamily="34" charset="0"/>
              <a:cs typeface="Calibri" panose="020F0502020204030204" pitchFamily="34" charset="0"/>
            </a:endParaRPr>
          </a:p>
        </p:txBody>
      </p:sp>
      <p:pic>
        <p:nvPicPr>
          <p:cNvPr id="5" name="Billede 4">
            <a:extLst>
              <a:ext uri="{FF2B5EF4-FFF2-40B4-BE49-F238E27FC236}">
                <a16:creationId xmlns:a16="http://schemas.microsoft.com/office/drawing/2014/main" id="{AD3C423B-EB86-0DFB-D4AF-5539C6C81C95}"/>
              </a:ext>
            </a:extLst>
          </p:cNvPr>
          <p:cNvPicPr>
            <a:picLocks noChangeAspect="1"/>
          </p:cNvPicPr>
          <p:nvPr/>
        </p:nvPicPr>
        <p:blipFill>
          <a:blip r:embed="rId2"/>
          <a:stretch>
            <a:fillRect/>
          </a:stretch>
        </p:blipFill>
        <p:spPr>
          <a:xfrm>
            <a:off x="4355976" y="1700808"/>
            <a:ext cx="4654254" cy="3168352"/>
          </a:xfrm>
          <a:prstGeom prst="rect">
            <a:avLst/>
          </a:prstGeom>
        </p:spPr>
      </p:pic>
    </p:spTree>
    <p:extLst>
      <p:ext uri="{BB962C8B-B14F-4D97-AF65-F5344CB8AC3E}">
        <p14:creationId xmlns:p14="http://schemas.microsoft.com/office/powerpoint/2010/main" val="1571409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53F52DAF-FF34-7915-1F04-1E932DBFDA75}"/>
              </a:ext>
            </a:extLst>
          </p:cNvPr>
          <p:cNvSpPr txBox="1"/>
          <p:nvPr/>
        </p:nvSpPr>
        <p:spPr>
          <a:xfrm>
            <a:off x="395536" y="692696"/>
            <a:ext cx="7167747" cy="63094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1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Tal på fysisk sundhed i Albertslund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srgbClr val="7F7F7F"/>
                </a:solidFill>
                <a:effectLst/>
                <a:uLnTx/>
                <a:uFillTx/>
                <a:latin typeface="Arial" charset="0"/>
                <a:ea typeface="+mn-ea"/>
                <a:cs typeface="+mn-cs"/>
              </a:rPr>
              <a:t>Sundhedsprofildata 2021</a:t>
            </a:r>
            <a:endParaRPr kumimoji="0" lang="da-DK" sz="3200" b="0" i="0" u="none" strike="noStrike" kern="1200" cap="none" spc="0" normalizeH="0" baseline="0" noProof="0" dirty="0">
              <a:ln>
                <a:noFill/>
              </a:ln>
              <a:solidFill>
                <a:srgbClr val="7F7F7F"/>
              </a:solidFill>
              <a:effectLst/>
              <a:uLnTx/>
              <a:uFillTx/>
              <a:latin typeface="Arial" charset="0"/>
              <a:ea typeface="+mn-ea"/>
              <a:cs typeface="+mn-cs"/>
            </a:endParaRPr>
          </a:p>
        </p:txBody>
      </p:sp>
      <p:pic>
        <p:nvPicPr>
          <p:cNvPr id="5" name="Billede 4">
            <a:extLst>
              <a:ext uri="{FF2B5EF4-FFF2-40B4-BE49-F238E27FC236}">
                <a16:creationId xmlns:a16="http://schemas.microsoft.com/office/drawing/2014/main" id="{6C02F70A-9FED-E8C7-6924-C103F04D89A2}"/>
              </a:ext>
            </a:extLst>
          </p:cNvPr>
          <p:cNvPicPr>
            <a:picLocks noChangeAspect="1"/>
          </p:cNvPicPr>
          <p:nvPr/>
        </p:nvPicPr>
        <p:blipFill rotWithShape="1">
          <a:blip r:embed="rId3"/>
          <a:srcRect l="37353" t="22378" r="35032" b="15338"/>
          <a:stretch/>
        </p:blipFill>
        <p:spPr bwMode="auto">
          <a:xfrm rot="21043119">
            <a:off x="7144555" y="635958"/>
            <a:ext cx="1164325" cy="1635697"/>
          </a:xfrm>
          <a:prstGeom prst="rect">
            <a:avLst/>
          </a:prstGeom>
          <a:ln>
            <a:noFill/>
          </a:ln>
          <a:extLst>
            <a:ext uri="{53640926-AAD7-44D8-BBD7-CCE9431645EC}">
              <a14:shadowObscured xmlns:a14="http://schemas.microsoft.com/office/drawing/2010/main"/>
            </a:ext>
          </a:extLst>
        </p:spPr>
      </p:pic>
      <p:pic>
        <p:nvPicPr>
          <p:cNvPr id="6" name="Billede 5">
            <a:extLst>
              <a:ext uri="{FF2B5EF4-FFF2-40B4-BE49-F238E27FC236}">
                <a16:creationId xmlns:a16="http://schemas.microsoft.com/office/drawing/2014/main" id="{5E04025E-4795-96EE-4F65-B0E5868BD707}"/>
              </a:ext>
            </a:extLst>
          </p:cNvPr>
          <p:cNvPicPr>
            <a:picLocks noChangeAspect="1"/>
          </p:cNvPicPr>
          <p:nvPr/>
        </p:nvPicPr>
        <p:blipFill rotWithShape="1">
          <a:blip r:embed="rId4"/>
          <a:srcRect l="33928" t="26146" r="31676" b="19074"/>
          <a:stretch/>
        </p:blipFill>
        <p:spPr bwMode="auto">
          <a:xfrm rot="993938">
            <a:off x="7946759" y="1962810"/>
            <a:ext cx="972808" cy="997178"/>
          </a:xfrm>
          <a:prstGeom prst="rect">
            <a:avLst/>
          </a:prstGeom>
          <a:ln>
            <a:noFill/>
          </a:ln>
          <a:extLst>
            <a:ext uri="{53640926-AAD7-44D8-BBD7-CCE9431645EC}">
              <a14:shadowObscured xmlns:a14="http://schemas.microsoft.com/office/drawing/2010/main"/>
            </a:ext>
          </a:extLst>
        </p:spPr>
      </p:pic>
      <p:pic>
        <p:nvPicPr>
          <p:cNvPr id="7" name="Billede 6">
            <a:extLst>
              <a:ext uri="{FF2B5EF4-FFF2-40B4-BE49-F238E27FC236}">
                <a16:creationId xmlns:a16="http://schemas.microsoft.com/office/drawing/2014/main" id="{ECA5C2B1-D1B0-BC86-FF7D-812E014D3FD9}"/>
              </a:ext>
            </a:extLst>
          </p:cNvPr>
          <p:cNvPicPr>
            <a:picLocks noChangeAspect="1"/>
          </p:cNvPicPr>
          <p:nvPr/>
        </p:nvPicPr>
        <p:blipFill>
          <a:blip r:embed="rId5"/>
          <a:stretch>
            <a:fillRect/>
          </a:stretch>
        </p:blipFill>
        <p:spPr>
          <a:xfrm>
            <a:off x="413249" y="1844824"/>
            <a:ext cx="6607021" cy="3971242"/>
          </a:xfrm>
          <a:prstGeom prst="rect">
            <a:avLst/>
          </a:prstGeom>
        </p:spPr>
      </p:pic>
    </p:spTree>
    <p:extLst>
      <p:ext uri="{BB962C8B-B14F-4D97-AF65-F5344CB8AC3E}">
        <p14:creationId xmlns:p14="http://schemas.microsoft.com/office/powerpoint/2010/main" val="16456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53F52DAF-FF34-7915-1F04-1E932DBFDA75}"/>
              </a:ext>
            </a:extLst>
          </p:cNvPr>
          <p:cNvSpPr txBox="1"/>
          <p:nvPr/>
        </p:nvSpPr>
        <p:spPr>
          <a:xfrm>
            <a:off x="395536" y="692696"/>
            <a:ext cx="7167747" cy="63094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1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Tal på mental sundhed i Albertslund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0" normalizeH="0" baseline="0" noProof="0" dirty="0">
                <a:ln>
                  <a:noFill/>
                </a:ln>
                <a:solidFill>
                  <a:srgbClr val="7F7F7F"/>
                </a:solidFill>
                <a:effectLst/>
                <a:uLnTx/>
                <a:uFillTx/>
                <a:latin typeface="Arial" charset="0"/>
                <a:ea typeface="+mn-ea"/>
                <a:cs typeface="+mn-cs"/>
              </a:rPr>
              <a:t>Sundhedsprofildata 2021</a:t>
            </a:r>
            <a:endParaRPr kumimoji="0" lang="da-DK" sz="3200" b="0" i="0" u="none" strike="noStrike" kern="1200" cap="none" spc="0" normalizeH="0" baseline="0" noProof="0" dirty="0">
              <a:ln>
                <a:noFill/>
              </a:ln>
              <a:solidFill>
                <a:srgbClr val="7F7F7F"/>
              </a:solidFill>
              <a:effectLst/>
              <a:uLnTx/>
              <a:uFillTx/>
              <a:latin typeface="Arial" charset="0"/>
              <a:ea typeface="+mn-ea"/>
              <a:cs typeface="+mn-cs"/>
            </a:endParaRPr>
          </a:p>
        </p:txBody>
      </p:sp>
      <p:pic>
        <p:nvPicPr>
          <p:cNvPr id="5" name="Billede 4">
            <a:extLst>
              <a:ext uri="{FF2B5EF4-FFF2-40B4-BE49-F238E27FC236}">
                <a16:creationId xmlns:a16="http://schemas.microsoft.com/office/drawing/2014/main" id="{6C02F70A-9FED-E8C7-6924-C103F04D89A2}"/>
              </a:ext>
            </a:extLst>
          </p:cNvPr>
          <p:cNvPicPr>
            <a:picLocks noChangeAspect="1"/>
          </p:cNvPicPr>
          <p:nvPr/>
        </p:nvPicPr>
        <p:blipFill rotWithShape="1">
          <a:blip r:embed="rId3"/>
          <a:srcRect l="37353" t="22378" r="35032" b="15338"/>
          <a:stretch/>
        </p:blipFill>
        <p:spPr bwMode="auto">
          <a:xfrm rot="21043119">
            <a:off x="7144555" y="635958"/>
            <a:ext cx="1164325" cy="1635697"/>
          </a:xfrm>
          <a:prstGeom prst="rect">
            <a:avLst/>
          </a:prstGeom>
          <a:ln>
            <a:noFill/>
          </a:ln>
          <a:extLst>
            <a:ext uri="{53640926-AAD7-44D8-BBD7-CCE9431645EC}">
              <a14:shadowObscured xmlns:a14="http://schemas.microsoft.com/office/drawing/2010/main"/>
            </a:ext>
          </a:extLst>
        </p:spPr>
      </p:pic>
      <p:pic>
        <p:nvPicPr>
          <p:cNvPr id="6" name="Billede 5">
            <a:extLst>
              <a:ext uri="{FF2B5EF4-FFF2-40B4-BE49-F238E27FC236}">
                <a16:creationId xmlns:a16="http://schemas.microsoft.com/office/drawing/2014/main" id="{5E04025E-4795-96EE-4F65-B0E5868BD707}"/>
              </a:ext>
            </a:extLst>
          </p:cNvPr>
          <p:cNvPicPr>
            <a:picLocks noChangeAspect="1"/>
          </p:cNvPicPr>
          <p:nvPr/>
        </p:nvPicPr>
        <p:blipFill rotWithShape="1">
          <a:blip r:embed="rId4"/>
          <a:srcRect l="33928" t="26146" r="31676" b="19074"/>
          <a:stretch/>
        </p:blipFill>
        <p:spPr bwMode="auto">
          <a:xfrm rot="993938">
            <a:off x="7946759" y="1962810"/>
            <a:ext cx="972808" cy="997178"/>
          </a:xfrm>
          <a:prstGeom prst="rect">
            <a:avLst/>
          </a:prstGeom>
          <a:ln>
            <a:noFill/>
          </a:ln>
          <a:extLst>
            <a:ext uri="{53640926-AAD7-44D8-BBD7-CCE9431645EC}">
              <a14:shadowObscured xmlns:a14="http://schemas.microsoft.com/office/drawing/2010/main"/>
            </a:ext>
          </a:extLst>
        </p:spPr>
      </p:pic>
      <p:pic>
        <p:nvPicPr>
          <p:cNvPr id="2" name="Billede 1">
            <a:extLst>
              <a:ext uri="{FF2B5EF4-FFF2-40B4-BE49-F238E27FC236}">
                <a16:creationId xmlns:a16="http://schemas.microsoft.com/office/drawing/2014/main" id="{A7393CBA-811B-5D36-75D5-2701E389753D}"/>
              </a:ext>
            </a:extLst>
          </p:cNvPr>
          <p:cNvPicPr>
            <a:picLocks noChangeAspect="1"/>
          </p:cNvPicPr>
          <p:nvPr/>
        </p:nvPicPr>
        <p:blipFill>
          <a:blip r:embed="rId5"/>
          <a:stretch>
            <a:fillRect/>
          </a:stretch>
        </p:blipFill>
        <p:spPr>
          <a:xfrm>
            <a:off x="467544" y="1548221"/>
            <a:ext cx="6261135" cy="3761558"/>
          </a:xfrm>
          <a:prstGeom prst="rect">
            <a:avLst/>
          </a:prstGeom>
        </p:spPr>
      </p:pic>
    </p:spTree>
    <p:extLst>
      <p:ext uri="{BB962C8B-B14F-4D97-AF65-F5344CB8AC3E}">
        <p14:creationId xmlns:p14="http://schemas.microsoft.com/office/powerpoint/2010/main" val="2031772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CB80E762-23E2-427B-9AB9-0B134CD0CD67}"/>
              </a:ext>
            </a:extLst>
          </p:cNvPr>
          <p:cNvSpPr>
            <a:spLocks noChangeArrowheads="1"/>
          </p:cNvSpPr>
          <p:nvPr/>
        </p:nvSpPr>
        <p:spPr bwMode="auto">
          <a:xfrm>
            <a:off x="7802376" y="407817"/>
            <a:ext cx="275035" cy="238126"/>
          </a:xfrm>
          <a:prstGeom prst="ellipse">
            <a:avLst/>
          </a:prstGeom>
          <a:solidFill>
            <a:srgbClr val="84009D"/>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7F7F7F"/>
              </a:solidFill>
              <a:effectLst/>
              <a:uLnTx/>
              <a:uFillTx/>
              <a:latin typeface="Arial" charset="0"/>
              <a:ea typeface="+mn-ea"/>
              <a:cs typeface="+mn-cs"/>
            </a:endParaRPr>
          </a:p>
        </p:txBody>
      </p:sp>
      <p:sp>
        <p:nvSpPr>
          <p:cNvPr id="14" name="Oval 13">
            <a:extLst>
              <a:ext uri="{FF2B5EF4-FFF2-40B4-BE49-F238E27FC236}">
                <a16:creationId xmlns:a16="http://schemas.microsoft.com/office/drawing/2014/main" id="{31C13842-8907-41AC-A7DC-9ADE44907521}"/>
              </a:ext>
            </a:extLst>
          </p:cNvPr>
          <p:cNvSpPr>
            <a:spLocks noChangeArrowheads="1"/>
          </p:cNvSpPr>
          <p:nvPr/>
        </p:nvSpPr>
        <p:spPr bwMode="auto">
          <a:xfrm>
            <a:off x="64535" y="210117"/>
            <a:ext cx="250169" cy="210437"/>
          </a:xfrm>
          <a:prstGeom prst="ellipse">
            <a:avLst/>
          </a:prstGeom>
          <a:solidFill>
            <a:srgbClr val="009BA5"/>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7F7F7F"/>
              </a:solidFill>
              <a:effectLst/>
              <a:uLnTx/>
              <a:uFillTx/>
              <a:latin typeface="Arial" charset="0"/>
              <a:ea typeface="+mn-ea"/>
              <a:cs typeface="+mn-cs"/>
            </a:endParaRPr>
          </a:p>
        </p:txBody>
      </p:sp>
      <p:sp>
        <p:nvSpPr>
          <p:cNvPr id="17" name="Oval 16">
            <a:extLst>
              <a:ext uri="{FF2B5EF4-FFF2-40B4-BE49-F238E27FC236}">
                <a16:creationId xmlns:a16="http://schemas.microsoft.com/office/drawing/2014/main" id="{87FFA38D-3A6C-4D3D-8E95-0275E4C5BC47}"/>
              </a:ext>
            </a:extLst>
          </p:cNvPr>
          <p:cNvSpPr>
            <a:spLocks noChangeArrowheads="1"/>
          </p:cNvSpPr>
          <p:nvPr/>
        </p:nvSpPr>
        <p:spPr bwMode="auto">
          <a:xfrm>
            <a:off x="535317" y="866324"/>
            <a:ext cx="352425" cy="313135"/>
          </a:xfrm>
          <a:prstGeom prst="ellipse">
            <a:avLst/>
          </a:prstGeom>
          <a:solidFill>
            <a:srgbClr val="00BA0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7F7F7F"/>
              </a:solidFill>
              <a:effectLst/>
              <a:uLnTx/>
              <a:uFillTx/>
              <a:latin typeface="Arial" charset="0"/>
              <a:ea typeface="+mn-ea"/>
              <a:cs typeface="+mn-cs"/>
            </a:endParaRPr>
          </a:p>
        </p:txBody>
      </p:sp>
      <p:sp>
        <p:nvSpPr>
          <p:cNvPr id="18" name="Oval 17">
            <a:extLst>
              <a:ext uri="{FF2B5EF4-FFF2-40B4-BE49-F238E27FC236}">
                <a16:creationId xmlns:a16="http://schemas.microsoft.com/office/drawing/2014/main" id="{508805BA-3C4A-48A5-8453-546990D07D88}"/>
              </a:ext>
            </a:extLst>
          </p:cNvPr>
          <p:cNvSpPr>
            <a:spLocks noChangeArrowheads="1"/>
          </p:cNvSpPr>
          <p:nvPr/>
        </p:nvSpPr>
        <p:spPr bwMode="auto">
          <a:xfrm>
            <a:off x="8590414" y="715563"/>
            <a:ext cx="220266" cy="215504"/>
          </a:xfrm>
          <a:prstGeom prst="ellipse">
            <a:avLst/>
          </a:prstGeom>
          <a:solidFill>
            <a:srgbClr val="009BA5"/>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7F7F7F"/>
              </a:solidFill>
              <a:effectLst/>
              <a:uLnTx/>
              <a:uFillTx/>
              <a:latin typeface="Arial" charset="0"/>
              <a:ea typeface="+mn-ea"/>
              <a:cs typeface="+mn-cs"/>
            </a:endParaRPr>
          </a:p>
        </p:txBody>
      </p:sp>
      <p:sp>
        <p:nvSpPr>
          <p:cNvPr id="28" name="Oval 28">
            <a:extLst>
              <a:ext uri="{FF2B5EF4-FFF2-40B4-BE49-F238E27FC236}">
                <a16:creationId xmlns:a16="http://schemas.microsoft.com/office/drawing/2014/main" id="{04DC6674-F975-4E6D-9AB0-8CBFFE365A72}"/>
              </a:ext>
            </a:extLst>
          </p:cNvPr>
          <p:cNvSpPr>
            <a:spLocks noChangeArrowheads="1"/>
          </p:cNvSpPr>
          <p:nvPr/>
        </p:nvSpPr>
        <p:spPr bwMode="auto">
          <a:xfrm>
            <a:off x="213340" y="715563"/>
            <a:ext cx="202727" cy="174104"/>
          </a:xfrm>
          <a:prstGeom prst="ellipse">
            <a:avLst/>
          </a:prstGeom>
          <a:solidFill>
            <a:srgbClr val="00BA0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7F7F7F"/>
              </a:solidFill>
              <a:effectLst/>
              <a:uLnTx/>
              <a:uFillTx/>
              <a:latin typeface="Arial" charset="0"/>
              <a:ea typeface="+mn-ea"/>
              <a:cs typeface="+mn-cs"/>
            </a:endParaRPr>
          </a:p>
        </p:txBody>
      </p:sp>
      <p:sp>
        <p:nvSpPr>
          <p:cNvPr id="30" name="Oval 30">
            <a:extLst>
              <a:ext uri="{FF2B5EF4-FFF2-40B4-BE49-F238E27FC236}">
                <a16:creationId xmlns:a16="http://schemas.microsoft.com/office/drawing/2014/main" id="{27008051-5D4C-498E-8762-C0DEC70FDF58}"/>
              </a:ext>
            </a:extLst>
          </p:cNvPr>
          <p:cNvSpPr>
            <a:spLocks noChangeArrowheads="1"/>
          </p:cNvSpPr>
          <p:nvPr/>
        </p:nvSpPr>
        <p:spPr bwMode="auto">
          <a:xfrm>
            <a:off x="189619" y="1284862"/>
            <a:ext cx="491729" cy="476250"/>
          </a:xfrm>
          <a:prstGeom prst="ellipse">
            <a:avLst/>
          </a:prstGeom>
          <a:solidFill>
            <a:srgbClr val="84009D"/>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7F7F7F"/>
              </a:solidFill>
              <a:effectLst/>
              <a:uLnTx/>
              <a:uFillTx/>
              <a:latin typeface="Arial" charset="0"/>
              <a:ea typeface="+mn-ea"/>
              <a:cs typeface="+mn-cs"/>
            </a:endParaRPr>
          </a:p>
        </p:txBody>
      </p:sp>
      <p:pic>
        <p:nvPicPr>
          <p:cNvPr id="6" name="Billede 5">
            <a:extLst>
              <a:ext uri="{FF2B5EF4-FFF2-40B4-BE49-F238E27FC236}">
                <a16:creationId xmlns:a16="http://schemas.microsoft.com/office/drawing/2014/main" id="{68B87DA5-8D5D-4473-BCCA-88E9E0887C81}"/>
              </a:ext>
            </a:extLst>
          </p:cNvPr>
          <p:cNvPicPr>
            <a:picLocks noChangeAspect="1"/>
          </p:cNvPicPr>
          <p:nvPr/>
        </p:nvPicPr>
        <p:blipFill>
          <a:blip r:embed="rId3"/>
          <a:stretch>
            <a:fillRect/>
          </a:stretch>
        </p:blipFill>
        <p:spPr>
          <a:xfrm>
            <a:off x="746965" y="2043172"/>
            <a:ext cx="2939931" cy="1214529"/>
          </a:xfrm>
          <a:prstGeom prst="rect">
            <a:avLst/>
          </a:prstGeom>
        </p:spPr>
      </p:pic>
      <p:pic>
        <p:nvPicPr>
          <p:cNvPr id="25" name="Picture 3" descr="O:\Sundhed og sociale forhold\ABC for mental sundhed\Logo og style guide\ABC-logo-tagline-gennemsigtig.png">
            <a:extLst>
              <a:ext uri="{FF2B5EF4-FFF2-40B4-BE49-F238E27FC236}">
                <a16:creationId xmlns:a16="http://schemas.microsoft.com/office/drawing/2014/main" id="{A3124D21-6639-475F-B855-3D57772F25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6511" y="1446679"/>
            <a:ext cx="2498971" cy="1192987"/>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91ED0DC4-769D-4423-BAB6-51FE5950CA5B}"/>
              </a:ext>
            </a:extLst>
          </p:cNvPr>
          <p:cNvSpPr txBox="1"/>
          <p:nvPr/>
        </p:nvSpPr>
        <p:spPr>
          <a:xfrm>
            <a:off x="4831808" y="3711966"/>
            <a:ext cx="3995570"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0" u="none" strike="noStrike" kern="1200" cap="none" spc="0" normalizeH="0" baseline="0" noProof="0" dirty="0">
                <a:ln>
                  <a:noFill/>
                </a:ln>
                <a:solidFill>
                  <a:srgbClr val="7F7F7F"/>
                </a:solidFill>
                <a:effectLst/>
                <a:uLnTx/>
                <a:uFillTx/>
                <a:latin typeface="Arial" charset="0"/>
                <a:ea typeface="+mn-ea"/>
                <a:cs typeface="+mn-cs"/>
              </a:rPr>
              <a:t>Forskningsbaseret universel </a:t>
            </a:r>
            <a:r>
              <a:rPr kumimoji="0" lang="da-DK" sz="1200" b="0" i="1" u="none" strike="noStrike" kern="1200" cap="none" spc="0" normalizeH="0" baseline="0" noProof="0" dirty="0">
                <a:ln>
                  <a:noFill/>
                </a:ln>
                <a:solidFill>
                  <a:srgbClr val="7F7F7F"/>
                </a:solidFill>
                <a:effectLst/>
                <a:uLnTx/>
                <a:uFillTx/>
                <a:latin typeface="Arial" charset="0"/>
                <a:ea typeface="+mn-ea"/>
                <a:cs typeface="+mn-cs"/>
              </a:rPr>
              <a:t>forståelses- og arbejdsramme</a:t>
            </a:r>
            <a:r>
              <a:rPr kumimoji="0" lang="da-DK" sz="1200" b="0" i="0" u="none" strike="noStrike" kern="1200" cap="none" spc="0" normalizeH="0" baseline="0" noProof="0" dirty="0">
                <a:ln>
                  <a:noFill/>
                </a:ln>
                <a:solidFill>
                  <a:srgbClr val="7F7F7F"/>
                </a:solidFill>
                <a:effectLst/>
                <a:uLnTx/>
                <a:uFillTx/>
                <a:latin typeface="Arial" charset="0"/>
                <a:ea typeface="+mn-ea"/>
                <a:cs typeface="+mn-cs"/>
              </a:rPr>
              <a:t> til at fremme mental sundhed i den danske befolkning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200" b="0" i="0" u="none" strike="noStrike" kern="1200" cap="none" spc="0" normalizeH="0" baseline="0" noProof="0" dirty="0">
              <a:ln>
                <a:noFill/>
              </a:ln>
              <a:solidFill>
                <a:srgbClr val="7F7F7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0" u="none" strike="noStrike" kern="1200" cap="none" spc="0" normalizeH="0" baseline="0" noProof="0" dirty="0">
                <a:ln>
                  <a:noFill/>
                </a:ln>
                <a:solidFill>
                  <a:srgbClr val="7F7F7F"/>
                </a:solidFill>
                <a:effectLst/>
                <a:uLnTx/>
                <a:uFillTx/>
                <a:latin typeface="Arial" charset="0"/>
                <a:ea typeface="+mn-ea"/>
                <a:cs typeface="+mn-cs"/>
              </a:rPr>
              <a:t>To ben:</a:t>
            </a:r>
          </a:p>
          <a:p>
            <a:pPr marL="385763" marR="0" lvl="0" indent="-385763" algn="l" defTabSz="914400" rtl="0" eaLnBrk="1" fontAlgn="base" latinLnBrk="0" hangingPunct="1">
              <a:lnSpc>
                <a:spcPct val="100000"/>
              </a:lnSpc>
              <a:spcBef>
                <a:spcPct val="0"/>
              </a:spcBef>
              <a:spcAft>
                <a:spcPct val="0"/>
              </a:spcAft>
              <a:buClrTx/>
              <a:buSzTx/>
              <a:buFont typeface="+mj-lt"/>
              <a:buAutoNum type="arabicPeriod"/>
              <a:tabLst/>
              <a:defRPr/>
            </a:pPr>
            <a:r>
              <a:rPr kumimoji="0" lang="da-DK" sz="1200" b="0" i="0" u="none" strike="noStrike" kern="1200" cap="none" spc="0" normalizeH="0" baseline="0" noProof="0" dirty="0">
                <a:ln>
                  <a:noFill/>
                </a:ln>
                <a:solidFill>
                  <a:srgbClr val="7F7F7F"/>
                </a:solidFill>
                <a:effectLst/>
                <a:uLnTx/>
                <a:uFillTx/>
                <a:latin typeface="Arial" charset="0"/>
                <a:ea typeface="+mn-ea"/>
                <a:cs typeface="+mn-cs"/>
              </a:rPr>
              <a:t>Folkeoplysning – information om hvad der holder os mentalt sunde </a:t>
            </a:r>
          </a:p>
          <a:p>
            <a:pPr marL="385763" marR="0" lvl="0" indent="-385763" algn="l" defTabSz="914400" rtl="0" eaLnBrk="1" fontAlgn="base" latinLnBrk="0" hangingPunct="1">
              <a:lnSpc>
                <a:spcPct val="100000"/>
              </a:lnSpc>
              <a:spcBef>
                <a:spcPct val="0"/>
              </a:spcBef>
              <a:spcAft>
                <a:spcPct val="0"/>
              </a:spcAft>
              <a:buClrTx/>
              <a:buSzTx/>
              <a:buFont typeface="+mj-lt"/>
              <a:buAutoNum type="arabicPeriod"/>
              <a:tabLst/>
              <a:defRPr/>
            </a:pPr>
            <a:r>
              <a:rPr kumimoji="0" lang="da-DK" sz="1200" b="0" i="0" u="none" strike="noStrike" kern="1200" cap="none" spc="0" normalizeH="0" baseline="0" noProof="0" dirty="0">
                <a:ln>
                  <a:noFill/>
                </a:ln>
                <a:solidFill>
                  <a:srgbClr val="7F7F7F"/>
                </a:solidFill>
                <a:effectLst/>
                <a:uLnTx/>
                <a:uFillTx/>
                <a:latin typeface="Arial" charset="0"/>
                <a:ea typeface="+mn-ea"/>
                <a:cs typeface="+mn-cs"/>
              </a:rPr>
              <a:t>At skabe rammer og betingelser, som gør det nemt at gøre A-B-C </a:t>
            </a:r>
          </a:p>
        </p:txBody>
      </p:sp>
      <p:sp>
        <p:nvSpPr>
          <p:cNvPr id="8" name="Tekstfelt 7">
            <a:extLst>
              <a:ext uri="{FF2B5EF4-FFF2-40B4-BE49-F238E27FC236}">
                <a16:creationId xmlns:a16="http://schemas.microsoft.com/office/drawing/2014/main" id="{A66A0BEC-FC23-4F12-9BAF-70F6BE467F82}"/>
              </a:ext>
            </a:extLst>
          </p:cNvPr>
          <p:cNvSpPr txBox="1"/>
          <p:nvPr/>
        </p:nvSpPr>
        <p:spPr>
          <a:xfrm>
            <a:off x="839675" y="407817"/>
            <a:ext cx="719638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400" b="0" i="0" u="none" strike="noStrike" kern="1200" cap="none" spc="0" normalizeH="0" baseline="0" noProof="0" dirty="0">
                <a:ln>
                  <a:noFill/>
                </a:ln>
                <a:solidFill>
                  <a:srgbClr val="7F7F7F"/>
                </a:solidFill>
                <a:effectLst/>
                <a:uLnTx/>
                <a:uFillTx/>
                <a:latin typeface="Calibri" panose="020F0502020204030204" pitchFamily="34" charset="0"/>
                <a:ea typeface="+mn-ea"/>
                <a:cs typeface="Calibri" panose="020F0502020204030204" pitchFamily="34" charset="0"/>
              </a:rPr>
              <a:t>Hvilke greb skal vi gøre for at vende udviklingen?</a:t>
            </a:r>
          </a:p>
        </p:txBody>
      </p:sp>
      <p:sp>
        <p:nvSpPr>
          <p:cNvPr id="11" name="Control 1">
            <a:extLst>
              <a:ext uri="{FF2B5EF4-FFF2-40B4-BE49-F238E27FC236}">
                <a16:creationId xmlns:a16="http://schemas.microsoft.com/office/drawing/2014/main" id="{75A98527-882F-4FAF-B2B1-6C9C62C119DC}"/>
              </a:ext>
            </a:extLst>
          </p:cNvPr>
          <p:cNvSpPr>
            <a:spLocks noChangeArrowheads="1" noChangeShapeType="1"/>
          </p:cNvSpPr>
          <p:nvPr/>
        </p:nvSpPr>
        <p:spPr bwMode="auto">
          <a:xfrm>
            <a:off x="1515190" y="10779482"/>
            <a:ext cx="2272904" cy="1670447"/>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7F7F7F"/>
              </a:solidFill>
              <a:effectLst/>
              <a:uLnTx/>
              <a:uFillTx/>
              <a:latin typeface="Arial" charset="0"/>
              <a:ea typeface="+mn-ea"/>
              <a:cs typeface="+mn-cs"/>
            </a:endParaRPr>
          </a:p>
        </p:txBody>
      </p:sp>
      <p:sp>
        <p:nvSpPr>
          <p:cNvPr id="13" name="Control 2">
            <a:extLst>
              <a:ext uri="{FF2B5EF4-FFF2-40B4-BE49-F238E27FC236}">
                <a16:creationId xmlns:a16="http://schemas.microsoft.com/office/drawing/2014/main" id="{8BE547A6-C7BE-480A-8A47-86B778434078}"/>
              </a:ext>
            </a:extLst>
          </p:cNvPr>
          <p:cNvSpPr>
            <a:spLocks noChangeArrowheads="1" noChangeShapeType="1"/>
          </p:cNvSpPr>
          <p:nvPr/>
        </p:nvSpPr>
        <p:spPr bwMode="auto">
          <a:xfrm>
            <a:off x="1670485" y="7330511"/>
            <a:ext cx="2277665" cy="2377679"/>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7F7F7F"/>
              </a:solidFill>
              <a:effectLst/>
              <a:uLnTx/>
              <a:uFillTx/>
              <a:latin typeface="Arial" charset="0"/>
              <a:ea typeface="+mn-ea"/>
              <a:cs typeface="+mn-cs"/>
            </a:endParaRPr>
          </a:p>
        </p:txBody>
      </p:sp>
      <p:sp>
        <p:nvSpPr>
          <p:cNvPr id="16" name="Control 3">
            <a:extLst>
              <a:ext uri="{FF2B5EF4-FFF2-40B4-BE49-F238E27FC236}">
                <a16:creationId xmlns:a16="http://schemas.microsoft.com/office/drawing/2014/main" id="{88B23B95-6BCC-499C-B0BF-A637DED1BD1F}"/>
              </a:ext>
            </a:extLst>
          </p:cNvPr>
          <p:cNvSpPr>
            <a:spLocks noChangeArrowheads="1" noChangeShapeType="1"/>
          </p:cNvSpPr>
          <p:nvPr/>
        </p:nvSpPr>
        <p:spPr bwMode="auto">
          <a:xfrm>
            <a:off x="1891877" y="4589129"/>
            <a:ext cx="2281238" cy="2138363"/>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7F7F7F"/>
              </a:solidFill>
              <a:effectLst/>
              <a:uLnTx/>
              <a:uFillTx/>
              <a:latin typeface="Arial" charset="0"/>
              <a:ea typeface="+mn-ea"/>
              <a:cs typeface="+mn-cs"/>
            </a:endParaRPr>
          </a:p>
        </p:txBody>
      </p:sp>
      <p:sp>
        <p:nvSpPr>
          <p:cNvPr id="29" name="Oval 28">
            <a:extLst>
              <a:ext uri="{FF2B5EF4-FFF2-40B4-BE49-F238E27FC236}">
                <a16:creationId xmlns:a16="http://schemas.microsoft.com/office/drawing/2014/main" id="{B8D2FFE2-6226-4DC2-99AA-3AC39F5E8089}"/>
              </a:ext>
            </a:extLst>
          </p:cNvPr>
          <p:cNvSpPr>
            <a:spLocks noChangeArrowheads="1"/>
          </p:cNvSpPr>
          <p:nvPr/>
        </p:nvSpPr>
        <p:spPr bwMode="auto">
          <a:xfrm>
            <a:off x="8289227" y="415540"/>
            <a:ext cx="202727" cy="174104"/>
          </a:xfrm>
          <a:prstGeom prst="ellipse">
            <a:avLst/>
          </a:prstGeom>
          <a:solidFill>
            <a:srgbClr val="00BA0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27432" tIns="27432" rIns="27432" bIns="27432"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7F7F7F"/>
              </a:solidFill>
              <a:effectLst/>
              <a:uLnTx/>
              <a:uFillTx/>
              <a:latin typeface="Arial" charset="0"/>
              <a:ea typeface="+mn-ea"/>
              <a:cs typeface="+mn-cs"/>
            </a:endParaRPr>
          </a:p>
        </p:txBody>
      </p:sp>
      <p:sp>
        <p:nvSpPr>
          <p:cNvPr id="20" name="Tekstfelt 19">
            <a:extLst>
              <a:ext uri="{FF2B5EF4-FFF2-40B4-BE49-F238E27FC236}">
                <a16:creationId xmlns:a16="http://schemas.microsoft.com/office/drawing/2014/main" id="{AF02A962-3742-44A8-8A5C-A4B08E958427}"/>
              </a:ext>
            </a:extLst>
          </p:cNvPr>
          <p:cNvSpPr txBox="1"/>
          <p:nvPr/>
        </p:nvSpPr>
        <p:spPr>
          <a:xfrm>
            <a:off x="574243" y="4336826"/>
            <a:ext cx="328537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0" u="none" strike="noStrike" kern="1200" cap="none" spc="0" normalizeH="0" baseline="0" noProof="0" dirty="0">
                <a:ln>
                  <a:noFill/>
                </a:ln>
                <a:solidFill>
                  <a:srgbClr val="7F7F7F"/>
                </a:solidFill>
                <a:effectLst/>
                <a:uLnTx/>
                <a:uFillTx/>
                <a:latin typeface="Arial" charset="0"/>
                <a:ea typeface="+mn-ea"/>
                <a:cs typeface="+mn-cs"/>
                <a:hlinkClick r:id="rId5"/>
              </a:rPr>
              <a:t>Hvad er ABC for </a:t>
            </a:r>
            <a:r>
              <a:rPr kumimoji="0" lang="da-DK" sz="1100" b="0" i="0" u="none" strike="noStrike" kern="1200" cap="none" spc="0" normalizeH="0" baseline="0" noProof="0" dirty="0">
                <a:ln>
                  <a:noFill/>
                </a:ln>
                <a:solidFill>
                  <a:srgbClr val="7F7F7F"/>
                </a:solidFill>
                <a:effectLst/>
                <a:uLnTx/>
                <a:uFillTx/>
                <a:latin typeface="Arial" charset="0"/>
                <a:ea typeface="+mn-ea"/>
                <a:cs typeface="+mn-cs"/>
                <a:hlinkClick r:id="rId5"/>
              </a:rPr>
              <a:t>mental</a:t>
            </a:r>
            <a:r>
              <a:rPr kumimoji="0" lang="da-DK" sz="1200" b="0" i="0" u="none" strike="noStrike" kern="1200" cap="none" spc="0" normalizeH="0" baseline="0" noProof="0" dirty="0">
                <a:ln>
                  <a:noFill/>
                </a:ln>
                <a:solidFill>
                  <a:srgbClr val="7F7F7F"/>
                </a:solidFill>
                <a:effectLst/>
                <a:uLnTx/>
                <a:uFillTx/>
                <a:latin typeface="Arial" charset="0"/>
                <a:ea typeface="+mn-ea"/>
                <a:cs typeface="+mn-cs"/>
                <a:hlinkClick r:id="rId5"/>
              </a:rPr>
              <a:t> sundhed? on </a:t>
            </a:r>
            <a:r>
              <a:rPr kumimoji="0" lang="da-DK" sz="1200" b="0" i="0" u="none" strike="noStrike" kern="1200" cap="none" spc="0" normalizeH="0" baseline="0" noProof="0" dirty="0" err="1">
                <a:ln>
                  <a:noFill/>
                </a:ln>
                <a:solidFill>
                  <a:srgbClr val="7F7F7F"/>
                </a:solidFill>
                <a:effectLst/>
                <a:uLnTx/>
                <a:uFillTx/>
                <a:latin typeface="Arial" charset="0"/>
                <a:ea typeface="+mn-ea"/>
                <a:cs typeface="+mn-cs"/>
                <a:hlinkClick r:id="rId5"/>
              </a:rPr>
              <a:t>Vimeo</a:t>
            </a:r>
            <a:endParaRPr kumimoji="0" lang="da-DK" sz="1200" b="0" i="0" u="none" strike="noStrike" kern="1200" cap="none" spc="0" normalizeH="0" baseline="0" noProof="0" dirty="0">
              <a:ln>
                <a:noFill/>
              </a:ln>
              <a:solidFill>
                <a:srgbClr val="7F7F7F"/>
              </a:solidFill>
              <a:effectLst/>
              <a:uLnTx/>
              <a:uFillTx/>
              <a:latin typeface="Arial" charset="0"/>
              <a:ea typeface="+mn-ea"/>
              <a:cs typeface="+mn-cs"/>
            </a:endParaRPr>
          </a:p>
        </p:txBody>
      </p:sp>
      <p:cxnSp>
        <p:nvCxnSpPr>
          <p:cNvPr id="26" name="Lige forbindelse 25">
            <a:extLst>
              <a:ext uri="{FF2B5EF4-FFF2-40B4-BE49-F238E27FC236}">
                <a16:creationId xmlns:a16="http://schemas.microsoft.com/office/drawing/2014/main" id="{2961B808-E886-487D-A8AA-AC403FBE40A2}"/>
              </a:ext>
            </a:extLst>
          </p:cNvPr>
          <p:cNvCxnSpPr>
            <a:cxnSpLocks/>
          </p:cNvCxnSpPr>
          <p:nvPr/>
        </p:nvCxnSpPr>
        <p:spPr>
          <a:xfrm>
            <a:off x="4437868" y="1179459"/>
            <a:ext cx="0" cy="51298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442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ACF3A-7341-4770-AB1C-ADD3806D5CA0}"/>
              </a:ext>
            </a:extLst>
          </p:cNvPr>
          <p:cNvSpPr>
            <a:spLocks noGrp="1"/>
          </p:cNvSpPr>
          <p:nvPr>
            <p:ph type="title"/>
          </p:nvPr>
        </p:nvSpPr>
        <p:spPr>
          <a:xfrm>
            <a:off x="464326" y="584201"/>
            <a:ext cx="8176437" cy="1116012"/>
          </a:xfrm>
        </p:spPr>
        <p:txBody>
          <a:bodyPr wrap="square" anchor="t">
            <a:normAutofit/>
          </a:bodyPr>
          <a:lstStyle/>
          <a:p>
            <a:r>
              <a:rPr lang="da-DK" dirty="0"/>
              <a:t>Anbefalinger til det videre arbejde… </a:t>
            </a:r>
            <a:br>
              <a:rPr lang="da-DK" dirty="0"/>
            </a:br>
            <a:r>
              <a:rPr lang="da-DK" sz="2400" dirty="0"/>
              <a:t>Ikke et enten eller, men et både og</a:t>
            </a:r>
            <a:r>
              <a:rPr lang="da-DK" dirty="0"/>
              <a:t> </a:t>
            </a:r>
          </a:p>
        </p:txBody>
      </p:sp>
      <p:sp>
        <p:nvSpPr>
          <p:cNvPr id="3" name="Pladsholder til indhold 2">
            <a:extLst>
              <a:ext uri="{FF2B5EF4-FFF2-40B4-BE49-F238E27FC236}">
                <a16:creationId xmlns:a16="http://schemas.microsoft.com/office/drawing/2014/main" id="{1B1198A2-7C0C-4EE1-973D-09AE2FB33BDF}"/>
              </a:ext>
            </a:extLst>
          </p:cNvPr>
          <p:cNvSpPr>
            <a:spLocks noGrp="1"/>
          </p:cNvSpPr>
          <p:nvPr>
            <p:ph sz="half" idx="1"/>
          </p:nvPr>
        </p:nvSpPr>
        <p:spPr>
          <a:xfrm>
            <a:off x="452884" y="2060848"/>
            <a:ext cx="3975100" cy="3384376"/>
          </a:xfrm>
        </p:spPr>
        <p:txBody>
          <a:bodyPr wrap="square" anchor="t">
            <a:normAutofit/>
          </a:bodyPr>
          <a:lstStyle/>
          <a:p>
            <a:r>
              <a:rPr lang="da-DK" sz="1800" i="0" dirty="0">
                <a:latin typeface="Calibri" panose="020F0502020204030204" pitchFamily="34" charset="0"/>
                <a:cs typeface="Calibri" panose="020F0502020204030204" pitchFamily="34" charset="0"/>
              </a:rPr>
              <a:t>Tænk flerstrenget </a:t>
            </a:r>
          </a:p>
          <a:p>
            <a:pPr marL="0" indent="0">
              <a:buNone/>
            </a:pPr>
            <a:endParaRPr lang="da-DK" sz="1800" i="0" dirty="0">
              <a:latin typeface="Calibri" panose="020F0502020204030204" pitchFamily="34" charset="0"/>
              <a:cs typeface="Calibri" panose="020F0502020204030204" pitchFamily="34" charset="0"/>
            </a:endParaRPr>
          </a:p>
          <a:p>
            <a:r>
              <a:rPr lang="da-DK" sz="1800" i="0" dirty="0">
                <a:latin typeface="Calibri" panose="020F0502020204030204" pitchFamily="34" charset="0"/>
                <a:cs typeface="Calibri" panose="020F0502020204030204" pitchFamily="34" charset="0"/>
              </a:rPr>
              <a:t>Udvælg særlige målgrupper </a:t>
            </a:r>
          </a:p>
          <a:p>
            <a:pPr marL="0" indent="0">
              <a:buNone/>
            </a:pPr>
            <a:endParaRPr lang="da-DK" sz="1800" i="0" dirty="0">
              <a:latin typeface="Calibri" panose="020F0502020204030204" pitchFamily="34" charset="0"/>
              <a:cs typeface="Calibri" panose="020F0502020204030204" pitchFamily="34" charset="0"/>
            </a:endParaRPr>
          </a:p>
          <a:p>
            <a:r>
              <a:rPr lang="da-DK" sz="1800" i="0" dirty="0">
                <a:latin typeface="Calibri" panose="020F0502020204030204" pitchFamily="34" charset="0"/>
                <a:cs typeface="Calibri" panose="020F0502020204030204" pitchFamily="34" charset="0"/>
              </a:rPr>
              <a:t>Arbejd med </a:t>
            </a:r>
            <a:r>
              <a:rPr lang="da-DK" sz="1800" i="0" dirty="0" err="1">
                <a:latin typeface="Calibri" panose="020F0502020204030204" pitchFamily="34" charset="0"/>
                <a:cs typeface="Calibri" panose="020F0502020204030204" pitchFamily="34" charset="0"/>
              </a:rPr>
              <a:t>multikomponente</a:t>
            </a:r>
            <a:r>
              <a:rPr lang="da-DK" sz="1800" i="0" dirty="0">
                <a:latin typeface="Calibri" panose="020F0502020204030204" pitchFamily="34" charset="0"/>
                <a:cs typeface="Calibri" panose="020F0502020204030204" pitchFamily="34" charset="0"/>
              </a:rPr>
              <a:t> indsatser – fælles indsats på tværs</a:t>
            </a:r>
          </a:p>
          <a:p>
            <a:pPr marL="0" indent="0">
              <a:buNone/>
            </a:pPr>
            <a:endParaRPr lang="da-DK" sz="1800" i="0" dirty="0">
              <a:latin typeface="Calibri" panose="020F0502020204030204" pitchFamily="34" charset="0"/>
              <a:cs typeface="Calibri" panose="020F0502020204030204" pitchFamily="34" charset="0"/>
            </a:endParaRPr>
          </a:p>
          <a:p>
            <a:r>
              <a:rPr lang="da-DK" sz="1800" i="0" dirty="0">
                <a:latin typeface="Calibri" panose="020F0502020204030204" pitchFamily="34" charset="0"/>
                <a:cs typeface="Calibri" panose="020F0502020204030204" pitchFamily="34" charset="0"/>
              </a:rPr>
              <a:t>Arbejde evidensbaseret – arbejde med det, vi ved virker</a:t>
            </a:r>
          </a:p>
          <a:p>
            <a:endParaRPr lang="da-DK" dirty="0"/>
          </a:p>
        </p:txBody>
      </p:sp>
      <p:pic>
        <p:nvPicPr>
          <p:cNvPr id="4" name="Billede 3">
            <a:extLst>
              <a:ext uri="{FF2B5EF4-FFF2-40B4-BE49-F238E27FC236}">
                <a16:creationId xmlns:a16="http://schemas.microsoft.com/office/drawing/2014/main" id="{74DACAFA-0FE1-4038-9D53-22AFE1DD08B6}"/>
              </a:ext>
            </a:extLst>
          </p:cNvPr>
          <p:cNvPicPr>
            <a:picLocks noChangeAspect="1"/>
          </p:cNvPicPr>
          <p:nvPr/>
        </p:nvPicPr>
        <p:blipFill>
          <a:blip r:embed="rId3"/>
          <a:stretch>
            <a:fillRect/>
          </a:stretch>
        </p:blipFill>
        <p:spPr>
          <a:xfrm>
            <a:off x="4427984" y="1850691"/>
            <a:ext cx="4587934" cy="3234493"/>
          </a:xfrm>
          <a:prstGeom prst="rect">
            <a:avLst/>
          </a:prstGeom>
          <a:noFill/>
        </p:spPr>
      </p:pic>
    </p:spTree>
    <p:extLst>
      <p:ext uri="{BB962C8B-B14F-4D97-AF65-F5344CB8AC3E}">
        <p14:creationId xmlns:p14="http://schemas.microsoft.com/office/powerpoint/2010/main" val="4243845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ctr"/>
            <a:r>
              <a:rPr lang="da-DK" sz="3600" b="1"/>
              <a:t>Flere albertslundere skal være en del af arbejdsmarkedet</a:t>
            </a:r>
            <a:endParaRPr lang="nb-NO" sz="3600" b="1"/>
          </a:p>
        </p:txBody>
      </p:sp>
      <p:sp>
        <p:nvSpPr>
          <p:cNvPr id="3" name="Undertitel 2"/>
          <p:cNvSpPr>
            <a:spLocks noGrp="1"/>
          </p:cNvSpPr>
          <p:nvPr>
            <p:ph type="subTitle" idx="1"/>
          </p:nvPr>
        </p:nvSpPr>
        <p:spPr/>
        <p:txBody>
          <a:bodyPr/>
          <a:lstStyle/>
          <a:p>
            <a:pPr algn="ctr"/>
            <a:r>
              <a:rPr lang="nb-NO"/>
              <a:t>Voksenliv</a:t>
            </a:r>
          </a:p>
          <a:p>
            <a:pPr algn="ctr"/>
            <a:r>
              <a:rPr lang="nb-NO"/>
              <a:t>13. Januar 2023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07346-F426-4ED0-B75B-E41BCEE95EDF}"/>
              </a:ext>
            </a:extLst>
          </p:cNvPr>
          <p:cNvSpPr>
            <a:spLocks noGrp="1"/>
          </p:cNvSpPr>
          <p:nvPr>
            <p:ph type="title"/>
          </p:nvPr>
        </p:nvSpPr>
        <p:spPr>
          <a:xfrm>
            <a:off x="464327" y="1295401"/>
            <a:ext cx="8176437" cy="837009"/>
          </a:xfrm>
        </p:spPr>
        <p:txBody>
          <a:bodyPr vert="horz" wrap="square" lIns="0" tIns="0" rIns="0" bIns="0" numCol="1" anchor="t" anchorCtr="0" compatLnSpc="1">
            <a:prstTxWarp prst="textNoShape">
              <a:avLst/>
            </a:prstTxWarp>
            <a:normAutofit fontScale="90000"/>
          </a:bodyPr>
          <a:lstStyle/>
          <a:p>
            <a:r>
              <a:rPr lang="da-DK" b="1">
                <a:latin typeface="+mj-lt"/>
                <a:ea typeface="+mj-ea"/>
                <a:cs typeface="+mj-cs"/>
              </a:rPr>
              <a:t>Andel borgere på ydelse</a:t>
            </a:r>
            <a:br>
              <a:rPr lang="da-DK">
                <a:latin typeface="+mj-lt"/>
                <a:ea typeface="+mj-ea"/>
                <a:cs typeface="+mj-cs"/>
              </a:rPr>
            </a:br>
            <a:r>
              <a:rPr lang="da-DK">
                <a:latin typeface="+mj-lt"/>
                <a:ea typeface="+mj-ea"/>
                <a:cs typeface="+mj-cs"/>
              </a:rPr>
              <a:t>Samlet</a:t>
            </a:r>
          </a:p>
        </p:txBody>
      </p:sp>
      <p:sp>
        <p:nvSpPr>
          <p:cNvPr id="3" name="Tekstfelt 2">
            <a:extLst>
              <a:ext uri="{FF2B5EF4-FFF2-40B4-BE49-F238E27FC236}">
                <a16:creationId xmlns:a16="http://schemas.microsoft.com/office/drawing/2014/main" id="{F3A4434D-8B28-4AD0-A9A0-9D1EB1D80FED}"/>
              </a:ext>
            </a:extLst>
          </p:cNvPr>
          <p:cNvSpPr txBox="1"/>
          <p:nvPr/>
        </p:nvSpPr>
        <p:spPr bwMode="auto">
          <a:xfrm>
            <a:off x="5439674" y="2132410"/>
            <a:ext cx="3240000" cy="3402806"/>
          </a:xfrm>
          <a:prstGeom prst="rect">
            <a:avLst/>
          </a:prstGeom>
          <a:noFill/>
          <a:ln>
            <a:noFill/>
          </a:ln>
          <a:effectLst/>
        </p:spPr>
        <p:txBody>
          <a:bodyPr vert="horz" wrap="square" lIns="0" tIns="0" rIns="0" bIns="0" numCol="1" rtlCol="0" anchor="t" anchorCtr="0" compatLnSpc="1">
            <a:prstTxWarp prst="textNoShape">
              <a:avLst/>
            </a:prstTxWarp>
            <a:noAutofit/>
          </a:bodyPr>
          <a:lstStyle/>
          <a:p>
            <a:pPr>
              <a:spcBef>
                <a:spcPct val="20000"/>
              </a:spcBef>
            </a:pPr>
            <a:r>
              <a:rPr lang="da-DK" sz="1200" i="1">
                <a:latin typeface="+mn-lt"/>
              </a:rPr>
              <a:t>Albertslund kommune ligger samlet set over de kommuner vi har valgt at sammenligne os med, når det kommer til andelen af befolkningen der er på en ydelse.</a:t>
            </a:r>
          </a:p>
          <a:p>
            <a:pPr>
              <a:spcBef>
                <a:spcPct val="20000"/>
              </a:spcBef>
            </a:pPr>
            <a:endParaRPr lang="da-DK" sz="1200" i="1">
              <a:latin typeface="+mn-lt"/>
            </a:endParaRPr>
          </a:p>
          <a:p>
            <a:pPr>
              <a:spcBef>
                <a:spcPct val="20000"/>
              </a:spcBef>
            </a:pPr>
            <a:r>
              <a:rPr lang="da-DK" sz="1200" i="1">
                <a:latin typeface="+mn-lt"/>
              </a:rPr>
              <a:t>I den seneste rangliste fra Beskæftigelses-ministeriet for 2. halvår 2021 til 1. halvår 2022, ligger Albertslund Kommune </a:t>
            </a:r>
            <a:r>
              <a:rPr lang="da-DK" sz="1200" i="1" err="1">
                <a:latin typeface="+mn-lt"/>
              </a:rPr>
              <a:t>nr</a:t>
            </a:r>
            <a:r>
              <a:rPr lang="da-DK" sz="1200" i="1">
                <a:latin typeface="+mn-lt"/>
              </a:rPr>
              <a:t> </a:t>
            </a:r>
            <a:r>
              <a:rPr lang="da-DK" sz="1200" b="1" i="1">
                <a:latin typeface="+mn-lt"/>
              </a:rPr>
              <a:t>72 ud af 98</a:t>
            </a:r>
            <a:r>
              <a:rPr lang="da-DK" sz="1200" i="1">
                <a:latin typeface="+mn-lt"/>
              </a:rPr>
              <a:t> kommuner, når man ser samlet på det faktiske ydelsesniveau i forhold til det ministeriet forventer. Det svarer til </a:t>
            </a:r>
            <a:r>
              <a:rPr lang="da-DK" sz="1200" b="1" i="1">
                <a:latin typeface="+mn-lt"/>
              </a:rPr>
              <a:t>40</a:t>
            </a:r>
            <a:r>
              <a:rPr lang="da-DK" sz="1200" i="1">
                <a:latin typeface="+mn-lt"/>
              </a:rPr>
              <a:t> flere ydelsesmodtagere end forventet. </a:t>
            </a:r>
          </a:p>
          <a:p>
            <a:pPr>
              <a:spcBef>
                <a:spcPct val="20000"/>
              </a:spcBef>
            </a:pPr>
            <a:endParaRPr lang="da-DK" sz="1200" i="1">
              <a:latin typeface="+mn-lt"/>
            </a:endParaRPr>
          </a:p>
          <a:p>
            <a:pPr>
              <a:spcBef>
                <a:spcPct val="20000"/>
              </a:spcBef>
            </a:pPr>
            <a:r>
              <a:rPr lang="da-DK" sz="1200" i="1">
                <a:latin typeface="+mn-lt"/>
              </a:rPr>
              <a:t>Albertslund ligger </a:t>
            </a:r>
            <a:r>
              <a:rPr lang="da-DK" sz="1200" b="1" i="1">
                <a:latin typeface="+mn-lt"/>
              </a:rPr>
              <a:t>nr. 11 </a:t>
            </a:r>
            <a:r>
              <a:rPr lang="da-DK" sz="1200" i="1">
                <a:latin typeface="+mn-lt"/>
              </a:rPr>
              <a:t>på listen over kommuner med den bedste forbedring af ydelsesniveauet i 1. halvår af 2022.</a:t>
            </a:r>
          </a:p>
        </p:txBody>
      </p:sp>
      <p:pic>
        <p:nvPicPr>
          <p:cNvPr id="6" name="Grafik 5" descr="Oplysninger kontur">
            <a:extLst>
              <a:ext uri="{FF2B5EF4-FFF2-40B4-BE49-F238E27FC236}">
                <a16:creationId xmlns:a16="http://schemas.microsoft.com/office/drawing/2014/main" id="{29D5B174-987A-4506-8CDC-1F6F95ED70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09500" y="2132410"/>
            <a:ext cx="405000" cy="405000"/>
          </a:xfrm>
          <a:prstGeom prst="rect">
            <a:avLst/>
          </a:prstGeom>
        </p:spPr>
      </p:pic>
      <p:pic>
        <p:nvPicPr>
          <p:cNvPr id="7" name="Grafik 6" descr="Tilføj kontur">
            <a:extLst>
              <a:ext uri="{FF2B5EF4-FFF2-40B4-BE49-F238E27FC236}">
                <a16:creationId xmlns:a16="http://schemas.microsoft.com/office/drawing/2014/main" id="{CF7A9037-AD64-4028-BB47-545C9D6151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09500" y="3104964"/>
            <a:ext cx="405000" cy="405000"/>
          </a:xfrm>
          <a:prstGeom prst="rect">
            <a:avLst/>
          </a:prstGeom>
        </p:spPr>
      </p:pic>
      <p:graphicFrame>
        <p:nvGraphicFramePr>
          <p:cNvPr id="9" name="Pladsholder til indhold 8">
            <a:extLst>
              <a:ext uri="{FF2B5EF4-FFF2-40B4-BE49-F238E27FC236}">
                <a16:creationId xmlns:a16="http://schemas.microsoft.com/office/drawing/2014/main" id="{00000000-0008-0000-0F00-000002000000}"/>
              </a:ext>
            </a:extLst>
          </p:cNvPr>
          <p:cNvGraphicFramePr>
            <a:graphicFrameLocks noGrp="1"/>
          </p:cNvGraphicFramePr>
          <p:nvPr>
            <p:ph sz="half" idx="1"/>
          </p:nvPr>
        </p:nvGraphicFramePr>
        <p:xfrm>
          <a:off x="503634" y="2132410"/>
          <a:ext cx="4320000" cy="340280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933479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07346-F426-4ED0-B75B-E41BCEE95EDF}"/>
              </a:ext>
            </a:extLst>
          </p:cNvPr>
          <p:cNvSpPr>
            <a:spLocks noGrp="1"/>
          </p:cNvSpPr>
          <p:nvPr>
            <p:ph type="title"/>
          </p:nvPr>
        </p:nvSpPr>
        <p:spPr>
          <a:xfrm>
            <a:off x="464327" y="1295401"/>
            <a:ext cx="8176437" cy="837009"/>
          </a:xfrm>
        </p:spPr>
        <p:txBody>
          <a:bodyPr wrap="square" anchor="t">
            <a:normAutofit fontScale="90000"/>
          </a:bodyPr>
          <a:lstStyle/>
          <a:p>
            <a:r>
              <a:rPr lang="da-DK" b="1"/>
              <a:t>Økonomi</a:t>
            </a:r>
            <a:br>
              <a:rPr lang="da-DK"/>
            </a:br>
            <a:r>
              <a:rPr lang="da-DK"/>
              <a:t>Forsørgelsesudgifter pr. fuldtidsperson</a:t>
            </a:r>
          </a:p>
        </p:txBody>
      </p:sp>
      <p:sp>
        <p:nvSpPr>
          <p:cNvPr id="11" name="Content Placeholder 3">
            <a:extLst>
              <a:ext uri="{FF2B5EF4-FFF2-40B4-BE49-F238E27FC236}">
                <a16:creationId xmlns:a16="http://schemas.microsoft.com/office/drawing/2014/main" id="{7262BFAA-C081-8818-8A8E-21081146C9EA}"/>
              </a:ext>
            </a:extLst>
          </p:cNvPr>
          <p:cNvSpPr>
            <a:spLocks noGrp="1"/>
          </p:cNvSpPr>
          <p:nvPr>
            <p:ph sz="half" idx="2"/>
          </p:nvPr>
        </p:nvSpPr>
        <p:spPr>
          <a:xfrm>
            <a:off x="5400365" y="2132410"/>
            <a:ext cx="3240000" cy="3402806"/>
          </a:xfrm>
        </p:spPr>
        <p:txBody>
          <a:bodyPr/>
          <a:lstStyle/>
          <a:p>
            <a:pPr marL="0" indent="0">
              <a:buNone/>
            </a:pPr>
            <a:r>
              <a:rPr lang="en-US" sz="1200"/>
              <a:t>Albertslund Kommune ligger samlet set over de kommuner vi sammenligner os med når det gælder forsørgelsesudgifter pr. fuldtidsperson på ydelse.</a:t>
            </a:r>
          </a:p>
          <a:p>
            <a:pPr marL="0" indent="0">
              <a:buNone/>
            </a:pPr>
            <a:endParaRPr lang="en-US" sz="1200"/>
          </a:p>
          <a:p>
            <a:pPr marL="0" indent="0">
              <a:buNone/>
            </a:pPr>
            <a:r>
              <a:rPr lang="en-US" sz="1200"/>
              <a:t>Det skyldes at kommunens borgere er længere på ydelse end de andre kommuner.</a:t>
            </a:r>
          </a:p>
          <a:p>
            <a:pPr marL="0" indent="0">
              <a:buNone/>
            </a:pPr>
            <a:endParaRPr lang="en-US" sz="1200"/>
          </a:p>
          <a:p>
            <a:pPr marL="0" indent="0">
              <a:buNone/>
            </a:pPr>
            <a:r>
              <a:rPr lang="en-US" sz="1200"/>
              <a:t>Trappemodellen for refusion og medfinansiering gør at jo flere borgere man har med en ledighed over 1 år,  jo dyrere er det for kommunen.</a:t>
            </a:r>
          </a:p>
        </p:txBody>
      </p:sp>
      <p:pic>
        <p:nvPicPr>
          <p:cNvPr id="5" name="Grafik 4" descr="Oplysninger kontur">
            <a:extLst>
              <a:ext uri="{FF2B5EF4-FFF2-40B4-BE49-F238E27FC236}">
                <a16:creationId xmlns:a16="http://schemas.microsoft.com/office/drawing/2014/main" id="{BAB0C841-B11B-4851-A8E2-7E6FA3830D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09500" y="2132409"/>
            <a:ext cx="405000" cy="405000"/>
          </a:xfrm>
          <a:prstGeom prst="rect">
            <a:avLst/>
          </a:prstGeom>
        </p:spPr>
      </p:pic>
      <p:pic>
        <p:nvPicPr>
          <p:cNvPr id="6" name="Grafik 5" descr="Tilføj kontur">
            <a:extLst>
              <a:ext uri="{FF2B5EF4-FFF2-40B4-BE49-F238E27FC236}">
                <a16:creationId xmlns:a16="http://schemas.microsoft.com/office/drawing/2014/main" id="{0B32BA68-B31D-4DB4-9E91-49BD9D6B56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09500" y="3104964"/>
            <a:ext cx="405000" cy="405000"/>
          </a:xfrm>
          <a:prstGeom prst="rect">
            <a:avLst/>
          </a:prstGeom>
        </p:spPr>
      </p:pic>
      <p:graphicFrame>
        <p:nvGraphicFramePr>
          <p:cNvPr id="9" name="Pladsholder til indhold 8">
            <a:extLst>
              <a:ext uri="{FF2B5EF4-FFF2-40B4-BE49-F238E27FC236}">
                <a16:creationId xmlns:a16="http://schemas.microsoft.com/office/drawing/2014/main" id="{00000000-0008-0000-1000-000002000000}"/>
              </a:ext>
            </a:extLst>
          </p:cNvPr>
          <p:cNvGraphicFramePr>
            <a:graphicFrameLocks noGrp="1"/>
          </p:cNvGraphicFramePr>
          <p:nvPr>
            <p:ph sz="half" idx="1"/>
          </p:nvPr>
        </p:nvGraphicFramePr>
        <p:xfrm>
          <a:off x="503634" y="2132410"/>
          <a:ext cx="4320000" cy="340280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57585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07346-F426-4ED0-B75B-E41BCEE95EDF}"/>
              </a:ext>
            </a:extLst>
          </p:cNvPr>
          <p:cNvSpPr>
            <a:spLocks noGrp="1"/>
          </p:cNvSpPr>
          <p:nvPr>
            <p:ph type="title"/>
          </p:nvPr>
        </p:nvSpPr>
        <p:spPr>
          <a:xfrm>
            <a:off x="464327" y="1295401"/>
            <a:ext cx="8176437" cy="837009"/>
          </a:xfrm>
        </p:spPr>
        <p:txBody>
          <a:bodyPr wrap="square" anchor="t">
            <a:normAutofit fontScale="90000"/>
          </a:bodyPr>
          <a:lstStyle/>
          <a:p>
            <a:r>
              <a:rPr lang="da-DK" b="1"/>
              <a:t>Økonomi</a:t>
            </a:r>
            <a:br>
              <a:rPr lang="da-DK"/>
            </a:br>
            <a:r>
              <a:rPr lang="da-DK"/>
              <a:t>Trappemodellen for refusion af ydelser</a:t>
            </a:r>
          </a:p>
        </p:txBody>
      </p:sp>
      <p:sp>
        <p:nvSpPr>
          <p:cNvPr id="11" name="Content Placeholder 3">
            <a:extLst>
              <a:ext uri="{FF2B5EF4-FFF2-40B4-BE49-F238E27FC236}">
                <a16:creationId xmlns:a16="http://schemas.microsoft.com/office/drawing/2014/main" id="{7262BFAA-C081-8818-8A8E-21081146C9EA}"/>
              </a:ext>
            </a:extLst>
          </p:cNvPr>
          <p:cNvSpPr>
            <a:spLocks noGrp="1"/>
          </p:cNvSpPr>
          <p:nvPr>
            <p:ph sz="half" idx="2"/>
          </p:nvPr>
        </p:nvSpPr>
        <p:spPr>
          <a:xfrm>
            <a:off x="5400365" y="2132410"/>
            <a:ext cx="3240000" cy="3402806"/>
          </a:xfrm>
        </p:spPr>
        <p:txBody>
          <a:bodyPr/>
          <a:lstStyle/>
          <a:p>
            <a:pPr marL="0" indent="0">
              <a:buNone/>
            </a:pPr>
            <a:r>
              <a:rPr lang="da-DK" sz="1200"/>
              <a:t>Kommunen medfinansierer en del af</a:t>
            </a:r>
          </a:p>
          <a:p>
            <a:pPr marL="0" indent="0">
              <a:buNone/>
            </a:pPr>
            <a:r>
              <a:rPr lang="da-DK" sz="1200"/>
              <a:t>forsørgelsesudgifterne, mens resten finansieres af staten. Størrelsen af kommunens medfinansiering afhænger af borgerens varighed på forsørgelse.</a:t>
            </a:r>
          </a:p>
          <a:p>
            <a:pPr marL="0" indent="0">
              <a:buNone/>
            </a:pPr>
            <a:endParaRPr lang="da-DK" sz="1200"/>
          </a:p>
          <a:p>
            <a:pPr marL="0" indent="0">
              <a:buNone/>
            </a:pPr>
            <a:endParaRPr lang="en-US" sz="1200"/>
          </a:p>
        </p:txBody>
      </p:sp>
      <p:graphicFrame>
        <p:nvGraphicFramePr>
          <p:cNvPr id="10" name="Pladsholder til indhold 9">
            <a:extLst>
              <a:ext uri="{FF2B5EF4-FFF2-40B4-BE49-F238E27FC236}">
                <a16:creationId xmlns:a16="http://schemas.microsoft.com/office/drawing/2014/main" id="{E5F7ADBD-3485-47A3-BD6A-32BBB073DC10}"/>
              </a:ext>
            </a:extLst>
          </p:cNvPr>
          <p:cNvGraphicFramePr>
            <a:graphicFrameLocks noGrp="1"/>
          </p:cNvGraphicFramePr>
          <p:nvPr>
            <p:ph sz="half" idx="1"/>
          </p:nvPr>
        </p:nvGraphicFramePr>
        <p:xfrm>
          <a:off x="503634" y="2132410"/>
          <a:ext cx="4320000" cy="34028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el 11">
            <a:extLst>
              <a:ext uri="{FF2B5EF4-FFF2-40B4-BE49-F238E27FC236}">
                <a16:creationId xmlns:a16="http://schemas.microsoft.com/office/drawing/2014/main" id="{7C5B7A10-431E-40EF-A2C1-44E046780B5C}"/>
              </a:ext>
            </a:extLst>
          </p:cNvPr>
          <p:cNvGraphicFramePr>
            <a:graphicFrameLocks noGrp="1"/>
          </p:cNvGraphicFramePr>
          <p:nvPr/>
        </p:nvGraphicFramePr>
        <p:xfrm>
          <a:off x="5400365" y="3753036"/>
          <a:ext cx="3322016" cy="1503656"/>
        </p:xfrm>
        <a:graphic>
          <a:graphicData uri="http://schemas.openxmlformats.org/drawingml/2006/table">
            <a:tbl>
              <a:tblPr firstRow="1" bandRow="1">
                <a:tableStyleId>{3B4B98B0-60AC-42C2-AFA5-B58CD77FA1E5}</a:tableStyleId>
              </a:tblPr>
              <a:tblGrid>
                <a:gridCol w="2120584">
                  <a:extLst>
                    <a:ext uri="{9D8B030D-6E8A-4147-A177-3AD203B41FA5}">
                      <a16:colId xmlns:a16="http://schemas.microsoft.com/office/drawing/2014/main" val="3626024546"/>
                    </a:ext>
                  </a:extLst>
                </a:gridCol>
                <a:gridCol w="1201432">
                  <a:extLst>
                    <a:ext uri="{9D8B030D-6E8A-4147-A177-3AD203B41FA5}">
                      <a16:colId xmlns:a16="http://schemas.microsoft.com/office/drawing/2014/main" val="1756969385"/>
                    </a:ext>
                  </a:extLst>
                </a:gridCol>
              </a:tblGrid>
              <a:tr h="434340">
                <a:tc>
                  <a:txBody>
                    <a:bodyPr/>
                    <a:lstStyle/>
                    <a:p>
                      <a:r>
                        <a:rPr lang="da-DK" sz="1200"/>
                        <a:t>Borgerens varighed på ydelse</a:t>
                      </a:r>
                    </a:p>
                  </a:txBody>
                  <a:tcPr marL="68580" marR="68580" marT="34290" marB="34290"/>
                </a:tc>
                <a:tc>
                  <a:txBody>
                    <a:bodyPr/>
                    <a:lstStyle/>
                    <a:p>
                      <a:r>
                        <a:rPr lang="da-DK" sz="1200"/>
                        <a:t>Refunderes af staten</a:t>
                      </a:r>
                    </a:p>
                  </a:txBody>
                  <a:tcPr marL="68580" marR="68580" marT="34290" marB="34290"/>
                </a:tc>
                <a:extLst>
                  <a:ext uri="{0D108BD9-81ED-4DB2-BD59-A6C34878D82A}">
                    <a16:rowId xmlns:a16="http://schemas.microsoft.com/office/drawing/2014/main" val="521697647"/>
                  </a:ext>
                </a:extLst>
              </a:tr>
              <a:tr h="267329">
                <a:tc>
                  <a:txBody>
                    <a:bodyPr/>
                    <a:lstStyle/>
                    <a:p>
                      <a:r>
                        <a:rPr lang="da-DK" sz="1200"/>
                        <a:t>1-4 uger</a:t>
                      </a:r>
                    </a:p>
                  </a:txBody>
                  <a:tcPr marL="68580" marR="68580" marT="34290" marB="34290"/>
                </a:tc>
                <a:tc>
                  <a:txBody>
                    <a:bodyPr/>
                    <a:lstStyle/>
                    <a:p>
                      <a:pPr algn="ctr"/>
                      <a:r>
                        <a:rPr lang="da-DK" sz="1200"/>
                        <a:t>80%</a:t>
                      </a:r>
                    </a:p>
                  </a:txBody>
                  <a:tcPr marL="68580" marR="68580" marT="34290" marB="34290"/>
                </a:tc>
                <a:extLst>
                  <a:ext uri="{0D108BD9-81ED-4DB2-BD59-A6C34878D82A}">
                    <a16:rowId xmlns:a16="http://schemas.microsoft.com/office/drawing/2014/main" val="319333428"/>
                  </a:ext>
                </a:extLst>
              </a:tr>
              <a:tr h="267329">
                <a:tc>
                  <a:txBody>
                    <a:bodyPr/>
                    <a:lstStyle/>
                    <a:p>
                      <a:r>
                        <a:rPr lang="da-DK" sz="1200"/>
                        <a:t>5-26 uger</a:t>
                      </a:r>
                    </a:p>
                  </a:txBody>
                  <a:tcPr marL="68580" marR="68580" marT="34290" marB="34290"/>
                </a:tc>
                <a:tc>
                  <a:txBody>
                    <a:bodyPr/>
                    <a:lstStyle/>
                    <a:p>
                      <a:pPr algn="ctr"/>
                      <a:r>
                        <a:rPr lang="da-DK" sz="1200"/>
                        <a:t>40%</a:t>
                      </a:r>
                    </a:p>
                  </a:txBody>
                  <a:tcPr marL="68580" marR="68580" marT="34290" marB="34290"/>
                </a:tc>
                <a:extLst>
                  <a:ext uri="{0D108BD9-81ED-4DB2-BD59-A6C34878D82A}">
                    <a16:rowId xmlns:a16="http://schemas.microsoft.com/office/drawing/2014/main" val="149093805"/>
                  </a:ext>
                </a:extLst>
              </a:tr>
              <a:tr h="267329">
                <a:tc>
                  <a:txBody>
                    <a:bodyPr/>
                    <a:lstStyle/>
                    <a:p>
                      <a:r>
                        <a:rPr lang="da-DK" sz="1200"/>
                        <a:t>27-52 uger</a:t>
                      </a:r>
                    </a:p>
                  </a:txBody>
                  <a:tcPr marL="68580" marR="68580" marT="34290" marB="34290"/>
                </a:tc>
                <a:tc>
                  <a:txBody>
                    <a:bodyPr/>
                    <a:lstStyle/>
                    <a:p>
                      <a:pPr algn="ctr"/>
                      <a:r>
                        <a:rPr lang="da-DK" sz="1200"/>
                        <a:t>30%</a:t>
                      </a:r>
                    </a:p>
                  </a:txBody>
                  <a:tcPr marL="68580" marR="68580" marT="34290" marB="34290"/>
                </a:tc>
                <a:extLst>
                  <a:ext uri="{0D108BD9-81ED-4DB2-BD59-A6C34878D82A}">
                    <a16:rowId xmlns:a16="http://schemas.microsoft.com/office/drawing/2014/main" val="3609727021"/>
                  </a:ext>
                </a:extLst>
              </a:tr>
              <a:tr h="267329">
                <a:tc>
                  <a:txBody>
                    <a:bodyPr/>
                    <a:lstStyle/>
                    <a:p>
                      <a:r>
                        <a:rPr lang="da-DK" sz="1200"/>
                        <a:t>Over 52 uger</a:t>
                      </a:r>
                    </a:p>
                  </a:txBody>
                  <a:tcPr marL="68580" marR="68580" marT="34290" marB="34290"/>
                </a:tc>
                <a:tc>
                  <a:txBody>
                    <a:bodyPr/>
                    <a:lstStyle/>
                    <a:p>
                      <a:pPr algn="ctr"/>
                      <a:r>
                        <a:rPr lang="da-DK" sz="1200"/>
                        <a:t>20%</a:t>
                      </a:r>
                    </a:p>
                  </a:txBody>
                  <a:tcPr marL="68580" marR="68580" marT="34290" marB="34290"/>
                </a:tc>
                <a:extLst>
                  <a:ext uri="{0D108BD9-81ED-4DB2-BD59-A6C34878D82A}">
                    <a16:rowId xmlns:a16="http://schemas.microsoft.com/office/drawing/2014/main" val="3877390667"/>
                  </a:ext>
                </a:extLst>
              </a:tr>
            </a:tbl>
          </a:graphicData>
        </a:graphic>
      </p:graphicFrame>
      <p:pic>
        <p:nvPicPr>
          <p:cNvPr id="6" name="Grafik 5" descr="Oplysninger kontur">
            <a:extLst>
              <a:ext uri="{FF2B5EF4-FFF2-40B4-BE49-F238E27FC236}">
                <a16:creationId xmlns:a16="http://schemas.microsoft.com/office/drawing/2014/main" id="{A7DE5CCD-3436-4245-898A-26E7EB446E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9500" y="2132409"/>
            <a:ext cx="405000" cy="405000"/>
          </a:xfrm>
          <a:prstGeom prst="rect">
            <a:avLst/>
          </a:prstGeom>
        </p:spPr>
      </p:pic>
      <p:pic>
        <p:nvPicPr>
          <p:cNvPr id="7" name="Grafik 6" descr="Tilføj kontur">
            <a:extLst>
              <a:ext uri="{FF2B5EF4-FFF2-40B4-BE49-F238E27FC236}">
                <a16:creationId xmlns:a16="http://schemas.microsoft.com/office/drawing/2014/main" id="{33ECB905-DA8B-4524-B374-39FF2DA0BE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09499" y="3753036"/>
            <a:ext cx="405000" cy="405000"/>
          </a:xfrm>
          <a:prstGeom prst="rect">
            <a:avLst/>
          </a:prstGeom>
        </p:spPr>
      </p:pic>
    </p:spTree>
    <p:extLst>
      <p:ext uri="{BB962C8B-B14F-4D97-AF65-F5344CB8AC3E}">
        <p14:creationId xmlns:p14="http://schemas.microsoft.com/office/powerpoint/2010/main" val="3525546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07346-F426-4ED0-B75B-E41BCEE95EDF}"/>
              </a:ext>
            </a:extLst>
          </p:cNvPr>
          <p:cNvSpPr>
            <a:spLocks noGrp="1"/>
          </p:cNvSpPr>
          <p:nvPr>
            <p:ph type="title"/>
          </p:nvPr>
        </p:nvSpPr>
        <p:spPr/>
        <p:txBody>
          <a:bodyPr wrap="square" anchor="t">
            <a:normAutofit/>
          </a:bodyPr>
          <a:lstStyle/>
          <a:p>
            <a:r>
              <a:rPr lang="da-DK" b="1"/>
              <a:t>Færre langtidsledige</a:t>
            </a:r>
            <a:endParaRPr lang="da-DK"/>
          </a:p>
        </p:txBody>
      </p:sp>
      <p:graphicFrame>
        <p:nvGraphicFramePr>
          <p:cNvPr id="9" name="Pladsholder til indhold 8">
            <a:extLst>
              <a:ext uri="{FF2B5EF4-FFF2-40B4-BE49-F238E27FC236}">
                <a16:creationId xmlns:a16="http://schemas.microsoft.com/office/drawing/2014/main" id="{00000000-0008-0000-1500-000008000000}"/>
              </a:ext>
            </a:extLst>
          </p:cNvPr>
          <p:cNvGraphicFramePr>
            <a:graphicFrameLocks noGrp="1"/>
          </p:cNvGraphicFramePr>
          <p:nvPr>
            <p:ph sz="half" idx="1"/>
          </p:nvPr>
        </p:nvGraphicFramePr>
        <p:xfrm>
          <a:off x="503634" y="2132410"/>
          <a:ext cx="4320000" cy="3402806"/>
        </p:xfrm>
        <a:graphic>
          <a:graphicData uri="http://schemas.openxmlformats.org/drawingml/2006/chart">
            <c:chart xmlns:c="http://schemas.openxmlformats.org/drawingml/2006/chart" xmlns:r="http://schemas.openxmlformats.org/officeDocument/2006/relationships" r:id="rId2"/>
          </a:graphicData>
        </a:graphic>
      </p:graphicFrame>
      <p:sp>
        <p:nvSpPr>
          <p:cNvPr id="8" name="Pladsholder til indhold 7">
            <a:extLst>
              <a:ext uri="{FF2B5EF4-FFF2-40B4-BE49-F238E27FC236}">
                <a16:creationId xmlns:a16="http://schemas.microsoft.com/office/drawing/2014/main" id="{0B7D4218-D573-4924-833B-44803725DE7D}"/>
              </a:ext>
            </a:extLst>
          </p:cNvPr>
          <p:cNvSpPr>
            <a:spLocks noGrp="1"/>
          </p:cNvSpPr>
          <p:nvPr>
            <p:ph sz="half" idx="2"/>
          </p:nvPr>
        </p:nvSpPr>
        <p:spPr>
          <a:xfrm>
            <a:off x="5439674" y="2132410"/>
            <a:ext cx="3240000" cy="3402806"/>
          </a:xfrm>
        </p:spPr>
        <p:txBody>
          <a:bodyPr/>
          <a:lstStyle/>
          <a:p>
            <a:pPr marL="0" indent="0">
              <a:buNone/>
            </a:pPr>
            <a:r>
              <a:rPr lang="da-DK" sz="1200"/>
              <a:t>Andelen af langtidsledige i Albertslund Kommune har generelt været faldende siden midten af 2021. Niveauet er også faldet under lokalområdet.</a:t>
            </a:r>
          </a:p>
          <a:p>
            <a:pPr marL="0" indent="0">
              <a:buNone/>
            </a:pPr>
            <a:endParaRPr lang="da-DK" sz="1200"/>
          </a:p>
          <a:p>
            <a:pPr marL="0" indent="0">
              <a:buNone/>
            </a:pPr>
            <a:r>
              <a:rPr lang="da-DK" sz="1200"/>
              <a:t>Niveauet ligger tæt på sammenlignings-kommunerne, men et stykke fra landsgennemsnittet.</a:t>
            </a:r>
          </a:p>
        </p:txBody>
      </p:sp>
      <p:pic>
        <p:nvPicPr>
          <p:cNvPr id="5" name="Grafik 4" descr="Oplysninger kontur">
            <a:extLst>
              <a:ext uri="{FF2B5EF4-FFF2-40B4-BE49-F238E27FC236}">
                <a16:creationId xmlns:a16="http://schemas.microsoft.com/office/drawing/2014/main" id="{18EE76F2-0421-41F3-AE11-664465505B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9500" y="2132409"/>
            <a:ext cx="405000" cy="405000"/>
          </a:xfrm>
          <a:prstGeom prst="rect">
            <a:avLst/>
          </a:prstGeom>
        </p:spPr>
      </p:pic>
    </p:spTree>
    <p:extLst>
      <p:ext uri="{BB962C8B-B14F-4D97-AF65-F5344CB8AC3E}">
        <p14:creationId xmlns:p14="http://schemas.microsoft.com/office/powerpoint/2010/main" val="1125875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9FC4D-62D1-4E3F-AA40-4CB0F3D2B767}"/>
              </a:ext>
            </a:extLst>
          </p:cNvPr>
          <p:cNvSpPr>
            <a:spLocks noGrp="1"/>
          </p:cNvSpPr>
          <p:nvPr>
            <p:ph type="title"/>
          </p:nvPr>
        </p:nvSpPr>
        <p:spPr>
          <a:xfrm>
            <a:off x="464326" y="584201"/>
            <a:ext cx="8136000" cy="686456"/>
          </a:xfrm>
          <a:prstGeom prst="stripedRightArrow">
            <a:avLst/>
          </a:prstGeom>
        </p:spPr>
        <p:txBody>
          <a:bodyPr/>
          <a:lstStyle/>
          <a:p>
            <a:r>
              <a:rPr lang="da-DK" dirty="0"/>
              <a:t>7 målsætninger på Voksenliv</a:t>
            </a:r>
          </a:p>
        </p:txBody>
      </p:sp>
      <p:sp>
        <p:nvSpPr>
          <p:cNvPr id="8" name="Rektangel: afrundede hjørner 7">
            <a:extLst>
              <a:ext uri="{FF2B5EF4-FFF2-40B4-BE49-F238E27FC236}">
                <a16:creationId xmlns:a16="http://schemas.microsoft.com/office/drawing/2014/main" id="{706EB1ED-8C18-40C3-9F7A-4C02AE92E762}"/>
              </a:ext>
            </a:extLst>
          </p:cNvPr>
          <p:cNvSpPr/>
          <p:nvPr/>
        </p:nvSpPr>
        <p:spPr>
          <a:xfrm>
            <a:off x="4605888" y="2339618"/>
            <a:ext cx="3603618" cy="1377414"/>
          </a:xfrm>
          <a:prstGeom prst="roundRect">
            <a:avLst/>
          </a:prstGeom>
          <a:solidFill>
            <a:schemeClr val="accent4"/>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i="1" dirty="0">
                <a:solidFill>
                  <a:schemeClr val="bg1"/>
                </a:solidFill>
                <a:latin typeface="Calibri" panose="020F0502020204030204" pitchFamily="34" charset="0"/>
                <a:cs typeface="Calibri" panose="020F0502020204030204" pitchFamily="34" charset="0"/>
              </a:rPr>
              <a:t>Albertslundere skal mødes ligeværdigt i mødet med kommunen, og skal modtage en værdig, ordentlig og effektiv sagsbehandling</a:t>
            </a:r>
          </a:p>
        </p:txBody>
      </p:sp>
      <p:sp>
        <p:nvSpPr>
          <p:cNvPr id="9" name="Rektangel: afrundede hjørner 8">
            <a:extLst>
              <a:ext uri="{FF2B5EF4-FFF2-40B4-BE49-F238E27FC236}">
                <a16:creationId xmlns:a16="http://schemas.microsoft.com/office/drawing/2014/main" id="{31AC9E0D-A36F-4B43-B260-1E48DB8825D0}"/>
              </a:ext>
            </a:extLst>
          </p:cNvPr>
          <p:cNvSpPr/>
          <p:nvPr/>
        </p:nvSpPr>
        <p:spPr>
          <a:xfrm>
            <a:off x="4591392" y="5592389"/>
            <a:ext cx="3618114" cy="890953"/>
          </a:xfrm>
          <a:prstGeom prst="roundRect">
            <a:avLst/>
          </a:prstGeom>
          <a:solidFill>
            <a:schemeClr val="accent4"/>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i="1" dirty="0">
                <a:solidFill>
                  <a:schemeClr val="bg1"/>
                </a:solidFill>
                <a:latin typeface="Calibri" panose="020F0502020204030204" pitchFamily="34" charset="0"/>
                <a:cs typeface="Calibri" panose="020F0502020204030204" pitchFamily="34" charset="0"/>
              </a:rPr>
              <a:t>Borgerne møder kultur i deres hverdag og i bylivet</a:t>
            </a:r>
          </a:p>
        </p:txBody>
      </p:sp>
      <p:sp>
        <p:nvSpPr>
          <p:cNvPr id="10" name="Rektangel: afrundede hjørner 9">
            <a:extLst>
              <a:ext uri="{FF2B5EF4-FFF2-40B4-BE49-F238E27FC236}">
                <a16:creationId xmlns:a16="http://schemas.microsoft.com/office/drawing/2014/main" id="{2350AF45-C5A2-477A-9D6F-DEE72861BC5E}"/>
              </a:ext>
            </a:extLst>
          </p:cNvPr>
          <p:cNvSpPr/>
          <p:nvPr/>
        </p:nvSpPr>
        <p:spPr>
          <a:xfrm>
            <a:off x="4605888" y="3916754"/>
            <a:ext cx="3603618" cy="1483278"/>
          </a:xfrm>
          <a:prstGeom prst="roundRect">
            <a:avLst/>
          </a:prstGeom>
          <a:solidFill>
            <a:schemeClr val="accent4"/>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i="1" dirty="0">
                <a:solidFill>
                  <a:schemeClr val="bg1"/>
                </a:solidFill>
                <a:latin typeface="Calibri" panose="020F0502020204030204" pitchFamily="34" charset="0"/>
                <a:cs typeface="Calibri" panose="020F0502020204030204" pitchFamily="34" charset="0"/>
              </a:rPr>
              <a:t>Den mentale og fysiske sundhed i Albertslund skal fremmes, så flere oplever bedre mental sundhed, livskvalitet og trivsel</a:t>
            </a:r>
          </a:p>
        </p:txBody>
      </p:sp>
      <p:sp>
        <p:nvSpPr>
          <p:cNvPr id="11" name="Rektangel: afrundede hjørner 10">
            <a:extLst>
              <a:ext uri="{FF2B5EF4-FFF2-40B4-BE49-F238E27FC236}">
                <a16:creationId xmlns:a16="http://schemas.microsoft.com/office/drawing/2014/main" id="{E76F5F20-E2C9-449B-A310-1B742E4E3FB5}"/>
              </a:ext>
            </a:extLst>
          </p:cNvPr>
          <p:cNvSpPr/>
          <p:nvPr/>
        </p:nvSpPr>
        <p:spPr>
          <a:xfrm>
            <a:off x="611560" y="4437112"/>
            <a:ext cx="3603618" cy="1483278"/>
          </a:xfrm>
          <a:prstGeom prst="roundRect">
            <a:avLst/>
          </a:prstGeom>
          <a:solidFill>
            <a:schemeClr val="accent4"/>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i="1" dirty="0">
                <a:solidFill>
                  <a:schemeClr val="bg1"/>
                </a:solidFill>
                <a:latin typeface="Calibri" panose="020F0502020204030204" pitchFamily="34" charset="0"/>
                <a:cs typeface="Calibri" panose="020F0502020204030204" pitchFamily="34" charset="0"/>
              </a:rPr>
              <a:t>Albertslundere skal bidrage til klimaindsatsen, så vi styrker naturen, bæredygtig adfærd og CO2 neutralitet</a:t>
            </a:r>
          </a:p>
        </p:txBody>
      </p:sp>
      <p:sp>
        <p:nvSpPr>
          <p:cNvPr id="12" name="Rektangel: afrundede hjørner 11">
            <a:extLst>
              <a:ext uri="{FF2B5EF4-FFF2-40B4-BE49-F238E27FC236}">
                <a16:creationId xmlns:a16="http://schemas.microsoft.com/office/drawing/2014/main" id="{13363E03-1ED5-4692-A6DC-F9DCA483EF54}"/>
              </a:ext>
            </a:extLst>
          </p:cNvPr>
          <p:cNvSpPr/>
          <p:nvPr/>
        </p:nvSpPr>
        <p:spPr>
          <a:xfrm>
            <a:off x="4605888" y="1412776"/>
            <a:ext cx="3603618" cy="750086"/>
          </a:xfrm>
          <a:prstGeom prst="roundRect">
            <a:avLst/>
          </a:prstGeom>
          <a:solidFill>
            <a:schemeClr val="accent4"/>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i="1" dirty="0">
                <a:solidFill>
                  <a:schemeClr val="bg1"/>
                </a:solidFill>
                <a:latin typeface="Calibri" panose="020F0502020204030204" pitchFamily="34" charset="0"/>
                <a:cs typeface="Calibri" panose="020F0502020204030204" pitchFamily="34" charset="0"/>
              </a:rPr>
              <a:t>Flere albertslundere skal være en del af arbejdsmarkedet</a:t>
            </a:r>
          </a:p>
        </p:txBody>
      </p:sp>
      <p:sp>
        <p:nvSpPr>
          <p:cNvPr id="13" name="Rektangel: afrundede hjørner 12">
            <a:extLst>
              <a:ext uri="{FF2B5EF4-FFF2-40B4-BE49-F238E27FC236}">
                <a16:creationId xmlns:a16="http://schemas.microsoft.com/office/drawing/2014/main" id="{0D4EBB8E-758C-4727-A5B5-F4B910CD0D06}"/>
              </a:ext>
            </a:extLst>
          </p:cNvPr>
          <p:cNvSpPr/>
          <p:nvPr/>
        </p:nvSpPr>
        <p:spPr>
          <a:xfrm>
            <a:off x="611560" y="2780928"/>
            <a:ext cx="3603618" cy="1483278"/>
          </a:xfrm>
          <a:prstGeom prst="roundRect">
            <a:avLst/>
          </a:prstGeom>
          <a:solidFill>
            <a:schemeClr val="accent4"/>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i="1" dirty="0">
                <a:solidFill>
                  <a:schemeClr val="bg1"/>
                </a:solidFill>
                <a:latin typeface="Calibri" panose="020F0502020204030204" pitchFamily="34" charset="0"/>
                <a:cs typeface="Calibri" panose="020F0502020204030204" pitchFamily="34" charset="0"/>
              </a:rPr>
              <a:t>Albertslundere styrker deres digitale kompetencer og øger evnen i det demokratiske samfund og er en del af givende fællesskaber i Albertslund</a:t>
            </a:r>
          </a:p>
        </p:txBody>
      </p:sp>
      <p:sp>
        <p:nvSpPr>
          <p:cNvPr id="14" name="Rektangel: afrundede hjørner 13">
            <a:extLst>
              <a:ext uri="{FF2B5EF4-FFF2-40B4-BE49-F238E27FC236}">
                <a16:creationId xmlns:a16="http://schemas.microsoft.com/office/drawing/2014/main" id="{BED6D448-39C1-46A6-A4EC-8FCF7653F6B8}"/>
              </a:ext>
            </a:extLst>
          </p:cNvPr>
          <p:cNvSpPr/>
          <p:nvPr/>
        </p:nvSpPr>
        <p:spPr>
          <a:xfrm>
            <a:off x="611560" y="1412776"/>
            <a:ext cx="3603618" cy="1203765"/>
          </a:xfrm>
          <a:prstGeom prst="roundRect">
            <a:avLst/>
          </a:prstGeom>
          <a:solidFill>
            <a:schemeClr val="accent4"/>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i="1" dirty="0">
                <a:solidFill>
                  <a:schemeClr val="bg1"/>
                </a:solidFill>
                <a:latin typeface="Calibri" panose="020F0502020204030204" pitchFamily="34" charset="0"/>
                <a:cs typeface="Calibri" panose="020F0502020204030204" pitchFamily="34" charset="0"/>
              </a:rPr>
              <a:t>Albertslund skal være en stærkere, rigere og mere selvstændig by, en bæredygtig by i balance både socialt, økonomisk og miljømæssigt</a:t>
            </a:r>
          </a:p>
        </p:txBody>
      </p:sp>
      <p:sp>
        <p:nvSpPr>
          <p:cNvPr id="3" name="Tekstfelt 2">
            <a:extLst>
              <a:ext uri="{FF2B5EF4-FFF2-40B4-BE49-F238E27FC236}">
                <a16:creationId xmlns:a16="http://schemas.microsoft.com/office/drawing/2014/main" id="{D94FF9C2-AD04-E314-D31E-7E934A2AA2C3}"/>
              </a:ext>
            </a:extLst>
          </p:cNvPr>
          <p:cNvSpPr txBox="1"/>
          <p:nvPr/>
        </p:nvSpPr>
        <p:spPr>
          <a:xfrm>
            <a:off x="899592" y="6093296"/>
            <a:ext cx="3035767" cy="246221"/>
          </a:xfrm>
          <a:prstGeom prst="rect">
            <a:avLst/>
          </a:prstGeom>
          <a:noFill/>
        </p:spPr>
        <p:txBody>
          <a:bodyPr wrap="none" lIns="0" tIns="0" rIns="0" bIns="0" rtlCol="0">
            <a:spAutoFit/>
          </a:bodyPr>
          <a:lstStyle/>
          <a:p>
            <a:r>
              <a:rPr lang="da-DK" sz="1600" i="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Herunder er der 13 mål for Voksenliv</a:t>
            </a:r>
          </a:p>
        </p:txBody>
      </p:sp>
    </p:spTree>
    <p:extLst>
      <p:ext uri="{BB962C8B-B14F-4D97-AF65-F5344CB8AC3E}">
        <p14:creationId xmlns:p14="http://schemas.microsoft.com/office/powerpoint/2010/main" val="2755039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07346-F426-4ED0-B75B-E41BCEE95EDF}"/>
              </a:ext>
            </a:extLst>
          </p:cNvPr>
          <p:cNvSpPr>
            <a:spLocks noGrp="1"/>
          </p:cNvSpPr>
          <p:nvPr>
            <p:ph type="title"/>
          </p:nvPr>
        </p:nvSpPr>
        <p:spPr/>
        <p:txBody>
          <a:bodyPr wrap="square" anchor="t">
            <a:normAutofit/>
          </a:bodyPr>
          <a:lstStyle/>
          <a:p>
            <a:r>
              <a:rPr lang="da-DK" sz="3000" b="1"/>
              <a:t>Tidlig indsats for nyledige</a:t>
            </a:r>
            <a:br>
              <a:rPr lang="da-DK"/>
            </a:br>
            <a:endParaRPr lang="da-DK"/>
          </a:p>
        </p:txBody>
      </p:sp>
      <p:sp>
        <p:nvSpPr>
          <p:cNvPr id="4" name="Pladsholder til indhold 3">
            <a:extLst>
              <a:ext uri="{FF2B5EF4-FFF2-40B4-BE49-F238E27FC236}">
                <a16:creationId xmlns:a16="http://schemas.microsoft.com/office/drawing/2014/main" id="{83243FAE-031E-4345-A591-525C31D852FD}"/>
              </a:ext>
            </a:extLst>
          </p:cNvPr>
          <p:cNvSpPr>
            <a:spLocks noGrp="1"/>
          </p:cNvSpPr>
          <p:nvPr>
            <p:ph sz="half" idx="2"/>
          </p:nvPr>
        </p:nvSpPr>
        <p:spPr>
          <a:xfrm>
            <a:off x="5400365" y="2132410"/>
            <a:ext cx="3240000" cy="3402806"/>
          </a:xfrm>
        </p:spPr>
        <p:txBody>
          <a:bodyPr/>
          <a:lstStyle/>
          <a:p>
            <a:pPr marL="0" indent="0">
              <a:buNone/>
            </a:pPr>
            <a:r>
              <a:rPr lang="da-DK" sz="1200"/>
              <a:t>Andelen af jobparate og sygedagpengemodtagere der stadig er ledige 13 uger efter at deres sag er startet i jobcenteret ligger for Albertslund under lokalområdet i 2. kvartal, men over landsgennemsnittet.</a:t>
            </a:r>
          </a:p>
        </p:txBody>
      </p:sp>
      <p:pic>
        <p:nvPicPr>
          <p:cNvPr id="5" name="Grafik 4" descr="Oplysninger kontur">
            <a:extLst>
              <a:ext uri="{FF2B5EF4-FFF2-40B4-BE49-F238E27FC236}">
                <a16:creationId xmlns:a16="http://schemas.microsoft.com/office/drawing/2014/main" id="{45A67F62-752C-4212-9523-B77A2E3DBB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09500" y="2132409"/>
            <a:ext cx="405000" cy="405000"/>
          </a:xfrm>
          <a:prstGeom prst="rect">
            <a:avLst/>
          </a:prstGeom>
        </p:spPr>
      </p:pic>
      <p:graphicFrame>
        <p:nvGraphicFramePr>
          <p:cNvPr id="9" name="Pladsholder til indhold 8">
            <a:extLst>
              <a:ext uri="{FF2B5EF4-FFF2-40B4-BE49-F238E27FC236}">
                <a16:creationId xmlns:a16="http://schemas.microsoft.com/office/drawing/2014/main" id="{C6F3CE64-5490-4A59-BF6C-968F8453392A}"/>
              </a:ext>
            </a:extLst>
          </p:cNvPr>
          <p:cNvGraphicFramePr>
            <a:graphicFrameLocks noGrp="1"/>
          </p:cNvGraphicFramePr>
          <p:nvPr>
            <p:ph sz="half" idx="1"/>
          </p:nvPr>
        </p:nvGraphicFramePr>
        <p:xfrm>
          <a:off x="503634" y="2132410"/>
          <a:ext cx="4320000" cy="34028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6498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07346-F426-4ED0-B75B-E41BCEE95EDF}"/>
              </a:ext>
            </a:extLst>
          </p:cNvPr>
          <p:cNvSpPr>
            <a:spLocks noGrp="1"/>
          </p:cNvSpPr>
          <p:nvPr>
            <p:ph type="title"/>
          </p:nvPr>
        </p:nvSpPr>
        <p:spPr>
          <a:xfrm>
            <a:off x="464327" y="1295401"/>
            <a:ext cx="8176437" cy="837009"/>
          </a:xfrm>
        </p:spPr>
        <p:txBody>
          <a:bodyPr wrap="square" anchor="t">
            <a:normAutofit fontScale="90000"/>
          </a:bodyPr>
          <a:lstStyle/>
          <a:p>
            <a:r>
              <a:rPr lang="da-DK" b="1"/>
              <a:t>Virksomhedsrettet aktivering</a:t>
            </a:r>
            <a:br>
              <a:rPr lang="da-DK"/>
            </a:br>
            <a:r>
              <a:rPr lang="da-DK"/>
              <a:t>Andel borgere i virksomhedsplacering</a:t>
            </a:r>
          </a:p>
        </p:txBody>
      </p:sp>
      <p:sp>
        <p:nvSpPr>
          <p:cNvPr id="12" name="Content Placeholder 3">
            <a:extLst>
              <a:ext uri="{FF2B5EF4-FFF2-40B4-BE49-F238E27FC236}">
                <a16:creationId xmlns:a16="http://schemas.microsoft.com/office/drawing/2014/main" id="{CF7CFD83-5549-EFF8-0F78-09BC09F63CC6}"/>
              </a:ext>
            </a:extLst>
          </p:cNvPr>
          <p:cNvSpPr>
            <a:spLocks noGrp="1"/>
          </p:cNvSpPr>
          <p:nvPr>
            <p:ph sz="half" idx="2"/>
          </p:nvPr>
        </p:nvSpPr>
        <p:spPr>
          <a:xfrm>
            <a:off x="5400365" y="2132410"/>
            <a:ext cx="3240000" cy="3402806"/>
          </a:xfrm>
        </p:spPr>
        <p:txBody>
          <a:bodyPr/>
          <a:lstStyle/>
          <a:p>
            <a:pPr marL="0" indent="0">
              <a:buNone/>
            </a:pPr>
            <a:r>
              <a:rPr lang="en-US" sz="1200"/>
              <a:t>Andelen af borgere der er virksomhedsplaceret er steget stødt siden 2021. Albertslund ligger i de seneste måneder over de kommuner vi sammenligner os med og landsgennemsnittet.</a:t>
            </a:r>
          </a:p>
        </p:txBody>
      </p:sp>
      <p:pic>
        <p:nvPicPr>
          <p:cNvPr id="5" name="Grafik 4" descr="Oplysninger kontur">
            <a:extLst>
              <a:ext uri="{FF2B5EF4-FFF2-40B4-BE49-F238E27FC236}">
                <a16:creationId xmlns:a16="http://schemas.microsoft.com/office/drawing/2014/main" id="{6BE621E3-85B1-4A7B-8867-3E87962893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09500" y="2132409"/>
            <a:ext cx="405000" cy="405000"/>
          </a:xfrm>
          <a:prstGeom prst="rect">
            <a:avLst/>
          </a:prstGeom>
        </p:spPr>
      </p:pic>
      <p:graphicFrame>
        <p:nvGraphicFramePr>
          <p:cNvPr id="8" name="Pladsholder til indhold 7">
            <a:extLst>
              <a:ext uri="{FF2B5EF4-FFF2-40B4-BE49-F238E27FC236}">
                <a16:creationId xmlns:a16="http://schemas.microsoft.com/office/drawing/2014/main" id="{00000000-0008-0000-1600-000002000000}"/>
              </a:ext>
            </a:extLst>
          </p:cNvPr>
          <p:cNvGraphicFramePr>
            <a:graphicFrameLocks noGrp="1"/>
          </p:cNvGraphicFramePr>
          <p:nvPr>
            <p:ph sz="half" idx="1"/>
          </p:nvPr>
        </p:nvGraphicFramePr>
        <p:xfrm>
          <a:off x="503634" y="2132410"/>
          <a:ext cx="4320000" cy="34028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50970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07346-F426-4ED0-B75B-E41BCEE95EDF}"/>
              </a:ext>
            </a:extLst>
          </p:cNvPr>
          <p:cNvSpPr>
            <a:spLocks noGrp="1"/>
          </p:cNvSpPr>
          <p:nvPr>
            <p:ph type="title"/>
          </p:nvPr>
        </p:nvSpPr>
        <p:spPr>
          <a:xfrm>
            <a:off x="464327" y="1295401"/>
            <a:ext cx="8176437" cy="837009"/>
          </a:xfrm>
        </p:spPr>
        <p:txBody>
          <a:bodyPr wrap="square" anchor="t">
            <a:normAutofit/>
          </a:bodyPr>
          <a:lstStyle/>
          <a:p>
            <a:r>
              <a:rPr lang="da-DK" sz="2475" b="1"/>
              <a:t>Virksomhedsrettet aktivering</a:t>
            </a:r>
            <a:br>
              <a:rPr lang="da-DK" sz="2475"/>
            </a:br>
            <a:r>
              <a:rPr lang="da-DK" sz="2475"/>
              <a:t>Beskæftigelseseffekt af virksomhedsrettet aktivering</a:t>
            </a:r>
          </a:p>
        </p:txBody>
      </p:sp>
      <p:sp>
        <p:nvSpPr>
          <p:cNvPr id="11" name="Content Placeholder 3">
            <a:extLst>
              <a:ext uri="{FF2B5EF4-FFF2-40B4-BE49-F238E27FC236}">
                <a16:creationId xmlns:a16="http://schemas.microsoft.com/office/drawing/2014/main" id="{57321707-3242-20B6-26EC-38025600BFC3}"/>
              </a:ext>
            </a:extLst>
          </p:cNvPr>
          <p:cNvSpPr>
            <a:spLocks noGrp="1"/>
          </p:cNvSpPr>
          <p:nvPr>
            <p:ph sz="half" idx="2"/>
          </p:nvPr>
        </p:nvSpPr>
        <p:spPr>
          <a:xfrm>
            <a:off x="5400365" y="2132410"/>
            <a:ext cx="3240000" cy="3402806"/>
          </a:xfrm>
        </p:spPr>
        <p:txBody>
          <a:bodyPr/>
          <a:lstStyle/>
          <a:p>
            <a:pPr marL="0" indent="0">
              <a:buNone/>
            </a:pPr>
            <a:r>
              <a:rPr lang="en-US" sz="1200"/>
              <a:t>Beskæftigelseseffekten af den virksomhedsrettede aktivering har været stigende siden starten af 2021. Det seneste kvartal ser effekten dog ud til at være faldet under niveauet af sammenligningskommuner og landsgennemsnit.</a:t>
            </a:r>
          </a:p>
        </p:txBody>
      </p:sp>
      <p:graphicFrame>
        <p:nvGraphicFramePr>
          <p:cNvPr id="7" name="Pladsholder til indhold 6">
            <a:extLst>
              <a:ext uri="{FF2B5EF4-FFF2-40B4-BE49-F238E27FC236}">
                <a16:creationId xmlns:a16="http://schemas.microsoft.com/office/drawing/2014/main" id="{00000000-0008-0000-1400-000002000000}"/>
              </a:ext>
            </a:extLst>
          </p:cNvPr>
          <p:cNvGraphicFramePr>
            <a:graphicFrameLocks noGrp="1"/>
          </p:cNvGraphicFramePr>
          <p:nvPr>
            <p:ph sz="half" idx="1"/>
          </p:nvPr>
        </p:nvGraphicFramePr>
        <p:xfrm>
          <a:off x="503634" y="2132410"/>
          <a:ext cx="4320000" cy="3402806"/>
        </p:xfrm>
        <a:graphic>
          <a:graphicData uri="http://schemas.openxmlformats.org/drawingml/2006/chart">
            <c:chart xmlns:c="http://schemas.openxmlformats.org/drawingml/2006/chart" xmlns:r="http://schemas.openxmlformats.org/officeDocument/2006/relationships" r:id="rId2"/>
          </a:graphicData>
        </a:graphic>
      </p:graphicFrame>
      <p:pic>
        <p:nvPicPr>
          <p:cNvPr id="5" name="Grafik 4" descr="Oplysninger kontur">
            <a:extLst>
              <a:ext uri="{FF2B5EF4-FFF2-40B4-BE49-F238E27FC236}">
                <a16:creationId xmlns:a16="http://schemas.microsoft.com/office/drawing/2014/main" id="{2D6D86B4-1D35-4BA9-970A-A803A2938A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9500" y="2132409"/>
            <a:ext cx="405000" cy="405000"/>
          </a:xfrm>
          <a:prstGeom prst="rect">
            <a:avLst/>
          </a:prstGeom>
        </p:spPr>
      </p:pic>
    </p:spTree>
    <p:extLst>
      <p:ext uri="{BB962C8B-B14F-4D97-AF65-F5344CB8AC3E}">
        <p14:creationId xmlns:p14="http://schemas.microsoft.com/office/powerpoint/2010/main" val="3714420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07346-F426-4ED0-B75B-E41BCEE95EDF}"/>
              </a:ext>
            </a:extLst>
          </p:cNvPr>
          <p:cNvSpPr>
            <a:spLocks noGrp="1"/>
          </p:cNvSpPr>
          <p:nvPr>
            <p:ph type="title"/>
          </p:nvPr>
        </p:nvSpPr>
        <p:spPr>
          <a:xfrm>
            <a:off x="464327" y="1295401"/>
            <a:ext cx="8176437" cy="837009"/>
          </a:xfrm>
        </p:spPr>
        <p:txBody>
          <a:bodyPr wrap="square" anchor="t">
            <a:normAutofit fontScale="90000"/>
          </a:bodyPr>
          <a:lstStyle/>
          <a:p>
            <a:r>
              <a:rPr lang="da-DK" b="1"/>
              <a:t>Virksomhedsrettet aktivering</a:t>
            </a:r>
            <a:br>
              <a:rPr lang="da-DK"/>
            </a:br>
            <a:r>
              <a:rPr lang="da-DK"/>
              <a:t>Virksomhedskontakter</a:t>
            </a:r>
          </a:p>
        </p:txBody>
      </p:sp>
      <p:sp>
        <p:nvSpPr>
          <p:cNvPr id="17" name="Content Placeholder 3">
            <a:extLst>
              <a:ext uri="{FF2B5EF4-FFF2-40B4-BE49-F238E27FC236}">
                <a16:creationId xmlns:a16="http://schemas.microsoft.com/office/drawing/2014/main" id="{11B74FDF-56FA-2848-9B9B-07DA226F8D52}"/>
              </a:ext>
            </a:extLst>
          </p:cNvPr>
          <p:cNvSpPr>
            <a:spLocks noGrp="1"/>
          </p:cNvSpPr>
          <p:nvPr>
            <p:ph sz="half" idx="2"/>
          </p:nvPr>
        </p:nvSpPr>
        <p:spPr>
          <a:xfrm>
            <a:off x="5439674" y="2132410"/>
            <a:ext cx="3240000" cy="1631156"/>
          </a:xfrm>
        </p:spPr>
        <p:txBody>
          <a:bodyPr/>
          <a:lstStyle/>
          <a:p>
            <a:pPr marL="0" indent="0">
              <a:buNone/>
            </a:pPr>
            <a:r>
              <a:rPr lang="en-US" sz="1200"/>
              <a:t>Jobcenteret arbejder på at højne niveauet af virksomhedskontakt for at indhente jobordrer og pleje virksomhedernes behov for arbejdskraft.</a:t>
            </a:r>
          </a:p>
          <a:p>
            <a:endParaRPr lang="en-US" sz="1200"/>
          </a:p>
        </p:txBody>
      </p:sp>
      <p:pic>
        <p:nvPicPr>
          <p:cNvPr id="7" name="Grafik 6" descr="Oplysninger kontur">
            <a:extLst>
              <a:ext uri="{FF2B5EF4-FFF2-40B4-BE49-F238E27FC236}">
                <a16:creationId xmlns:a16="http://schemas.microsoft.com/office/drawing/2014/main" id="{355AA02E-E0E3-46C3-8CCB-A14CDF29EF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09500" y="2132409"/>
            <a:ext cx="405000" cy="405000"/>
          </a:xfrm>
          <a:prstGeom prst="rect">
            <a:avLst/>
          </a:prstGeom>
        </p:spPr>
      </p:pic>
      <p:graphicFrame>
        <p:nvGraphicFramePr>
          <p:cNvPr id="9" name="Pladsholder til indhold 8">
            <a:extLst>
              <a:ext uri="{FF2B5EF4-FFF2-40B4-BE49-F238E27FC236}">
                <a16:creationId xmlns:a16="http://schemas.microsoft.com/office/drawing/2014/main" id="{00000000-0008-0000-1800-000002000000}"/>
              </a:ext>
            </a:extLst>
          </p:cNvPr>
          <p:cNvGraphicFramePr>
            <a:graphicFrameLocks noGrp="1"/>
          </p:cNvGraphicFramePr>
          <p:nvPr>
            <p:ph sz="half" idx="1"/>
          </p:nvPr>
        </p:nvGraphicFramePr>
        <p:xfrm>
          <a:off x="503635" y="2132410"/>
          <a:ext cx="3974306" cy="34028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Pladsholder til indhold 11">
            <a:extLst>
              <a:ext uri="{FF2B5EF4-FFF2-40B4-BE49-F238E27FC236}">
                <a16:creationId xmlns:a16="http://schemas.microsoft.com/office/drawing/2014/main" id="{00000000-0008-0000-1900-000002000000}"/>
              </a:ext>
            </a:extLst>
          </p:cNvPr>
          <p:cNvGraphicFramePr>
            <a:graphicFrameLocks noGrp="1"/>
          </p:cNvGraphicFramePr>
          <p:nvPr>
            <p:ph sz="quarter" idx="13"/>
          </p:nvPr>
        </p:nvGraphicFramePr>
        <p:xfrm>
          <a:off x="4727323" y="3267216"/>
          <a:ext cx="3974306" cy="226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76522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6F93942-450F-C6E3-DD74-FE40D919AC19}"/>
              </a:ext>
            </a:extLst>
          </p:cNvPr>
          <p:cNvSpPr>
            <a:spLocks noGrp="1" noChangeArrowheads="1"/>
          </p:cNvSpPr>
          <p:nvPr>
            <p:ph type="ctrTitle"/>
          </p:nvPr>
        </p:nvSpPr>
        <p:spPr>
          <a:xfrm>
            <a:off x="403225" y="619125"/>
            <a:ext cx="7772400" cy="719138"/>
          </a:xfrm>
        </p:spPr>
        <p:txBody>
          <a:bodyPr anchor="ctr"/>
          <a:lstStyle/>
          <a:p>
            <a:pPr algn="l" eaLnBrk="1" hangingPunct="1"/>
            <a:r>
              <a:rPr lang="da-DK" altLang="da-DK" sz="3200">
                <a:latin typeface="Ubuntu" panose="020B0604020202020204" pitchFamily="34" charset="0"/>
              </a:rPr>
              <a:t>Borgernes deltagelse i fællesskaber</a:t>
            </a:r>
            <a:endParaRPr lang="en-US" altLang="da-DK" sz="3200">
              <a:latin typeface="Ubuntu" panose="020B0604020202020204" pitchFamily="34" charset="0"/>
            </a:endParaRPr>
          </a:p>
        </p:txBody>
      </p:sp>
      <p:sp>
        <p:nvSpPr>
          <p:cNvPr id="3075" name="Line 5">
            <a:extLst>
              <a:ext uri="{FF2B5EF4-FFF2-40B4-BE49-F238E27FC236}">
                <a16:creationId xmlns:a16="http://schemas.microsoft.com/office/drawing/2014/main" id="{F7634BFD-DFF3-8E8C-812C-B8347D29AA1F}"/>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6" name="Line 6">
            <a:extLst>
              <a:ext uri="{FF2B5EF4-FFF2-40B4-BE49-F238E27FC236}">
                <a16:creationId xmlns:a16="http://schemas.microsoft.com/office/drawing/2014/main" id="{0A1EDE27-95E9-781F-D3CE-93B48319FFEC}"/>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077" name="Billede 15" descr="Et billede, der indeholder tegning&#10;&#10;Automatisk genereret beskrivelse">
            <a:extLst>
              <a:ext uri="{FF2B5EF4-FFF2-40B4-BE49-F238E27FC236}">
                <a16:creationId xmlns:a16="http://schemas.microsoft.com/office/drawing/2014/main" id="{1A87D626-B8A0-43A7-84CC-FF4463FE39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773113"/>
            <a:ext cx="1141412"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kstfelt 1">
            <a:extLst>
              <a:ext uri="{FF2B5EF4-FFF2-40B4-BE49-F238E27FC236}">
                <a16:creationId xmlns:a16="http://schemas.microsoft.com/office/drawing/2014/main" id="{9916B9FC-F887-CF5E-0BCC-D14277456A6E}"/>
              </a:ext>
            </a:extLst>
          </p:cNvPr>
          <p:cNvSpPr txBox="1">
            <a:spLocks noChangeArrowheads="1"/>
          </p:cNvSpPr>
          <p:nvPr/>
        </p:nvSpPr>
        <p:spPr bwMode="auto">
          <a:xfrm>
            <a:off x="3860800" y="1371600"/>
            <a:ext cx="49244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1800" b="0" i="0" u="none" strike="noStrike" kern="1200" cap="none" spc="0" normalizeH="0" baseline="0" noProof="0">
                <a:ln>
                  <a:noFill/>
                </a:ln>
                <a:solidFill>
                  <a:srgbClr val="000000"/>
                </a:solidFill>
                <a:effectLst/>
                <a:uLnTx/>
                <a:uFillTx/>
                <a:latin typeface="Ubuntu" panose="020B0604020202020204" pitchFamily="34" charset="0"/>
                <a:ea typeface="+mn-ea"/>
                <a:cs typeface="+mn-cs"/>
              </a:rPr>
              <a:t>Hvem er vi? Og hvad er ABC?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800" b="0" i="0" u="none" strike="noStrike" kern="1200" cap="none" spc="0" normalizeH="0" baseline="0" noProof="0">
              <a:ln>
                <a:noFill/>
              </a:ln>
              <a:solidFill>
                <a:srgbClr val="000000"/>
              </a:solidFill>
              <a:effectLst/>
              <a:uLnTx/>
              <a:uFillTx/>
              <a:latin typeface="Ubuntu"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1800" b="0" i="0" u="none" strike="noStrike" kern="1200" cap="none" spc="0" normalizeH="0" baseline="0" noProof="0">
                <a:ln>
                  <a:noFill/>
                </a:ln>
                <a:solidFill>
                  <a:srgbClr val="000000"/>
                </a:solidFill>
                <a:effectLst/>
                <a:uLnTx/>
                <a:uFillTx/>
                <a:latin typeface="Ubuntu" panose="020B0604020202020204" pitchFamily="34" charset="0"/>
                <a:ea typeface="+mn-ea"/>
                <a:cs typeface="+mn-cs"/>
              </a:rPr>
              <a:t>Hvordan arbejder vi?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800" b="0" i="0" u="none" strike="noStrike" kern="1200" cap="none" spc="0" normalizeH="0" baseline="0" noProof="0">
              <a:ln>
                <a:noFill/>
              </a:ln>
              <a:solidFill>
                <a:srgbClr val="000000"/>
              </a:solidFill>
              <a:effectLst/>
              <a:uLnTx/>
              <a:uFillTx/>
              <a:latin typeface="Ubuntu"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1800" b="0" i="0" u="none" strike="noStrike" kern="1200" cap="none" spc="0" normalizeH="0" baseline="0" noProof="0">
                <a:ln>
                  <a:noFill/>
                </a:ln>
                <a:solidFill>
                  <a:srgbClr val="000000"/>
                </a:solidFill>
                <a:effectLst/>
                <a:uLnTx/>
                <a:uFillTx/>
                <a:latin typeface="Ubuntu" panose="020B0604020202020204" pitchFamily="34" charset="0"/>
                <a:ea typeface="+mn-ea"/>
                <a:cs typeface="+mn-cs"/>
              </a:rPr>
              <a:t>Hvordan fællesskaber kan gøre forskel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800" b="0" i="0" u="none" strike="noStrike" kern="1200" cap="none" spc="0" normalizeH="0" baseline="0" noProof="0">
              <a:ln>
                <a:noFill/>
              </a:ln>
              <a:solidFill>
                <a:srgbClr val="000000"/>
              </a:solidFill>
              <a:effectLst/>
              <a:uLnTx/>
              <a:uFillTx/>
              <a:latin typeface="Ubuntu" panose="020B0604020202020204" pitchFamily="34" charset="0"/>
              <a:ea typeface="+mn-ea"/>
              <a:cs typeface="+mn-cs"/>
            </a:endParaRPr>
          </a:p>
        </p:txBody>
      </p:sp>
      <p:pic>
        <p:nvPicPr>
          <p:cNvPr id="3079" name="Billede 4" descr="Et billede, der indeholder himmel, udendørs, bygning&#10;&#10;Automatisk genereret beskrivelse">
            <a:extLst>
              <a:ext uri="{FF2B5EF4-FFF2-40B4-BE49-F238E27FC236}">
                <a16:creationId xmlns:a16="http://schemas.microsoft.com/office/drawing/2014/main" id="{8332519C-CF8F-978C-D2F8-3AC39F00750E}"/>
              </a:ext>
            </a:extLst>
          </p:cNvPr>
          <p:cNvPicPr>
            <a:picLocks noChangeAspect="1" noChangeArrowheads="1"/>
          </p:cNvPicPr>
          <p:nvPr/>
        </p:nvPicPr>
        <p:blipFill>
          <a:blip r:embed="rId4"/>
          <a:srcRect/>
          <a:stretch>
            <a:fillRect/>
          </a:stretch>
        </p:blipFill>
        <p:spPr bwMode="auto">
          <a:xfrm>
            <a:off x="5649913" y="4262438"/>
            <a:ext cx="3265487" cy="2447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80" name="Billede 6" descr="Et billede, der indeholder bygning&#10;&#10;Automatisk genereret beskrivelse">
            <a:extLst>
              <a:ext uri="{FF2B5EF4-FFF2-40B4-BE49-F238E27FC236}">
                <a16:creationId xmlns:a16="http://schemas.microsoft.com/office/drawing/2014/main" id="{7A8CA4E9-FD7F-851D-7CC8-A0B906BE35D2}"/>
              </a:ext>
            </a:extLst>
          </p:cNvPr>
          <p:cNvPicPr>
            <a:picLocks noChangeAspect="1" noChangeArrowheads="1"/>
          </p:cNvPicPr>
          <p:nvPr/>
        </p:nvPicPr>
        <p:blipFill>
          <a:blip r:embed="rId5"/>
          <a:srcRect/>
          <a:stretch>
            <a:fillRect/>
          </a:stretch>
        </p:blipFill>
        <p:spPr bwMode="auto">
          <a:xfrm>
            <a:off x="3324225" y="3148013"/>
            <a:ext cx="3551238" cy="2368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81" name="Billede 2" descr="Et billede, der indeholder træ, udendørs, adskillige&#10;&#10;Automatisk genereret beskrivelse">
            <a:extLst>
              <a:ext uri="{FF2B5EF4-FFF2-40B4-BE49-F238E27FC236}">
                <a16:creationId xmlns:a16="http://schemas.microsoft.com/office/drawing/2014/main" id="{730F8351-1B56-85F4-09F6-F82D13B168F3}"/>
              </a:ext>
            </a:extLst>
          </p:cNvPr>
          <p:cNvPicPr>
            <a:picLocks noChangeAspect="1" noChangeArrowheads="1"/>
          </p:cNvPicPr>
          <p:nvPr/>
        </p:nvPicPr>
        <p:blipFill>
          <a:blip r:embed="rId6"/>
          <a:srcRect/>
          <a:stretch>
            <a:fillRect/>
          </a:stretch>
        </p:blipFill>
        <p:spPr bwMode="auto">
          <a:xfrm>
            <a:off x="209550" y="4289425"/>
            <a:ext cx="3552825"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82" name="Billede 8" descr="Et billede, der indeholder græs, udendørs, himmel, træ&#10;&#10;Automatisk genereret beskrivelse">
            <a:extLst>
              <a:ext uri="{FF2B5EF4-FFF2-40B4-BE49-F238E27FC236}">
                <a16:creationId xmlns:a16="http://schemas.microsoft.com/office/drawing/2014/main" id="{79B37589-1F8E-0910-DBF1-8F85C209B81A}"/>
              </a:ext>
            </a:extLst>
          </p:cNvPr>
          <p:cNvPicPr>
            <a:picLocks noChangeAspect="1" noChangeArrowheads="1"/>
          </p:cNvPicPr>
          <p:nvPr/>
        </p:nvPicPr>
        <p:blipFill>
          <a:blip r:embed="rId7"/>
          <a:srcRect/>
          <a:stretch>
            <a:fillRect/>
          </a:stretch>
        </p:blipFill>
        <p:spPr bwMode="auto">
          <a:xfrm>
            <a:off x="200025" y="1449388"/>
            <a:ext cx="3400425" cy="2266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83" name="Billede 10" descr="Et billede, der indeholder tekst, udendørs, himmel, skilt&#10;&#10;Automatisk genereret beskrivelse">
            <a:extLst>
              <a:ext uri="{FF2B5EF4-FFF2-40B4-BE49-F238E27FC236}">
                <a16:creationId xmlns:a16="http://schemas.microsoft.com/office/drawing/2014/main" id="{CFB13D15-CA69-224F-1E46-1F1355402F6F}"/>
              </a:ext>
            </a:extLst>
          </p:cNvPr>
          <p:cNvPicPr>
            <a:picLocks noChangeAspect="1" noChangeArrowheads="1"/>
          </p:cNvPicPr>
          <p:nvPr/>
        </p:nvPicPr>
        <p:blipFill>
          <a:blip r:embed="rId8"/>
          <a:srcRect/>
          <a:stretch>
            <a:fillRect/>
          </a:stretch>
        </p:blipFill>
        <p:spPr bwMode="auto">
          <a:xfrm>
            <a:off x="7019925" y="2957513"/>
            <a:ext cx="2025650" cy="1519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5">
            <a:extLst>
              <a:ext uri="{FF2B5EF4-FFF2-40B4-BE49-F238E27FC236}">
                <a16:creationId xmlns:a16="http://schemas.microsoft.com/office/drawing/2014/main" id="{BB46C04B-A96A-BFAB-BA5D-91EAE8CA9BCC}"/>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3" name="Line 5">
            <a:extLst>
              <a:ext uri="{FF2B5EF4-FFF2-40B4-BE49-F238E27FC236}">
                <a16:creationId xmlns:a16="http://schemas.microsoft.com/office/drawing/2014/main" id="{5D5E64B1-5C23-66B5-262B-2A8A575D3D0B}"/>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4" name="Line 6">
            <a:extLst>
              <a:ext uri="{FF2B5EF4-FFF2-40B4-BE49-F238E27FC236}">
                <a16:creationId xmlns:a16="http://schemas.microsoft.com/office/drawing/2014/main" id="{DB766475-7EA0-D1C7-4D1A-3BD201639A08}"/>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125" name="Billede 4" descr="Et billede, der indeholder tekst, clipart&#10;&#10;Automatisk genereret beskrivelse">
            <a:extLst>
              <a:ext uri="{FF2B5EF4-FFF2-40B4-BE49-F238E27FC236}">
                <a16:creationId xmlns:a16="http://schemas.microsoft.com/office/drawing/2014/main" id="{66ACEE36-A569-12F1-3182-1E09961CE0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763" y="3683000"/>
            <a:ext cx="237648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Billede 6" descr="Et billede, der indeholder tekst, clipart&#10;&#10;Automatisk genereret beskrivelse">
            <a:extLst>
              <a:ext uri="{FF2B5EF4-FFF2-40B4-BE49-F238E27FC236}">
                <a16:creationId xmlns:a16="http://schemas.microsoft.com/office/drawing/2014/main" id="{504D3BB6-B822-F27D-FF74-076A91DE2A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8125" y="1746250"/>
            <a:ext cx="2411413"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Billede 8" descr="Et billede, der indeholder tekst, clipart, vektorgrafik, visitkort&#10;&#10;Automatisk genereret beskrivelse">
            <a:extLst>
              <a:ext uri="{FF2B5EF4-FFF2-40B4-BE49-F238E27FC236}">
                <a16:creationId xmlns:a16="http://schemas.microsoft.com/office/drawing/2014/main" id="{45F1119A-0D13-564A-F013-BCB1743957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75" y="1773238"/>
            <a:ext cx="2808288"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Billede 10">
            <a:extLst>
              <a:ext uri="{FF2B5EF4-FFF2-40B4-BE49-F238E27FC236}">
                <a16:creationId xmlns:a16="http://schemas.microsoft.com/office/drawing/2014/main" id="{DECF783A-8CFF-9156-046B-60C60942FD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6963" y="3989388"/>
            <a:ext cx="3059112"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Billede 4" descr="Et billede, der indeholder tegning&#10;&#10;Automatisk genereret beskrivelse">
            <a:extLst>
              <a:ext uri="{FF2B5EF4-FFF2-40B4-BE49-F238E27FC236}">
                <a16:creationId xmlns:a16="http://schemas.microsoft.com/office/drawing/2014/main" id="{E4F61719-0642-4110-6D3C-506325AE21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4750" y="238125"/>
            <a:ext cx="1141413"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Billede 12">
            <a:extLst>
              <a:ext uri="{FF2B5EF4-FFF2-40B4-BE49-F238E27FC236}">
                <a16:creationId xmlns:a16="http://schemas.microsoft.com/office/drawing/2014/main" id="{F7021705-B8AC-2B8F-C4F8-51C34CDD84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8788" y="5018088"/>
            <a:ext cx="1201737"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Billede 14">
            <a:extLst>
              <a:ext uri="{FF2B5EF4-FFF2-40B4-BE49-F238E27FC236}">
                <a16:creationId xmlns:a16="http://schemas.microsoft.com/office/drawing/2014/main" id="{D7DFF0F5-CD6A-92F9-E72B-FD257F7BF59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7713" y="2058988"/>
            <a:ext cx="10668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Billede 16">
            <a:extLst>
              <a:ext uri="{FF2B5EF4-FFF2-40B4-BE49-F238E27FC236}">
                <a16:creationId xmlns:a16="http://schemas.microsoft.com/office/drawing/2014/main" id="{3E5F6161-50C8-C240-8D66-7D4EE90E00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 t="30647" r="220" b="29474"/>
          <a:stretch>
            <a:fillRect/>
          </a:stretch>
        </p:blipFill>
        <p:spPr bwMode="auto">
          <a:xfrm>
            <a:off x="3024188" y="42863"/>
            <a:ext cx="2376487"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Billede 22">
            <a:extLst>
              <a:ext uri="{FF2B5EF4-FFF2-40B4-BE49-F238E27FC236}">
                <a16:creationId xmlns:a16="http://schemas.microsoft.com/office/drawing/2014/main" id="{9B3D8CAD-68B1-A8FC-08EB-2A4F662DD1D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11538" y="3257550"/>
            <a:ext cx="962025"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Billede 11272">
            <a:extLst>
              <a:ext uri="{FF2B5EF4-FFF2-40B4-BE49-F238E27FC236}">
                <a16:creationId xmlns:a16="http://schemas.microsoft.com/office/drawing/2014/main" id="{0FD1D58A-2CD8-8D6B-B84E-C37E10AF004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8750" y="5795963"/>
            <a:ext cx="2000250"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5" name="AutoShape 19" descr="KAB Bolig logo">
            <a:extLst>
              <a:ext uri="{FF2B5EF4-FFF2-40B4-BE49-F238E27FC236}">
                <a16:creationId xmlns:a16="http://schemas.microsoft.com/office/drawing/2014/main" id="{1F7A4D30-98C3-8716-FC76-0FCB09D0735C}"/>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136" name="Billede 9">
            <a:extLst>
              <a:ext uri="{FF2B5EF4-FFF2-40B4-BE49-F238E27FC236}">
                <a16:creationId xmlns:a16="http://schemas.microsoft.com/office/drawing/2014/main" id="{5A4956DF-410F-41A0-1B55-1B26000BE8B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07200" y="5678488"/>
            <a:ext cx="21780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Tekstfelt 1">
            <a:extLst>
              <a:ext uri="{FF2B5EF4-FFF2-40B4-BE49-F238E27FC236}">
                <a16:creationId xmlns:a16="http://schemas.microsoft.com/office/drawing/2014/main" id="{1DA55BE5-453B-CDBF-217A-0BB8EACAA9F6}"/>
              </a:ext>
            </a:extLst>
          </p:cNvPr>
          <p:cNvSpPr txBox="1">
            <a:spLocks noChangeArrowheads="1"/>
          </p:cNvSpPr>
          <p:nvPr/>
        </p:nvSpPr>
        <p:spPr bwMode="auto">
          <a:xfrm>
            <a:off x="539750" y="1062038"/>
            <a:ext cx="5832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Hvem er vi? Og hvad er ABC?</a:t>
            </a:r>
          </a:p>
        </p:txBody>
      </p:sp>
      <p:sp>
        <p:nvSpPr>
          <p:cNvPr id="5138" name="Tekstfelt 1">
            <a:extLst>
              <a:ext uri="{FF2B5EF4-FFF2-40B4-BE49-F238E27FC236}">
                <a16:creationId xmlns:a16="http://schemas.microsoft.com/office/drawing/2014/main" id="{F79D4217-8EBB-62A5-4FDA-F1B105AEE473}"/>
              </a:ext>
            </a:extLst>
          </p:cNvPr>
          <p:cNvSpPr txBox="1">
            <a:spLocks noChangeArrowheads="1"/>
          </p:cNvSpPr>
          <p:nvPr/>
        </p:nvSpPr>
        <p:spPr bwMode="auto">
          <a:xfrm>
            <a:off x="6659563" y="1773238"/>
            <a:ext cx="19446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61 % bor alment i Albertslund.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alt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Fælles interesser mellem kommune og boligselskaber.</a:t>
            </a:r>
          </a:p>
        </p:txBody>
      </p:sp>
      <p:sp>
        <p:nvSpPr>
          <p:cNvPr id="5139" name="Tekstfelt 2">
            <a:extLst>
              <a:ext uri="{FF2B5EF4-FFF2-40B4-BE49-F238E27FC236}">
                <a16:creationId xmlns:a16="http://schemas.microsoft.com/office/drawing/2014/main" id="{EB078340-5DB2-8BE6-E89A-C52DA4584582}"/>
              </a:ext>
            </a:extLst>
          </p:cNvPr>
          <p:cNvSpPr txBox="1">
            <a:spLocks noChangeArrowheads="1"/>
          </p:cNvSpPr>
          <p:nvPr/>
        </p:nvSpPr>
        <p:spPr bwMode="auto">
          <a:xfrm>
            <a:off x="4464050" y="4057650"/>
            <a:ext cx="1295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ny platform: Renoveringer af mange boligområder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Billede 8" descr="Et billede, der indeholder fugl, luft, dækket, flyver&#10;&#10;Automatisk genereret beskrivelse">
            <a:extLst>
              <a:ext uri="{FF2B5EF4-FFF2-40B4-BE49-F238E27FC236}">
                <a16:creationId xmlns:a16="http://schemas.microsoft.com/office/drawing/2014/main" id="{6F134200-5366-1C01-2584-617619F732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3148"/>
          <a:stretch>
            <a:fillRect/>
          </a:stretch>
        </p:blipFill>
        <p:spPr bwMode="auto">
          <a:xfrm>
            <a:off x="5684838" y="3170238"/>
            <a:ext cx="3459162"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a:extLst>
              <a:ext uri="{FF2B5EF4-FFF2-40B4-BE49-F238E27FC236}">
                <a16:creationId xmlns:a16="http://schemas.microsoft.com/office/drawing/2014/main" id="{54492651-DE4F-CA81-EEEA-E62542ABA414}"/>
              </a:ext>
            </a:extLst>
          </p:cNvPr>
          <p:cNvSpPr>
            <a:spLocks noGrp="1" noChangeArrowheads="1"/>
          </p:cNvSpPr>
          <p:nvPr>
            <p:ph type="ctrTitle"/>
          </p:nvPr>
        </p:nvSpPr>
        <p:spPr>
          <a:xfrm>
            <a:off x="685800" y="779463"/>
            <a:ext cx="7772400" cy="719137"/>
          </a:xfrm>
        </p:spPr>
        <p:txBody>
          <a:bodyPr anchor="ctr"/>
          <a:lstStyle/>
          <a:p>
            <a:pPr algn="l" eaLnBrk="1" hangingPunct="1"/>
            <a:r>
              <a:rPr lang="da-DK" altLang="da-DK" sz="2500">
                <a:latin typeface="Ubuntu" panose="020B0604020202020204" pitchFamily="34" charset="0"/>
              </a:rPr>
              <a:t>Hvordan arbejder vi?</a:t>
            </a:r>
            <a:endParaRPr lang="en-US" altLang="da-DK" sz="2500">
              <a:latin typeface="Ubuntu" panose="020B0604020202020204" pitchFamily="34" charset="0"/>
            </a:endParaRPr>
          </a:p>
        </p:txBody>
      </p:sp>
      <p:sp>
        <p:nvSpPr>
          <p:cNvPr id="7172" name="Line 5">
            <a:extLst>
              <a:ext uri="{FF2B5EF4-FFF2-40B4-BE49-F238E27FC236}">
                <a16:creationId xmlns:a16="http://schemas.microsoft.com/office/drawing/2014/main" id="{372761D6-699D-779C-9893-9E1257DDEDFC}"/>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73" name="Line 6">
            <a:extLst>
              <a:ext uri="{FF2B5EF4-FFF2-40B4-BE49-F238E27FC236}">
                <a16:creationId xmlns:a16="http://schemas.microsoft.com/office/drawing/2014/main" id="{96C3BCC4-6AC0-E051-91CE-A79CB8EC16E1}"/>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7174" name="Billede 2" descr="Et billede, der indeholder mad&#10;&#10;Automatisk genereret beskrivelse">
            <a:extLst>
              <a:ext uri="{FF2B5EF4-FFF2-40B4-BE49-F238E27FC236}">
                <a16:creationId xmlns:a16="http://schemas.microsoft.com/office/drawing/2014/main" id="{0BC9BE29-8833-0339-E746-29CCBEC45D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638" y="1636713"/>
            <a:ext cx="38830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Billede 4" descr="Et billede, der indeholder cykel, sidder, sort, metal&#10;&#10;Automatisk genereret beskrivelse">
            <a:extLst>
              <a:ext uri="{FF2B5EF4-FFF2-40B4-BE49-F238E27FC236}">
                <a16:creationId xmlns:a16="http://schemas.microsoft.com/office/drawing/2014/main" id="{93D67F86-F072-1507-9557-2895CB220F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13" y="4440238"/>
            <a:ext cx="3154362"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Billede 6" descr="Et billede, der indeholder udendørs, bjerg, bygning, græs&#10;&#10;Automatisk genereret beskrivelse">
            <a:extLst>
              <a:ext uri="{FF2B5EF4-FFF2-40B4-BE49-F238E27FC236}">
                <a16:creationId xmlns:a16="http://schemas.microsoft.com/office/drawing/2014/main" id="{87E4ADA4-ED7C-E061-271E-FCCC50C551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23814" b="-2315"/>
          <a:stretch>
            <a:fillRect/>
          </a:stretch>
        </p:blipFill>
        <p:spPr bwMode="auto">
          <a:xfrm>
            <a:off x="4464050" y="755650"/>
            <a:ext cx="41402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Billede 15" descr="Et billede, der indeholder tegning&#10;&#10;Automatisk genereret beskrivelse">
            <a:extLst>
              <a:ext uri="{FF2B5EF4-FFF2-40B4-BE49-F238E27FC236}">
                <a16:creationId xmlns:a16="http://schemas.microsoft.com/office/drawing/2014/main" id="{954089C0-4D88-C5AA-724A-92D756318C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2967038"/>
            <a:ext cx="1141413"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Billede 11" descr="Et billede, der indeholder udendørs, mand, græs, person&#10;&#10;Automatisk genereret beskrivelse">
            <a:extLst>
              <a:ext uri="{FF2B5EF4-FFF2-40B4-BE49-F238E27FC236}">
                <a16:creationId xmlns:a16="http://schemas.microsoft.com/office/drawing/2014/main" id="{220EC249-4D84-A29F-7DFB-5B25D848B2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15866" t="-851" r="20018" b="15317"/>
          <a:stretch>
            <a:fillRect/>
          </a:stretch>
        </p:blipFill>
        <p:spPr bwMode="auto">
          <a:xfrm>
            <a:off x="3708400" y="4403725"/>
            <a:ext cx="2357438"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8BD9BEC-A407-2851-A515-8446DC78794A}"/>
              </a:ext>
            </a:extLst>
          </p:cNvPr>
          <p:cNvSpPr>
            <a:spLocks noGrp="1" noChangeArrowheads="1"/>
          </p:cNvSpPr>
          <p:nvPr>
            <p:ph type="ctrTitle"/>
          </p:nvPr>
        </p:nvSpPr>
        <p:spPr>
          <a:xfrm>
            <a:off x="685800" y="779463"/>
            <a:ext cx="7772400" cy="719137"/>
          </a:xfrm>
        </p:spPr>
        <p:txBody>
          <a:bodyPr anchor="ctr"/>
          <a:lstStyle/>
          <a:p>
            <a:pPr algn="l" eaLnBrk="1" hangingPunct="1"/>
            <a:r>
              <a:rPr lang="da-DK" altLang="da-DK" sz="2500">
                <a:latin typeface="Ubuntu" panose="020B0604020202020204" pitchFamily="34" charset="0"/>
              </a:rPr>
              <a:t>Eksempler på, </a:t>
            </a:r>
            <a:br>
              <a:rPr lang="da-DK" altLang="da-DK" sz="2500">
                <a:latin typeface="Ubuntu" panose="020B0604020202020204" pitchFamily="34" charset="0"/>
              </a:rPr>
            </a:br>
            <a:r>
              <a:rPr lang="da-DK" altLang="da-DK" sz="2500">
                <a:latin typeface="Ubuntu" panose="020B0604020202020204" pitchFamily="34" charset="0"/>
              </a:rPr>
              <a:t>hvordan fællesskaber kan gøre en forskel</a:t>
            </a:r>
            <a:endParaRPr lang="en-US" altLang="da-DK" sz="2500">
              <a:latin typeface="Ubuntu" panose="020B0604020202020204" pitchFamily="34" charset="0"/>
            </a:endParaRPr>
          </a:p>
        </p:txBody>
      </p:sp>
      <p:sp>
        <p:nvSpPr>
          <p:cNvPr id="9219" name="Line 5">
            <a:extLst>
              <a:ext uri="{FF2B5EF4-FFF2-40B4-BE49-F238E27FC236}">
                <a16:creationId xmlns:a16="http://schemas.microsoft.com/office/drawing/2014/main" id="{1961C4B0-F2F8-B119-5D2D-CDCC784CD13A}"/>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20" name="Line 6">
            <a:extLst>
              <a:ext uri="{FF2B5EF4-FFF2-40B4-BE49-F238E27FC236}">
                <a16:creationId xmlns:a16="http://schemas.microsoft.com/office/drawing/2014/main" id="{B31C84EA-5A39-D38A-DA30-4B0F09527FDB}"/>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9221" name="Billede 15" descr="Et billede, der indeholder tegning&#10;&#10;Automatisk genereret beskrivelse">
            <a:extLst>
              <a:ext uri="{FF2B5EF4-FFF2-40B4-BE49-F238E27FC236}">
                <a16:creationId xmlns:a16="http://schemas.microsoft.com/office/drawing/2014/main" id="{1F29EC23-97BD-FCCF-2419-E29B774217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4825" y="225425"/>
            <a:ext cx="6667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Billede 27" descr="Et billede, der indeholder person, indendørs, personer, gruppe&#10;&#10;Automatisk genereret beskrivelse">
            <a:extLst>
              <a:ext uri="{FF2B5EF4-FFF2-40B4-BE49-F238E27FC236}">
                <a16:creationId xmlns:a16="http://schemas.microsoft.com/office/drawing/2014/main" id="{7EE12197-554A-EDD9-2DAD-E920CE8FBE68}"/>
              </a:ext>
            </a:extLst>
          </p:cNvPr>
          <p:cNvPicPr>
            <a:picLocks noChangeAspect="1"/>
          </p:cNvPicPr>
          <p:nvPr/>
        </p:nvPicPr>
        <p:blipFill rotWithShape="1">
          <a:blip r:embed="rId4"/>
          <a:srcRect l="12988" t="-2" r="11742" b="46062"/>
          <a:stretch/>
        </p:blipFill>
        <p:spPr>
          <a:xfrm>
            <a:off x="771525" y="2060575"/>
            <a:ext cx="7686675" cy="3671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A2789C9-35BF-7B50-B3C2-BD06235C5999}"/>
              </a:ext>
            </a:extLst>
          </p:cNvPr>
          <p:cNvSpPr>
            <a:spLocks noGrp="1" noChangeArrowheads="1"/>
          </p:cNvSpPr>
          <p:nvPr>
            <p:ph type="ctrTitle"/>
          </p:nvPr>
        </p:nvSpPr>
        <p:spPr>
          <a:xfrm>
            <a:off x="685800" y="779463"/>
            <a:ext cx="7772400" cy="719137"/>
          </a:xfrm>
        </p:spPr>
        <p:txBody>
          <a:bodyPr anchor="ctr"/>
          <a:lstStyle/>
          <a:p>
            <a:pPr algn="l" eaLnBrk="1" hangingPunct="1"/>
            <a:r>
              <a:rPr lang="da-DK" altLang="da-DK" sz="2500">
                <a:latin typeface="Ubuntu" panose="020B0604020202020204" pitchFamily="34" charset="0"/>
              </a:rPr>
              <a:t>Morten</a:t>
            </a:r>
            <a:endParaRPr lang="en-US" altLang="da-DK" sz="2500">
              <a:latin typeface="Ubuntu" panose="020B0604020202020204" pitchFamily="34" charset="0"/>
            </a:endParaRPr>
          </a:p>
        </p:txBody>
      </p:sp>
      <p:sp>
        <p:nvSpPr>
          <p:cNvPr id="11267" name="Line 5">
            <a:extLst>
              <a:ext uri="{FF2B5EF4-FFF2-40B4-BE49-F238E27FC236}">
                <a16:creationId xmlns:a16="http://schemas.microsoft.com/office/drawing/2014/main" id="{FC960B8D-E1FB-B20F-F0E4-0986F9A2ED64}"/>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8" name="Line 6">
            <a:extLst>
              <a:ext uri="{FF2B5EF4-FFF2-40B4-BE49-F238E27FC236}">
                <a16:creationId xmlns:a16="http://schemas.microsoft.com/office/drawing/2014/main" id="{1B5FD7A8-7982-894A-DB83-35D0EACA2408}"/>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9222" name="5F36E0A8-46BD-4D85-B5D7-F812FF8078F9" descr="IMG_8274.jpg">
            <a:extLst>
              <a:ext uri="{FF2B5EF4-FFF2-40B4-BE49-F238E27FC236}">
                <a16:creationId xmlns:a16="http://schemas.microsoft.com/office/drawing/2014/main" id="{0E442807-1B04-3C08-60F0-EA7989D04902}"/>
              </a:ext>
            </a:extLst>
          </p:cNvPr>
          <p:cNvPicPr>
            <a:picLocks noChangeAspect="1" noChangeArrowheads="1"/>
          </p:cNvPicPr>
          <p:nvPr/>
        </p:nvPicPr>
        <p:blipFill rotWithShape="1">
          <a:blip r:embed="rId3"/>
          <a:srcRect l="35322" t="11553" r="14279" b="7891"/>
          <a:stretch/>
        </p:blipFill>
        <p:spPr bwMode="auto">
          <a:xfrm>
            <a:off x="827088" y="1611313"/>
            <a:ext cx="2305050" cy="4910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24" name="13194EFD-002D-4CD0-BF43-6D422E704436" descr="6ad7d2a4-55ef-439a-b175-3f09bd17835c.jpg">
            <a:extLst>
              <a:ext uri="{FF2B5EF4-FFF2-40B4-BE49-F238E27FC236}">
                <a16:creationId xmlns:a16="http://schemas.microsoft.com/office/drawing/2014/main" id="{21C49179-FCCF-E0BE-FC5B-21B971B60F3D}"/>
              </a:ext>
            </a:extLst>
          </p:cNvPr>
          <p:cNvPicPr>
            <a:picLocks noChangeAspect="1" noChangeArrowheads="1"/>
          </p:cNvPicPr>
          <p:nvPr/>
        </p:nvPicPr>
        <p:blipFill>
          <a:blip r:embed="rId4"/>
          <a:srcRect/>
          <a:stretch>
            <a:fillRect/>
          </a:stretch>
        </p:blipFill>
        <p:spPr bwMode="auto">
          <a:xfrm>
            <a:off x="3338513" y="2460625"/>
            <a:ext cx="5265737" cy="4054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71" name="Billede 15" descr="Et billede, der indeholder tegning&#10;&#10;Automatisk genereret beskrivelse">
            <a:extLst>
              <a:ext uri="{FF2B5EF4-FFF2-40B4-BE49-F238E27FC236}">
                <a16:creationId xmlns:a16="http://schemas.microsoft.com/office/drawing/2014/main" id="{51D0FAEE-1048-115B-872F-ED8C5734E0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4825" y="225425"/>
            <a:ext cx="6667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E0634F0-B34D-CAE3-1AB9-8804AD02CB93}"/>
              </a:ext>
            </a:extLst>
          </p:cNvPr>
          <p:cNvSpPr>
            <a:spLocks noGrp="1" noChangeArrowheads="1"/>
          </p:cNvSpPr>
          <p:nvPr>
            <p:ph type="ctrTitle"/>
          </p:nvPr>
        </p:nvSpPr>
        <p:spPr>
          <a:xfrm>
            <a:off x="685800" y="779463"/>
            <a:ext cx="7772400" cy="719137"/>
          </a:xfrm>
        </p:spPr>
        <p:txBody>
          <a:bodyPr anchor="ctr"/>
          <a:lstStyle/>
          <a:p>
            <a:pPr algn="l" eaLnBrk="1" hangingPunct="1"/>
            <a:r>
              <a:rPr lang="da-DK" altLang="da-DK" sz="2500">
                <a:latin typeface="Ubuntu" panose="020B0604020202020204" pitchFamily="34" charset="0"/>
              </a:rPr>
              <a:t>Modelværkstedet, Kanalens Kvarter nr. 34</a:t>
            </a:r>
            <a:endParaRPr lang="en-US" altLang="da-DK" sz="2500">
              <a:latin typeface="Ubuntu" panose="020B0604020202020204" pitchFamily="34" charset="0"/>
            </a:endParaRPr>
          </a:p>
        </p:txBody>
      </p:sp>
      <p:sp>
        <p:nvSpPr>
          <p:cNvPr id="13315" name="Line 5">
            <a:extLst>
              <a:ext uri="{FF2B5EF4-FFF2-40B4-BE49-F238E27FC236}">
                <a16:creationId xmlns:a16="http://schemas.microsoft.com/office/drawing/2014/main" id="{1E868CBD-33F6-F9CE-9354-957A93F36CB9}"/>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6" name="Line 6">
            <a:extLst>
              <a:ext uri="{FF2B5EF4-FFF2-40B4-BE49-F238E27FC236}">
                <a16:creationId xmlns:a16="http://schemas.microsoft.com/office/drawing/2014/main" id="{CBE816E9-5D11-57D2-4016-5BBF7180EBE3}"/>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3317" name="Billede 15" descr="Et billede, der indeholder tegning&#10;&#10;Automatisk genereret beskrivelse">
            <a:extLst>
              <a:ext uri="{FF2B5EF4-FFF2-40B4-BE49-F238E27FC236}">
                <a16:creationId xmlns:a16="http://schemas.microsoft.com/office/drawing/2014/main" id="{671478EA-DC2F-3AC6-ADF0-D624A56E0D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75" y="173038"/>
            <a:ext cx="6667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lede 12" descr="Et billede, der indeholder person, indendørs, mand, forbereder&#10;&#10;Automatisk genereret beskrivelse">
            <a:extLst>
              <a:ext uri="{FF2B5EF4-FFF2-40B4-BE49-F238E27FC236}">
                <a16:creationId xmlns:a16="http://schemas.microsoft.com/office/drawing/2014/main" id="{735AA7D8-9D0B-E0F8-AE6C-F5D9E4DF0C92}"/>
              </a:ext>
            </a:extLst>
          </p:cNvPr>
          <p:cNvPicPr>
            <a:picLocks noChangeAspect="1"/>
          </p:cNvPicPr>
          <p:nvPr/>
        </p:nvPicPr>
        <p:blipFill>
          <a:blip r:embed="rId4"/>
          <a:stretch>
            <a:fillRect/>
          </a:stretch>
        </p:blipFill>
        <p:spPr>
          <a:xfrm>
            <a:off x="827088" y="1601788"/>
            <a:ext cx="5503862" cy="3668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Billede 15" descr="Et billede, der indeholder tekst, indendørs, forbereder, bord&#10;&#10;Automatisk genereret beskrivelse">
            <a:extLst>
              <a:ext uri="{FF2B5EF4-FFF2-40B4-BE49-F238E27FC236}">
                <a16:creationId xmlns:a16="http://schemas.microsoft.com/office/drawing/2014/main" id="{B2162C84-96F1-24C2-F482-4E8918F2D10D}"/>
              </a:ext>
            </a:extLst>
          </p:cNvPr>
          <p:cNvPicPr>
            <a:picLocks noChangeAspect="1"/>
          </p:cNvPicPr>
          <p:nvPr/>
        </p:nvPicPr>
        <p:blipFill rotWithShape="1">
          <a:blip r:embed="rId5"/>
          <a:srcRect l="32644" r="7499" b="8225"/>
          <a:stretch/>
        </p:blipFill>
        <p:spPr>
          <a:xfrm>
            <a:off x="4572000" y="3435350"/>
            <a:ext cx="4232275" cy="2990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4326" y="584201"/>
            <a:ext cx="8176437" cy="540543"/>
          </a:xfrm>
        </p:spPr>
        <p:txBody>
          <a:bodyPr/>
          <a:lstStyle/>
          <a:p>
            <a:r>
              <a:rPr lang="da-DK" dirty="0"/>
              <a:t>Formål med dagen</a:t>
            </a:r>
          </a:p>
        </p:txBody>
      </p:sp>
      <p:sp>
        <p:nvSpPr>
          <p:cNvPr id="4" name="Pladsholder til indhold 3">
            <a:extLst>
              <a:ext uri="{FF2B5EF4-FFF2-40B4-BE49-F238E27FC236}">
                <a16:creationId xmlns:a16="http://schemas.microsoft.com/office/drawing/2014/main" id="{758DB443-6968-411C-99DB-A0C85524BC6E}"/>
              </a:ext>
            </a:extLst>
          </p:cNvPr>
          <p:cNvSpPr>
            <a:spLocks noGrp="1"/>
          </p:cNvSpPr>
          <p:nvPr>
            <p:ph idx="1"/>
          </p:nvPr>
        </p:nvSpPr>
        <p:spPr>
          <a:xfrm>
            <a:off x="503238" y="1268760"/>
            <a:ext cx="8137525" cy="4824536"/>
          </a:xfrm>
        </p:spPr>
        <p:txBody>
          <a:bodyPr/>
          <a:lstStyle/>
          <a:p>
            <a:pPr marL="0" indent="0">
              <a:lnSpc>
                <a:spcPct val="115000"/>
              </a:lnSpc>
              <a:spcAft>
                <a:spcPts val="1000"/>
              </a:spcAft>
              <a:buNone/>
            </a:pPr>
            <a:r>
              <a:rPr lang="da-DK" sz="18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Formål: </a:t>
            </a:r>
          </a:p>
          <a:p>
            <a:pPr>
              <a:lnSpc>
                <a:spcPct val="115000"/>
              </a:lnSpc>
              <a:spcAft>
                <a:spcPts val="1000"/>
              </a:spcAft>
            </a:pPr>
            <a:r>
              <a:rPr lang="da-DK"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At vi gennem oplæg og dialog får et </a:t>
            </a:r>
            <a:r>
              <a:rPr lang="da-DK" sz="1600"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fælles vidensgrundlag </a:t>
            </a:r>
            <a:r>
              <a:rPr lang="da-DK"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til at opnå de mål, der gælder Voksenliv, så der i dag kan tages de første skridt mod konkrete aftaler til udfyldelse af tværgående målplaner.</a:t>
            </a:r>
            <a:endParaRPr lang="da-DK" sz="1600" i="0" u="none" strike="noStrike" baseline="0" dirty="0">
              <a:solidFill>
                <a:schemeClr val="tx2"/>
              </a:solidFill>
              <a:latin typeface="Calibri" panose="020F0502020204030204" pitchFamily="34" charset="0"/>
            </a:endParaRPr>
          </a:p>
          <a:p>
            <a:pPr marL="0" indent="0">
              <a:lnSpc>
                <a:spcPct val="115000"/>
              </a:lnSpc>
              <a:spcAft>
                <a:spcPts val="1000"/>
              </a:spcAft>
              <a:buNone/>
            </a:pPr>
            <a:r>
              <a:rPr lang="da-DK" sz="18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Resultat:</a:t>
            </a:r>
          </a:p>
          <a:p>
            <a:pPr>
              <a:lnSpc>
                <a:spcPct val="115000"/>
              </a:lnSpc>
              <a:spcAft>
                <a:spcPts val="1000"/>
              </a:spcAft>
            </a:pPr>
            <a:r>
              <a:rPr lang="da-DK"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At vi i fællesskab </a:t>
            </a:r>
            <a:r>
              <a:rPr lang="da-DK" sz="1600"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identificerer tegn og tværgående prøvehandlinger</a:t>
            </a:r>
            <a:r>
              <a:rPr lang="da-DK"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Der skal være opmærksomhed på hvilke prøvehandlinger, der kan opfylde de mål, der er sat og ikke mindst, hvilke afdelinger og evt. medarbejdere, der vil være involverede i de prøvehandlinger. </a:t>
            </a:r>
          </a:p>
          <a:p>
            <a:pPr marL="0" indent="0">
              <a:lnSpc>
                <a:spcPct val="115000"/>
              </a:lnSpc>
              <a:spcAft>
                <a:spcPts val="1000"/>
              </a:spcAft>
              <a:buNone/>
            </a:pPr>
            <a:r>
              <a:rPr lang="da-DK" sz="1800" b="1"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Outcome</a:t>
            </a:r>
            <a:r>
              <a:rPr lang="da-DK" sz="18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 for i dag:</a:t>
            </a:r>
            <a:endParaRPr lang="da-DK" sz="18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r>
              <a:rPr lang="da-DK" sz="1600" i="0" u="none" strike="noStrike" baseline="0" dirty="0">
                <a:solidFill>
                  <a:schemeClr val="tx2"/>
                </a:solidFill>
                <a:latin typeface="Calibri" panose="020F0502020204030204" pitchFamily="34" charset="0"/>
              </a:rPr>
              <a:t>Vi har identificeret mulige tegn og tværgående prøvehandlinger for de enkelte mål.</a:t>
            </a:r>
          </a:p>
          <a:p>
            <a:r>
              <a:rPr lang="da-DK" sz="1600" i="0" u="none" strike="noStrike" baseline="0" dirty="0">
                <a:solidFill>
                  <a:schemeClr val="tx2"/>
                </a:solidFill>
                <a:latin typeface="Calibri" panose="020F0502020204030204" pitchFamily="34" charset="0"/>
              </a:rPr>
              <a:t>Vi har et overblik over, hvem der skal samarbejde om prøvehandlingerne.</a:t>
            </a:r>
          </a:p>
          <a:p>
            <a:r>
              <a:rPr lang="da-DK" sz="1600" i="0" dirty="0">
                <a:solidFill>
                  <a:schemeClr val="tx2"/>
                </a:solidFill>
                <a:latin typeface="Calibri" panose="020F0502020204030204" pitchFamily="34" charset="0"/>
              </a:rPr>
              <a:t>V</a:t>
            </a:r>
            <a:r>
              <a:rPr lang="da-DK" sz="1600" i="0" u="none" strike="noStrike" baseline="0" dirty="0">
                <a:solidFill>
                  <a:schemeClr val="tx2"/>
                </a:solidFill>
                <a:latin typeface="Calibri" panose="020F0502020204030204" pitchFamily="34" charset="0"/>
              </a:rPr>
              <a:t>i har gjort de første skridt til beskrivelse af konkrete målplaner. </a:t>
            </a:r>
          </a:p>
          <a:p>
            <a:endParaRPr lang="da-DK" sz="1600" dirty="0">
              <a:solidFill>
                <a:schemeClr val="tx2"/>
              </a:solidFill>
            </a:endParaRPr>
          </a:p>
        </p:txBody>
      </p:sp>
      <p:pic>
        <p:nvPicPr>
          <p:cNvPr id="7" name="Billede 6">
            <a:extLst>
              <a:ext uri="{FF2B5EF4-FFF2-40B4-BE49-F238E27FC236}">
                <a16:creationId xmlns:a16="http://schemas.microsoft.com/office/drawing/2014/main" id="{AD0218B6-0457-4DD3-95FC-F68DD8074FDA}"/>
              </a:ext>
            </a:extLst>
          </p:cNvPr>
          <p:cNvPicPr>
            <a:picLocks noChangeAspect="1"/>
          </p:cNvPicPr>
          <p:nvPr/>
        </p:nvPicPr>
        <p:blipFill>
          <a:blip r:embed="rId2"/>
          <a:stretch>
            <a:fillRect/>
          </a:stretch>
        </p:blipFill>
        <p:spPr>
          <a:xfrm>
            <a:off x="5724128" y="476672"/>
            <a:ext cx="2669282" cy="1067713"/>
          </a:xfrm>
          <a:prstGeom prst="rect">
            <a:avLst/>
          </a:prstGeom>
        </p:spPr>
      </p:pic>
    </p:spTree>
    <p:extLst>
      <p:ext uri="{BB962C8B-B14F-4D97-AF65-F5344CB8AC3E}">
        <p14:creationId xmlns:p14="http://schemas.microsoft.com/office/powerpoint/2010/main" val="1342141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C2FBB4-4C5A-9E01-BB12-F878F9B7C7B5}"/>
              </a:ext>
            </a:extLst>
          </p:cNvPr>
          <p:cNvSpPr>
            <a:spLocks noGrp="1" noChangeArrowheads="1"/>
          </p:cNvSpPr>
          <p:nvPr>
            <p:ph type="ctrTitle"/>
          </p:nvPr>
        </p:nvSpPr>
        <p:spPr>
          <a:xfrm>
            <a:off x="685800" y="620713"/>
            <a:ext cx="7772400" cy="719137"/>
          </a:xfrm>
        </p:spPr>
        <p:txBody>
          <a:bodyPr anchor="ctr"/>
          <a:lstStyle/>
          <a:p>
            <a:pPr algn="l" eaLnBrk="1" hangingPunct="1"/>
            <a:r>
              <a:rPr lang="da-DK" altLang="da-DK" sz="2500">
                <a:latin typeface="Ubuntu" panose="020B0604020202020204" pitchFamily="34" charset="0"/>
              </a:rPr>
              <a:t>Familieaftener</a:t>
            </a:r>
            <a:endParaRPr lang="en-US" altLang="da-DK" sz="2500">
              <a:latin typeface="Ubuntu" panose="020B0604020202020204" pitchFamily="34" charset="0"/>
            </a:endParaRPr>
          </a:p>
        </p:txBody>
      </p:sp>
      <p:sp>
        <p:nvSpPr>
          <p:cNvPr id="15363" name="Line 5">
            <a:extLst>
              <a:ext uri="{FF2B5EF4-FFF2-40B4-BE49-F238E27FC236}">
                <a16:creationId xmlns:a16="http://schemas.microsoft.com/office/drawing/2014/main" id="{D0BAB8BC-7ED2-FEFE-0160-20D1AE3E27CA}"/>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4" name="Line 6">
            <a:extLst>
              <a:ext uri="{FF2B5EF4-FFF2-40B4-BE49-F238E27FC236}">
                <a16:creationId xmlns:a16="http://schemas.microsoft.com/office/drawing/2014/main" id="{9377FE69-0EA4-8072-662C-A156615066FA}"/>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5365" name="Billede 15" descr="Et billede, der indeholder tegning&#10;&#10;Automatisk genereret beskrivelse">
            <a:extLst>
              <a:ext uri="{FF2B5EF4-FFF2-40B4-BE49-F238E27FC236}">
                <a16:creationId xmlns:a16="http://schemas.microsoft.com/office/drawing/2014/main" id="{CBC3BF6F-8EB5-AB1D-5360-30D08AE84E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75" y="173038"/>
            <a:ext cx="6667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Billede 4" descr="Et billede, der indeholder tekst, indendørs, person, bord&#10;&#10;Automatisk genereret beskrivelse">
            <a:extLst>
              <a:ext uri="{FF2B5EF4-FFF2-40B4-BE49-F238E27FC236}">
                <a16:creationId xmlns:a16="http://schemas.microsoft.com/office/drawing/2014/main" id="{F365053A-4B7A-09C7-59EA-487DEE76085D}"/>
              </a:ext>
            </a:extLst>
          </p:cNvPr>
          <p:cNvPicPr>
            <a:picLocks noChangeAspect="1" noChangeArrowheads="1"/>
          </p:cNvPicPr>
          <p:nvPr/>
        </p:nvPicPr>
        <p:blipFill>
          <a:blip r:embed="rId4"/>
          <a:srcRect/>
          <a:stretch>
            <a:fillRect/>
          </a:stretch>
        </p:blipFill>
        <p:spPr bwMode="auto">
          <a:xfrm>
            <a:off x="4643438" y="3284538"/>
            <a:ext cx="4140200" cy="3105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368" name="Billede 6" descr="Et billede, der indeholder tekst, person, indendørs, personer&#10;&#10;Automatisk genereret beskrivelse">
            <a:extLst>
              <a:ext uri="{FF2B5EF4-FFF2-40B4-BE49-F238E27FC236}">
                <a16:creationId xmlns:a16="http://schemas.microsoft.com/office/drawing/2014/main" id="{C1C4DED1-E443-32EF-1F9D-3C23D98A28FF}"/>
              </a:ext>
            </a:extLst>
          </p:cNvPr>
          <p:cNvPicPr>
            <a:picLocks noChangeAspect="1" noChangeArrowheads="1"/>
          </p:cNvPicPr>
          <p:nvPr/>
        </p:nvPicPr>
        <p:blipFill>
          <a:blip r:embed="rId5"/>
          <a:srcRect/>
          <a:stretch>
            <a:fillRect/>
          </a:stretch>
        </p:blipFill>
        <p:spPr bwMode="auto">
          <a:xfrm>
            <a:off x="539750" y="1349375"/>
            <a:ext cx="3795713" cy="5060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Billede 2" descr="Et billede, der indeholder indendørs, person, væg, loft&#10;&#10;Automatisk genereret beskrivelse">
            <a:extLst>
              <a:ext uri="{FF2B5EF4-FFF2-40B4-BE49-F238E27FC236}">
                <a16:creationId xmlns:a16="http://schemas.microsoft.com/office/drawing/2014/main" id="{A6075143-CBBC-C94E-2AFC-2ECCEBF5AE97}"/>
              </a:ext>
            </a:extLst>
          </p:cNvPr>
          <p:cNvPicPr>
            <a:picLocks noChangeAspect="1"/>
          </p:cNvPicPr>
          <p:nvPr/>
        </p:nvPicPr>
        <p:blipFill rotWithShape="1">
          <a:blip r:embed="rId6"/>
          <a:srcRect t="32671" r="12749"/>
          <a:stretch/>
        </p:blipFill>
        <p:spPr>
          <a:xfrm>
            <a:off x="4503738" y="765175"/>
            <a:ext cx="2732087" cy="2813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C1D3C0B-891B-FAD0-3D68-A9EE34F39E41}"/>
              </a:ext>
            </a:extLst>
          </p:cNvPr>
          <p:cNvSpPr>
            <a:spLocks noGrp="1" noChangeArrowheads="1"/>
          </p:cNvSpPr>
          <p:nvPr>
            <p:ph type="ctrTitle"/>
          </p:nvPr>
        </p:nvSpPr>
        <p:spPr>
          <a:xfrm>
            <a:off x="685800" y="779463"/>
            <a:ext cx="7772400" cy="719137"/>
          </a:xfrm>
        </p:spPr>
        <p:txBody>
          <a:bodyPr anchor="ctr"/>
          <a:lstStyle/>
          <a:p>
            <a:pPr algn="l" eaLnBrk="1" hangingPunct="1"/>
            <a:r>
              <a:rPr lang="da-DK" altLang="da-DK" sz="2500">
                <a:latin typeface="Ubuntu" panose="020B0604020202020204" pitchFamily="34" charset="0"/>
              </a:rPr>
              <a:t>Bydelsmødrene</a:t>
            </a:r>
            <a:endParaRPr lang="en-US" altLang="da-DK" sz="2500">
              <a:latin typeface="Ubuntu" panose="020B0604020202020204" pitchFamily="34" charset="0"/>
            </a:endParaRPr>
          </a:p>
        </p:txBody>
      </p:sp>
      <p:sp>
        <p:nvSpPr>
          <p:cNvPr id="17411" name="Line 5">
            <a:extLst>
              <a:ext uri="{FF2B5EF4-FFF2-40B4-BE49-F238E27FC236}">
                <a16:creationId xmlns:a16="http://schemas.microsoft.com/office/drawing/2014/main" id="{C0E2AB13-A84E-9F72-2567-86D2605F07C0}"/>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412" name="Line 6">
            <a:extLst>
              <a:ext uri="{FF2B5EF4-FFF2-40B4-BE49-F238E27FC236}">
                <a16:creationId xmlns:a16="http://schemas.microsoft.com/office/drawing/2014/main" id="{3210B3FB-B114-C059-183D-DCA8C22F59EB}"/>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7413" name="Billede 15" descr="Et billede, der indeholder tegning&#10;&#10;Automatisk genereret beskrivelse">
            <a:extLst>
              <a:ext uri="{FF2B5EF4-FFF2-40B4-BE49-F238E27FC236}">
                <a16:creationId xmlns:a16="http://schemas.microsoft.com/office/drawing/2014/main" id="{7A4F9C1C-EF7F-830E-6B5C-EBCB979B5C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75" y="173038"/>
            <a:ext cx="6667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9" descr="Et billede, der indeholder tekst, person, indendørs, væg&#10;&#10;Automatisk genereret beskrivelse">
            <a:extLst>
              <a:ext uri="{FF2B5EF4-FFF2-40B4-BE49-F238E27FC236}">
                <a16:creationId xmlns:a16="http://schemas.microsoft.com/office/drawing/2014/main" id="{404DA4C3-4CEB-BF1E-2725-76893FCC3627}"/>
              </a:ext>
            </a:extLst>
          </p:cNvPr>
          <p:cNvPicPr>
            <a:picLocks noChangeAspect="1"/>
          </p:cNvPicPr>
          <p:nvPr/>
        </p:nvPicPr>
        <p:blipFill>
          <a:blip r:embed="rId4"/>
          <a:stretch>
            <a:fillRect/>
          </a:stretch>
        </p:blipFill>
        <p:spPr>
          <a:xfrm>
            <a:off x="1187450" y="1508125"/>
            <a:ext cx="6516688" cy="4887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F007541-35B4-B9F8-A622-EE3A70333FC7}"/>
              </a:ext>
            </a:extLst>
          </p:cNvPr>
          <p:cNvSpPr>
            <a:spLocks noGrp="1" noChangeArrowheads="1"/>
          </p:cNvSpPr>
          <p:nvPr>
            <p:ph type="ctrTitle"/>
          </p:nvPr>
        </p:nvSpPr>
        <p:spPr>
          <a:xfrm>
            <a:off x="685800" y="779463"/>
            <a:ext cx="7772400" cy="719137"/>
          </a:xfrm>
        </p:spPr>
        <p:txBody>
          <a:bodyPr anchor="ctr"/>
          <a:lstStyle/>
          <a:p>
            <a:pPr algn="l" eaLnBrk="1" hangingPunct="1"/>
            <a:r>
              <a:rPr lang="da-DK" altLang="da-DK" sz="2500">
                <a:latin typeface="Ubuntu" panose="020B0604020202020204" pitchFamily="34" charset="0"/>
              </a:rPr>
              <a:t>Bydelsmødrene, aktivt medborgerskab</a:t>
            </a:r>
            <a:endParaRPr lang="en-US" altLang="da-DK" sz="2500">
              <a:latin typeface="Ubuntu" panose="020B0604020202020204" pitchFamily="34" charset="0"/>
            </a:endParaRPr>
          </a:p>
        </p:txBody>
      </p:sp>
      <p:sp>
        <p:nvSpPr>
          <p:cNvPr id="19459" name="Line 5">
            <a:extLst>
              <a:ext uri="{FF2B5EF4-FFF2-40B4-BE49-F238E27FC236}">
                <a16:creationId xmlns:a16="http://schemas.microsoft.com/office/drawing/2014/main" id="{EDCD5D75-914D-801E-4BDC-BC41D2380D49}"/>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460" name="Line 6">
            <a:extLst>
              <a:ext uri="{FF2B5EF4-FFF2-40B4-BE49-F238E27FC236}">
                <a16:creationId xmlns:a16="http://schemas.microsoft.com/office/drawing/2014/main" id="{0821CC7B-9629-1A32-402C-627A37D6AEB0}"/>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9461" name="Billede 15" descr="Et billede, der indeholder tegning&#10;&#10;Automatisk genereret beskrivelse">
            <a:extLst>
              <a:ext uri="{FF2B5EF4-FFF2-40B4-BE49-F238E27FC236}">
                <a16:creationId xmlns:a16="http://schemas.microsoft.com/office/drawing/2014/main" id="{BEF090EB-1DF0-6981-8AA7-F9A725C2EE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75" y="173038"/>
            <a:ext cx="6667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2" descr="Et billede, der indeholder indendørs, loft, person, personer&#10;&#10;Automatisk genereret beskrivelse">
            <a:extLst>
              <a:ext uri="{FF2B5EF4-FFF2-40B4-BE49-F238E27FC236}">
                <a16:creationId xmlns:a16="http://schemas.microsoft.com/office/drawing/2014/main" id="{74574CC6-81AB-F656-7C4A-7ECA04D33871}"/>
              </a:ext>
            </a:extLst>
          </p:cNvPr>
          <p:cNvPicPr>
            <a:picLocks noChangeAspect="1"/>
          </p:cNvPicPr>
          <p:nvPr/>
        </p:nvPicPr>
        <p:blipFill rotWithShape="1">
          <a:blip r:embed="rId4"/>
          <a:srcRect t="49044" r="20198"/>
          <a:stretch/>
        </p:blipFill>
        <p:spPr>
          <a:xfrm>
            <a:off x="1992313" y="2978150"/>
            <a:ext cx="6769100" cy="3241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kstfelt 5">
            <a:extLst>
              <a:ext uri="{FF2B5EF4-FFF2-40B4-BE49-F238E27FC236}">
                <a16:creationId xmlns:a16="http://schemas.microsoft.com/office/drawing/2014/main" id="{A05FA75B-4FB2-1A63-37E7-CC81E85DBEA3}"/>
              </a:ext>
            </a:extLst>
          </p:cNvPr>
          <p:cNvSpPr txBox="1"/>
          <p:nvPr/>
        </p:nvSpPr>
        <p:spPr>
          <a:xfrm>
            <a:off x="2036012" y="5616872"/>
            <a:ext cx="3310136" cy="46166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2400" b="0" i="0" u="none" strike="noStrike" kern="1200" cap="none" spc="0" normalizeH="0" baseline="0" noProof="0" dirty="0">
                <a:ln>
                  <a:noFill/>
                </a:ln>
                <a:solidFill>
                  <a:srgbClr val="000000"/>
                </a:solidFill>
                <a:effectLst/>
                <a:highlight>
                  <a:srgbClr val="C0C0C0"/>
                </a:highlight>
                <a:uLnTx/>
                <a:uFillTx/>
                <a:latin typeface="Arial" panose="020B0604020202020204" pitchFamily="34" charset="0"/>
                <a:ea typeface="+mn-ea"/>
                <a:cs typeface="+mn-cs"/>
              </a:rPr>
              <a:t>Valgaften i Damgården</a:t>
            </a:r>
          </a:p>
        </p:txBody>
      </p:sp>
      <p:pic>
        <p:nvPicPr>
          <p:cNvPr id="8" name="Billede 7" descr="Et billede, der indeholder tekst, indendørs, person, loft&#10;&#10;Automatisk genereret beskrivelse">
            <a:extLst>
              <a:ext uri="{FF2B5EF4-FFF2-40B4-BE49-F238E27FC236}">
                <a16:creationId xmlns:a16="http://schemas.microsoft.com/office/drawing/2014/main" id="{B6A0DE2A-4D98-925E-54EF-6A7C8542A170}"/>
              </a:ext>
            </a:extLst>
          </p:cNvPr>
          <p:cNvPicPr>
            <a:picLocks noChangeAspect="1"/>
          </p:cNvPicPr>
          <p:nvPr/>
        </p:nvPicPr>
        <p:blipFill rotWithShape="1">
          <a:blip r:embed="rId5"/>
          <a:srcRect t="23076" r="4007"/>
          <a:stretch/>
        </p:blipFill>
        <p:spPr>
          <a:xfrm>
            <a:off x="827088" y="1657350"/>
            <a:ext cx="3506787" cy="3744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39C57BD-D70B-C785-9BA2-A12FAF2EA0F0}"/>
              </a:ext>
            </a:extLst>
          </p:cNvPr>
          <p:cNvSpPr>
            <a:spLocks noGrp="1" noChangeArrowheads="1"/>
          </p:cNvSpPr>
          <p:nvPr>
            <p:ph type="ctrTitle"/>
          </p:nvPr>
        </p:nvSpPr>
        <p:spPr>
          <a:xfrm>
            <a:off x="685800" y="779463"/>
            <a:ext cx="7772400" cy="719137"/>
          </a:xfrm>
        </p:spPr>
        <p:txBody>
          <a:bodyPr anchor="ctr"/>
          <a:lstStyle/>
          <a:p>
            <a:pPr algn="l" eaLnBrk="1" hangingPunct="1"/>
            <a:r>
              <a:rPr lang="da-DK" altLang="da-DK" sz="2500">
                <a:latin typeface="Ubuntu" panose="020B0604020202020204" pitchFamily="34" charset="0"/>
              </a:rPr>
              <a:t>Fællesskaber som trædesten</a:t>
            </a:r>
            <a:endParaRPr lang="en-US" altLang="da-DK" sz="2500">
              <a:latin typeface="Ubuntu" panose="020B0604020202020204" pitchFamily="34" charset="0"/>
            </a:endParaRPr>
          </a:p>
        </p:txBody>
      </p:sp>
      <p:sp>
        <p:nvSpPr>
          <p:cNvPr id="21507" name="Line 5">
            <a:extLst>
              <a:ext uri="{FF2B5EF4-FFF2-40B4-BE49-F238E27FC236}">
                <a16:creationId xmlns:a16="http://schemas.microsoft.com/office/drawing/2014/main" id="{6E6399F8-4B03-25EE-44EF-5077AF1DD6E5}"/>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508" name="Line 6">
            <a:extLst>
              <a:ext uri="{FF2B5EF4-FFF2-40B4-BE49-F238E27FC236}">
                <a16:creationId xmlns:a16="http://schemas.microsoft.com/office/drawing/2014/main" id="{022C470F-A23A-41BB-72B3-2B51D6E54AFB}"/>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1509" name="Billede 15" descr="Et billede, der indeholder tegning&#10;&#10;Automatisk genereret beskrivelse">
            <a:extLst>
              <a:ext uri="{FF2B5EF4-FFF2-40B4-BE49-F238E27FC236}">
                <a16:creationId xmlns:a16="http://schemas.microsoft.com/office/drawing/2014/main" id="{74D59763-851D-4DE8-D2A6-443B38D2D9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75" y="173038"/>
            <a:ext cx="6667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3" descr="Et billede, der indeholder indendørs, væg, bord, gulv&#10;&#10;Automatisk genereret beskrivelse">
            <a:extLst>
              <a:ext uri="{FF2B5EF4-FFF2-40B4-BE49-F238E27FC236}">
                <a16:creationId xmlns:a16="http://schemas.microsoft.com/office/drawing/2014/main" id="{2E2F8EDC-5759-76A0-40B8-21F646651FE9}"/>
              </a:ext>
            </a:extLst>
          </p:cNvPr>
          <p:cNvPicPr>
            <a:picLocks noChangeAspect="1"/>
          </p:cNvPicPr>
          <p:nvPr/>
        </p:nvPicPr>
        <p:blipFill rotWithShape="1">
          <a:blip r:embed="rId4"/>
          <a:srcRect l="27370" t="33359" r="20747" b="26124"/>
          <a:stretch/>
        </p:blipFill>
        <p:spPr>
          <a:xfrm>
            <a:off x="2949575" y="3141663"/>
            <a:ext cx="5654675" cy="3311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6562" name="1AA53758-B2C5-4C38-8A7D-152BB556BCD5" descr="IMG_9358.jpg">
            <a:extLst>
              <a:ext uri="{FF2B5EF4-FFF2-40B4-BE49-F238E27FC236}">
                <a16:creationId xmlns:a16="http://schemas.microsoft.com/office/drawing/2014/main" id="{07F2A140-8189-8123-6D22-F7F8047620E2}"/>
              </a:ext>
            </a:extLst>
          </p:cNvPr>
          <p:cNvPicPr>
            <a:picLocks noChangeAspect="1" noChangeArrowheads="1"/>
          </p:cNvPicPr>
          <p:nvPr/>
        </p:nvPicPr>
        <p:blipFill rotWithShape="1">
          <a:blip r:embed="rId5"/>
          <a:srcRect l="6973" t="20735" r="4829" b="19022"/>
          <a:stretch/>
        </p:blipFill>
        <p:spPr bwMode="auto">
          <a:xfrm>
            <a:off x="827088" y="1543050"/>
            <a:ext cx="2808287" cy="2557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kstfelt 4">
            <a:extLst>
              <a:ext uri="{FF2B5EF4-FFF2-40B4-BE49-F238E27FC236}">
                <a16:creationId xmlns:a16="http://schemas.microsoft.com/office/drawing/2014/main" id="{B643EEFF-34CE-F363-FDD4-732888A92A80}"/>
              </a:ext>
            </a:extLst>
          </p:cNvPr>
          <p:cNvSpPr txBox="1"/>
          <p:nvPr/>
        </p:nvSpPr>
        <p:spPr>
          <a:xfrm>
            <a:off x="6444208" y="5723383"/>
            <a:ext cx="1944216" cy="40011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2000" b="1" i="0" u="none" strike="noStrike" kern="1200" cap="none" spc="0" normalizeH="0" baseline="0" noProof="0" dirty="0">
                <a:ln>
                  <a:noFill/>
                </a:ln>
                <a:solidFill>
                  <a:srgbClr val="000000"/>
                </a:solidFill>
                <a:effectLst/>
                <a:highlight>
                  <a:srgbClr val="C0C0C0"/>
                </a:highlight>
                <a:uLnTx/>
                <a:uFillTx/>
                <a:latin typeface="Arial" panose="020B0604020202020204" pitchFamily="34" charset="0"/>
                <a:ea typeface="+mn-ea"/>
                <a:cs typeface="+mn-cs"/>
              </a:rPr>
              <a:t>Babygruppen</a:t>
            </a:r>
          </a:p>
        </p:txBody>
      </p:sp>
      <p:sp>
        <p:nvSpPr>
          <p:cNvPr id="9" name="Tekstfelt 8">
            <a:extLst>
              <a:ext uri="{FF2B5EF4-FFF2-40B4-BE49-F238E27FC236}">
                <a16:creationId xmlns:a16="http://schemas.microsoft.com/office/drawing/2014/main" id="{AAFF44FA-AE34-5614-ED33-E770254517DF}"/>
              </a:ext>
            </a:extLst>
          </p:cNvPr>
          <p:cNvSpPr txBox="1"/>
          <p:nvPr/>
        </p:nvSpPr>
        <p:spPr>
          <a:xfrm>
            <a:off x="1187624" y="1558173"/>
            <a:ext cx="792088" cy="40011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sz="2000" b="1" i="0" u="none" strike="noStrike" kern="1200" cap="none" spc="0" normalizeH="0" baseline="0" noProof="0" dirty="0">
                <a:ln>
                  <a:noFill/>
                </a:ln>
                <a:solidFill>
                  <a:srgbClr val="000000"/>
                </a:solidFill>
                <a:effectLst/>
                <a:highlight>
                  <a:srgbClr val="C0C0C0"/>
                </a:highlight>
                <a:uLnTx/>
                <a:uFillTx/>
                <a:latin typeface="Arial" panose="020B0604020202020204" pitchFamily="34" charset="0"/>
                <a:ea typeface="+mn-ea"/>
                <a:cs typeface="+mn-cs"/>
              </a:rPr>
              <a:t>VUC</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B8381DD-6E61-60A5-E67D-2EFFE865B5C5}"/>
              </a:ext>
            </a:extLst>
          </p:cNvPr>
          <p:cNvSpPr>
            <a:spLocks noGrp="1" noChangeArrowheads="1"/>
          </p:cNvSpPr>
          <p:nvPr>
            <p:ph type="ctrTitle"/>
          </p:nvPr>
        </p:nvSpPr>
        <p:spPr>
          <a:xfrm>
            <a:off x="685800" y="779463"/>
            <a:ext cx="7772400" cy="719137"/>
          </a:xfrm>
        </p:spPr>
        <p:txBody>
          <a:bodyPr anchor="ctr"/>
          <a:lstStyle/>
          <a:p>
            <a:pPr algn="l" eaLnBrk="1" hangingPunct="1"/>
            <a:r>
              <a:rPr lang="da-DK" altLang="da-DK" sz="2500">
                <a:latin typeface="Ubuntu" panose="020B0604020202020204" pitchFamily="34" charset="0"/>
              </a:rPr>
              <a:t>Ingen er gode til alt, men alle er gode til noget!</a:t>
            </a:r>
            <a:endParaRPr lang="en-US" altLang="da-DK" sz="2500">
              <a:latin typeface="Ubuntu" panose="020B0604020202020204" pitchFamily="34" charset="0"/>
            </a:endParaRPr>
          </a:p>
        </p:txBody>
      </p:sp>
      <p:sp>
        <p:nvSpPr>
          <p:cNvPr id="23555" name="Line 5">
            <a:extLst>
              <a:ext uri="{FF2B5EF4-FFF2-40B4-BE49-F238E27FC236}">
                <a16:creationId xmlns:a16="http://schemas.microsoft.com/office/drawing/2014/main" id="{527CB68F-0818-0CCB-3F00-FEF23A6A063A}"/>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56" name="Line 6">
            <a:extLst>
              <a:ext uri="{FF2B5EF4-FFF2-40B4-BE49-F238E27FC236}">
                <a16:creationId xmlns:a16="http://schemas.microsoft.com/office/drawing/2014/main" id="{7BFDEBBA-F9A4-CBF6-8F2B-FE5E3996AFE8}"/>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3557" name="Billede 15" descr="Et billede, der indeholder tegning&#10;&#10;Automatisk genereret beskrivelse">
            <a:extLst>
              <a:ext uri="{FF2B5EF4-FFF2-40B4-BE49-F238E27FC236}">
                <a16:creationId xmlns:a16="http://schemas.microsoft.com/office/drawing/2014/main" id="{7394A13C-C12D-A158-661D-6799DF8B41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75" y="173038"/>
            <a:ext cx="6667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7">
            <a:extLst>
              <a:ext uri="{FF2B5EF4-FFF2-40B4-BE49-F238E27FC236}">
                <a16:creationId xmlns:a16="http://schemas.microsoft.com/office/drawing/2014/main" id="{D6D5BB24-45FA-AB64-E257-A8AD8E72FB06}"/>
              </a:ext>
            </a:extLst>
          </p:cNvPr>
          <p:cNvPicPr>
            <a:picLocks noChangeAspect="1"/>
          </p:cNvPicPr>
          <p:nvPr/>
        </p:nvPicPr>
        <p:blipFill rotWithShape="1">
          <a:blip r:embed="rId4"/>
          <a:srcRect l="14731" t="32412" r="7249"/>
          <a:stretch/>
        </p:blipFill>
        <p:spPr>
          <a:xfrm>
            <a:off x="827088" y="1646238"/>
            <a:ext cx="7316787" cy="4754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5">
            <a:extLst>
              <a:ext uri="{FF2B5EF4-FFF2-40B4-BE49-F238E27FC236}">
                <a16:creationId xmlns:a16="http://schemas.microsoft.com/office/drawing/2014/main" id="{60F7E4FE-D252-0CBE-F68D-1FC16834E756}"/>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3" name="Line 6">
            <a:extLst>
              <a:ext uri="{FF2B5EF4-FFF2-40B4-BE49-F238E27FC236}">
                <a16:creationId xmlns:a16="http://schemas.microsoft.com/office/drawing/2014/main" id="{69668B46-E490-20E0-FD88-0B524C204E4C}"/>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5604" name="Billede 15" descr="Et billede, der indeholder tegning&#10;&#10;Automatisk genereret beskrivelse">
            <a:extLst>
              <a:ext uri="{FF2B5EF4-FFF2-40B4-BE49-F238E27FC236}">
                <a16:creationId xmlns:a16="http://schemas.microsoft.com/office/drawing/2014/main" id="{83010FD2-D301-A177-C0D7-D3181CCB44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75" y="173038"/>
            <a:ext cx="6667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2">
            <a:extLst>
              <a:ext uri="{FF2B5EF4-FFF2-40B4-BE49-F238E27FC236}">
                <a16:creationId xmlns:a16="http://schemas.microsoft.com/office/drawing/2014/main" id="{2C8F1814-AF0E-E9E5-999B-7031BD9A085B}"/>
              </a:ext>
            </a:extLst>
          </p:cNvPr>
          <p:cNvPicPr>
            <a:picLocks noChangeAspect="1"/>
          </p:cNvPicPr>
          <p:nvPr/>
        </p:nvPicPr>
        <p:blipFill rotWithShape="1">
          <a:blip r:embed="rId4"/>
          <a:srcRect l="15350" t="8001" r="20076" b="5201"/>
          <a:stretch/>
        </p:blipFill>
        <p:spPr>
          <a:xfrm>
            <a:off x="733425" y="830263"/>
            <a:ext cx="7151688" cy="5407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606" name="Rectangle 2">
            <a:extLst>
              <a:ext uri="{FF2B5EF4-FFF2-40B4-BE49-F238E27FC236}">
                <a16:creationId xmlns:a16="http://schemas.microsoft.com/office/drawing/2014/main" id="{A8C6F285-C9B6-B7A1-CC41-2943585B01E6}"/>
              </a:ext>
            </a:extLst>
          </p:cNvPr>
          <p:cNvSpPr>
            <a:spLocks noGrp="1" noChangeArrowheads="1"/>
          </p:cNvSpPr>
          <p:nvPr>
            <p:ph type="ctrTitle"/>
          </p:nvPr>
        </p:nvSpPr>
        <p:spPr>
          <a:xfrm>
            <a:off x="685800" y="779463"/>
            <a:ext cx="7772400" cy="719137"/>
          </a:xfrm>
        </p:spPr>
        <p:txBody>
          <a:bodyPr anchor="ctr"/>
          <a:lstStyle/>
          <a:p>
            <a:pPr algn="l" eaLnBrk="1" hangingPunct="1"/>
            <a:r>
              <a:rPr lang="en-US" altLang="da-DK" sz="2500">
                <a:solidFill>
                  <a:schemeClr val="tx1"/>
                </a:solidFill>
                <a:latin typeface="Ubuntu" panose="020B0604020202020204" pitchFamily="34" charset="0"/>
                <a:hlinkClick r:id="rId5"/>
              </a:rPr>
              <a:t>www.abcenter.dk</a:t>
            </a:r>
            <a:r>
              <a:rPr lang="en-US" altLang="da-DK" sz="2500">
                <a:solidFill>
                  <a:schemeClr val="tx1"/>
                </a:solidFill>
                <a:latin typeface="Ubuntu" panose="020B0604020202020204" pitchFamily="34" charset="0"/>
              </a:rPr>
              <a:t> </a:t>
            </a:r>
            <a:br>
              <a:rPr lang="en-US" altLang="da-DK" sz="2500">
                <a:latin typeface="Ubuntu" panose="020B0604020202020204" pitchFamily="34" charset="0"/>
              </a:rPr>
            </a:br>
            <a:endParaRPr lang="en-US" altLang="da-DK" sz="2500">
              <a:latin typeface="Ubuntu"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5">
            <a:extLst>
              <a:ext uri="{FF2B5EF4-FFF2-40B4-BE49-F238E27FC236}">
                <a16:creationId xmlns:a16="http://schemas.microsoft.com/office/drawing/2014/main" id="{3CDC1501-824F-DE7E-6FF9-189886B804F3}"/>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51" name="Line 6">
            <a:extLst>
              <a:ext uri="{FF2B5EF4-FFF2-40B4-BE49-F238E27FC236}">
                <a16:creationId xmlns:a16="http://schemas.microsoft.com/office/drawing/2014/main" id="{170D9EB5-56D3-2874-E893-2EEEE2104064}"/>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7652" name="Billede 6" descr="Et billede, der indeholder tegning&#10;&#10;Automatisk genereret beskrivelse">
            <a:extLst>
              <a:ext uri="{FF2B5EF4-FFF2-40B4-BE49-F238E27FC236}">
                <a16:creationId xmlns:a16="http://schemas.microsoft.com/office/drawing/2014/main" id="{CE4D5991-EB27-8B71-BB1A-0A1BEA692D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7125" y="5157788"/>
            <a:ext cx="1141413"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itel 1">
            <a:extLst>
              <a:ext uri="{FF2B5EF4-FFF2-40B4-BE49-F238E27FC236}">
                <a16:creationId xmlns:a16="http://schemas.microsoft.com/office/drawing/2014/main" id="{9DEC3C9A-1D49-9752-0B86-DBC5B39FA1DE}"/>
              </a:ext>
            </a:extLst>
          </p:cNvPr>
          <p:cNvSpPr>
            <a:spLocks noGrp="1" noChangeArrowheads="1"/>
          </p:cNvSpPr>
          <p:nvPr>
            <p:ph type="ctrTitle"/>
          </p:nvPr>
        </p:nvSpPr>
        <p:spPr/>
        <p:txBody>
          <a:bodyPr/>
          <a:lstStyle/>
          <a:p>
            <a:endParaRPr lang="da-DK" altLang="da-DK"/>
          </a:p>
        </p:txBody>
      </p:sp>
      <p:pic>
        <p:nvPicPr>
          <p:cNvPr id="27654" name="Billede 2">
            <a:extLst>
              <a:ext uri="{FF2B5EF4-FFF2-40B4-BE49-F238E27FC236}">
                <a16:creationId xmlns:a16="http://schemas.microsoft.com/office/drawing/2014/main" id="{D4E34890-3BAD-BC26-7277-1964EE194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Billede 5">
            <a:extLst>
              <a:ext uri="{FF2B5EF4-FFF2-40B4-BE49-F238E27FC236}">
                <a16:creationId xmlns:a16="http://schemas.microsoft.com/office/drawing/2014/main" id="{7487D58F-2C9B-1243-43B4-7B548CA18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324" t="-12010" r="-11324" b="12788"/>
          <a:stretch>
            <a:fillRect/>
          </a:stretch>
        </p:blipFill>
        <p:spPr bwMode="auto">
          <a:xfrm>
            <a:off x="-1022350" y="-1323975"/>
            <a:ext cx="11512550" cy="813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Line 5">
            <a:extLst>
              <a:ext uri="{FF2B5EF4-FFF2-40B4-BE49-F238E27FC236}">
                <a16:creationId xmlns:a16="http://schemas.microsoft.com/office/drawing/2014/main" id="{88D11BE4-02AC-1912-E742-D86BB8F9BB51}"/>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9700" name="Billede 3" descr="Et billede, der indeholder tegning&#10;&#10;Automatisk genereret beskrivelse">
            <a:extLst>
              <a:ext uri="{FF2B5EF4-FFF2-40B4-BE49-F238E27FC236}">
                <a16:creationId xmlns:a16="http://schemas.microsoft.com/office/drawing/2014/main" id="{4E1E3E11-B802-1EFF-978C-B1D0396208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2838" y="4956175"/>
            <a:ext cx="1141412"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Line 6">
            <a:extLst>
              <a:ext uri="{FF2B5EF4-FFF2-40B4-BE49-F238E27FC236}">
                <a16:creationId xmlns:a16="http://schemas.microsoft.com/office/drawing/2014/main" id="{8BD14E3D-A1A5-BD3A-F6E8-968AFD71EB0E}"/>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abc_logo">
            <a:extLst>
              <a:ext uri="{FF2B5EF4-FFF2-40B4-BE49-F238E27FC236}">
                <a16:creationId xmlns:a16="http://schemas.microsoft.com/office/drawing/2014/main" id="{B4E2B149-0FD7-A313-544C-98D0F74E7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300" y="5084763"/>
            <a:ext cx="22987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Line 5">
            <a:extLst>
              <a:ext uri="{FF2B5EF4-FFF2-40B4-BE49-F238E27FC236}">
                <a16:creationId xmlns:a16="http://schemas.microsoft.com/office/drawing/2014/main" id="{B9C9BB3E-46EC-F9A3-D6CC-4C9927206FF8}"/>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1748" name="Billede 1">
            <a:extLst>
              <a:ext uri="{FF2B5EF4-FFF2-40B4-BE49-F238E27FC236}">
                <a16:creationId xmlns:a16="http://schemas.microsoft.com/office/drawing/2014/main" id="{1A18418D-0EE1-2302-85EA-3DCBF492B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5" y="260350"/>
            <a:ext cx="869315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Line 5">
            <a:extLst>
              <a:ext uri="{FF2B5EF4-FFF2-40B4-BE49-F238E27FC236}">
                <a16:creationId xmlns:a16="http://schemas.microsoft.com/office/drawing/2014/main" id="{9F20CF01-09FE-4345-E8AC-86A8EE92C385}"/>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50" name="Line 6">
            <a:extLst>
              <a:ext uri="{FF2B5EF4-FFF2-40B4-BE49-F238E27FC236}">
                <a16:creationId xmlns:a16="http://schemas.microsoft.com/office/drawing/2014/main" id="{1745571F-AE2F-0411-6D52-C816499D37E6}"/>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5">
            <a:extLst>
              <a:ext uri="{FF2B5EF4-FFF2-40B4-BE49-F238E27FC236}">
                <a16:creationId xmlns:a16="http://schemas.microsoft.com/office/drawing/2014/main" id="{CF2DF9FB-37F3-22A1-A2BA-7517BE591EE1}"/>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3795" name="Billede 2">
            <a:extLst>
              <a:ext uri="{FF2B5EF4-FFF2-40B4-BE49-F238E27FC236}">
                <a16:creationId xmlns:a16="http://schemas.microsoft.com/office/drawing/2014/main" id="{6DF3B3A2-BB71-70FC-A80E-16F5B8CCA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638"/>
            <a:ext cx="91440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Billede 4" descr="Et billede, der indeholder tegning&#10;&#10;Automatisk genereret beskrivelse">
            <a:extLst>
              <a:ext uri="{FF2B5EF4-FFF2-40B4-BE49-F238E27FC236}">
                <a16:creationId xmlns:a16="http://schemas.microsoft.com/office/drawing/2014/main" id="{FC71FF94-EEE9-9D21-53F8-66B1A666EC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7625" y="5084763"/>
            <a:ext cx="1143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Line 5">
            <a:extLst>
              <a:ext uri="{FF2B5EF4-FFF2-40B4-BE49-F238E27FC236}">
                <a16:creationId xmlns:a16="http://schemas.microsoft.com/office/drawing/2014/main" id="{890FBD42-7082-07EB-FCDF-004D101957E5}"/>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798" name="Line 6">
            <a:extLst>
              <a:ext uri="{FF2B5EF4-FFF2-40B4-BE49-F238E27FC236}">
                <a16:creationId xmlns:a16="http://schemas.microsoft.com/office/drawing/2014/main" id="{500CBBB4-4766-6497-48C3-F1A0B0F4A93D}"/>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799" name="Tekstfelt 1">
            <a:extLst>
              <a:ext uri="{FF2B5EF4-FFF2-40B4-BE49-F238E27FC236}">
                <a16:creationId xmlns:a16="http://schemas.microsoft.com/office/drawing/2014/main" id="{07855D64-49EA-A6EB-CAE5-E2C2B1E013AE}"/>
              </a:ext>
            </a:extLst>
          </p:cNvPr>
          <p:cNvSpPr txBox="1">
            <a:spLocks noChangeArrowheads="1"/>
          </p:cNvSpPr>
          <p:nvPr/>
        </p:nvSpPr>
        <p:spPr bwMode="auto">
          <a:xfrm rot="-783042">
            <a:off x="574675" y="5037138"/>
            <a:ext cx="28082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1600" b="0" i="0" u="none" strike="noStrike" kern="1200" cap="none" spc="0" normalizeH="0" baseline="0" noProof="0">
                <a:ln>
                  <a:noFill/>
                </a:ln>
                <a:solidFill>
                  <a:srgbClr val="FF0000"/>
                </a:solidFill>
                <a:effectLst/>
                <a:uLnTx/>
                <a:uFillTx/>
                <a:latin typeface="Ubuntu" panose="020B0604020202020204" pitchFamily="34" charset="0"/>
                <a:ea typeface="+mn-ea"/>
                <a:cs typeface="+mn-cs"/>
              </a:rPr>
              <a:t>- Samspillet mellem disse!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5CC0CA-72CD-435C-B465-74931C2D803B}"/>
              </a:ext>
            </a:extLst>
          </p:cNvPr>
          <p:cNvSpPr>
            <a:spLocks noGrp="1"/>
          </p:cNvSpPr>
          <p:nvPr>
            <p:ph type="title"/>
          </p:nvPr>
        </p:nvSpPr>
        <p:spPr>
          <a:xfrm>
            <a:off x="464326" y="584201"/>
            <a:ext cx="8176437" cy="612551"/>
          </a:xfrm>
        </p:spPr>
        <p:txBody>
          <a:bodyPr/>
          <a:lstStyle/>
          <a:p>
            <a:r>
              <a:rPr lang="da-DK" dirty="0"/>
              <a:t>Processen for i dag</a:t>
            </a:r>
          </a:p>
        </p:txBody>
      </p:sp>
      <p:sp>
        <p:nvSpPr>
          <p:cNvPr id="3" name="Pladsholder til indhold 2">
            <a:extLst>
              <a:ext uri="{FF2B5EF4-FFF2-40B4-BE49-F238E27FC236}">
                <a16:creationId xmlns:a16="http://schemas.microsoft.com/office/drawing/2014/main" id="{E81660D5-FE21-4177-9633-480D7B27B963}"/>
              </a:ext>
            </a:extLst>
          </p:cNvPr>
          <p:cNvSpPr>
            <a:spLocks noGrp="1"/>
          </p:cNvSpPr>
          <p:nvPr>
            <p:ph idx="1"/>
          </p:nvPr>
        </p:nvSpPr>
        <p:spPr>
          <a:xfrm>
            <a:off x="464326" y="1268759"/>
            <a:ext cx="8284138" cy="5005039"/>
          </a:xfrm>
        </p:spPr>
        <p:txBody>
          <a:bodyPr/>
          <a:lstStyle/>
          <a:p>
            <a:pPr marL="0" indent="0">
              <a:buNone/>
            </a:pPr>
            <a:r>
              <a:rPr lang="da-DK" i="0" dirty="0">
                <a:solidFill>
                  <a:schemeClr val="tx2"/>
                </a:solidFill>
                <a:latin typeface="Calibri" panose="020F0502020204030204" pitchFamily="34" charset="0"/>
                <a:cs typeface="Calibri" panose="020F0502020204030204" pitchFamily="34" charset="0"/>
              </a:rPr>
              <a:t>Dagen er delt op i 3 temaer</a:t>
            </a:r>
            <a:endParaRPr lang="da-DK" sz="1200" i="0" dirty="0">
              <a:solidFill>
                <a:schemeClr val="tx2"/>
              </a:solidFill>
              <a:latin typeface="Calibri" panose="020F0502020204030204" pitchFamily="34" charset="0"/>
              <a:cs typeface="Calibri" panose="020F0502020204030204" pitchFamily="34" charset="0"/>
            </a:endParaRPr>
          </a:p>
          <a:p>
            <a:pPr marL="457200" indent="-457200">
              <a:spcBef>
                <a:spcPts val="0"/>
              </a:spcBef>
              <a:buFont typeface="+mj-lt"/>
              <a:buAutoNum type="arabicParenR"/>
            </a:pPr>
            <a:r>
              <a:rPr lang="da-DK" b="1" i="0" dirty="0">
                <a:solidFill>
                  <a:schemeClr val="accent4"/>
                </a:solidFill>
                <a:latin typeface="Calibri" panose="020F0502020204030204" pitchFamily="34" charset="0"/>
                <a:cs typeface="Calibri" panose="020F0502020204030204" pitchFamily="34" charset="0"/>
              </a:rPr>
              <a:t>Byens borgere</a:t>
            </a:r>
          </a:p>
          <a:p>
            <a:pPr marL="457200" indent="-457200">
              <a:spcBef>
                <a:spcPts val="0"/>
              </a:spcBef>
              <a:buFont typeface="+mj-lt"/>
              <a:buAutoNum type="arabicParenR"/>
            </a:pPr>
            <a:r>
              <a:rPr lang="da-DK" b="1" i="0" dirty="0">
                <a:solidFill>
                  <a:schemeClr val="accent4"/>
                </a:solidFill>
                <a:latin typeface="Calibri" panose="020F0502020204030204" pitchFamily="34" charset="0"/>
                <a:cs typeface="Calibri" panose="020F0502020204030204" pitchFamily="34" charset="0"/>
              </a:rPr>
              <a:t>Byens rammer</a:t>
            </a:r>
          </a:p>
          <a:p>
            <a:pPr marL="457200" indent="-457200">
              <a:spcBef>
                <a:spcPts val="0"/>
              </a:spcBef>
              <a:buFont typeface="+mj-lt"/>
              <a:buAutoNum type="arabicParenR"/>
            </a:pPr>
            <a:r>
              <a:rPr lang="da-DK" b="1" i="0" dirty="0">
                <a:solidFill>
                  <a:schemeClr val="accent4"/>
                </a:solidFill>
                <a:latin typeface="Calibri" panose="020F0502020204030204" pitchFamily="34" charset="0"/>
                <a:cs typeface="Calibri" panose="020F0502020204030204" pitchFamily="34" charset="0"/>
              </a:rPr>
              <a:t>Borgernes møde med kommunen</a:t>
            </a:r>
          </a:p>
          <a:p>
            <a:pPr marL="0" indent="0">
              <a:buNone/>
            </a:pPr>
            <a:br>
              <a:rPr lang="da-DK" sz="1200" i="0" dirty="0">
                <a:solidFill>
                  <a:schemeClr val="tx2"/>
                </a:solidFill>
                <a:latin typeface="Calibri" panose="020F0502020204030204" pitchFamily="34" charset="0"/>
                <a:cs typeface="Calibri" panose="020F0502020204030204" pitchFamily="34" charset="0"/>
              </a:rPr>
            </a:br>
            <a:r>
              <a:rPr lang="da-DK" i="0" dirty="0">
                <a:solidFill>
                  <a:schemeClr val="tx2"/>
                </a:solidFill>
                <a:latin typeface="Calibri" panose="020F0502020204030204" pitchFamily="34" charset="0"/>
                <a:cs typeface="Calibri" panose="020F0502020204030204" pitchFamily="34" charset="0"/>
              </a:rPr>
              <a:t>For hvert tema er processen således:</a:t>
            </a:r>
          </a:p>
          <a:p>
            <a:pPr marL="0" indent="0">
              <a:buNone/>
            </a:pPr>
            <a:endParaRPr lang="da-DK" sz="800" i="0" dirty="0">
              <a:solidFill>
                <a:schemeClr val="tx2"/>
              </a:solidFill>
              <a:latin typeface="Calibri" panose="020F0502020204030204" pitchFamily="34" charset="0"/>
              <a:cs typeface="Calibri" panose="020F0502020204030204" pitchFamily="34" charset="0"/>
            </a:endParaRPr>
          </a:p>
          <a:p>
            <a:pPr marL="457200" indent="-457200">
              <a:buFont typeface="+mj-lt"/>
              <a:buAutoNum type="alphaLcParenR"/>
            </a:pPr>
            <a:r>
              <a:rPr lang="da-DK" i="0" dirty="0">
                <a:solidFill>
                  <a:schemeClr val="tx2"/>
                </a:solidFill>
                <a:latin typeface="Calibri" panose="020F0502020204030204" pitchFamily="34" charset="0"/>
                <a:cs typeface="Calibri" panose="020F0502020204030204" pitchFamily="34" charset="0"/>
              </a:rPr>
              <a:t>Der vil være 3 korte indlæg, som inspiration til temaet.</a:t>
            </a:r>
            <a:endParaRPr lang="da-DK" sz="1200" i="0" dirty="0">
              <a:solidFill>
                <a:schemeClr val="tx2"/>
              </a:solidFill>
              <a:latin typeface="Calibri" panose="020F0502020204030204" pitchFamily="34" charset="0"/>
              <a:cs typeface="Calibri" panose="020F0502020204030204" pitchFamily="34" charset="0"/>
            </a:endParaRPr>
          </a:p>
          <a:p>
            <a:pPr marL="457200" indent="-457200">
              <a:buFont typeface="+mj-lt"/>
              <a:buAutoNum type="alphaLcParenR"/>
            </a:pPr>
            <a:r>
              <a:rPr lang="da-DK" i="0" dirty="0">
                <a:solidFill>
                  <a:schemeClr val="tx2"/>
                </a:solidFill>
                <a:latin typeface="Calibri" panose="020F0502020204030204" pitchFamily="34" charset="0"/>
                <a:cs typeface="Calibri" panose="020F0502020204030204" pitchFamily="34" charset="0"/>
              </a:rPr>
              <a:t>Herefter er der gruppearbejde</a:t>
            </a:r>
          </a:p>
          <a:p>
            <a:pPr marL="449263" lvl="1" indent="0">
              <a:buNone/>
            </a:pPr>
            <a:r>
              <a:rPr lang="da-DK" i="0" dirty="0">
                <a:solidFill>
                  <a:schemeClr val="tx2"/>
                </a:solidFill>
                <a:latin typeface="Calibri" panose="020F0502020204030204" pitchFamily="34" charset="0"/>
                <a:cs typeface="Calibri" panose="020F0502020204030204" pitchFamily="34" charset="0"/>
              </a:rPr>
              <a:t>Hver gruppe får ét mål for hvert tema, hvor opgaven består i at:</a:t>
            </a:r>
            <a:br>
              <a:rPr lang="da-DK" i="0" dirty="0">
                <a:solidFill>
                  <a:schemeClr val="tx2"/>
                </a:solidFill>
                <a:latin typeface="Calibri" panose="020F0502020204030204" pitchFamily="34" charset="0"/>
                <a:cs typeface="Calibri" panose="020F0502020204030204" pitchFamily="34" charset="0"/>
              </a:rPr>
            </a:br>
            <a:endParaRPr lang="da-DK" sz="1000" i="0" dirty="0">
              <a:solidFill>
                <a:schemeClr val="tx2"/>
              </a:solidFill>
              <a:latin typeface="Calibri" panose="020F0502020204030204" pitchFamily="34" charset="0"/>
              <a:cs typeface="Calibri" panose="020F0502020204030204" pitchFamily="34" charset="0"/>
            </a:endParaRPr>
          </a:p>
          <a:p>
            <a:pPr marL="625475" lvl="1" indent="-177800">
              <a:buFont typeface="Arial" panose="020B0604020202020204" pitchFamily="34" charset="0"/>
              <a:buChar char="•"/>
            </a:pPr>
            <a:r>
              <a:rPr lang="da-DK" sz="1500" i="0" dirty="0">
                <a:solidFill>
                  <a:schemeClr val="tx2"/>
                </a:solidFill>
                <a:latin typeface="Calibri" panose="020F0502020204030204" pitchFamily="34" charset="0"/>
                <a:cs typeface="Calibri" panose="020F0502020204030204" pitchFamily="34" charset="0"/>
              </a:rPr>
              <a:t>identificere tegn og tværgående prøvehandlinger for det enkelte mål.</a:t>
            </a:r>
          </a:p>
          <a:p>
            <a:pPr marL="625475" lvl="1" indent="-177800">
              <a:buFont typeface="Arial" panose="020B0604020202020204" pitchFamily="34" charset="0"/>
              <a:buChar char="•"/>
            </a:pPr>
            <a:r>
              <a:rPr lang="da-DK" sz="1500" i="0" dirty="0">
                <a:solidFill>
                  <a:schemeClr val="tx2"/>
                </a:solidFill>
                <a:latin typeface="Calibri" panose="020F0502020204030204" pitchFamily="34" charset="0"/>
                <a:cs typeface="Calibri" panose="020F0502020204030204" pitchFamily="34" charset="0"/>
              </a:rPr>
              <a:t>identificere hvem der skal involveres i prøvehandlingen og hvem der er ansvarlig.</a:t>
            </a:r>
          </a:p>
          <a:p>
            <a:pPr marL="625475" lvl="1" indent="-177800">
              <a:buFont typeface="Arial" panose="020B0604020202020204" pitchFamily="34" charset="0"/>
              <a:buChar char="•"/>
            </a:pPr>
            <a:r>
              <a:rPr lang="da-DK" sz="1500" i="0" dirty="0">
                <a:solidFill>
                  <a:schemeClr val="tx2"/>
                </a:solidFill>
                <a:latin typeface="Calibri" panose="020F0502020204030204" pitchFamily="34" charset="0"/>
                <a:cs typeface="Calibri" panose="020F0502020204030204" pitchFamily="34" charset="0"/>
              </a:rPr>
              <a:t>komme med et bud på hvornår prøvehandlingen skal sættes i gang. </a:t>
            </a:r>
            <a:br>
              <a:rPr lang="da-DK" i="0" dirty="0">
                <a:solidFill>
                  <a:schemeClr val="tx2"/>
                </a:solidFill>
                <a:latin typeface="Calibri" panose="020F0502020204030204" pitchFamily="34" charset="0"/>
                <a:cs typeface="Calibri" panose="020F0502020204030204" pitchFamily="34" charset="0"/>
              </a:rPr>
            </a:br>
            <a:endParaRPr lang="da-DK" sz="1200" i="0" dirty="0">
              <a:solidFill>
                <a:schemeClr val="tx2"/>
              </a:solidFill>
              <a:latin typeface="Calibri" panose="020F0502020204030204" pitchFamily="34" charset="0"/>
              <a:cs typeface="Calibri" panose="020F0502020204030204" pitchFamily="34" charset="0"/>
            </a:endParaRPr>
          </a:p>
          <a:p>
            <a:pPr marL="457200" indent="-457200">
              <a:buFont typeface="+mj-lt"/>
              <a:buAutoNum type="alphaLcParenR"/>
            </a:pPr>
            <a:r>
              <a:rPr lang="da-DK" i="0" dirty="0">
                <a:solidFill>
                  <a:schemeClr val="tx2"/>
                </a:solidFill>
                <a:latin typeface="Calibri" panose="020F0502020204030204" pitchFamily="34" charset="0"/>
                <a:cs typeface="Calibri" panose="020F0502020204030204" pitchFamily="34" charset="0"/>
              </a:rPr>
              <a:t>Opsamling efter hvert tema.</a:t>
            </a:r>
          </a:p>
          <a:p>
            <a:pPr marL="457200" indent="-457200">
              <a:buFont typeface="+mj-lt"/>
              <a:buAutoNum type="alphaLcParenR"/>
            </a:pPr>
            <a:r>
              <a:rPr lang="da-DK" i="0" dirty="0">
                <a:solidFill>
                  <a:schemeClr val="tx2"/>
                </a:solidFill>
                <a:latin typeface="Calibri" panose="020F0502020204030204" pitchFamily="34" charset="0"/>
                <a:cs typeface="Calibri" panose="020F0502020204030204" pitchFamily="34" charset="0"/>
              </a:rPr>
              <a:t>Og selvfølgelig frokost og pauser undervejs.</a:t>
            </a:r>
          </a:p>
          <a:p>
            <a:endParaRPr lang="da-DK" dirty="0">
              <a:solidFill>
                <a:schemeClr val="tx2"/>
              </a:solidFill>
              <a:latin typeface="Calibri" panose="020F0502020204030204" pitchFamily="34" charset="0"/>
              <a:cs typeface="Calibri" panose="020F0502020204030204" pitchFamily="34" charset="0"/>
            </a:endParaRPr>
          </a:p>
        </p:txBody>
      </p:sp>
      <p:pic>
        <p:nvPicPr>
          <p:cNvPr id="4" name="Billede 3">
            <a:extLst>
              <a:ext uri="{FF2B5EF4-FFF2-40B4-BE49-F238E27FC236}">
                <a16:creationId xmlns:a16="http://schemas.microsoft.com/office/drawing/2014/main" id="{8237E9C7-0646-4781-A721-E3B03724B057}"/>
              </a:ext>
            </a:extLst>
          </p:cNvPr>
          <p:cNvPicPr>
            <a:picLocks noChangeAspect="1"/>
          </p:cNvPicPr>
          <p:nvPr/>
        </p:nvPicPr>
        <p:blipFill>
          <a:blip r:embed="rId2"/>
          <a:stretch>
            <a:fillRect/>
          </a:stretch>
        </p:blipFill>
        <p:spPr>
          <a:xfrm>
            <a:off x="5724128" y="584201"/>
            <a:ext cx="2768935" cy="2430510"/>
          </a:xfrm>
          <a:prstGeom prst="rect">
            <a:avLst/>
          </a:prstGeom>
        </p:spPr>
      </p:pic>
    </p:spTree>
    <p:extLst>
      <p:ext uri="{BB962C8B-B14F-4D97-AF65-F5344CB8AC3E}">
        <p14:creationId xmlns:p14="http://schemas.microsoft.com/office/powerpoint/2010/main" val="745437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B2C35BB-01B2-9F5A-D989-66E2FF55FFC1}"/>
              </a:ext>
            </a:extLst>
          </p:cNvPr>
          <p:cNvSpPr>
            <a:spLocks noGrp="1" noChangeArrowheads="1"/>
          </p:cNvSpPr>
          <p:nvPr>
            <p:ph type="ctrTitle"/>
          </p:nvPr>
        </p:nvSpPr>
        <p:spPr>
          <a:xfrm>
            <a:off x="685800" y="765175"/>
            <a:ext cx="7772400" cy="719138"/>
          </a:xfrm>
        </p:spPr>
        <p:txBody>
          <a:bodyPr anchor="ctr"/>
          <a:lstStyle/>
          <a:p>
            <a:pPr algn="l" eaLnBrk="1" hangingPunct="1"/>
            <a:r>
              <a:rPr lang="da-DK" altLang="da-DK" sz="4000">
                <a:latin typeface="Ubuntu" panose="020B0604020202020204" pitchFamily="34" charset="0"/>
              </a:rPr>
              <a:t>Det heliotropiske princip</a:t>
            </a:r>
            <a:endParaRPr lang="en-US" altLang="da-DK" sz="2000">
              <a:latin typeface="Ubuntu" panose="020B0604020202020204" pitchFamily="34" charset="0"/>
            </a:endParaRPr>
          </a:p>
        </p:txBody>
      </p:sp>
      <p:sp>
        <p:nvSpPr>
          <p:cNvPr id="35843" name="Line 5">
            <a:extLst>
              <a:ext uri="{FF2B5EF4-FFF2-40B4-BE49-F238E27FC236}">
                <a16:creationId xmlns:a16="http://schemas.microsoft.com/office/drawing/2014/main" id="{EA6D739B-39A0-AE3B-B470-2C441F86A30A}"/>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44" name="Line 6">
            <a:extLst>
              <a:ext uri="{FF2B5EF4-FFF2-40B4-BE49-F238E27FC236}">
                <a16:creationId xmlns:a16="http://schemas.microsoft.com/office/drawing/2014/main" id="{21536070-83BB-E265-9C12-2055C55E05EB}"/>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5845" name="Billede 6" descr="Et billede, der indeholder tegning&#10;&#10;Automatisk genereret beskrivelse">
            <a:extLst>
              <a:ext uri="{FF2B5EF4-FFF2-40B4-BE49-F238E27FC236}">
                <a16:creationId xmlns:a16="http://schemas.microsoft.com/office/drawing/2014/main" id="{266A2EF3-8FC9-BCEE-F39A-C203439A38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7125" y="5157788"/>
            <a:ext cx="1141413"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Billede 2" descr="Et billede, der indeholder solsikke, blomst, plante, græs&#10;&#10;Automatisk genereret beskrivelse">
            <a:extLst>
              <a:ext uri="{FF2B5EF4-FFF2-40B4-BE49-F238E27FC236}">
                <a16:creationId xmlns:a16="http://schemas.microsoft.com/office/drawing/2014/main" id="{8EA5F8EA-6D7B-D8F8-95DB-7726D1A5AB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0" y="1700213"/>
            <a:ext cx="5900738"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abc_logo">
            <a:extLst>
              <a:ext uri="{FF2B5EF4-FFF2-40B4-BE49-F238E27FC236}">
                <a16:creationId xmlns:a16="http://schemas.microsoft.com/office/drawing/2014/main" id="{B0A982F2-D61F-E8EB-1224-3AD297881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300" y="5084763"/>
            <a:ext cx="22987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Line 5">
            <a:extLst>
              <a:ext uri="{FF2B5EF4-FFF2-40B4-BE49-F238E27FC236}">
                <a16:creationId xmlns:a16="http://schemas.microsoft.com/office/drawing/2014/main" id="{C2D1A370-A019-F8A5-B8FA-8F916B4FDD46}"/>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7892" name="Billede 2">
            <a:extLst>
              <a:ext uri="{FF2B5EF4-FFF2-40B4-BE49-F238E27FC236}">
                <a16:creationId xmlns:a16="http://schemas.microsoft.com/office/drawing/2014/main" id="{E8D17EB3-47D6-7718-D6E3-1EEF13797F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514350"/>
            <a:ext cx="8785225"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Billede 4" descr="Et billede, der indeholder tegning&#10;&#10;Automatisk genereret beskrivelse">
            <a:extLst>
              <a:ext uri="{FF2B5EF4-FFF2-40B4-BE49-F238E27FC236}">
                <a16:creationId xmlns:a16="http://schemas.microsoft.com/office/drawing/2014/main" id="{D971D72A-CC11-E947-0370-F45AD0F20A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7125" y="5157788"/>
            <a:ext cx="1141413"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Line 5">
            <a:extLst>
              <a:ext uri="{FF2B5EF4-FFF2-40B4-BE49-F238E27FC236}">
                <a16:creationId xmlns:a16="http://schemas.microsoft.com/office/drawing/2014/main" id="{1890C3EB-B932-9171-163F-0C53816707B5}"/>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895" name="Line 6">
            <a:extLst>
              <a:ext uri="{FF2B5EF4-FFF2-40B4-BE49-F238E27FC236}">
                <a16:creationId xmlns:a16="http://schemas.microsoft.com/office/drawing/2014/main" id="{EFFC5469-1C1F-5811-4023-C7325635E001}"/>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5">
            <a:extLst>
              <a:ext uri="{FF2B5EF4-FFF2-40B4-BE49-F238E27FC236}">
                <a16:creationId xmlns:a16="http://schemas.microsoft.com/office/drawing/2014/main" id="{52CF1B9B-112E-788D-59CB-7B1087044A32}"/>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9939" name="Billede 2">
            <a:extLst>
              <a:ext uri="{FF2B5EF4-FFF2-40B4-BE49-F238E27FC236}">
                <a16:creationId xmlns:a16="http://schemas.microsoft.com/office/drawing/2014/main" id="{CF50F54F-DCDE-A8B7-6D2A-DA6DCD62B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 y="404813"/>
            <a:ext cx="7964488"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Billede 4" descr="Et billede, der indeholder tegning&#10;&#10;Automatisk genereret beskrivelse">
            <a:extLst>
              <a:ext uri="{FF2B5EF4-FFF2-40B4-BE49-F238E27FC236}">
                <a16:creationId xmlns:a16="http://schemas.microsoft.com/office/drawing/2014/main" id="{4307CB68-D37C-DF03-01EB-426E347DAE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7625" y="5186363"/>
            <a:ext cx="1143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Line 5">
            <a:extLst>
              <a:ext uri="{FF2B5EF4-FFF2-40B4-BE49-F238E27FC236}">
                <a16:creationId xmlns:a16="http://schemas.microsoft.com/office/drawing/2014/main" id="{B4BFD2DB-BF00-33AD-81DC-5AA02214DC8A}"/>
              </a:ext>
            </a:extLst>
          </p:cNvPr>
          <p:cNvSpPr>
            <a:spLocks noChangeShapeType="1"/>
          </p:cNvSpPr>
          <p:nvPr/>
        </p:nvSpPr>
        <p:spPr bwMode="auto">
          <a:xfrm>
            <a:off x="539750" y="620713"/>
            <a:ext cx="8064500" cy="0"/>
          </a:xfrm>
          <a:prstGeom prst="line">
            <a:avLst/>
          </a:prstGeom>
          <a:noFill/>
          <a:ln w="63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942" name="Line 6">
            <a:extLst>
              <a:ext uri="{FF2B5EF4-FFF2-40B4-BE49-F238E27FC236}">
                <a16:creationId xmlns:a16="http://schemas.microsoft.com/office/drawing/2014/main" id="{92B30AAF-DE9C-3837-F6D2-4F5CEE5DF65E}"/>
              </a:ext>
            </a:extLst>
          </p:cNvPr>
          <p:cNvSpPr>
            <a:spLocks noChangeShapeType="1"/>
          </p:cNvSpPr>
          <p:nvPr/>
        </p:nvSpPr>
        <p:spPr bwMode="auto">
          <a:xfrm>
            <a:off x="539750" y="549275"/>
            <a:ext cx="8064500" cy="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BBC17C-FA64-1CCE-4BED-47661A6EF809}"/>
              </a:ext>
            </a:extLst>
          </p:cNvPr>
          <p:cNvSpPr>
            <a:spLocks noGrp="1"/>
          </p:cNvSpPr>
          <p:nvPr>
            <p:ph type="title"/>
          </p:nvPr>
        </p:nvSpPr>
        <p:spPr>
          <a:xfrm>
            <a:off x="464326" y="584201"/>
            <a:ext cx="8176437" cy="540543"/>
          </a:xfrm>
        </p:spPr>
        <p:txBody>
          <a:bodyPr/>
          <a:lstStyle/>
          <a:p>
            <a:r>
              <a:rPr lang="da-DK" dirty="0"/>
              <a:t>Tema 1 – Byens borgere</a:t>
            </a:r>
          </a:p>
        </p:txBody>
      </p:sp>
      <p:graphicFrame>
        <p:nvGraphicFramePr>
          <p:cNvPr id="5" name="Tabel 5">
            <a:extLst>
              <a:ext uri="{FF2B5EF4-FFF2-40B4-BE49-F238E27FC236}">
                <a16:creationId xmlns:a16="http://schemas.microsoft.com/office/drawing/2014/main" id="{E3ECF1E7-F554-3E8A-136A-B9A9EE2C4BEB}"/>
              </a:ext>
            </a:extLst>
          </p:cNvPr>
          <p:cNvGraphicFramePr>
            <a:graphicFrameLocks noGrp="1"/>
          </p:cNvGraphicFramePr>
          <p:nvPr>
            <p:extLst>
              <p:ext uri="{D42A27DB-BD31-4B8C-83A1-F6EECF244321}">
                <p14:modId xmlns:p14="http://schemas.microsoft.com/office/powerpoint/2010/main" val="2983074843"/>
              </p:ext>
            </p:extLst>
          </p:nvPr>
        </p:nvGraphicFramePr>
        <p:xfrm>
          <a:off x="539552" y="1700808"/>
          <a:ext cx="7708074" cy="3310126"/>
        </p:xfrm>
        <a:graphic>
          <a:graphicData uri="http://schemas.openxmlformats.org/drawingml/2006/table">
            <a:tbl>
              <a:tblPr firstRow="1" bandRow="1">
                <a:tableStyleId>{3B4B98B0-60AC-42C2-AFA5-B58CD77FA1E5}</a:tableStyleId>
              </a:tblPr>
              <a:tblGrid>
                <a:gridCol w="1587394">
                  <a:extLst>
                    <a:ext uri="{9D8B030D-6E8A-4147-A177-3AD203B41FA5}">
                      <a16:colId xmlns:a16="http://schemas.microsoft.com/office/drawing/2014/main" val="2465022691"/>
                    </a:ext>
                  </a:extLst>
                </a:gridCol>
                <a:gridCol w="6120680">
                  <a:extLst>
                    <a:ext uri="{9D8B030D-6E8A-4147-A177-3AD203B41FA5}">
                      <a16:colId xmlns:a16="http://schemas.microsoft.com/office/drawing/2014/main" val="3057755712"/>
                    </a:ext>
                  </a:extLst>
                </a:gridCol>
              </a:tblGrid>
              <a:tr h="477923">
                <a:tc>
                  <a:txBody>
                    <a:bodyPr/>
                    <a:lstStyle/>
                    <a:p>
                      <a:pPr algn="ctr"/>
                      <a:r>
                        <a:rPr lang="da-DK" dirty="0">
                          <a:latin typeface="Calibri" panose="020F0502020204030204" pitchFamily="34" charset="0"/>
                          <a:cs typeface="Calibri" panose="020F0502020204030204" pitchFamily="34" charset="0"/>
                        </a:rPr>
                        <a:t>GRUPPE</a:t>
                      </a:r>
                    </a:p>
                  </a:txBody>
                  <a:tcPr anchor="ctr">
                    <a:lnR w="12700" cap="flat" cmpd="sng" algn="ctr">
                      <a:solidFill>
                        <a:schemeClr val="tx1"/>
                      </a:solidFill>
                      <a:prstDash val="solid"/>
                      <a:round/>
                      <a:headEnd type="none" w="med" len="med"/>
                      <a:tailEnd type="none" w="med" len="med"/>
                    </a:lnR>
                  </a:tcPr>
                </a:tc>
                <a:tc>
                  <a:txBody>
                    <a:bodyPr/>
                    <a:lstStyle/>
                    <a:p>
                      <a:pPr algn="ctr"/>
                      <a:r>
                        <a:rPr lang="da-DK" dirty="0">
                          <a:latin typeface="Calibri" panose="020F0502020204030204" pitchFamily="34" charset="0"/>
                          <a:cs typeface="Calibri" panose="020F0502020204030204" pitchFamily="34" charset="0"/>
                        </a:rPr>
                        <a:t>MÅL</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24755807"/>
                  </a:ext>
                </a:extLst>
              </a:tr>
              <a:tr h="559528">
                <a:tc>
                  <a:txBody>
                    <a:bodyPr/>
                    <a:lstStyle/>
                    <a:p>
                      <a:pPr algn="ctr"/>
                      <a:r>
                        <a:rPr lang="da-DK" sz="1400" dirty="0">
                          <a:latin typeface="Calibri" panose="020F0502020204030204" pitchFamily="34" charset="0"/>
                          <a:cs typeface="Calibri" panose="020F0502020204030204" pitchFamily="34" charset="0"/>
                        </a:rPr>
                        <a:t>Gruppe 1</a:t>
                      </a:r>
                    </a:p>
                  </a:txBody>
                  <a:tcPr anchor="ctr">
                    <a:lnR w="12700" cap="flat" cmpd="sng" algn="ctr">
                      <a:solidFill>
                        <a:schemeClr val="tx1"/>
                      </a:solidFill>
                      <a:prstDash val="solid"/>
                      <a:round/>
                      <a:headEnd type="none" w="med" len="med"/>
                      <a:tailEnd type="none" w="med" len="med"/>
                    </a:lnR>
                  </a:tcPr>
                </a:tc>
                <a:tc>
                  <a:txBody>
                    <a:bodyPr/>
                    <a:lstStyle/>
                    <a:p>
                      <a:pPr algn="l"/>
                      <a:r>
                        <a:rPr lang="da-DK" sz="1400" dirty="0">
                          <a:latin typeface="Calibri" panose="020F0502020204030204" pitchFamily="34" charset="0"/>
                          <a:cs typeface="Calibri" panose="020F0502020204030204" pitchFamily="34" charset="0"/>
                        </a:rPr>
                        <a:t>Flere albertslundere oplever sig i stand til, og tager aktivt del i den demokratiske samtale.</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64455792"/>
                  </a:ext>
                </a:extLst>
              </a:tr>
              <a:tr h="583480">
                <a:tc>
                  <a:txBody>
                    <a:bodyPr/>
                    <a:lstStyle/>
                    <a:p>
                      <a:pPr algn="ctr"/>
                      <a:r>
                        <a:rPr lang="da-DK" sz="1400" dirty="0">
                          <a:latin typeface="Calibri" panose="020F0502020204030204" pitchFamily="34" charset="0"/>
                          <a:cs typeface="Calibri" panose="020F0502020204030204" pitchFamily="34" charset="0"/>
                        </a:rPr>
                        <a:t>Gruppe 2</a:t>
                      </a:r>
                    </a:p>
                  </a:txBody>
                  <a:tcPr anchor="ctr">
                    <a:lnR w="12700" cap="flat" cmpd="sng" algn="ctr">
                      <a:solidFill>
                        <a:schemeClr val="tx1"/>
                      </a:solidFill>
                      <a:prstDash val="solid"/>
                      <a:round/>
                      <a:headEnd type="none" w="med" len="med"/>
                      <a:tailEnd type="none" w="med" len="med"/>
                    </a:lnR>
                  </a:tcPr>
                </a:tc>
                <a:tc>
                  <a:txBody>
                    <a:bodyPr/>
                    <a:lstStyle/>
                    <a:p>
                      <a:pPr algn="l"/>
                      <a:r>
                        <a:rPr lang="da-DK" sz="1400" dirty="0">
                          <a:latin typeface="Calibri" panose="020F0502020204030204" pitchFamily="34" charset="0"/>
                          <a:cs typeface="Calibri" panose="020F0502020204030204" pitchFamily="34" charset="0"/>
                        </a:rPr>
                        <a:t>Flere borgere er fysisk aktive, både i foreninger og udenfor idrætsfællesskaber.</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10781396"/>
                  </a:ext>
                </a:extLst>
              </a:tr>
              <a:tr h="529961">
                <a:tc>
                  <a:txBody>
                    <a:bodyPr/>
                    <a:lstStyle/>
                    <a:p>
                      <a:pPr algn="ctr"/>
                      <a:r>
                        <a:rPr lang="da-DK" sz="1400" dirty="0">
                          <a:latin typeface="Calibri" panose="020F0502020204030204" pitchFamily="34" charset="0"/>
                          <a:cs typeface="Calibri" panose="020F0502020204030204" pitchFamily="34" charset="0"/>
                        </a:rPr>
                        <a:t>Gruppe 3</a:t>
                      </a:r>
                    </a:p>
                  </a:txBody>
                  <a:tcPr anchor="ctr">
                    <a:lnR w="12700" cap="flat" cmpd="sng" algn="ctr">
                      <a:solidFill>
                        <a:schemeClr val="tx1"/>
                      </a:solidFill>
                      <a:prstDash val="solid"/>
                      <a:round/>
                      <a:headEnd type="none" w="med" len="med"/>
                      <a:tailEnd type="none" w="med" len="med"/>
                    </a:lnR>
                  </a:tcPr>
                </a:tc>
                <a:tc>
                  <a:txBody>
                    <a:bodyPr/>
                    <a:lstStyle/>
                    <a:p>
                      <a:pPr algn="l"/>
                      <a:r>
                        <a:rPr lang="da-DK" sz="1400" dirty="0">
                          <a:latin typeface="Calibri" panose="020F0502020204030204" pitchFamily="34" charset="0"/>
                          <a:cs typeface="Calibri" panose="020F0502020204030204" pitchFamily="34" charset="0"/>
                        </a:rPr>
                        <a:t>Flere albertslundere oplever bedre mental trivsel og sundhed.</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45921405"/>
                  </a:ext>
                </a:extLst>
              </a:tr>
              <a:tr h="573571">
                <a:tc>
                  <a:txBody>
                    <a:bodyPr/>
                    <a:lstStyle/>
                    <a:p>
                      <a:pPr algn="ctr"/>
                      <a:r>
                        <a:rPr lang="da-DK" sz="1400" dirty="0">
                          <a:latin typeface="Calibri" panose="020F0502020204030204" pitchFamily="34" charset="0"/>
                          <a:cs typeface="Calibri" panose="020F0502020204030204" pitchFamily="34" charset="0"/>
                        </a:rPr>
                        <a:t>Gruppe 4</a:t>
                      </a:r>
                    </a:p>
                  </a:txBody>
                  <a:tcPr anchor="ctr">
                    <a:lnR w="12700" cap="flat" cmpd="sng" algn="ctr">
                      <a:solidFill>
                        <a:schemeClr val="tx1"/>
                      </a:solidFill>
                      <a:prstDash val="solid"/>
                      <a:round/>
                      <a:headEnd type="none" w="med" len="med"/>
                      <a:tailEnd type="none" w="med" len="med"/>
                    </a:lnR>
                  </a:tcPr>
                </a:tc>
                <a:tc>
                  <a:txBody>
                    <a:bodyPr/>
                    <a:lstStyle/>
                    <a:p>
                      <a:pPr algn="l"/>
                      <a:r>
                        <a:rPr lang="da-DK" sz="1400" dirty="0">
                          <a:latin typeface="Calibri" panose="020F0502020204030204" pitchFamily="34" charset="0"/>
                          <a:cs typeface="Calibri" panose="020F0502020204030204" pitchFamily="34" charset="0"/>
                        </a:rPr>
                        <a:t>Flere borgere bliver frivillige i sociale og folkeoplysende foreninger.</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19289740"/>
                  </a:ext>
                </a:extLst>
              </a:tr>
              <a:tr h="585663">
                <a:tc>
                  <a:txBody>
                    <a:bodyPr/>
                    <a:lstStyle/>
                    <a:p>
                      <a:pPr algn="ctr"/>
                      <a:r>
                        <a:rPr lang="da-DK" sz="1400" dirty="0">
                          <a:latin typeface="Calibri" panose="020F0502020204030204" pitchFamily="34" charset="0"/>
                          <a:cs typeface="Calibri" panose="020F0502020204030204" pitchFamily="34" charset="0"/>
                        </a:rPr>
                        <a:t>Gruppe 5</a:t>
                      </a:r>
                    </a:p>
                  </a:txBody>
                  <a:tcPr anchor="ctr">
                    <a:lnR w="12700" cap="flat" cmpd="sng" algn="ctr">
                      <a:solidFill>
                        <a:schemeClr val="tx1"/>
                      </a:solidFill>
                      <a:prstDash val="solid"/>
                      <a:round/>
                      <a:headEnd type="none" w="med" len="med"/>
                      <a:tailEnd type="none" w="med" len="med"/>
                    </a:lnR>
                  </a:tcPr>
                </a:tc>
                <a:tc>
                  <a:txBody>
                    <a:bodyPr/>
                    <a:lstStyle/>
                    <a:p>
                      <a:pPr algn="l"/>
                      <a:r>
                        <a:rPr lang="da-DK" sz="1400" dirty="0">
                          <a:latin typeface="Calibri" panose="020F0502020204030204" pitchFamily="34" charset="0"/>
                          <a:cs typeface="Calibri" panose="020F0502020204030204" pitchFamily="34" charset="0"/>
                        </a:rPr>
                        <a:t>Andelen af borgere med mere end 1 års ledighed skal falde under landsgennemsnittet i hele 2025.</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64166431"/>
                  </a:ext>
                </a:extLst>
              </a:tr>
            </a:tbl>
          </a:graphicData>
        </a:graphic>
      </p:graphicFrame>
    </p:spTree>
    <p:extLst>
      <p:ext uri="{BB962C8B-B14F-4D97-AF65-F5344CB8AC3E}">
        <p14:creationId xmlns:p14="http://schemas.microsoft.com/office/powerpoint/2010/main" val="3532487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69847-30E6-4B59-A468-47A5286EF02F}"/>
              </a:ext>
            </a:extLst>
          </p:cNvPr>
          <p:cNvSpPr>
            <a:spLocks noGrp="1"/>
          </p:cNvSpPr>
          <p:nvPr>
            <p:ph type="title"/>
          </p:nvPr>
        </p:nvSpPr>
        <p:spPr/>
        <p:txBody>
          <a:bodyPr/>
          <a:lstStyle/>
          <a:p>
            <a:r>
              <a:rPr lang="da-DK" dirty="0"/>
              <a:t>Gruppearbejde</a:t>
            </a:r>
          </a:p>
        </p:txBody>
      </p:sp>
      <p:sp>
        <p:nvSpPr>
          <p:cNvPr id="3" name="Pladsholder til indhold 2">
            <a:extLst>
              <a:ext uri="{FF2B5EF4-FFF2-40B4-BE49-F238E27FC236}">
                <a16:creationId xmlns:a16="http://schemas.microsoft.com/office/drawing/2014/main" id="{F5E0211B-27E4-4EC8-B886-DC7C3318C6A7}"/>
              </a:ext>
            </a:extLst>
          </p:cNvPr>
          <p:cNvSpPr>
            <a:spLocks noGrp="1"/>
          </p:cNvSpPr>
          <p:nvPr>
            <p:ph idx="1"/>
          </p:nvPr>
        </p:nvSpPr>
        <p:spPr>
          <a:xfrm>
            <a:off x="503239" y="1340768"/>
            <a:ext cx="7525146" cy="5184576"/>
          </a:xfrm>
        </p:spPr>
        <p:txBody>
          <a:bodyPr/>
          <a:lstStyle/>
          <a:p>
            <a:pPr marL="342900" lvl="0" indent="-342900">
              <a:lnSpc>
                <a:spcPct val="115000"/>
              </a:lnSpc>
              <a:buFont typeface="Symbol" panose="05050102010706020507" pitchFamily="18" charset="2"/>
              <a:buChar char=""/>
              <a:tabLst>
                <a:tab pos="228600" algn="l"/>
                <a:tab pos="127635" algn="l"/>
              </a:tabLst>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Hvilke tegn ville </a:t>
            </a: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I kunne se </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 forhold til at nå målet?</a:t>
            </a:r>
            <a:b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endParaRPr lang="da-DK"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228600" algn="l"/>
                <a:tab pos="127635" algn="l"/>
              </a:tabLst>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Hvilke </a:t>
            </a:r>
            <a:r>
              <a:rPr lang="da-DK"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tværgående</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prøvehandlinger kan opfylde tegn og mål?</a:t>
            </a:r>
            <a:b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endParaRPr lang="da-DK"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228600" algn="l"/>
                <a:tab pos="127635" algn="l"/>
              </a:tabLst>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Hvem skal involveres i prøvehandlingerne og hvem er ansvarlig?</a:t>
            </a:r>
            <a:b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endParaRPr lang="da-DK"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228600" algn="l"/>
                <a:tab pos="127635" algn="l"/>
              </a:tabLst>
            </a:pP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H</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vornår tænker I at prøvehandlingen skulle gå i gang?</a:t>
            </a:r>
            <a:b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endParaRPr lang="da-DK"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15000"/>
              </a:lnSpc>
              <a:spcAft>
                <a:spcPts val="1000"/>
              </a:spcAft>
              <a:tabLst>
                <a:tab pos="228600" algn="l"/>
                <a:tab pos="828040" algn="l"/>
              </a:tabLst>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Priorité</a:t>
            </a: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r gerne jeres prøvehandlinger ved at skrive 1,2,3 i hjørnet af jeres post-it.</a:t>
            </a:r>
          </a:p>
          <a:p>
            <a:pPr marL="0" indent="0" algn="ctr">
              <a:lnSpc>
                <a:spcPct val="115000"/>
              </a:lnSpc>
              <a:spcAft>
                <a:spcPts val="1000"/>
              </a:spcAft>
              <a:buNone/>
              <a:tabLst>
                <a:tab pos="228600" algn="l"/>
                <a:tab pos="828040" algn="l"/>
              </a:tabLst>
            </a:pPr>
            <a:b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r>
              <a:rPr lang="da-DK"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Sæt jeres post-it op på </a:t>
            </a:r>
            <a:r>
              <a:rPr lang="da-DK" b="1" dirty="0" err="1">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brown</a:t>
            </a:r>
            <a:r>
              <a:rPr lang="da-DK"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 </a:t>
            </a:r>
            <a:r>
              <a:rPr lang="da-DK" b="1" dirty="0" err="1">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paper</a:t>
            </a:r>
            <a:r>
              <a:rPr lang="da-DK"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 </a:t>
            </a:r>
            <a:br>
              <a:rPr lang="da-DK"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br>
            <a:r>
              <a:rPr lang="da-DK"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 é</a:t>
            </a:r>
            <a:r>
              <a:rPr lang="da-DK" b="1" dirty="0">
                <a:solidFill>
                  <a:schemeClr val="accent4"/>
                </a:solidFill>
                <a:latin typeface="Calibri" panose="020F0502020204030204" pitchFamily="34" charset="0"/>
                <a:cs typeface="Times New Roman" panose="02020603050405020304" pitchFamily="18" charset="0"/>
              </a:rPr>
              <a:t>n post-it pr. prøvehandling og pr. tegn</a:t>
            </a:r>
            <a:endParaRPr lang="da-DK" b="1" dirty="0">
              <a:solidFill>
                <a:schemeClr val="accent4"/>
              </a:solidFill>
            </a:endParaRPr>
          </a:p>
        </p:txBody>
      </p:sp>
    </p:spTree>
    <p:extLst>
      <p:ext uri="{BB962C8B-B14F-4D97-AF65-F5344CB8AC3E}">
        <p14:creationId xmlns:p14="http://schemas.microsoft.com/office/powerpoint/2010/main" val="2886145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D3949E2-7305-119C-CF56-79CE56BCF322}"/>
              </a:ext>
            </a:extLst>
          </p:cNvPr>
          <p:cNvSpPr txBox="1">
            <a:spLocks/>
          </p:cNvSpPr>
          <p:nvPr/>
        </p:nvSpPr>
        <p:spPr bwMode="auto">
          <a:xfrm>
            <a:off x="464326" y="260648"/>
            <a:ext cx="8176437"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1" fontAlgn="base" hangingPunct="1">
              <a:lnSpc>
                <a:spcPct val="83000"/>
              </a:lnSpc>
              <a:spcBef>
                <a:spcPct val="0"/>
              </a:spcBef>
              <a:spcAft>
                <a:spcPct val="0"/>
              </a:spcAft>
              <a:defRPr sz="6000">
                <a:solidFill>
                  <a:schemeClr val="bg1"/>
                </a:solidFill>
                <a:latin typeface="+mj-lt"/>
                <a:ea typeface="+mj-ea"/>
                <a:cs typeface="+mj-cs"/>
              </a:defRPr>
            </a:lvl1pPr>
            <a:lvl2pPr algn="l" rtl="0" eaLnBrk="1" fontAlgn="base" hangingPunct="1">
              <a:spcBef>
                <a:spcPct val="0"/>
              </a:spcBef>
              <a:spcAft>
                <a:spcPct val="0"/>
              </a:spcAft>
              <a:defRPr sz="2800">
                <a:solidFill>
                  <a:srgbClr val="214DA2"/>
                </a:solidFill>
                <a:latin typeface="Arial Unicode MS" pitchFamily="34" charset="-128"/>
              </a:defRPr>
            </a:lvl2pPr>
            <a:lvl3pPr algn="l" rtl="0" eaLnBrk="1" fontAlgn="base" hangingPunct="1">
              <a:spcBef>
                <a:spcPct val="0"/>
              </a:spcBef>
              <a:spcAft>
                <a:spcPct val="0"/>
              </a:spcAft>
              <a:defRPr sz="2800">
                <a:solidFill>
                  <a:srgbClr val="214DA2"/>
                </a:solidFill>
                <a:latin typeface="Arial Unicode MS" pitchFamily="34" charset="-128"/>
              </a:defRPr>
            </a:lvl3pPr>
            <a:lvl4pPr algn="l" rtl="0" eaLnBrk="1" fontAlgn="base" hangingPunct="1">
              <a:spcBef>
                <a:spcPct val="0"/>
              </a:spcBef>
              <a:spcAft>
                <a:spcPct val="0"/>
              </a:spcAft>
              <a:defRPr sz="2800">
                <a:solidFill>
                  <a:srgbClr val="214DA2"/>
                </a:solidFill>
                <a:latin typeface="Arial Unicode MS" pitchFamily="34" charset="-128"/>
              </a:defRPr>
            </a:lvl4pPr>
            <a:lvl5pPr algn="l" rtl="0" eaLnBrk="1" fontAlgn="base" hangingPunct="1">
              <a:spcBef>
                <a:spcPct val="0"/>
              </a:spcBef>
              <a:spcAft>
                <a:spcPct val="0"/>
              </a:spcAft>
              <a:defRPr sz="2800">
                <a:solidFill>
                  <a:srgbClr val="214DA2"/>
                </a:solidFill>
                <a:latin typeface="Arial Unicode MS" pitchFamily="34" charset="-128"/>
              </a:defRPr>
            </a:lvl5pPr>
            <a:lvl6pPr marL="457200" algn="l" rtl="0" eaLnBrk="1" fontAlgn="base" hangingPunct="1">
              <a:spcBef>
                <a:spcPct val="0"/>
              </a:spcBef>
              <a:spcAft>
                <a:spcPct val="0"/>
              </a:spcAft>
              <a:defRPr sz="2800">
                <a:solidFill>
                  <a:srgbClr val="214DA2"/>
                </a:solidFill>
                <a:latin typeface="Arial Unicode MS" pitchFamily="34" charset="-128"/>
              </a:defRPr>
            </a:lvl6pPr>
            <a:lvl7pPr marL="914400" algn="l" rtl="0" eaLnBrk="1" fontAlgn="base" hangingPunct="1">
              <a:spcBef>
                <a:spcPct val="0"/>
              </a:spcBef>
              <a:spcAft>
                <a:spcPct val="0"/>
              </a:spcAft>
              <a:defRPr sz="2800">
                <a:solidFill>
                  <a:srgbClr val="214DA2"/>
                </a:solidFill>
                <a:latin typeface="Arial Unicode MS" pitchFamily="34" charset="-128"/>
              </a:defRPr>
            </a:lvl7pPr>
            <a:lvl8pPr marL="1371600" algn="l" rtl="0" eaLnBrk="1" fontAlgn="base" hangingPunct="1">
              <a:spcBef>
                <a:spcPct val="0"/>
              </a:spcBef>
              <a:spcAft>
                <a:spcPct val="0"/>
              </a:spcAft>
              <a:defRPr sz="2800">
                <a:solidFill>
                  <a:srgbClr val="214DA2"/>
                </a:solidFill>
                <a:latin typeface="Arial Unicode MS" pitchFamily="34" charset="-128"/>
              </a:defRPr>
            </a:lvl8pPr>
            <a:lvl9pPr marL="1828800" algn="l" rtl="0" eaLnBrk="1" fontAlgn="base" hangingPunct="1">
              <a:spcBef>
                <a:spcPct val="0"/>
              </a:spcBef>
              <a:spcAft>
                <a:spcPct val="0"/>
              </a:spcAft>
              <a:defRPr sz="2800">
                <a:solidFill>
                  <a:srgbClr val="214DA2"/>
                </a:solidFill>
                <a:latin typeface="Arial Unicode MS" pitchFamily="34" charset="-128"/>
              </a:defRPr>
            </a:lvl9pPr>
          </a:lstStyle>
          <a:p>
            <a:r>
              <a:rPr lang="da-DK" sz="5000" kern="0" dirty="0"/>
              <a:t>Byens rammer</a:t>
            </a:r>
          </a:p>
        </p:txBody>
      </p:sp>
      <p:sp>
        <p:nvSpPr>
          <p:cNvPr id="5" name="Pladsholder til indhold 2">
            <a:extLst>
              <a:ext uri="{FF2B5EF4-FFF2-40B4-BE49-F238E27FC236}">
                <a16:creationId xmlns:a16="http://schemas.microsoft.com/office/drawing/2014/main" id="{49C01BEC-D58C-D72A-830C-3976CC0B8CC2}"/>
              </a:ext>
            </a:extLst>
          </p:cNvPr>
          <p:cNvSpPr txBox="1">
            <a:spLocks/>
          </p:cNvSpPr>
          <p:nvPr/>
        </p:nvSpPr>
        <p:spPr bwMode="auto">
          <a:xfrm>
            <a:off x="503238" y="1916261"/>
            <a:ext cx="8137525"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buNone/>
              <a:defRPr sz="2000" i="1">
                <a:solidFill>
                  <a:schemeClr val="bg1"/>
                </a:solidFill>
                <a:latin typeface="+mn-lt"/>
                <a:ea typeface="+mn-ea"/>
                <a:cs typeface="+mn-cs"/>
              </a:defRPr>
            </a:lvl1pPr>
            <a:lvl2pPr marL="457200" indent="0" algn="ctr" rtl="0" eaLnBrk="1" fontAlgn="base" hangingPunct="1">
              <a:spcBef>
                <a:spcPct val="20000"/>
              </a:spcBef>
              <a:spcAft>
                <a:spcPct val="0"/>
              </a:spcAft>
              <a:buNone/>
              <a:defRPr sz="1800" i="1">
                <a:solidFill>
                  <a:schemeClr val="tx1"/>
                </a:solidFill>
                <a:latin typeface="+mn-lt"/>
              </a:defRPr>
            </a:lvl2pPr>
            <a:lvl3pPr marL="914400" indent="0" algn="ctr" rtl="0" eaLnBrk="1" fontAlgn="base" hangingPunct="1">
              <a:spcBef>
                <a:spcPct val="20000"/>
              </a:spcBef>
              <a:spcAft>
                <a:spcPct val="0"/>
              </a:spcAft>
              <a:buNone/>
              <a:defRPr sz="1600" i="1">
                <a:solidFill>
                  <a:schemeClr val="tx1"/>
                </a:solidFill>
                <a:latin typeface="+mn-lt"/>
              </a:defRPr>
            </a:lvl3pPr>
            <a:lvl4pPr marL="1371600" indent="0" algn="ctr" rtl="0" eaLnBrk="1" fontAlgn="base" hangingPunct="1">
              <a:spcBef>
                <a:spcPct val="20000"/>
              </a:spcBef>
              <a:spcAft>
                <a:spcPct val="0"/>
              </a:spcAft>
              <a:buNone/>
              <a:defRPr sz="1400" i="1">
                <a:solidFill>
                  <a:schemeClr val="tx1"/>
                </a:solidFill>
                <a:latin typeface="+mn-lt"/>
              </a:defRPr>
            </a:lvl4pPr>
            <a:lvl5pPr marL="1828800" indent="0" algn="ctr" rtl="0" eaLnBrk="1" fontAlgn="base" hangingPunct="1">
              <a:spcBef>
                <a:spcPct val="20000"/>
              </a:spcBef>
              <a:spcAft>
                <a:spcPct val="0"/>
              </a:spcAft>
              <a:buNone/>
              <a:defRPr sz="1200" i="1">
                <a:solidFill>
                  <a:schemeClr val="tx1"/>
                </a:solidFill>
                <a:latin typeface="+mn-lt"/>
              </a:defRPr>
            </a:lvl5pPr>
            <a:lvl6pPr marL="2286000" indent="0" algn="ctr" rtl="0" eaLnBrk="1" fontAlgn="base" hangingPunct="1">
              <a:spcBef>
                <a:spcPct val="20000"/>
              </a:spcBef>
              <a:spcAft>
                <a:spcPct val="0"/>
              </a:spcAft>
              <a:buNone/>
              <a:defRPr sz="1200" i="1">
                <a:solidFill>
                  <a:schemeClr val="tx1"/>
                </a:solidFill>
                <a:latin typeface="+mn-lt"/>
              </a:defRPr>
            </a:lvl6pPr>
            <a:lvl7pPr marL="2743200" indent="0" algn="ctr" rtl="0" eaLnBrk="1" fontAlgn="base" hangingPunct="1">
              <a:spcBef>
                <a:spcPct val="20000"/>
              </a:spcBef>
              <a:spcAft>
                <a:spcPct val="0"/>
              </a:spcAft>
              <a:buNone/>
              <a:defRPr sz="1200" i="1">
                <a:solidFill>
                  <a:schemeClr val="tx1"/>
                </a:solidFill>
                <a:latin typeface="+mn-lt"/>
              </a:defRPr>
            </a:lvl7pPr>
            <a:lvl8pPr marL="3200400" indent="0" algn="ctr" rtl="0" eaLnBrk="1" fontAlgn="base" hangingPunct="1">
              <a:spcBef>
                <a:spcPct val="20000"/>
              </a:spcBef>
              <a:spcAft>
                <a:spcPct val="0"/>
              </a:spcAft>
              <a:buNone/>
              <a:defRPr sz="1200" i="1">
                <a:solidFill>
                  <a:schemeClr val="tx1"/>
                </a:solidFill>
                <a:latin typeface="+mn-lt"/>
              </a:defRPr>
            </a:lvl8pPr>
            <a:lvl9pPr marL="3657600" indent="0" algn="ctr" rtl="0" eaLnBrk="1" fontAlgn="base" hangingPunct="1">
              <a:spcBef>
                <a:spcPct val="20000"/>
              </a:spcBef>
              <a:spcAft>
                <a:spcPct val="0"/>
              </a:spcAft>
              <a:buNone/>
              <a:defRPr sz="1200" i="1">
                <a:solidFill>
                  <a:schemeClr val="tx1"/>
                </a:solidFill>
                <a:latin typeface="+mn-lt"/>
              </a:defRPr>
            </a:lvl9pPr>
          </a:lstStyle>
          <a:p>
            <a:pPr marL="457200" indent="-457200">
              <a:buFont typeface="+mj-lt"/>
              <a:buAutoNum type="arabicParenR"/>
            </a:pPr>
            <a:r>
              <a:rPr lang="da-DK" kern="0" dirty="0">
                <a:latin typeface="Calibri" panose="020F0502020204030204" pitchFamily="34" charset="0"/>
                <a:cs typeface="Calibri" panose="020F0502020204030204" pitchFamily="34" charset="0"/>
              </a:rPr>
              <a:t>Albertslund i rivende udvikling			Sidsel (Ø&amp;S)</a:t>
            </a:r>
          </a:p>
          <a:p>
            <a:pPr marL="457200" indent="-457200">
              <a:buFont typeface="+mj-lt"/>
              <a:buAutoNum type="arabicParenR"/>
            </a:pPr>
            <a:endParaRPr lang="da-DK" kern="0" dirty="0">
              <a:latin typeface="Calibri" panose="020F0502020204030204" pitchFamily="34" charset="0"/>
              <a:cs typeface="Calibri" panose="020F0502020204030204" pitchFamily="34" charset="0"/>
            </a:endParaRPr>
          </a:p>
          <a:p>
            <a:pPr marL="457200" indent="-457200">
              <a:buFont typeface="+mj-lt"/>
              <a:buAutoNum type="arabicParenR"/>
            </a:pPr>
            <a:r>
              <a:rPr lang="da-DK" kern="0" dirty="0">
                <a:latin typeface="Calibri" panose="020F0502020204030204" pitchFamily="34" charset="0"/>
                <a:cs typeface="Calibri" panose="020F0502020204030204" pitchFamily="34" charset="0"/>
              </a:rPr>
              <a:t>Kultur og fritid i byudvikling			René (M&amp;T)</a:t>
            </a:r>
          </a:p>
          <a:p>
            <a:endParaRPr lang="da-DK" kern="0" dirty="0">
              <a:latin typeface="Calibri" panose="020F0502020204030204" pitchFamily="34" charset="0"/>
              <a:cs typeface="Calibri" panose="020F0502020204030204" pitchFamily="34" charset="0"/>
            </a:endParaRPr>
          </a:p>
          <a:p>
            <a:pPr marL="457200" indent="-457200">
              <a:buFont typeface="+mj-lt"/>
              <a:buAutoNum type="arabicParenR" startAt="3"/>
            </a:pPr>
            <a:r>
              <a:rPr lang="da-DK" kern="0" dirty="0">
                <a:latin typeface="Calibri" panose="020F0502020204030204" pitchFamily="34" charset="0"/>
                <a:cs typeface="Calibri" panose="020F0502020204030204" pitchFamily="34" charset="0"/>
              </a:rPr>
              <a:t>Klimaplan 2050, Albertslunds bidrag til		Hans-Henrik (M&amp;T)</a:t>
            </a:r>
            <a:br>
              <a:rPr lang="da-DK" kern="0" dirty="0">
                <a:latin typeface="Calibri" panose="020F0502020204030204" pitchFamily="34" charset="0"/>
                <a:cs typeface="Calibri" panose="020F0502020204030204" pitchFamily="34" charset="0"/>
              </a:rPr>
            </a:br>
            <a:r>
              <a:rPr lang="da-DK" kern="0" dirty="0">
                <a:latin typeface="Calibri" panose="020F0502020204030204" pitchFamily="34" charset="0"/>
                <a:cs typeface="Calibri" panose="020F0502020204030204" pitchFamily="34" charset="0"/>
              </a:rPr>
              <a:t>et grønnere, klimatilpasset og klimaneutralt</a:t>
            </a:r>
            <a:br>
              <a:rPr lang="da-DK" kern="0" dirty="0">
                <a:latin typeface="Calibri" panose="020F0502020204030204" pitchFamily="34" charset="0"/>
                <a:cs typeface="Calibri" panose="020F0502020204030204" pitchFamily="34" charset="0"/>
              </a:rPr>
            </a:br>
            <a:r>
              <a:rPr lang="da-DK" kern="0" dirty="0">
                <a:latin typeface="Calibri" panose="020F0502020204030204" pitchFamily="34" charset="0"/>
                <a:cs typeface="Calibri" panose="020F0502020204030204" pitchFamily="34" charset="0"/>
              </a:rPr>
              <a:t>samfund</a:t>
            </a:r>
          </a:p>
          <a:p>
            <a:r>
              <a:rPr lang="da-DK" kern="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310171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23528" y="2628080"/>
            <a:ext cx="9361040" cy="944936"/>
          </a:xfrm>
        </p:spPr>
        <p:txBody>
          <a:bodyPr/>
          <a:lstStyle/>
          <a:p>
            <a:pPr algn="ctr"/>
            <a:r>
              <a:rPr lang="nb-NO" sz="5000" dirty="0">
                <a:solidFill>
                  <a:schemeClr val="tx1"/>
                </a:solidFill>
              </a:rPr>
              <a:t>ALBERTSLUND I</a:t>
            </a:r>
            <a:br>
              <a:rPr lang="nb-NO" sz="5000" dirty="0">
                <a:solidFill>
                  <a:schemeClr val="tx1"/>
                </a:solidFill>
              </a:rPr>
            </a:br>
            <a:r>
              <a:rPr lang="nb-NO" sz="5000" dirty="0">
                <a:solidFill>
                  <a:schemeClr val="tx1"/>
                </a:solidFill>
              </a:rPr>
              <a:t>RIVENDE BYUDVIKLING</a:t>
            </a:r>
          </a:p>
        </p:txBody>
      </p:sp>
      <p:sp>
        <p:nvSpPr>
          <p:cNvPr id="3" name="Undertitel 2"/>
          <p:cNvSpPr>
            <a:spLocks noGrp="1"/>
          </p:cNvSpPr>
          <p:nvPr>
            <p:ph type="subTitle" idx="1"/>
          </p:nvPr>
        </p:nvSpPr>
        <p:spPr>
          <a:xfrm>
            <a:off x="852201" y="3789040"/>
            <a:ext cx="7439598" cy="1752600"/>
          </a:xfrm>
        </p:spPr>
        <p:txBody>
          <a:bodyPr/>
          <a:lstStyle/>
          <a:p>
            <a:pPr algn="ctr"/>
            <a:r>
              <a:rPr lang="nb-NO" dirty="0"/>
              <a:t>Udviklingsuge, jan. 2023</a:t>
            </a:r>
          </a:p>
          <a:p>
            <a:pPr algn="ctr"/>
            <a:r>
              <a:rPr lang="nb-NO" dirty="0"/>
              <a:t>Sidsel Kvist, programleder for byudvikling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CCEE2-3770-47B5-AAD4-EA3F116ED5BC}"/>
              </a:ext>
            </a:extLst>
          </p:cNvPr>
          <p:cNvSpPr>
            <a:spLocks noGrp="1"/>
          </p:cNvSpPr>
          <p:nvPr>
            <p:ph type="title"/>
          </p:nvPr>
        </p:nvSpPr>
        <p:spPr>
          <a:xfrm>
            <a:off x="1691680" y="368772"/>
            <a:ext cx="5904656" cy="1116012"/>
          </a:xfrm>
        </p:spPr>
        <p:txBody>
          <a:bodyPr>
            <a:normAutofit fontScale="90000"/>
          </a:bodyPr>
          <a:lstStyle/>
          <a:p>
            <a:pPr algn="ctr"/>
            <a:r>
              <a:rPr lang="da-DK" sz="5400" dirty="0">
                <a:solidFill>
                  <a:schemeClr val="tx1"/>
                </a:solidFill>
              </a:rPr>
              <a:t>INTRO &amp; RAMMER</a:t>
            </a:r>
            <a:br>
              <a:rPr lang="da-DK" dirty="0">
                <a:solidFill>
                  <a:schemeClr val="tx2"/>
                </a:solidFill>
              </a:rPr>
            </a:br>
            <a:endParaRPr lang="da-DK" dirty="0">
              <a:solidFill>
                <a:schemeClr val="tx2"/>
              </a:solidFill>
            </a:endParaRPr>
          </a:p>
        </p:txBody>
      </p:sp>
      <p:sp>
        <p:nvSpPr>
          <p:cNvPr id="3" name="Pladsholder til indhold 2">
            <a:extLst>
              <a:ext uri="{FF2B5EF4-FFF2-40B4-BE49-F238E27FC236}">
                <a16:creationId xmlns:a16="http://schemas.microsoft.com/office/drawing/2014/main" id="{A3B002EB-6A87-4DDA-B50A-5F1710812F3B}"/>
              </a:ext>
            </a:extLst>
          </p:cNvPr>
          <p:cNvSpPr>
            <a:spLocks noGrp="1"/>
          </p:cNvSpPr>
          <p:nvPr>
            <p:ph idx="1"/>
          </p:nvPr>
        </p:nvSpPr>
        <p:spPr>
          <a:xfrm>
            <a:off x="503238" y="1268760"/>
            <a:ext cx="8137525" cy="4537075"/>
          </a:xfrm>
        </p:spPr>
        <p:txBody>
          <a:bodyPr/>
          <a:lstStyle/>
          <a:p>
            <a:pPr marL="0" indent="0" algn="ctr">
              <a:buNone/>
            </a:pPr>
            <a:r>
              <a:rPr lang="da-DK" dirty="0"/>
              <a:t>Visionen:</a:t>
            </a:r>
          </a:p>
          <a:p>
            <a:pPr marL="0" indent="0" algn="ctr">
              <a:buNone/>
            </a:pPr>
            <a:r>
              <a:rPr lang="da-DK" dirty="0"/>
              <a:t>Et stærkere, rigere og mere selvstændigt Albertslund</a:t>
            </a:r>
          </a:p>
          <a:p>
            <a:pPr marL="0" indent="0" algn="ctr">
              <a:buNone/>
            </a:pPr>
            <a:endParaRPr lang="da-DK" dirty="0"/>
          </a:p>
          <a:p>
            <a:pPr marL="0" indent="0" algn="ctr">
              <a:buNone/>
            </a:pPr>
            <a:r>
              <a:rPr lang="da-DK" dirty="0"/>
              <a:t>Op til 10.000 nye borgere på 10 år</a:t>
            </a:r>
          </a:p>
          <a:p>
            <a:pPr marL="0" indent="0" algn="ctr">
              <a:buNone/>
            </a:pPr>
            <a:endParaRPr lang="da-DK" dirty="0"/>
          </a:p>
          <a:p>
            <a:pPr marL="0" indent="0" algn="ctr">
              <a:buNone/>
            </a:pPr>
            <a:r>
              <a:rPr lang="da-DK" dirty="0"/>
              <a:t>En by i balance</a:t>
            </a:r>
          </a:p>
          <a:p>
            <a:pPr marL="0" indent="0" algn="ctr">
              <a:buNone/>
            </a:pPr>
            <a:r>
              <a:rPr lang="da-DK" dirty="0"/>
              <a:t> </a:t>
            </a:r>
          </a:p>
          <a:p>
            <a:pPr marL="0" indent="0" algn="ctr">
              <a:buNone/>
            </a:pPr>
            <a:r>
              <a:rPr lang="da-DK" dirty="0"/>
              <a:t>Miljømæssigt, økonomisk og socialt</a:t>
            </a:r>
          </a:p>
          <a:p>
            <a:pPr marL="0" indent="0">
              <a:buNone/>
            </a:pPr>
            <a:endParaRPr lang="da-DK" dirty="0"/>
          </a:p>
        </p:txBody>
      </p:sp>
      <p:sp>
        <p:nvSpPr>
          <p:cNvPr id="4" name="Taleboble: rektangel 3">
            <a:extLst>
              <a:ext uri="{FF2B5EF4-FFF2-40B4-BE49-F238E27FC236}">
                <a16:creationId xmlns:a16="http://schemas.microsoft.com/office/drawing/2014/main" id="{6B2AB587-2274-47F4-B202-CE81CDE0045E}"/>
              </a:ext>
            </a:extLst>
          </p:cNvPr>
          <p:cNvSpPr/>
          <p:nvPr/>
        </p:nvSpPr>
        <p:spPr>
          <a:xfrm>
            <a:off x="1691680" y="4509120"/>
            <a:ext cx="6552728" cy="1931299"/>
          </a:xfrm>
          <a:prstGeom prst="wedgeRectCallou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bg1"/>
                </a:solidFill>
              </a:rPr>
              <a:t>”at tiltrække borgere, der er aktive på arbejdsmarkedet og vil bidrage aktivt til byens fællesskaber – og ikke mindst en grøn og bæredygtig hverdag. Byudvikling skal således sikre at kommunen har kurs mod et stærkere, rigere og mere uafhængigt Albertslund, der er socialt, økonomisk og miljømæssigt bæredygtigt.” (Budgetaftale 2020, 2021, 2022)</a:t>
            </a:r>
          </a:p>
        </p:txBody>
      </p:sp>
    </p:spTree>
    <p:extLst>
      <p:ext uri="{BB962C8B-B14F-4D97-AF65-F5344CB8AC3E}">
        <p14:creationId xmlns:p14="http://schemas.microsoft.com/office/powerpoint/2010/main" val="1608736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97F5FB-31BC-435A-B06B-3FBC10C779D1}"/>
              </a:ext>
            </a:extLst>
          </p:cNvPr>
          <p:cNvSpPr>
            <a:spLocks noGrp="1"/>
          </p:cNvSpPr>
          <p:nvPr>
            <p:ph type="title"/>
          </p:nvPr>
        </p:nvSpPr>
        <p:spPr>
          <a:xfrm>
            <a:off x="0" y="584201"/>
            <a:ext cx="9144000" cy="1116012"/>
          </a:xfrm>
        </p:spPr>
        <p:txBody>
          <a:bodyPr/>
          <a:lstStyle/>
          <a:p>
            <a:pPr algn="ctr"/>
            <a:r>
              <a:rPr lang="da-DK" sz="3500" dirty="0">
                <a:solidFill>
                  <a:schemeClr val="bg1">
                    <a:lumMod val="50000"/>
                  </a:schemeClr>
                </a:solidFill>
              </a:rPr>
              <a:t>BOLIGMASSEN I ALBERTSLUND I RUNDE TAL</a:t>
            </a:r>
          </a:p>
        </p:txBody>
      </p:sp>
      <p:sp>
        <p:nvSpPr>
          <p:cNvPr id="3" name="Pladsholder til indhold 2">
            <a:extLst>
              <a:ext uri="{FF2B5EF4-FFF2-40B4-BE49-F238E27FC236}">
                <a16:creationId xmlns:a16="http://schemas.microsoft.com/office/drawing/2014/main" id="{8CFF5ED1-1D03-4188-8CBA-47EB83690948}"/>
              </a:ext>
            </a:extLst>
          </p:cNvPr>
          <p:cNvSpPr>
            <a:spLocks noGrp="1"/>
          </p:cNvSpPr>
          <p:nvPr>
            <p:ph idx="1"/>
          </p:nvPr>
        </p:nvSpPr>
        <p:spPr/>
        <p:txBody>
          <a:bodyPr/>
          <a:lstStyle/>
          <a:p>
            <a:pPr>
              <a:lnSpc>
                <a:spcPct val="150000"/>
              </a:lnSpc>
            </a:pPr>
            <a:r>
              <a:rPr lang="da-DK" sz="1800" dirty="0">
                <a:latin typeface="Arial" panose="020B0604020202020204" pitchFamily="34" charset="0"/>
                <a:ea typeface="Times New Roman" panose="02020603050405020304" pitchFamily="18" charset="0"/>
                <a:cs typeface="Times New Roman" panose="02020603050405020304" pitchFamily="18" charset="0"/>
              </a:rPr>
              <a:t>Omkring 56 - </a:t>
            </a:r>
            <a:r>
              <a:rPr lang="da-DK" sz="1800" dirty="0">
                <a:effectLst/>
                <a:latin typeface="Arial" panose="020B0604020202020204" pitchFamily="34" charset="0"/>
                <a:ea typeface="Times New Roman" panose="02020603050405020304" pitchFamily="18" charset="0"/>
                <a:cs typeface="Times New Roman" panose="02020603050405020304" pitchFamily="18" charset="0"/>
              </a:rPr>
              <a:t>60 % almenboliger</a:t>
            </a:r>
          </a:p>
          <a:p>
            <a:pPr>
              <a:lnSpc>
                <a:spcPct val="150000"/>
              </a:lnSpc>
            </a:pPr>
            <a:r>
              <a:rPr lang="da-DK" sz="1800" dirty="0">
                <a:effectLst/>
                <a:latin typeface="Arial" panose="020B0604020202020204" pitchFamily="34" charset="0"/>
                <a:ea typeface="Times New Roman" panose="02020603050405020304" pitchFamily="18" charset="0"/>
                <a:cs typeface="Times New Roman" panose="02020603050405020304" pitchFamily="18" charset="0"/>
              </a:rPr>
              <a:t>Omkring 33 % er ejerboliger</a:t>
            </a:r>
          </a:p>
          <a:p>
            <a:pPr>
              <a:lnSpc>
                <a:spcPct val="150000"/>
              </a:lnSpc>
            </a:pPr>
            <a:r>
              <a:rPr lang="da-DK" sz="1800" dirty="0">
                <a:effectLst/>
                <a:latin typeface="Arial" panose="020B0604020202020204" pitchFamily="34" charset="0"/>
                <a:ea typeface="Times New Roman" panose="02020603050405020304" pitchFamily="18" charset="0"/>
                <a:cs typeface="Times New Roman" panose="02020603050405020304" pitchFamily="18" charset="0"/>
              </a:rPr>
              <a:t>Omkring 4 % er andelsboliger</a:t>
            </a:r>
          </a:p>
          <a:p>
            <a:pPr>
              <a:lnSpc>
                <a:spcPct val="150000"/>
              </a:lnSpc>
            </a:pPr>
            <a:r>
              <a:rPr lang="da-DK" sz="1800" dirty="0">
                <a:effectLst/>
                <a:latin typeface="Arial" panose="020B0604020202020204" pitchFamily="34" charset="0"/>
                <a:ea typeface="Times New Roman" panose="02020603050405020304" pitchFamily="18" charset="0"/>
                <a:cs typeface="Times New Roman" panose="02020603050405020304" pitchFamily="18" charset="0"/>
              </a:rPr>
              <a:t>0,8 % private udlejningsboliger samt 2,8 % offentlige boliger</a:t>
            </a:r>
          </a:p>
          <a:p>
            <a:pPr>
              <a:lnSpc>
                <a:spcPct val="150000"/>
              </a:lnSpc>
            </a:pPr>
            <a:r>
              <a:rPr lang="da-DK" sz="1800" dirty="0">
                <a:latin typeface="Arial" panose="020B0604020202020204" pitchFamily="34" charset="0"/>
                <a:ea typeface="Times New Roman" panose="02020603050405020304" pitchFamily="18" charset="0"/>
                <a:cs typeface="Times New Roman" panose="02020603050405020304" pitchFamily="18" charset="0"/>
              </a:rPr>
              <a:t>Omkring 7 % </a:t>
            </a:r>
            <a:r>
              <a:rPr lang="da-DK" sz="1800" dirty="0">
                <a:effectLst/>
                <a:latin typeface="Arial" panose="020B0604020202020204" pitchFamily="34" charset="0"/>
                <a:ea typeface="Times New Roman" panose="02020603050405020304" pitchFamily="18" charset="0"/>
                <a:cs typeface="Times New Roman" panose="02020603050405020304" pitchFamily="18" charset="0"/>
              </a:rPr>
              <a:t>af boligmassen er opført efter 1990</a:t>
            </a:r>
          </a:p>
          <a:p>
            <a:pPr>
              <a:lnSpc>
                <a:spcPct val="150000"/>
              </a:lnSpc>
            </a:pPr>
            <a:r>
              <a:rPr lang="da-DK" sz="1800" dirty="0">
                <a:effectLst/>
                <a:latin typeface="Arial" panose="020B0604020202020204" pitchFamily="34" charset="0"/>
                <a:ea typeface="Times New Roman" panose="02020603050405020304" pitchFamily="18" charset="0"/>
                <a:cs typeface="Times New Roman" panose="02020603050405020304" pitchFamily="18" charset="0"/>
              </a:rPr>
              <a:t>Ca. 60 % af boligerne er mindre end 100 m2 og 17 % af boligerne over 125 m2. </a:t>
            </a:r>
            <a:endParaRPr lang="da-DK" dirty="0"/>
          </a:p>
        </p:txBody>
      </p:sp>
    </p:spTree>
    <p:extLst>
      <p:ext uri="{BB962C8B-B14F-4D97-AF65-F5344CB8AC3E}">
        <p14:creationId xmlns:p14="http://schemas.microsoft.com/office/powerpoint/2010/main" val="10135185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F2005D1E-4E7C-42B8-8281-D719702D101F}"/>
              </a:ext>
            </a:extLst>
          </p:cNvPr>
          <p:cNvPicPr>
            <a:picLocks noChangeAspect="1"/>
          </p:cNvPicPr>
          <p:nvPr/>
        </p:nvPicPr>
        <p:blipFill rotWithShape="1">
          <a:blip r:embed="rId3"/>
          <a:srcRect t="27556"/>
          <a:stretch/>
        </p:blipFill>
        <p:spPr>
          <a:xfrm>
            <a:off x="359299" y="-27384"/>
            <a:ext cx="8425402" cy="3718766"/>
          </a:xfrm>
          <a:prstGeom prst="rect">
            <a:avLst/>
          </a:prstGeom>
        </p:spPr>
      </p:pic>
      <p:sp>
        <p:nvSpPr>
          <p:cNvPr id="3" name="Tekstfelt 2">
            <a:extLst>
              <a:ext uri="{FF2B5EF4-FFF2-40B4-BE49-F238E27FC236}">
                <a16:creationId xmlns:a16="http://schemas.microsoft.com/office/drawing/2014/main" id="{A45D6E03-9C4F-41F7-AACC-918661C6E4A5}"/>
              </a:ext>
            </a:extLst>
          </p:cNvPr>
          <p:cNvSpPr txBox="1"/>
          <p:nvPr/>
        </p:nvSpPr>
        <p:spPr>
          <a:xfrm>
            <a:off x="2267744" y="332656"/>
            <a:ext cx="5184576" cy="307777"/>
          </a:xfrm>
          <a:prstGeom prst="rect">
            <a:avLst/>
          </a:prstGeom>
          <a:noFill/>
        </p:spPr>
        <p:txBody>
          <a:bodyPr wrap="square" lIns="0" tIns="0" rIns="0" bIns="0" rtlCol="0">
            <a:spAutoFit/>
          </a:bodyPr>
          <a:lstStyle/>
          <a:p>
            <a:r>
              <a:rPr lang="da-DK" sz="2000" i="1" dirty="0">
                <a:latin typeface="+mn-lt"/>
              </a:rPr>
              <a:t>Uden byudvikling</a:t>
            </a:r>
          </a:p>
        </p:txBody>
      </p:sp>
      <p:pic>
        <p:nvPicPr>
          <p:cNvPr id="7" name="Billede 6">
            <a:extLst>
              <a:ext uri="{FF2B5EF4-FFF2-40B4-BE49-F238E27FC236}">
                <a16:creationId xmlns:a16="http://schemas.microsoft.com/office/drawing/2014/main" id="{BBCFCF61-B3B9-41F9-BD11-07A4731B23DD}"/>
              </a:ext>
            </a:extLst>
          </p:cNvPr>
          <p:cNvPicPr>
            <a:picLocks noChangeAspect="1"/>
          </p:cNvPicPr>
          <p:nvPr/>
        </p:nvPicPr>
        <p:blipFill rotWithShape="1">
          <a:blip r:embed="rId4"/>
          <a:srcRect t="14366"/>
          <a:stretch/>
        </p:blipFill>
        <p:spPr>
          <a:xfrm>
            <a:off x="473888" y="3334083"/>
            <a:ext cx="6984776" cy="3765547"/>
          </a:xfrm>
          <a:prstGeom prst="rect">
            <a:avLst/>
          </a:prstGeom>
        </p:spPr>
      </p:pic>
      <p:sp>
        <p:nvSpPr>
          <p:cNvPr id="8" name="Tekstfelt 7">
            <a:extLst>
              <a:ext uri="{FF2B5EF4-FFF2-40B4-BE49-F238E27FC236}">
                <a16:creationId xmlns:a16="http://schemas.microsoft.com/office/drawing/2014/main" id="{53FC2CAA-DF36-4DD3-998D-AA8FD2A28959}"/>
              </a:ext>
            </a:extLst>
          </p:cNvPr>
          <p:cNvSpPr txBox="1"/>
          <p:nvPr/>
        </p:nvSpPr>
        <p:spPr>
          <a:xfrm>
            <a:off x="3995936" y="3841303"/>
            <a:ext cx="5184576" cy="307777"/>
          </a:xfrm>
          <a:prstGeom prst="rect">
            <a:avLst/>
          </a:prstGeom>
          <a:noFill/>
        </p:spPr>
        <p:txBody>
          <a:bodyPr wrap="square" lIns="0" tIns="0" rIns="0" bIns="0" rtlCol="0">
            <a:spAutoFit/>
          </a:bodyPr>
          <a:lstStyle/>
          <a:p>
            <a:r>
              <a:rPr lang="da-DK" sz="2000" i="1" dirty="0">
                <a:latin typeface="+mn-lt"/>
              </a:rPr>
              <a:t>Med byudvikling</a:t>
            </a:r>
          </a:p>
        </p:txBody>
      </p:sp>
    </p:spTree>
    <p:extLst>
      <p:ext uri="{BB962C8B-B14F-4D97-AF65-F5344CB8AC3E}">
        <p14:creationId xmlns:p14="http://schemas.microsoft.com/office/powerpoint/2010/main" val="1882406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20273E-A959-4E90-A526-661DFE2DAA59}"/>
              </a:ext>
            </a:extLst>
          </p:cNvPr>
          <p:cNvSpPr>
            <a:spLocks noGrp="1"/>
          </p:cNvSpPr>
          <p:nvPr>
            <p:ph type="title"/>
          </p:nvPr>
        </p:nvSpPr>
        <p:spPr/>
        <p:txBody>
          <a:bodyPr/>
          <a:lstStyle/>
          <a:p>
            <a:r>
              <a:rPr lang="da-DK" dirty="0"/>
              <a:t>Mål for Voksenliv</a:t>
            </a:r>
          </a:p>
        </p:txBody>
      </p:sp>
      <p:graphicFrame>
        <p:nvGraphicFramePr>
          <p:cNvPr id="7" name="Tabel 6">
            <a:extLst>
              <a:ext uri="{FF2B5EF4-FFF2-40B4-BE49-F238E27FC236}">
                <a16:creationId xmlns:a16="http://schemas.microsoft.com/office/drawing/2014/main" id="{DA862E92-F629-4217-B648-ACDF66232CA1}"/>
              </a:ext>
            </a:extLst>
          </p:cNvPr>
          <p:cNvGraphicFramePr>
            <a:graphicFrameLocks noGrp="1"/>
          </p:cNvGraphicFramePr>
          <p:nvPr>
            <p:extLst>
              <p:ext uri="{D42A27DB-BD31-4B8C-83A1-F6EECF244321}">
                <p14:modId xmlns:p14="http://schemas.microsoft.com/office/powerpoint/2010/main" val="1258869664"/>
              </p:ext>
            </p:extLst>
          </p:nvPr>
        </p:nvGraphicFramePr>
        <p:xfrm>
          <a:off x="503237" y="1306931"/>
          <a:ext cx="7669163" cy="4962922"/>
        </p:xfrm>
        <a:graphic>
          <a:graphicData uri="http://schemas.openxmlformats.org/drawingml/2006/table">
            <a:tbl>
              <a:tblPr firstRow="1" firstCol="1" bandRow="1"/>
              <a:tblGrid>
                <a:gridCol w="2518819">
                  <a:extLst>
                    <a:ext uri="{9D8B030D-6E8A-4147-A177-3AD203B41FA5}">
                      <a16:colId xmlns:a16="http://schemas.microsoft.com/office/drawing/2014/main" val="3593074654"/>
                    </a:ext>
                  </a:extLst>
                </a:gridCol>
                <a:gridCol w="5150344">
                  <a:extLst>
                    <a:ext uri="{9D8B030D-6E8A-4147-A177-3AD203B41FA5}">
                      <a16:colId xmlns:a16="http://schemas.microsoft.com/office/drawing/2014/main" val="4264795003"/>
                    </a:ext>
                  </a:extLst>
                </a:gridCol>
              </a:tblGrid>
              <a:tr h="288032">
                <a:tc>
                  <a:txBody>
                    <a:bodyPr/>
                    <a:lstStyle/>
                    <a:p>
                      <a:pPr algn="ctr">
                        <a:lnSpc>
                          <a:spcPct val="115000"/>
                        </a:lnSpc>
                        <a:spcAft>
                          <a:spcPts val="1000"/>
                        </a:spcAft>
                      </a:pPr>
                      <a:r>
                        <a:rPr lang="da-DK" sz="15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Tema</a:t>
                      </a:r>
                      <a:endParaRPr lang="da-DK" sz="1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13" marR="679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algn="ctr">
                        <a:lnSpc>
                          <a:spcPct val="115000"/>
                        </a:lnSpc>
                        <a:spcAft>
                          <a:spcPts val="1000"/>
                        </a:spcAft>
                      </a:pPr>
                      <a:r>
                        <a:rPr lang="da-DK" sz="15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Mål</a:t>
                      </a:r>
                      <a:endParaRPr lang="da-DK" sz="1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13" marR="679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3398156384"/>
                  </a:ext>
                </a:extLst>
              </a:tr>
              <a:tr h="1562368">
                <a:tc>
                  <a:txBody>
                    <a:bodyPr/>
                    <a:lstStyle/>
                    <a:p>
                      <a:pPr marL="0" lvl="0" indent="0">
                        <a:lnSpc>
                          <a:spcPct val="115000"/>
                        </a:lnSpc>
                        <a:buFont typeface="+mj-lt"/>
                        <a:buNone/>
                        <a:tabLst>
                          <a:tab pos="228600" algn="l"/>
                          <a:tab pos="828040" algn="l"/>
                        </a:tabLst>
                      </a:pPr>
                      <a:r>
                        <a:rPr lang="da-DK" sz="11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1)  Byens borgere </a:t>
                      </a:r>
                      <a:endPar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266700" lvl="0" indent="-84138">
                        <a:lnSpc>
                          <a:spcPct val="115000"/>
                        </a:lnSpc>
                        <a:spcAft>
                          <a:spcPts val="1000"/>
                        </a:spcAft>
                        <a:buFont typeface="Calibri" panose="020F0502020204030204" pitchFamily="34" charset="0"/>
                        <a:buChar char="-"/>
                        <a:tabLst>
                          <a:tab pos="228600" algn="l"/>
                          <a:tab pos="828040" algn="l"/>
                        </a:tabLst>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Hvilke borgere er det der bor i AK?</a:t>
                      </a:r>
                    </a:p>
                    <a:p>
                      <a:pPr>
                        <a:lnSpc>
                          <a:spcPct val="115000"/>
                        </a:lnSpc>
                        <a:spcAft>
                          <a:spcPts val="1000"/>
                        </a:spcAft>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913" marR="679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buFont typeface="Symbol" panose="05050102010706020507" pitchFamily="18" charset="2"/>
                        <a:buChar char=""/>
                        <a:tabLst>
                          <a:tab pos="228600" algn="l"/>
                        </a:tabLst>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Andelen af borgere med mere end 1 års ledighed skal falde under landsgennemsnittet i hele 2025</a:t>
                      </a:r>
                    </a:p>
                    <a:p>
                      <a:pPr marL="342900" lvl="0" indent="-342900">
                        <a:lnSpc>
                          <a:spcPct val="115000"/>
                        </a:lnSpc>
                        <a:buFont typeface="Symbol" panose="05050102010706020507" pitchFamily="18" charset="2"/>
                        <a:buChar char=""/>
                        <a:tabLst>
                          <a:tab pos="228600" algn="l"/>
                        </a:tabLst>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Flere borgere bliver frivillige i sociale og folkeoplysende foreninger.</a:t>
                      </a:r>
                    </a:p>
                    <a:p>
                      <a:pPr marL="342900" lvl="0" indent="-342900">
                        <a:lnSpc>
                          <a:spcPct val="115000"/>
                        </a:lnSpc>
                        <a:buFont typeface="Symbol" panose="05050102010706020507" pitchFamily="18" charset="2"/>
                        <a:buChar char=""/>
                        <a:tabLst>
                          <a:tab pos="228600" algn="l"/>
                        </a:tabLst>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Flere albertslundere oplever sig i stand til, og tager aktivt del i den demokratiske samtale.</a:t>
                      </a:r>
                    </a:p>
                    <a:p>
                      <a:pPr marL="342900" lvl="0" indent="-342900">
                        <a:lnSpc>
                          <a:spcPct val="115000"/>
                        </a:lnSpc>
                        <a:buFont typeface="Symbol" panose="05050102010706020507" pitchFamily="18" charset="2"/>
                        <a:buChar char=""/>
                        <a:tabLst>
                          <a:tab pos="228600" algn="l"/>
                        </a:tabLst>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Flere albertslundere oplever bedre mental trivsel og sundhed.</a:t>
                      </a:r>
                    </a:p>
                    <a:p>
                      <a:pPr marL="342900" lvl="0" indent="-342900">
                        <a:lnSpc>
                          <a:spcPct val="115000"/>
                        </a:lnSpc>
                        <a:spcAft>
                          <a:spcPts val="1000"/>
                        </a:spcAft>
                        <a:buFont typeface="Symbol" panose="05050102010706020507" pitchFamily="18" charset="2"/>
                        <a:buChar char=""/>
                        <a:tabLst>
                          <a:tab pos="228600" algn="l"/>
                        </a:tabLst>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Flere borgere er fysisk aktive både i foreninger og udenfor idrætsfællesskaber.</a:t>
                      </a:r>
                    </a:p>
                  </a:txBody>
                  <a:tcPr marL="67913" marR="679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0891713"/>
                  </a:ext>
                </a:extLst>
              </a:tr>
              <a:tr h="1943629">
                <a:tc>
                  <a:txBody>
                    <a:bodyPr/>
                    <a:lstStyle/>
                    <a:p>
                      <a:pPr marL="0" lvl="0" indent="0">
                        <a:lnSpc>
                          <a:spcPct val="115000"/>
                        </a:lnSpc>
                        <a:buFont typeface="+mj-lt"/>
                        <a:buNone/>
                      </a:pPr>
                      <a:r>
                        <a:rPr lang="da-DK" sz="11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2)  Byens rammer </a:t>
                      </a:r>
                      <a:endPar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182563">
                        <a:lnSpc>
                          <a:spcPct val="115000"/>
                        </a:lnSpc>
                        <a:spcAft>
                          <a:spcPts val="1000"/>
                        </a:spcAft>
                        <a:buFont typeface="Calibri" panose="020F0502020204030204" pitchFamily="34" charset="0"/>
                        <a:buNone/>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Hvilken by har vi?</a:t>
                      </a:r>
                    </a:p>
                    <a:p>
                      <a:pPr>
                        <a:lnSpc>
                          <a:spcPct val="115000"/>
                        </a:lnSpc>
                        <a:spcAft>
                          <a:spcPts val="1000"/>
                        </a:spcAft>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913" marR="679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buFont typeface="Symbol" panose="05050102010706020507" pitchFamily="18" charset="2"/>
                        <a:buChar char=""/>
                        <a:tabLst>
                          <a:tab pos="228600" algn="l"/>
                        </a:tabLst>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Borgernes møde med kunsten og kulturen skal medvirke til at skabe fællesskaber, dannelse og forståelse for ens medborgere.  </a:t>
                      </a:r>
                    </a:p>
                    <a:p>
                      <a:pPr marL="342900" lvl="0" indent="-342900">
                        <a:lnSpc>
                          <a:spcPct val="115000"/>
                        </a:lnSpc>
                        <a:buFont typeface="Symbol" panose="05050102010706020507" pitchFamily="18" charset="2"/>
                        <a:buChar char=""/>
                        <a:tabLst>
                          <a:tab pos="228600" algn="l"/>
                        </a:tabLst>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Skabe muligheder for at bygge boliger til 4.000 borgere på 4 år.</a:t>
                      </a:r>
                    </a:p>
                    <a:p>
                      <a:pPr marL="342900" lvl="0" indent="-342900">
                        <a:lnSpc>
                          <a:spcPct val="115000"/>
                        </a:lnSpc>
                        <a:buFont typeface="Symbol" panose="05050102010706020507" pitchFamily="18" charset="2"/>
                        <a:buChar char=""/>
                        <a:tabLst>
                          <a:tab pos="228600" algn="l"/>
                        </a:tabLst>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 2025 er mængden af genanvendelig affald i restaffald reduceret med 50% i forhold til 2018.</a:t>
                      </a:r>
                    </a:p>
                    <a:p>
                      <a:pPr marL="342900" lvl="0" indent="-342900">
                        <a:lnSpc>
                          <a:spcPct val="115000"/>
                        </a:lnSpc>
                        <a:buFont typeface="Symbol" panose="05050102010706020507" pitchFamily="18" charset="2"/>
                        <a:buChar char=""/>
                        <a:tabLst>
                          <a:tab pos="228600" algn="l"/>
                        </a:tabLst>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Skabe gode fysiske faciliteter for borgerne gennem en mere professionel anlægsstyring.</a:t>
                      </a:r>
                    </a:p>
                    <a:p>
                      <a:pPr marL="342900" lvl="0" indent="-342900">
                        <a:lnSpc>
                          <a:spcPct val="115000"/>
                        </a:lnSpc>
                        <a:spcAft>
                          <a:spcPts val="1000"/>
                        </a:spcAft>
                        <a:buFont typeface="Symbol" panose="05050102010706020507" pitchFamily="18" charset="2"/>
                        <a:buChar char=""/>
                        <a:tabLst>
                          <a:tab pos="228600" algn="l"/>
                        </a:tabLst>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 2025 er udledning af CO2 fra vejgående lokaltrafik reduceret med 15% i forhold til 2017.</a:t>
                      </a:r>
                    </a:p>
                  </a:txBody>
                  <a:tcPr marL="67913" marR="679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2472902"/>
                  </a:ext>
                </a:extLst>
              </a:tr>
              <a:tr h="1168893">
                <a:tc>
                  <a:txBody>
                    <a:bodyPr/>
                    <a:lstStyle/>
                    <a:p>
                      <a:pPr marL="0" lvl="0" indent="0">
                        <a:lnSpc>
                          <a:spcPct val="115000"/>
                        </a:lnSpc>
                        <a:buFont typeface="+mj-lt"/>
                        <a:buNone/>
                      </a:pPr>
                      <a:r>
                        <a:rPr lang="da-DK" sz="11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3)  Borgernes møde med kommunen </a:t>
                      </a:r>
                      <a:endPar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182563">
                        <a:lnSpc>
                          <a:spcPct val="115000"/>
                        </a:lnSpc>
                        <a:spcAft>
                          <a:spcPts val="1000"/>
                        </a:spcAft>
                        <a:buFont typeface="Calibri" panose="020F0502020204030204" pitchFamily="34" charset="0"/>
                        <a:buNone/>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som forvaltning og digitalt</a:t>
                      </a:r>
                    </a:p>
                    <a:p>
                      <a:pPr>
                        <a:lnSpc>
                          <a:spcPct val="115000"/>
                        </a:lnSpc>
                        <a:spcAft>
                          <a:spcPts val="1000"/>
                        </a:spcAft>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913" marR="679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buFont typeface="Symbol" panose="05050102010706020507" pitchFamily="18" charset="2"/>
                        <a:buChar char=""/>
                        <a:tabLst>
                          <a:tab pos="228600" algn="l"/>
                        </a:tabLst>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Flere albertslundere skal opleve én samlet indgang til kommunen uanset, hvad de har behov for hjælp til.</a:t>
                      </a:r>
                    </a:p>
                    <a:p>
                      <a:pPr marL="342900" lvl="0" indent="-342900">
                        <a:lnSpc>
                          <a:spcPct val="115000"/>
                        </a:lnSpc>
                        <a:buFont typeface="Symbol" panose="05050102010706020507" pitchFamily="18" charset="2"/>
                        <a:buChar char=""/>
                        <a:tabLst>
                          <a:tab pos="228600" algn="l"/>
                        </a:tabLst>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Øge tilfredsheden i forbindelse med borgerens sagsbehandling i kommunen.</a:t>
                      </a:r>
                    </a:p>
                    <a:p>
                      <a:pPr marL="342900" lvl="0" indent="-342900">
                        <a:lnSpc>
                          <a:spcPct val="115000"/>
                        </a:lnSpc>
                        <a:spcAft>
                          <a:spcPts val="1000"/>
                        </a:spcAft>
                        <a:buFont typeface="Symbol" panose="05050102010706020507" pitchFamily="18" charset="2"/>
                        <a:buChar char=""/>
                        <a:tabLst>
                          <a:tab pos="228600" algn="l"/>
                        </a:tabLst>
                      </a:pPr>
                      <a:r>
                        <a:rPr lang="da-DK"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Borgerne oplever kulturinstitutioner på nye måder, og kulturinstitutionerne understøtter en bredere brug. </a:t>
                      </a:r>
                    </a:p>
                  </a:txBody>
                  <a:tcPr marL="67913" marR="679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7459041"/>
                  </a:ext>
                </a:extLst>
              </a:tr>
            </a:tbl>
          </a:graphicData>
        </a:graphic>
      </p:graphicFrame>
    </p:spTree>
    <p:extLst>
      <p:ext uri="{BB962C8B-B14F-4D97-AF65-F5344CB8AC3E}">
        <p14:creationId xmlns:p14="http://schemas.microsoft.com/office/powerpoint/2010/main" val="8127637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bord&#10;&#10;Automatisk genereret beskrivelse">
            <a:extLst>
              <a:ext uri="{FF2B5EF4-FFF2-40B4-BE49-F238E27FC236}">
                <a16:creationId xmlns:a16="http://schemas.microsoft.com/office/drawing/2014/main" id="{D7E816FD-82A9-4009-B88C-844FB59AE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1340768"/>
            <a:ext cx="4564875" cy="4885843"/>
          </a:xfrm>
          <a:prstGeom prst="rect">
            <a:avLst/>
          </a:prstGeom>
        </p:spPr>
      </p:pic>
      <p:sp>
        <p:nvSpPr>
          <p:cNvPr id="6" name="Titel 1">
            <a:extLst>
              <a:ext uri="{FF2B5EF4-FFF2-40B4-BE49-F238E27FC236}">
                <a16:creationId xmlns:a16="http://schemas.microsoft.com/office/drawing/2014/main" id="{89F6FA40-93A4-4C4D-B12A-C82B0AB423B4}"/>
              </a:ext>
            </a:extLst>
          </p:cNvPr>
          <p:cNvSpPr txBox="1">
            <a:spLocks/>
          </p:cNvSpPr>
          <p:nvPr/>
        </p:nvSpPr>
        <p:spPr>
          <a:xfrm>
            <a:off x="755576" y="368772"/>
            <a:ext cx="7920880" cy="1116012"/>
          </a:xfrm>
          <a:prstGeom prst="rect">
            <a:avLst/>
          </a:prstGeom>
        </p:spPr>
        <p:txBody>
          <a:bodyPr>
            <a:normAutofit fontScale="25000" lnSpcReduction="20000"/>
          </a:bodyPr>
          <a:lstStyle>
            <a:lvl1pPr algn="l" rtl="0" eaLnBrk="1" fontAlgn="base" hangingPunct="1">
              <a:lnSpc>
                <a:spcPct val="83000"/>
              </a:lnSpc>
              <a:spcBef>
                <a:spcPct val="0"/>
              </a:spcBef>
              <a:spcAft>
                <a:spcPct val="0"/>
              </a:spcAft>
              <a:defRPr sz="3600">
                <a:solidFill>
                  <a:srgbClr val="7F7F7F"/>
                </a:solidFill>
                <a:latin typeface="+mj-lt"/>
                <a:ea typeface="+mj-ea"/>
                <a:cs typeface="+mj-cs"/>
              </a:defRPr>
            </a:lvl1pPr>
            <a:lvl2pPr algn="l" rtl="0" eaLnBrk="1" fontAlgn="base" hangingPunct="1">
              <a:spcBef>
                <a:spcPct val="0"/>
              </a:spcBef>
              <a:spcAft>
                <a:spcPct val="0"/>
              </a:spcAft>
              <a:defRPr sz="2800">
                <a:solidFill>
                  <a:srgbClr val="214DA2"/>
                </a:solidFill>
                <a:latin typeface="Arial Unicode MS" pitchFamily="34" charset="-128"/>
              </a:defRPr>
            </a:lvl2pPr>
            <a:lvl3pPr algn="l" rtl="0" eaLnBrk="1" fontAlgn="base" hangingPunct="1">
              <a:spcBef>
                <a:spcPct val="0"/>
              </a:spcBef>
              <a:spcAft>
                <a:spcPct val="0"/>
              </a:spcAft>
              <a:defRPr sz="2800">
                <a:solidFill>
                  <a:srgbClr val="214DA2"/>
                </a:solidFill>
                <a:latin typeface="Arial Unicode MS" pitchFamily="34" charset="-128"/>
              </a:defRPr>
            </a:lvl3pPr>
            <a:lvl4pPr algn="l" rtl="0" eaLnBrk="1" fontAlgn="base" hangingPunct="1">
              <a:spcBef>
                <a:spcPct val="0"/>
              </a:spcBef>
              <a:spcAft>
                <a:spcPct val="0"/>
              </a:spcAft>
              <a:defRPr sz="2800">
                <a:solidFill>
                  <a:srgbClr val="214DA2"/>
                </a:solidFill>
                <a:latin typeface="Arial Unicode MS" pitchFamily="34" charset="-128"/>
              </a:defRPr>
            </a:lvl4pPr>
            <a:lvl5pPr algn="l" rtl="0" eaLnBrk="1" fontAlgn="base" hangingPunct="1">
              <a:spcBef>
                <a:spcPct val="0"/>
              </a:spcBef>
              <a:spcAft>
                <a:spcPct val="0"/>
              </a:spcAft>
              <a:defRPr sz="2800">
                <a:solidFill>
                  <a:srgbClr val="214DA2"/>
                </a:solidFill>
                <a:latin typeface="Arial Unicode MS" pitchFamily="34" charset="-128"/>
              </a:defRPr>
            </a:lvl5pPr>
            <a:lvl6pPr marL="457200" algn="l" rtl="0" eaLnBrk="1" fontAlgn="base" hangingPunct="1">
              <a:spcBef>
                <a:spcPct val="0"/>
              </a:spcBef>
              <a:spcAft>
                <a:spcPct val="0"/>
              </a:spcAft>
              <a:defRPr sz="2800">
                <a:solidFill>
                  <a:srgbClr val="214DA2"/>
                </a:solidFill>
                <a:latin typeface="Arial Unicode MS" pitchFamily="34" charset="-128"/>
              </a:defRPr>
            </a:lvl6pPr>
            <a:lvl7pPr marL="914400" algn="l" rtl="0" eaLnBrk="1" fontAlgn="base" hangingPunct="1">
              <a:spcBef>
                <a:spcPct val="0"/>
              </a:spcBef>
              <a:spcAft>
                <a:spcPct val="0"/>
              </a:spcAft>
              <a:defRPr sz="2800">
                <a:solidFill>
                  <a:srgbClr val="214DA2"/>
                </a:solidFill>
                <a:latin typeface="Arial Unicode MS" pitchFamily="34" charset="-128"/>
              </a:defRPr>
            </a:lvl7pPr>
            <a:lvl8pPr marL="1371600" algn="l" rtl="0" eaLnBrk="1" fontAlgn="base" hangingPunct="1">
              <a:spcBef>
                <a:spcPct val="0"/>
              </a:spcBef>
              <a:spcAft>
                <a:spcPct val="0"/>
              </a:spcAft>
              <a:defRPr sz="2800">
                <a:solidFill>
                  <a:srgbClr val="214DA2"/>
                </a:solidFill>
                <a:latin typeface="Arial Unicode MS" pitchFamily="34" charset="-128"/>
              </a:defRPr>
            </a:lvl8pPr>
            <a:lvl9pPr marL="1828800" algn="l" rtl="0" eaLnBrk="1" fontAlgn="base" hangingPunct="1">
              <a:spcBef>
                <a:spcPct val="0"/>
              </a:spcBef>
              <a:spcAft>
                <a:spcPct val="0"/>
              </a:spcAft>
              <a:defRPr sz="2800">
                <a:solidFill>
                  <a:srgbClr val="214DA2"/>
                </a:solidFill>
                <a:latin typeface="Arial Unicode MS" pitchFamily="34" charset="-128"/>
              </a:defRPr>
            </a:lvl9pPr>
          </a:lstStyle>
          <a:p>
            <a:pPr algn="ctr">
              <a:lnSpc>
                <a:spcPct val="170000"/>
              </a:lnSpc>
            </a:pPr>
            <a:r>
              <a:rPr lang="da-DK" sz="11200" kern="0" dirty="0">
                <a:solidFill>
                  <a:schemeClr val="tx1"/>
                </a:solidFill>
              </a:rPr>
              <a:t>RÆKKEFØLGE OG SAMLET ANTAL BOLIGER</a:t>
            </a:r>
            <a:br>
              <a:rPr lang="da-DK" kern="0" dirty="0">
                <a:solidFill>
                  <a:schemeClr val="tx2"/>
                </a:solidFill>
              </a:rPr>
            </a:br>
            <a:endParaRPr lang="da-DK" kern="0" dirty="0">
              <a:solidFill>
                <a:schemeClr val="tx2"/>
              </a:solidFill>
            </a:endParaRPr>
          </a:p>
        </p:txBody>
      </p:sp>
    </p:spTree>
    <p:extLst>
      <p:ext uri="{BB962C8B-B14F-4D97-AF65-F5344CB8AC3E}">
        <p14:creationId xmlns:p14="http://schemas.microsoft.com/office/powerpoint/2010/main" val="14282219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4A1493-96ED-4030-9796-C37EE8890B5B}"/>
              </a:ext>
            </a:extLst>
          </p:cNvPr>
          <p:cNvSpPr>
            <a:spLocks noGrp="1"/>
          </p:cNvSpPr>
          <p:nvPr>
            <p:ph type="title"/>
          </p:nvPr>
        </p:nvSpPr>
        <p:spPr>
          <a:xfrm>
            <a:off x="464326" y="584201"/>
            <a:ext cx="8176437" cy="1116012"/>
          </a:xfrm>
        </p:spPr>
        <p:txBody>
          <a:bodyPr wrap="square" anchor="t">
            <a:normAutofit fontScale="90000"/>
          </a:bodyPr>
          <a:lstStyle/>
          <a:p>
            <a:r>
              <a:rPr lang="da-DK" dirty="0">
                <a:solidFill>
                  <a:schemeClr val="tx2"/>
                </a:solidFill>
              </a:rPr>
              <a:t>Særligt om borgersamlingens anbefalinger</a:t>
            </a:r>
            <a:br>
              <a:rPr lang="da-DK" dirty="0"/>
            </a:br>
            <a:endParaRPr lang="da-DK" dirty="0"/>
          </a:p>
        </p:txBody>
      </p:sp>
      <p:sp>
        <p:nvSpPr>
          <p:cNvPr id="3" name="Pladsholder til indhold 2">
            <a:extLst>
              <a:ext uri="{FF2B5EF4-FFF2-40B4-BE49-F238E27FC236}">
                <a16:creationId xmlns:a16="http://schemas.microsoft.com/office/drawing/2014/main" id="{AADB5D00-A0A6-4CCB-BD28-ED5F1AC76AA6}"/>
              </a:ext>
            </a:extLst>
          </p:cNvPr>
          <p:cNvSpPr>
            <a:spLocks noGrp="1"/>
          </p:cNvSpPr>
          <p:nvPr>
            <p:ph sz="half" idx="1"/>
          </p:nvPr>
        </p:nvSpPr>
        <p:spPr>
          <a:xfrm>
            <a:off x="503238" y="1700213"/>
            <a:ext cx="3975100" cy="4537075"/>
          </a:xfrm>
        </p:spPr>
        <p:txBody>
          <a:bodyPr wrap="square" anchor="t">
            <a:normAutofit/>
          </a:bodyPr>
          <a:lstStyle/>
          <a:p>
            <a:r>
              <a:rPr lang="da-DK" sz="180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Borgersamlingens vision og værdier er indarbejdet i Kommuneplanens Hovedstruktur, og dele af anbefalingerne er omsat til retningslinjer </a:t>
            </a:r>
          </a:p>
          <a:p>
            <a:pPr marL="0" indent="0">
              <a:buNone/>
            </a:pPr>
            <a:endParaRPr lang="da-DK" sz="180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da-DK" sz="1800" i="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Borgersamlingens vision og værdier danner sammen med </a:t>
            </a:r>
            <a:r>
              <a:rPr lang="da-DK"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Vision &amp; Strategi</a:t>
            </a:r>
            <a:r>
              <a:rPr lang="da-DK" sz="1800" i="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samt kommuneplanstrategi </a:t>
            </a:r>
            <a:r>
              <a:rPr lang="da-DK"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Mere Albertslund</a:t>
            </a:r>
            <a:r>
              <a:rPr lang="da-DK" sz="1800" i="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fundamenter for en række politiske målsætninger</a:t>
            </a:r>
            <a:endParaRPr lang="da-DK" sz="1800" i="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da-DK" i="0" dirty="0"/>
          </a:p>
        </p:txBody>
      </p:sp>
      <p:pic>
        <p:nvPicPr>
          <p:cNvPr id="5" name="Billede 4">
            <a:extLst>
              <a:ext uri="{FF2B5EF4-FFF2-40B4-BE49-F238E27FC236}">
                <a16:creationId xmlns:a16="http://schemas.microsoft.com/office/drawing/2014/main" id="{7193C2C5-B850-4569-B282-9D4522C98221}"/>
              </a:ext>
            </a:extLst>
          </p:cNvPr>
          <p:cNvPicPr>
            <a:picLocks noChangeAspect="1"/>
          </p:cNvPicPr>
          <p:nvPr/>
        </p:nvPicPr>
        <p:blipFill>
          <a:blip r:embed="rId3"/>
          <a:stretch>
            <a:fillRect/>
          </a:stretch>
        </p:blipFill>
        <p:spPr>
          <a:xfrm>
            <a:off x="4954308" y="1700213"/>
            <a:ext cx="3397809" cy="4537075"/>
          </a:xfrm>
          <a:prstGeom prst="rect">
            <a:avLst/>
          </a:prstGeom>
          <a:noFill/>
        </p:spPr>
      </p:pic>
    </p:spTree>
    <p:extLst>
      <p:ext uri="{BB962C8B-B14F-4D97-AF65-F5344CB8AC3E}">
        <p14:creationId xmlns:p14="http://schemas.microsoft.com/office/powerpoint/2010/main" val="882959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B9BD59B-0023-4CBF-A67D-0FA7BB8CA91C}"/>
              </a:ext>
            </a:extLst>
          </p:cNvPr>
          <p:cNvPicPr>
            <a:picLocks noChangeAspect="1"/>
          </p:cNvPicPr>
          <p:nvPr/>
        </p:nvPicPr>
        <p:blipFill>
          <a:blip r:embed="rId3"/>
          <a:stretch>
            <a:fillRect/>
          </a:stretch>
        </p:blipFill>
        <p:spPr>
          <a:xfrm>
            <a:off x="0" y="332656"/>
            <a:ext cx="9144000" cy="6413500"/>
          </a:xfrm>
          <a:prstGeom prst="rect">
            <a:avLst/>
          </a:prstGeom>
        </p:spPr>
      </p:pic>
    </p:spTree>
    <p:extLst>
      <p:ext uri="{BB962C8B-B14F-4D97-AF65-F5344CB8AC3E}">
        <p14:creationId xmlns:p14="http://schemas.microsoft.com/office/powerpoint/2010/main" val="483473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Et billede, der indeholder bjerg, udendørs, natur, bakkeside&#10;&#10;Automatisk genereret beskrivelse">
            <a:extLst>
              <a:ext uri="{FF2B5EF4-FFF2-40B4-BE49-F238E27FC236}">
                <a16:creationId xmlns:a16="http://schemas.microsoft.com/office/drawing/2014/main" id="{FB20596A-B27B-450D-97B2-21BF780E608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0027" r="10027"/>
          <a:stretch>
            <a:fillRect/>
          </a:stretch>
        </p:blipFill>
        <p:spPr>
          <a:xfrm>
            <a:off x="539552" y="404664"/>
            <a:ext cx="8388424" cy="5582089"/>
          </a:xfrm>
        </p:spPr>
      </p:pic>
      <p:sp>
        <p:nvSpPr>
          <p:cNvPr id="5" name="object 6">
            <a:extLst>
              <a:ext uri="{FF2B5EF4-FFF2-40B4-BE49-F238E27FC236}">
                <a16:creationId xmlns:a16="http://schemas.microsoft.com/office/drawing/2014/main" id="{701055C0-EB2B-4997-9227-C802360CF74A}"/>
              </a:ext>
            </a:extLst>
          </p:cNvPr>
          <p:cNvSpPr/>
          <p:nvPr/>
        </p:nvSpPr>
        <p:spPr>
          <a:xfrm>
            <a:off x="532132" y="346791"/>
            <a:ext cx="8388423" cy="598879"/>
          </a:xfrm>
          <a:custGeom>
            <a:avLst/>
            <a:gdLst/>
            <a:ahLst/>
            <a:cxnLst/>
            <a:rect l="l" t="t" r="r" b="b"/>
            <a:pathLst>
              <a:path w="2178050" h="2090420">
                <a:moveTo>
                  <a:pt x="0" y="2090204"/>
                </a:moveTo>
                <a:lnTo>
                  <a:pt x="2177999" y="2090204"/>
                </a:lnTo>
                <a:lnTo>
                  <a:pt x="2177999" y="0"/>
                </a:lnTo>
                <a:lnTo>
                  <a:pt x="0" y="0"/>
                </a:lnTo>
                <a:lnTo>
                  <a:pt x="0" y="2090204"/>
                </a:lnTo>
                <a:close/>
              </a:path>
            </a:pathLst>
          </a:custGeom>
          <a:solidFill>
            <a:srgbClr val="C00000"/>
          </a:solidFill>
        </p:spPr>
        <p:txBody>
          <a:bodyPr wrap="square" lIns="0" tIns="0" rIns="0" bIns="0" rtlCol="0"/>
          <a:lstStyle/>
          <a:p>
            <a:endParaRPr/>
          </a:p>
        </p:txBody>
      </p:sp>
      <p:sp>
        <p:nvSpPr>
          <p:cNvPr id="6" name="object 6">
            <a:extLst>
              <a:ext uri="{FF2B5EF4-FFF2-40B4-BE49-F238E27FC236}">
                <a16:creationId xmlns:a16="http://schemas.microsoft.com/office/drawing/2014/main" id="{F1798519-4C51-4789-AE83-04128DF21ABF}"/>
              </a:ext>
            </a:extLst>
          </p:cNvPr>
          <p:cNvSpPr txBox="1"/>
          <p:nvPr/>
        </p:nvSpPr>
        <p:spPr>
          <a:xfrm>
            <a:off x="745996" y="445049"/>
            <a:ext cx="7800712" cy="446404"/>
          </a:xfrm>
          <a:prstGeom prst="rect">
            <a:avLst/>
          </a:prstGeom>
        </p:spPr>
        <p:txBody>
          <a:bodyPr vert="horz" wrap="square" lIns="0" tIns="0" rIns="0" bIns="0" rtlCol="0">
            <a:spAutoFit/>
          </a:bodyPr>
          <a:lstStyle/>
          <a:p>
            <a:pPr marL="10860">
              <a:lnSpc>
                <a:spcPts val="3664"/>
              </a:lnSpc>
            </a:pPr>
            <a:r>
              <a:rPr lang="da-DK" sz="2736" spc="-17" dirty="0">
                <a:solidFill>
                  <a:srgbClr val="FFFFFF"/>
                </a:solidFill>
                <a:latin typeface="+mj-lt"/>
                <a:cs typeface="Open Sans Light"/>
              </a:rPr>
              <a:t>COOP BYEN  </a:t>
            </a:r>
            <a:endParaRPr sz="2736" dirty="0">
              <a:latin typeface="+mj-lt"/>
              <a:cs typeface="Open Sans Semibold"/>
            </a:endParaRPr>
          </a:p>
        </p:txBody>
      </p:sp>
      <p:sp>
        <p:nvSpPr>
          <p:cNvPr id="7" name="Text Box 2">
            <a:extLst>
              <a:ext uri="{FF2B5EF4-FFF2-40B4-BE49-F238E27FC236}">
                <a16:creationId xmlns:a16="http://schemas.microsoft.com/office/drawing/2014/main" id="{DCC55AE1-E81E-4346-A2CE-B06A78AEA08A}"/>
              </a:ext>
            </a:extLst>
          </p:cNvPr>
          <p:cNvSpPr txBox="1">
            <a:spLocks noChangeArrowheads="1"/>
          </p:cNvSpPr>
          <p:nvPr/>
        </p:nvSpPr>
        <p:spPr bwMode="auto">
          <a:xfrm>
            <a:off x="1043608" y="4509120"/>
            <a:ext cx="2733675" cy="1261609"/>
          </a:xfrm>
          <a:prstGeom prst="rect">
            <a:avLst/>
          </a:prstGeom>
          <a:noFill/>
          <a:ln w="25400" algn="ctr">
            <a:solidFill>
              <a:schemeClr val="bg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400" b="1" i="0" u="none" strike="noStrike" cap="none" normalizeH="0" baseline="0" dirty="0">
                <a:ln>
                  <a:noFill/>
                </a:ln>
                <a:solidFill>
                  <a:schemeClr val="bg1"/>
                </a:solidFill>
                <a:effectLst/>
                <a:latin typeface="Arial" panose="020B0604020202020204" pitchFamily="34" charset="0"/>
              </a:rPr>
              <a:t>FAKTA: COOP BYEN, FASE 1</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1" i="0" u="none" strike="noStrike" cap="none" normalizeH="0" baseline="0" dirty="0">
                <a:ln>
                  <a:noFill/>
                </a:ln>
                <a:solidFill>
                  <a:schemeClr val="bg1"/>
                </a:solidFill>
                <a:effectLst/>
                <a:latin typeface="Arial" panose="020B0604020202020204" pitchFamily="34" charset="0"/>
              </a:rPr>
              <a:t>Størrelse: </a:t>
            </a:r>
            <a:r>
              <a:rPr kumimoji="0" lang="da-DK" altLang="da-DK" sz="1000" b="0" i="0" u="none" strike="noStrike" cap="none" normalizeH="0" baseline="0" dirty="0">
                <a:ln>
                  <a:noFill/>
                </a:ln>
                <a:solidFill>
                  <a:schemeClr val="bg1"/>
                </a:solidFill>
                <a:effectLst/>
                <a:latin typeface="Arial" panose="020B0604020202020204" pitchFamily="34" charset="0"/>
              </a:rPr>
              <a:t>6,4 ha</a:t>
            </a:r>
            <a:br>
              <a:rPr kumimoji="0" lang="da-DK" altLang="da-DK" sz="1000" b="0" i="0" u="none" strike="noStrike" cap="none" normalizeH="0" baseline="0" dirty="0">
                <a:ln>
                  <a:noFill/>
                </a:ln>
                <a:solidFill>
                  <a:schemeClr val="bg1"/>
                </a:solidFill>
                <a:effectLst/>
                <a:latin typeface="Arial" panose="020B0604020202020204" pitchFamily="34" charset="0"/>
              </a:rPr>
            </a:br>
            <a:r>
              <a:rPr kumimoji="0" lang="da-DK" altLang="da-DK" sz="1000" b="1" i="0" u="none" strike="noStrike" cap="none" normalizeH="0" baseline="0" dirty="0">
                <a:ln>
                  <a:noFill/>
                </a:ln>
                <a:solidFill>
                  <a:schemeClr val="bg1"/>
                </a:solidFill>
                <a:effectLst/>
                <a:latin typeface="Arial" panose="020B0604020202020204" pitchFamily="34" charset="0"/>
              </a:rPr>
              <a:t>Ejer: </a:t>
            </a:r>
            <a:r>
              <a:rPr kumimoji="0" lang="da-DK" altLang="da-DK" sz="1000" b="0" i="0" u="none" strike="noStrike" cap="none" normalizeH="0" baseline="0" dirty="0">
                <a:ln>
                  <a:noFill/>
                </a:ln>
                <a:solidFill>
                  <a:schemeClr val="bg1"/>
                </a:solidFill>
                <a:effectLst/>
                <a:latin typeface="Arial" panose="020B0604020202020204" pitchFamily="34" charset="0"/>
              </a:rPr>
              <a:t>COOP Danmark og Pension Danmark</a:t>
            </a:r>
            <a:br>
              <a:rPr kumimoji="0" lang="da-DK" altLang="da-DK" sz="1000" b="0" i="0" u="none" strike="noStrike" cap="none" normalizeH="0" baseline="0" dirty="0">
                <a:ln>
                  <a:noFill/>
                </a:ln>
                <a:solidFill>
                  <a:schemeClr val="bg1"/>
                </a:solidFill>
                <a:effectLst/>
                <a:latin typeface="Arial" panose="020B0604020202020204" pitchFamily="34" charset="0"/>
              </a:rPr>
            </a:br>
            <a:r>
              <a:rPr kumimoji="0" lang="da-DK" altLang="da-DK" sz="1000" b="1" i="0" u="none" strike="noStrike" cap="none" normalizeH="0" baseline="0" dirty="0">
                <a:ln>
                  <a:noFill/>
                </a:ln>
                <a:solidFill>
                  <a:schemeClr val="bg1"/>
                </a:solidFill>
                <a:effectLst/>
                <a:latin typeface="Arial" panose="020B0604020202020204" pitchFamily="34" charset="0"/>
              </a:rPr>
              <a:t>Antal boliger: </a:t>
            </a:r>
            <a:r>
              <a:rPr kumimoji="0" lang="da-DK" altLang="da-DK" sz="1000" b="0" i="0" u="none" strike="noStrike" cap="none" normalizeH="0" baseline="0" dirty="0">
                <a:ln>
                  <a:noFill/>
                </a:ln>
                <a:solidFill>
                  <a:schemeClr val="bg1"/>
                </a:solidFill>
                <a:effectLst/>
                <a:latin typeface="Arial" panose="020B0604020202020204" pitchFamily="34" charset="0"/>
              </a:rPr>
              <a:t>Ca. 350</a:t>
            </a:r>
            <a:br>
              <a:rPr kumimoji="0" lang="da-DK" altLang="da-DK" sz="1000" b="0" i="0" u="none" strike="noStrike" cap="none" normalizeH="0" baseline="0" dirty="0">
                <a:ln>
                  <a:noFill/>
                </a:ln>
                <a:solidFill>
                  <a:schemeClr val="bg1"/>
                </a:solidFill>
                <a:effectLst/>
                <a:latin typeface="Arial" panose="020B0604020202020204" pitchFamily="34" charset="0"/>
              </a:rPr>
            </a:br>
            <a:r>
              <a:rPr kumimoji="0" lang="da-DK" altLang="da-DK" sz="1000" b="1" i="0" u="none" strike="noStrike" cap="none" normalizeH="0" baseline="0" dirty="0">
                <a:ln>
                  <a:noFill/>
                </a:ln>
                <a:solidFill>
                  <a:schemeClr val="bg1"/>
                </a:solidFill>
                <a:effectLst/>
                <a:latin typeface="Arial" panose="020B0604020202020204" pitchFamily="34" charset="0"/>
              </a:rPr>
              <a:t>Bebyggelsesprocent: </a:t>
            </a:r>
            <a:r>
              <a:rPr kumimoji="0" lang="da-DK" altLang="da-DK" sz="1000" b="0" i="0" u="none" strike="noStrike" cap="none" normalizeH="0" baseline="0" dirty="0">
                <a:ln>
                  <a:noFill/>
                </a:ln>
                <a:solidFill>
                  <a:schemeClr val="bg1"/>
                </a:solidFill>
                <a:effectLst/>
                <a:latin typeface="Arial" panose="020B0604020202020204" pitchFamily="34" charset="0"/>
              </a:rPr>
              <a:t>100</a:t>
            </a:r>
            <a:br>
              <a:rPr kumimoji="0" lang="da-DK" altLang="da-DK" sz="1000" b="0" i="0" u="none" strike="noStrike" cap="none" normalizeH="0" baseline="0" dirty="0">
                <a:ln>
                  <a:noFill/>
                </a:ln>
                <a:solidFill>
                  <a:schemeClr val="bg1"/>
                </a:solidFill>
                <a:effectLst/>
                <a:latin typeface="Arial" panose="020B0604020202020204" pitchFamily="34" charset="0"/>
              </a:rPr>
            </a:br>
            <a:r>
              <a:rPr kumimoji="0" lang="da-DK" altLang="da-DK" sz="1000" b="1" i="0" u="none" strike="noStrike" cap="none" normalizeH="0" baseline="0" dirty="0">
                <a:ln>
                  <a:noFill/>
                </a:ln>
                <a:solidFill>
                  <a:schemeClr val="bg1"/>
                </a:solidFill>
                <a:effectLst/>
                <a:latin typeface="Arial" panose="020B0604020202020204" pitchFamily="34" charset="0"/>
              </a:rPr>
              <a:t>Forventet første indflytning: </a:t>
            </a:r>
            <a:r>
              <a:rPr kumimoji="0" lang="da-DK" altLang="da-DK" sz="1000" b="0" i="0" u="none" strike="noStrike" cap="none" normalizeH="0" baseline="0" dirty="0">
                <a:ln>
                  <a:noFill/>
                </a:ln>
                <a:solidFill>
                  <a:schemeClr val="bg1"/>
                </a:solidFill>
                <a:effectLst/>
                <a:latin typeface="Arial" panose="020B0604020202020204" pitchFamily="34" charset="0"/>
              </a:rPr>
              <a:t>2025</a:t>
            </a:r>
          </a:p>
          <a:p>
            <a:pPr marL="0" marR="0" lvl="0" indent="0" algn="l" defTabSz="914400" rtl="0" eaLnBrk="0" fontAlgn="base" latinLnBrk="0" hangingPunct="0">
              <a:lnSpc>
                <a:spcPct val="100000"/>
              </a:lnSpc>
              <a:spcBef>
                <a:spcPct val="0"/>
              </a:spcBef>
              <a:spcAft>
                <a:spcPct val="0"/>
              </a:spcAft>
              <a:buClrTx/>
              <a:buSzTx/>
              <a:buFontTx/>
              <a:buNone/>
              <a:tabLst/>
            </a:pPr>
            <a:r>
              <a:rPr lang="da-DK" altLang="da-DK" sz="1000" dirty="0">
                <a:solidFill>
                  <a:schemeClr val="bg1"/>
                </a:solidFill>
                <a:latin typeface="Arial" panose="020B0604020202020204" pitchFamily="34" charset="0"/>
              </a:rPr>
              <a:t>Læs mere på </a:t>
            </a:r>
            <a:r>
              <a:rPr lang="da-DK" altLang="da-DK" sz="1000" dirty="0">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www.coopbyen.dk</a:t>
            </a:r>
            <a:r>
              <a:rPr lang="da-DK" altLang="da-DK" sz="1000" dirty="0">
                <a:solidFill>
                  <a:schemeClr val="bg1"/>
                </a:solidFill>
                <a:latin typeface="Arial" panose="020B0604020202020204" pitchFamily="34" charset="0"/>
              </a:rPr>
              <a:t> </a:t>
            </a:r>
            <a:endParaRPr kumimoji="0" lang="da-DK" altLang="da-DK" sz="10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0037209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descr="Et billede, der indeholder kort&#10;&#10;Automatisk genereret beskrivelse">
            <a:extLst>
              <a:ext uri="{FF2B5EF4-FFF2-40B4-BE49-F238E27FC236}">
                <a16:creationId xmlns:a16="http://schemas.microsoft.com/office/drawing/2014/main" id="{C6CEABB7-0E45-4619-9DCC-63F868ADC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781" y="476672"/>
            <a:ext cx="8010636" cy="5639760"/>
          </a:xfrm>
          <a:prstGeom prst="rect">
            <a:avLst/>
          </a:prstGeom>
        </p:spPr>
      </p:pic>
      <p:sp>
        <p:nvSpPr>
          <p:cNvPr id="5" name="object 6">
            <a:extLst>
              <a:ext uri="{FF2B5EF4-FFF2-40B4-BE49-F238E27FC236}">
                <a16:creationId xmlns:a16="http://schemas.microsoft.com/office/drawing/2014/main" id="{C4419FB4-C222-4C56-8E5E-D2453F10B4CD}"/>
              </a:ext>
            </a:extLst>
          </p:cNvPr>
          <p:cNvSpPr/>
          <p:nvPr/>
        </p:nvSpPr>
        <p:spPr>
          <a:xfrm>
            <a:off x="305780" y="439788"/>
            <a:ext cx="8010636" cy="598879"/>
          </a:xfrm>
          <a:custGeom>
            <a:avLst/>
            <a:gdLst/>
            <a:ahLst/>
            <a:cxnLst/>
            <a:rect l="l" t="t" r="r" b="b"/>
            <a:pathLst>
              <a:path w="2178050" h="2090420">
                <a:moveTo>
                  <a:pt x="0" y="2090204"/>
                </a:moveTo>
                <a:lnTo>
                  <a:pt x="2177999" y="2090204"/>
                </a:lnTo>
                <a:lnTo>
                  <a:pt x="2177999" y="0"/>
                </a:lnTo>
                <a:lnTo>
                  <a:pt x="0" y="0"/>
                </a:lnTo>
                <a:lnTo>
                  <a:pt x="0" y="2090204"/>
                </a:lnTo>
                <a:close/>
              </a:path>
            </a:pathLst>
          </a:custGeom>
          <a:solidFill>
            <a:schemeClr val="accent1">
              <a:lumMod val="60000"/>
              <a:lumOff val="40000"/>
            </a:schemeClr>
          </a:solidFill>
        </p:spPr>
        <p:txBody>
          <a:bodyPr wrap="square" lIns="0" tIns="0" rIns="0" bIns="0" rtlCol="0"/>
          <a:lstStyle/>
          <a:p>
            <a:endParaRPr/>
          </a:p>
        </p:txBody>
      </p:sp>
      <p:sp>
        <p:nvSpPr>
          <p:cNvPr id="6" name="object 6">
            <a:extLst>
              <a:ext uri="{FF2B5EF4-FFF2-40B4-BE49-F238E27FC236}">
                <a16:creationId xmlns:a16="http://schemas.microsoft.com/office/drawing/2014/main" id="{4AA65B7B-036E-4B70-AE69-CBCC7255B2FE}"/>
              </a:ext>
            </a:extLst>
          </p:cNvPr>
          <p:cNvSpPr txBox="1"/>
          <p:nvPr/>
        </p:nvSpPr>
        <p:spPr>
          <a:xfrm>
            <a:off x="395536" y="534324"/>
            <a:ext cx="8151172" cy="446404"/>
          </a:xfrm>
          <a:prstGeom prst="rect">
            <a:avLst/>
          </a:prstGeom>
        </p:spPr>
        <p:txBody>
          <a:bodyPr vert="horz" wrap="square" lIns="0" tIns="0" rIns="0" bIns="0" rtlCol="0">
            <a:spAutoFit/>
          </a:bodyPr>
          <a:lstStyle/>
          <a:p>
            <a:pPr marL="10860">
              <a:lnSpc>
                <a:spcPts val="3664"/>
              </a:lnSpc>
            </a:pPr>
            <a:r>
              <a:rPr lang="da-DK" sz="2400" spc="-17" dirty="0">
                <a:solidFill>
                  <a:srgbClr val="FFFFFF"/>
                </a:solidFill>
                <a:latin typeface="+mj-lt"/>
                <a:cs typeface="Open Sans Light"/>
              </a:rPr>
              <a:t>CENTRALT BELIGGENDE – GRØN OG LEVENDE BYDEL</a:t>
            </a:r>
            <a:endParaRPr sz="2400" dirty="0">
              <a:latin typeface="+mj-lt"/>
              <a:cs typeface="Open Sans Semibold"/>
            </a:endParaRPr>
          </a:p>
        </p:txBody>
      </p:sp>
      <p:sp>
        <p:nvSpPr>
          <p:cNvPr id="7" name="Tekstfelt 6">
            <a:extLst>
              <a:ext uri="{FF2B5EF4-FFF2-40B4-BE49-F238E27FC236}">
                <a16:creationId xmlns:a16="http://schemas.microsoft.com/office/drawing/2014/main" id="{3AC5244C-ECA2-4B70-98CB-4C3F85AA1229}"/>
              </a:ext>
            </a:extLst>
          </p:cNvPr>
          <p:cNvSpPr txBox="1"/>
          <p:nvPr/>
        </p:nvSpPr>
        <p:spPr bwMode="auto">
          <a:xfrm>
            <a:off x="395536" y="5081011"/>
            <a:ext cx="7920880" cy="940277"/>
          </a:xfrm>
          <a:prstGeom prst="rect">
            <a:avLst/>
          </a:prstGeom>
          <a:noFill/>
          <a:ln w="25400">
            <a:solidFill>
              <a:schemeClr val="accent3">
                <a:lumMod val="40000"/>
                <a:lumOff val="60000"/>
              </a:schemeClr>
            </a:solidFill>
          </a:ln>
          <a:effectLst/>
        </p:spPr>
        <p:txBody>
          <a:bodyPr vert="horz" wrap="square" lIns="0" tIns="0" rIns="0" bIns="0" numCol="1" anchor="t" anchorCtr="0" compatLnSpc="1">
            <a:prstTxWarp prst="textNoShape">
              <a:avLst/>
            </a:prstTxWarp>
            <a:normAutofit/>
          </a:bodyPr>
          <a:lstStyle/>
          <a:p>
            <a:pPr>
              <a:spcBef>
                <a:spcPct val="20000"/>
              </a:spcBef>
            </a:pPr>
            <a:r>
              <a:rPr lang="da-DK" sz="2000" b="0" u="none" strike="noStrike" baseline="0" dirty="0">
                <a:solidFill>
                  <a:schemeClr val="tx2"/>
                </a:solidFill>
                <a:latin typeface="+mn-lt"/>
              </a:rPr>
              <a:t>Visionen for Vridsløse er at skabe en levende, grøn og ikonisk bydel. Vridsløse skal være et attraktivt sted at bo og en bydel med bæredygtige løsninger, fællesskab, bynatur og kultur.</a:t>
            </a:r>
            <a:endParaRPr lang="da-DK" sz="2000" dirty="0">
              <a:solidFill>
                <a:schemeClr val="tx2"/>
              </a:solidFill>
              <a:latin typeface="+mn-lt"/>
            </a:endParaRPr>
          </a:p>
        </p:txBody>
      </p:sp>
    </p:spTree>
    <p:extLst>
      <p:ext uri="{BB962C8B-B14F-4D97-AF65-F5344CB8AC3E}">
        <p14:creationId xmlns:p14="http://schemas.microsoft.com/office/powerpoint/2010/main" val="420902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udendørs, træ, bygning, personer&#10;&#10;Automatisk genereret beskrivelse">
            <a:extLst>
              <a:ext uri="{FF2B5EF4-FFF2-40B4-BE49-F238E27FC236}">
                <a16:creationId xmlns:a16="http://schemas.microsoft.com/office/drawing/2014/main" id="{4417110B-CB76-4BFB-8110-9921E56B1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80" y="764704"/>
            <a:ext cx="8532440" cy="5417212"/>
          </a:xfrm>
          <a:prstGeom prst="rect">
            <a:avLst/>
          </a:prstGeom>
        </p:spPr>
      </p:pic>
      <p:sp>
        <p:nvSpPr>
          <p:cNvPr id="5" name="object 6">
            <a:extLst>
              <a:ext uri="{FF2B5EF4-FFF2-40B4-BE49-F238E27FC236}">
                <a16:creationId xmlns:a16="http://schemas.microsoft.com/office/drawing/2014/main" id="{C4419FB4-C222-4C56-8E5E-D2453F10B4CD}"/>
              </a:ext>
            </a:extLst>
          </p:cNvPr>
          <p:cNvSpPr/>
          <p:nvPr/>
        </p:nvSpPr>
        <p:spPr>
          <a:xfrm>
            <a:off x="305780" y="439788"/>
            <a:ext cx="8532440" cy="598879"/>
          </a:xfrm>
          <a:custGeom>
            <a:avLst/>
            <a:gdLst/>
            <a:ahLst/>
            <a:cxnLst/>
            <a:rect l="l" t="t" r="r" b="b"/>
            <a:pathLst>
              <a:path w="2178050" h="2090420">
                <a:moveTo>
                  <a:pt x="0" y="2090204"/>
                </a:moveTo>
                <a:lnTo>
                  <a:pt x="2177999" y="2090204"/>
                </a:lnTo>
                <a:lnTo>
                  <a:pt x="2177999" y="0"/>
                </a:lnTo>
                <a:lnTo>
                  <a:pt x="0" y="0"/>
                </a:lnTo>
                <a:lnTo>
                  <a:pt x="0" y="2090204"/>
                </a:lnTo>
                <a:close/>
              </a:path>
            </a:pathLst>
          </a:custGeom>
          <a:solidFill>
            <a:schemeClr val="accent1">
              <a:lumMod val="60000"/>
              <a:lumOff val="40000"/>
            </a:schemeClr>
          </a:solidFill>
        </p:spPr>
        <p:txBody>
          <a:bodyPr wrap="square" lIns="0" tIns="0" rIns="0" bIns="0" rtlCol="0"/>
          <a:lstStyle/>
          <a:p>
            <a:endParaRPr/>
          </a:p>
        </p:txBody>
      </p:sp>
      <p:sp>
        <p:nvSpPr>
          <p:cNvPr id="6" name="object 6">
            <a:extLst>
              <a:ext uri="{FF2B5EF4-FFF2-40B4-BE49-F238E27FC236}">
                <a16:creationId xmlns:a16="http://schemas.microsoft.com/office/drawing/2014/main" id="{4AA65B7B-036E-4B70-AE69-CBCC7255B2FE}"/>
              </a:ext>
            </a:extLst>
          </p:cNvPr>
          <p:cNvSpPr txBox="1"/>
          <p:nvPr/>
        </p:nvSpPr>
        <p:spPr>
          <a:xfrm>
            <a:off x="745996" y="534324"/>
            <a:ext cx="7800712" cy="446404"/>
          </a:xfrm>
          <a:prstGeom prst="rect">
            <a:avLst/>
          </a:prstGeom>
        </p:spPr>
        <p:txBody>
          <a:bodyPr vert="horz" wrap="square" lIns="0" tIns="0" rIns="0" bIns="0" rtlCol="0">
            <a:spAutoFit/>
          </a:bodyPr>
          <a:lstStyle/>
          <a:p>
            <a:pPr marL="10860">
              <a:lnSpc>
                <a:spcPts val="3664"/>
              </a:lnSpc>
            </a:pPr>
            <a:r>
              <a:rPr lang="da-DK" sz="2736" spc="-17" dirty="0">
                <a:solidFill>
                  <a:srgbClr val="FFFFFF"/>
                </a:solidFill>
                <a:latin typeface="+mj-lt"/>
                <a:cs typeface="Open Sans Light"/>
              </a:rPr>
              <a:t>FRA LUKKET FÆNGSEL TIL ÅBEN BYDEL </a:t>
            </a:r>
            <a:endParaRPr sz="2736" dirty="0">
              <a:latin typeface="+mj-lt"/>
              <a:cs typeface="Open Sans Semibold"/>
            </a:endParaRPr>
          </a:p>
        </p:txBody>
      </p:sp>
    </p:spTree>
    <p:extLst>
      <p:ext uri="{BB962C8B-B14F-4D97-AF65-F5344CB8AC3E}">
        <p14:creationId xmlns:p14="http://schemas.microsoft.com/office/powerpoint/2010/main" val="35828304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C01ACD3C-997D-43B6-A3CF-4448B5F2D940}"/>
              </a:ext>
            </a:extLst>
          </p:cNvPr>
          <p:cNvPicPr>
            <a:picLocks noChangeAspect="1"/>
          </p:cNvPicPr>
          <p:nvPr/>
        </p:nvPicPr>
        <p:blipFill>
          <a:blip r:embed="rId3"/>
          <a:stretch>
            <a:fillRect/>
          </a:stretch>
        </p:blipFill>
        <p:spPr>
          <a:xfrm>
            <a:off x="532133" y="1260414"/>
            <a:ext cx="8079734" cy="4544850"/>
          </a:xfrm>
          <a:prstGeom prst="rect">
            <a:avLst/>
          </a:prstGeom>
        </p:spPr>
      </p:pic>
      <p:sp>
        <p:nvSpPr>
          <p:cNvPr id="6" name="object 6"/>
          <p:cNvSpPr/>
          <p:nvPr/>
        </p:nvSpPr>
        <p:spPr>
          <a:xfrm>
            <a:off x="532133" y="476672"/>
            <a:ext cx="8079734" cy="598879"/>
          </a:xfrm>
          <a:custGeom>
            <a:avLst/>
            <a:gdLst/>
            <a:ahLst/>
            <a:cxnLst/>
            <a:rect l="l" t="t" r="r" b="b"/>
            <a:pathLst>
              <a:path w="2178050" h="2090420">
                <a:moveTo>
                  <a:pt x="0" y="2090204"/>
                </a:moveTo>
                <a:lnTo>
                  <a:pt x="2177999" y="2090204"/>
                </a:lnTo>
                <a:lnTo>
                  <a:pt x="2177999" y="0"/>
                </a:lnTo>
                <a:lnTo>
                  <a:pt x="0" y="0"/>
                </a:lnTo>
                <a:lnTo>
                  <a:pt x="0" y="2090204"/>
                </a:lnTo>
                <a:close/>
              </a:path>
            </a:pathLst>
          </a:custGeom>
          <a:solidFill>
            <a:srgbClr val="C9862F"/>
          </a:solidFill>
        </p:spPr>
        <p:txBody>
          <a:bodyPr wrap="square" lIns="0" tIns="0" rIns="0" bIns="0" rtlCol="0"/>
          <a:lstStyle/>
          <a:p>
            <a:endParaRPr/>
          </a:p>
        </p:txBody>
      </p:sp>
      <p:sp>
        <p:nvSpPr>
          <p:cNvPr id="10" name="object 6">
            <a:extLst>
              <a:ext uri="{FF2B5EF4-FFF2-40B4-BE49-F238E27FC236}">
                <a16:creationId xmlns:a16="http://schemas.microsoft.com/office/drawing/2014/main" id="{A857A714-89F2-4CAC-BED4-5B338F408ACA}"/>
              </a:ext>
            </a:extLst>
          </p:cNvPr>
          <p:cNvSpPr txBox="1"/>
          <p:nvPr/>
        </p:nvSpPr>
        <p:spPr>
          <a:xfrm>
            <a:off x="745996" y="554278"/>
            <a:ext cx="7800712" cy="446404"/>
          </a:xfrm>
          <a:prstGeom prst="rect">
            <a:avLst/>
          </a:prstGeom>
        </p:spPr>
        <p:txBody>
          <a:bodyPr vert="horz" wrap="square" lIns="0" tIns="0" rIns="0" bIns="0" rtlCol="0">
            <a:spAutoFit/>
          </a:bodyPr>
          <a:lstStyle/>
          <a:p>
            <a:pPr marL="10860">
              <a:lnSpc>
                <a:spcPts val="3664"/>
              </a:lnSpc>
            </a:pPr>
            <a:r>
              <a:rPr lang="da-DK" sz="2736" spc="-17" dirty="0">
                <a:solidFill>
                  <a:srgbClr val="FFFFFF"/>
                </a:solidFill>
                <a:latin typeface="+mj-lt"/>
                <a:cs typeface="Open Sans Light"/>
              </a:rPr>
              <a:t>UDVIKLING AF ALBERTSLUND CENTRUM</a:t>
            </a:r>
            <a:endParaRPr sz="2736" dirty="0">
              <a:latin typeface="+mj-lt"/>
              <a:cs typeface="Open Sans Semibold"/>
            </a:endParaRPr>
          </a:p>
        </p:txBody>
      </p:sp>
      <p:sp>
        <p:nvSpPr>
          <p:cNvPr id="5" name="Text Box 2">
            <a:extLst>
              <a:ext uri="{FF2B5EF4-FFF2-40B4-BE49-F238E27FC236}">
                <a16:creationId xmlns:a16="http://schemas.microsoft.com/office/drawing/2014/main" id="{F1AB5488-7D0E-4FFE-92E6-3D5C4C87A495}"/>
              </a:ext>
            </a:extLst>
          </p:cNvPr>
          <p:cNvSpPr txBox="1">
            <a:spLocks noChangeArrowheads="1"/>
          </p:cNvSpPr>
          <p:nvPr/>
        </p:nvSpPr>
        <p:spPr bwMode="auto">
          <a:xfrm>
            <a:off x="539552" y="1390650"/>
            <a:ext cx="3198812" cy="1390278"/>
          </a:xfrm>
          <a:prstGeom prst="rect">
            <a:avLst/>
          </a:prstGeom>
          <a:noFill/>
          <a:ln w="25400" algn="ctr">
            <a:solidFill>
              <a:srgbClr val="000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400" b="1" i="0" u="none" strike="noStrike" cap="none" normalizeH="0" baseline="0" dirty="0">
                <a:ln>
                  <a:noFill/>
                </a:ln>
                <a:solidFill>
                  <a:srgbClr val="000000"/>
                </a:solidFill>
                <a:effectLst/>
                <a:latin typeface="Arial" panose="020B0604020202020204" pitchFamily="34" charset="0"/>
              </a:rPr>
              <a:t>FAKTA: ALBERTSLUND CENTRUM</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1" i="0" u="none" strike="noStrike" cap="none" normalizeH="0" baseline="0" dirty="0">
                <a:ln>
                  <a:noFill/>
                </a:ln>
                <a:solidFill>
                  <a:srgbClr val="000000"/>
                </a:solidFill>
                <a:effectLst/>
                <a:latin typeface="Arial" panose="020B0604020202020204" pitchFamily="34" charset="0"/>
              </a:rPr>
              <a:t>Størrelse: </a:t>
            </a:r>
            <a:r>
              <a:rPr kumimoji="0" lang="da-DK" altLang="da-DK" sz="1000" b="0" i="0" u="none" strike="noStrike" cap="none" normalizeH="0" baseline="0" dirty="0">
                <a:ln>
                  <a:noFill/>
                </a:ln>
                <a:solidFill>
                  <a:srgbClr val="000000"/>
                </a:solidFill>
                <a:effectLst/>
                <a:latin typeface="Arial" panose="020B0604020202020204" pitchFamily="34" charset="0"/>
              </a:rPr>
              <a:t>3 ha</a:t>
            </a:r>
            <a:br>
              <a:rPr kumimoji="0" lang="da-DK" altLang="da-DK" sz="1000" b="0" i="0" u="none" strike="noStrike" cap="none" normalizeH="0" baseline="0" dirty="0">
                <a:ln>
                  <a:noFill/>
                </a:ln>
                <a:solidFill>
                  <a:srgbClr val="000000"/>
                </a:solidFill>
                <a:effectLst/>
                <a:latin typeface="Arial" panose="020B0604020202020204" pitchFamily="34" charset="0"/>
              </a:rPr>
            </a:br>
            <a:r>
              <a:rPr kumimoji="0" lang="da-DK" altLang="da-DK" sz="1000" b="1" i="0" u="none" strike="noStrike" cap="none" normalizeH="0" baseline="0" dirty="0">
                <a:ln>
                  <a:noFill/>
                </a:ln>
                <a:solidFill>
                  <a:srgbClr val="000000"/>
                </a:solidFill>
                <a:effectLst/>
                <a:latin typeface="Arial" panose="020B0604020202020204" pitchFamily="34" charset="0"/>
              </a:rPr>
              <a:t>Ejer: </a:t>
            </a:r>
            <a:r>
              <a:rPr kumimoji="0" lang="da-DK" altLang="da-DK" sz="1000" b="0" i="0" u="none" strike="noStrike" cap="none" normalizeH="0" baseline="0" dirty="0" err="1">
                <a:ln>
                  <a:noFill/>
                </a:ln>
                <a:solidFill>
                  <a:srgbClr val="000000"/>
                </a:solidFill>
                <a:effectLst/>
                <a:latin typeface="Arial" panose="020B0604020202020204" pitchFamily="34" charset="0"/>
              </a:rPr>
              <a:t>CityCon</a:t>
            </a:r>
            <a:br>
              <a:rPr kumimoji="0" lang="da-DK" altLang="da-DK" sz="1000" b="0" i="0" u="none" strike="noStrike" cap="none" normalizeH="0" baseline="0" dirty="0">
                <a:ln>
                  <a:noFill/>
                </a:ln>
                <a:solidFill>
                  <a:srgbClr val="000000"/>
                </a:solidFill>
                <a:effectLst/>
                <a:latin typeface="Arial" panose="020B0604020202020204" pitchFamily="34" charset="0"/>
              </a:rPr>
            </a:br>
            <a:r>
              <a:rPr kumimoji="0" lang="da-DK" altLang="da-DK" sz="1000" b="1" i="0" u="none" strike="noStrike" cap="none" normalizeH="0" baseline="0" dirty="0">
                <a:ln>
                  <a:noFill/>
                </a:ln>
                <a:solidFill>
                  <a:srgbClr val="000000"/>
                </a:solidFill>
                <a:effectLst/>
                <a:latin typeface="Arial" panose="020B0604020202020204" pitchFamily="34" charset="0"/>
              </a:rPr>
              <a:t>Antal boliger: </a:t>
            </a:r>
            <a:r>
              <a:rPr kumimoji="0" lang="da-DK" altLang="da-DK" sz="1000" b="0" i="0" u="none" strike="noStrike" cap="none" normalizeH="0" baseline="0" dirty="0">
                <a:ln>
                  <a:noFill/>
                </a:ln>
                <a:solidFill>
                  <a:srgbClr val="000000"/>
                </a:solidFill>
                <a:effectLst/>
                <a:latin typeface="Arial" panose="020B0604020202020204" pitchFamily="34" charset="0"/>
              </a:rPr>
              <a:t>Ca. 400</a:t>
            </a:r>
            <a:br>
              <a:rPr kumimoji="0" lang="da-DK" altLang="da-DK" sz="1000" b="0" i="0" u="none" strike="noStrike" cap="none" normalizeH="0" baseline="0" dirty="0">
                <a:ln>
                  <a:noFill/>
                </a:ln>
                <a:solidFill>
                  <a:srgbClr val="000000"/>
                </a:solidFill>
                <a:effectLst/>
                <a:latin typeface="Arial" panose="020B0604020202020204" pitchFamily="34" charset="0"/>
              </a:rPr>
            </a:br>
            <a:r>
              <a:rPr kumimoji="0" lang="da-DK" altLang="da-DK" sz="1000" b="1" i="0" u="none" strike="noStrike" cap="none" normalizeH="0" baseline="0" dirty="0">
                <a:ln>
                  <a:noFill/>
                </a:ln>
                <a:solidFill>
                  <a:srgbClr val="000000"/>
                </a:solidFill>
                <a:effectLst/>
                <a:latin typeface="Arial" panose="020B0604020202020204" pitchFamily="34" charset="0"/>
              </a:rPr>
              <a:t>Bebyggelsesprocent: </a:t>
            </a:r>
            <a:r>
              <a:rPr kumimoji="0" lang="da-DK" altLang="da-DK" sz="1000" b="0" i="0" u="none" strike="noStrike" cap="none" normalizeH="0" baseline="0" dirty="0">
                <a:ln>
                  <a:noFill/>
                </a:ln>
                <a:solidFill>
                  <a:srgbClr val="000000"/>
                </a:solidFill>
                <a:effectLst/>
                <a:latin typeface="Arial" panose="020B0604020202020204" pitchFamily="34" charset="0"/>
              </a:rPr>
              <a:t>200</a:t>
            </a:r>
            <a:br>
              <a:rPr kumimoji="0" lang="da-DK" altLang="da-DK" sz="1000" b="0" i="0" u="none" strike="noStrike" cap="none" normalizeH="0" baseline="0" dirty="0">
                <a:ln>
                  <a:noFill/>
                </a:ln>
                <a:solidFill>
                  <a:srgbClr val="000000"/>
                </a:solidFill>
                <a:effectLst/>
                <a:latin typeface="Arial" panose="020B0604020202020204" pitchFamily="34" charset="0"/>
              </a:rPr>
            </a:br>
            <a:r>
              <a:rPr kumimoji="0" lang="da-DK" altLang="da-DK" sz="1000" b="1" i="0" u="none" strike="noStrike" cap="none" normalizeH="0" baseline="0" dirty="0">
                <a:ln>
                  <a:noFill/>
                </a:ln>
                <a:solidFill>
                  <a:srgbClr val="000000"/>
                </a:solidFill>
                <a:effectLst/>
                <a:latin typeface="Arial" panose="020B0604020202020204" pitchFamily="34" charset="0"/>
              </a:rPr>
              <a:t>Forventet første indflytning: </a:t>
            </a:r>
            <a:r>
              <a:rPr kumimoji="0" lang="da-DK" altLang="da-DK" sz="1000" b="0" i="0" u="none" strike="noStrike" cap="none" normalizeH="0" baseline="0" dirty="0">
                <a:ln>
                  <a:noFill/>
                </a:ln>
                <a:solidFill>
                  <a:srgbClr val="000000"/>
                </a:solidFill>
                <a:effectLst/>
                <a:latin typeface="Arial" panose="020B0604020202020204" pitchFamily="34" charset="0"/>
              </a:rPr>
              <a:t>2028</a:t>
            </a:r>
          </a:p>
          <a:p>
            <a:pPr marL="0" marR="0" lvl="0" indent="0" algn="l" defTabSz="914400" rtl="0" eaLnBrk="0" fontAlgn="base" latinLnBrk="0" hangingPunct="0">
              <a:lnSpc>
                <a:spcPct val="100000"/>
              </a:lnSpc>
              <a:spcBef>
                <a:spcPct val="0"/>
              </a:spcBef>
              <a:spcAft>
                <a:spcPct val="0"/>
              </a:spcAft>
              <a:buClrTx/>
              <a:buSzTx/>
              <a:buFontTx/>
              <a:buNone/>
              <a:tabLst/>
            </a:pPr>
            <a:r>
              <a:rPr lang="da-DK" sz="1000" b="1" dirty="0">
                <a:solidFill>
                  <a:srgbClr val="000000"/>
                </a:solidFill>
                <a:latin typeface="Arial" panose="020B0604020202020204" pitchFamily="34" charset="0"/>
                <a:ea typeface="Calibri" panose="020F0502020204030204" pitchFamily="34" charset="0"/>
                <a:cs typeface="Arial" panose="020B0604020202020204" pitchFamily="34" charset="0"/>
              </a:rPr>
              <a:t>NB.</a:t>
            </a:r>
            <a:r>
              <a:rPr lang="da-DK" sz="1000" dirty="0">
                <a:solidFill>
                  <a:srgbClr val="000000"/>
                </a:solidFill>
                <a:latin typeface="Arial" panose="020B0604020202020204" pitchFamily="34" charset="0"/>
                <a:ea typeface="Calibri" panose="020F0502020204030204" pitchFamily="34" charset="0"/>
                <a:cs typeface="Arial" panose="020B0604020202020204" pitchFamily="34" charset="0"/>
              </a:rPr>
              <a:t> Dette gælder ifølge m</a:t>
            </a:r>
            <a:r>
              <a:rPr lang="da-DK"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asterplan, der er under vedtagelse ultimo 2022.</a:t>
            </a: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150398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604816" y="404664"/>
            <a:ext cx="7922310" cy="598879"/>
          </a:xfrm>
          <a:custGeom>
            <a:avLst/>
            <a:gdLst/>
            <a:ahLst/>
            <a:cxnLst/>
            <a:rect l="l" t="t" r="r" b="b"/>
            <a:pathLst>
              <a:path w="2178050" h="2090420">
                <a:moveTo>
                  <a:pt x="0" y="2090204"/>
                </a:moveTo>
                <a:lnTo>
                  <a:pt x="2177999" y="2090204"/>
                </a:lnTo>
                <a:lnTo>
                  <a:pt x="2177999" y="0"/>
                </a:lnTo>
                <a:lnTo>
                  <a:pt x="0" y="0"/>
                </a:lnTo>
                <a:lnTo>
                  <a:pt x="0" y="2090204"/>
                </a:lnTo>
                <a:close/>
              </a:path>
            </a:pathLst>
          </a:custGeom>
          <a:solidFill>
            <a:schemeClr val="accent3">
              <a:lumMod val="75000"/>
            </a:schemeClr>
          </a:solidFill>
        </p:spPr>
        <p:txBody>
          <a:bodyPr wrap="square" lIns="0" tIns="0" rIns="0" bIns="0" rtlCol="0"/>
          <a:lstStyle/>
          <a:p>
            <a:endParaRPr/>
          </a:p>
        </p:txBody>
      </p:sp>
      <p:sp>
        <p:nvSpPr>
          <p:cNvPr id="7" name="object 7"/>
          <p:cNvSpPr/>
          <p:nvPr/>
        </p:nvSpPr>
        <p:spPr>
          <a:xfrm>
            <a:off x="2275219" y="5788657"/>
            <a:ext cx="47240" cy="47240"/>
          </a:xfrm>
          <a:custGeom>
            <a:avLst/>
            <a:gdLst/>
            <a:ahLst/>
            <a:cxnLst/>
            <a:rect l="l" t="t" r="r" b="b"/>
            <a:pathLst>
              <a:path w="55244" h="55245">
                <a:moveTo>
                  <a:pt x="30187" y="9690"/>
                </a:moveTo>
                <a:lnTo>
                  <a:pt x="0" y="39877"/>
                </a:lnTo>
                <a:lnTo>
                  <a:pt x="0" y="54978"/>
                </a:lnTo>
                <a:lnTo>
                  <a:pt x="15087" y="54978"/>
                </a:lnTo>
                <a:lnTo>
                  <a:pt x="19733" y="50330"/>
                </a:lnTo>
                <a:lnTo>
                  <a:pt x="9283" y="50330"/>
                </a:lnTo>
                <a:lnTo>
                  <a:pt x="9283" y="45681"/>
                </a:lnTo>
                <a:lnTo>
                  <a:pt x="4635" y="45681"/>
                </a:lnTo>
                <a:lnTo>
                  <a:pt x="4635" y="41808"/>
                </a:lnTo>
                <a:lnTo>
                  <a:pt x="7937" y="38506"/>
                </a:lnTo>
                <a:lnTo>
                  <a:pt x="31552" y="38506"/>
                </a:lnTo>
                <a:lnTo>
                  <a:pt x="32860" y="37198"/>
                </a:lnTo>
                <a:lnTo>
                  <a:pt x="11074" y="37198"/>
                </a:lnTo>
                <a:lnTo>
                  <a:pt x="10896" y="35953"/>
                </a:lnTo>
                <a:lnTo>
                  <a:pt x="30899" y="15938"/>
                </a:lnTo>
                <a:lnTo>
                  <a:pt x="31876" y="15862"/>
                </a:lnTo>
                <a:lnTo>
                  <a:pt x="36360" y="15862"/>
                </a:lnTo>
                <a:lnTo>
                  <a:pt x="30187" y="9690"/>
                </a:lnTo>
                <a:close/>
              </a:path>
              <a:path w="55244" h="55245">
                <a:moveTo>
                  <a:pt x="31552" y="38506"/>
                </a:moveTo>
                <a:lnTo>
                  <a:pt x="7937" y="38506"/>
                </a:lnTo>
                <a:lnTo>
                  <a:pt x="16471" y="47028"/>
                </a:lnTo>
                <a:lnTo>
                  <a:pt x="13169" y="50330"/>
                </a:lnTo>
                <a:lnTo>
                  <a:pt x="19733" y="50330"/>
                </a:lnTo>
                <a:lnTo>
                  <a:pt x="31552" y="38506"/>
                </a:lnTo>
                <a:close/>
              </a:path>
              <a:path w="55244" h="55245">
                <a:moveTo>
                  <a:pt x="36360" y="15862"/>
                </a:moveTo>
                <a:lnTo>
                  <a:pt x="31876" y="15862"/>
                </a:lnTo>
                <a:lnTo>
                  <a:pt x="32054" y="17106"/>
                </a:lnTo>
                <a:lnTo>
                  <a:pt x="12052" y="37109"/>
                </a:lnTo>
                <a:lnTo>
                  <a:pt x="11074" y="37198"/>
                </a:lnTo>
                <a:lnTo>
                  <a:pt x="32860" y="37198"/>
                </a:lnTo>
                <a:lnTo>
                  <a:pt x="45275" y="24777"/>
                </a:lnTo>
                <a:lnTo>
                  <a:pt x="36360" y="15862"/>
                </a:lnTo>
                <a:close/>
              </a:path>
              <a:path w="55244" h="55245">
                <a:moveTo>
                  <a:pt x="43078" y="0"/>
                </a:moveTo>
                <a:lnTo>
                  <a:pt x="40487" y="0"/>
                </a:lnTo>
                <a:lnTo>
                  <a:pt x="39408" y="457"/>
                </a:lnTo>
                <a:lnTo>
                  <a:pt x="38531" y="1384"/>
                </a:lnTo>
                <a:lnTo>
                  <a:pt x="32511" y="7365"/>
                </a:lnTo>
                <a:lnTo>
                  <a:pt x="47599" y="22466"/>
                </a:lnTo>
                <a:lnTo>
                  <a:pt x="54521" y="15544"/>
                </a:lnTo>
                <a:lnTo>
                  <a:pt x="54965" y="14452"/>
                </a:lnTo>
                <a:lnTo>
                  <a:pt x="54965" y="11912"/>
                </a:lnTo>
                <a:lnTo>
                  <a:pt x="54521" y="10807"/>
                </a:lnTo>
                <a:lnTo>
                  <a:pt x="53632" y="9867"/>
                </a:lnTo>
                <a:lnTo>
                  <a:pt x="44183" y="457"/>
                </a:lnTo>
                <a:lnTo>
                  <a:pt x="43078" y="0"/>
                </a:lnTo>
                <a:close/>
              </a:path>
            </a:pathLst>
          </a:custGeom>
          <a:solidFill>
            <a:srgbClr val="000000"/>
          </a:solidFill>
        </p:spPr>
        <p:txBody>
          <a:bodyPr wrap="square" lIns="0" tIns="0" rIns="0" bIns="0" rtlCol="0"/>
          <a:lstStyle/>
          <a:p>
            <a:endParaRPr/>
          </a:p>
        </p:txBody>
      </p:sp>
      <p:sp>
        <p:nvSpPr>
          <p:cNvPr id="10" name="object 6">
            <a:extLst>
              <a:ext uri="{FF2B5EF4-FFF2-40B4-BE49-F238E27FC236}">
                <a16:creationId xmlns:a16="http://schemas.microsoft.com/office/drawing/2014/main" id="{A857A714-89F2-4CAC-BED4-5B338F408ACA}"/>
              </a:ext>
            </a:extLst>
          </p:cNvPr>
          <p:cNvSpPr txBox="1"/>
          <p:nvPr/>
        </p:nvSpPr>
        <p:spPr>
          <a:xfrm>
            <a:off x="745996" y="482270"/>
            <a:ext cx="7800712" cy="446404"/>
          </a:xfrm>
          <a:prstGeom prst="rect">
            <a:avLst/>
          </a:prstGeom>
        </p:spPr>
        <p:txBody>
          <a:bodyPr vert="horz" wrap="square" lIns="0" tIns="0" rIns="0" bIns="0" rtlCol="0">
            <a:spAutoFit/>
          </a:bodyPr>
          <a:lstStyle/>
          <a:p>
            <a:pPr marL="10860">
              <a:lnSpc>
                <a:spcPts val="3664"/>
              </a:lnSpc>
            </a:pPr>
            <a:r>
              <a:rPr lang="da-DK" sz="2500" spc="-17" dirty="0">
                <a:solidFill>
                  <a:srgbClr val="FFFFFF"/>
                </a:solidFill>
                <a:latin typeface="+mj-lt"/>
                <a:cs typeface="Open Sans Light"/>
              </a:rPr>
              <a:t>HYLDAGER – FRA STØJ TIL LANDSKAB OG BOLIGER</a:t>
            </a:r>
            <a:endParaRPr sz="2736" dirty="0">
              <a:latin typeface="+mj-lt"/>
              <a:cs typeface="Open Sans Semibold"/>
            </a:endParaRPr>
          </a:p>
        </p:txBody>
      </p:sp>
      <p:pic>
        <p:nvPicPr>
          <p:cNvPr id="8" name="Billede 7">
            <a:extLst>
              <a:ext uri="{FF2B5EF4-FFF2-40B4-BE49-F238E27FC236}">
                <a16:creationId xmlns:a16="http://schemas.microsoft.com/office/drawing/2014/main" id="{1AD0FB3B-AB2E-4395-A81A-F41B3D3FC1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16" t="19002" r="21822" b="15571"/>
          <a:stretch/>
        </p:blipFill>
        <p:spPr>
          <a:xfrm>
            <a:off x="601671" y="1003544"/>
            <a:ext cx="7922310" cy="5082891"/>
          </a:xfrm>
          <a:prstGeom prst="rect">
            <a:avLst/>
          </a:prstGeom>
        </p:spPr>
      </p:pic>
      <p:sp>
        <p:nvSpPr>
          <p:cNvPr id="9" name="Text Box 3">
            <a:extLst>
              <a:ext uri="{FF2B5EF4-FFF2-40B4-BE49-F238E27FC236}">
                <a16:creationId xmlns:a16="http://schemas.microsoft.com/office/drawing/2014/main" id="{5ED75285-9045-468C-A123-C7930C142A21}"/>
              </a:ext>
            </a:extLst>
          </p:cNvPr>
          <p:cNvSpPr txBox="1">
            <a:spLocks noChangeArrowheads="1"/>
          </p:cNvSpPr>
          <p:nvPr/>
        </p:nvSpPr>
        <p:spPr bwMode="auto">
          <a:xfrm>
            <a:off x="5013721" y="4149080"/>
            <a:ext cx="3014663" cy="1728192"/>
          </a:xfrm>
          <a:prstGeom prst="rect">
            <a:avLst/>
          </a:prstGeom>
          <a:noFill/>
          <a:ln w="25400" algn="ctr">
            <a:solidFill>
              <a:schemeClr val="bg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400" b="1" i="0" u="none" strike="noStrike" cap="none" normalizeH="0" baseline="0" dirty="0">
                <a:ln>
                  <a:noFill/>
                </a:ln>
                <a:solidFill>
                  <a:schemeClr val="bg1"/>
                </a:solidFill>
                <a:effectLst/>
                <a:latin typeface="Arial" panose="020B0604020202020204" pitchFamily="34" charset="0"/>
              </a:rPr>
              <a:t>FAKTA: HYLDAGERKVARTERET</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1" i="0" u="none" strike="noStrike" cap="none" normalizeH="0" baseline="0" dirty="0">
                <a:ln>
                  <a:noFill/>
                </a:ln>
                <a:solidFill>
                  <a:schemeClr val="bg1"/>
                </a:solidFill>
                <a:effectLst/>
                <a:latin typeface="Arial" panose="020B0604020202020204" pitchFamily="34" charset="0"/>
              </a:rPr>
              <a:t>Størrelse: </a:t>
            </a:r>
            <a:r>
              <a:rPr kumimoji="0" lang="da-DK" altLang="da-DK" sz="1000" b="0" i="0" u="none" strike="noStrike" cap="none" normalizeH="0" baseline="0" dirty="0">
                <a:ln>
                  <a:noFill/>
                </a:ln>
                <a:solidFill>
                  <a:schemeClr val="bg1"/>
                </a:solidFill>
                <a:effectLst/>
                <a:latin typeface="Arial" panose="020B0604020202020204" pitchFamily="34" charset="0"/>
              </a:rPr>
              <a:t>8,8 ha</a:t>
            </a:r>
            <a:br>
              <a:rPr kumimoji="0" lang="da-DK" altLang="da-DK" sz="1000" b="0" i="0" u="none" strike="noStrike" cap="none" normalizeH="0" baseline="0" dirty="0">
                <a:ln>
                  <a:noFill/>
                </a:ln>
                <a:solidFill>
                  <a:schemeClr val="bg1"/>
                </a:solidFill>
                <a:effectLst/>
                <a:latin typeface="Arial" panose="020B0604020202020204" pitchFamily="34" charset="0"/>
              </a:rPr>
            </a:br>
            <a:r>
              <a:rPr kumimoji="0" lang="da-DK" altLang="da-DK" sz="1000" b="1" i="0" u="none" strike="noStrike" cap="none" normalizeH="0" baseline="0" dirty="0">
                <a:ln>
                  <a:noFill/>
                </a:ln>
                <a:solidFill>
                  <a:schemeClr val="bg1"/>
                </a:solidFill>
                <a:effectLst/>
                <a:latin typeface="Arial" panose="020B0604020202020204" pitchFamily="34" charset="0"/>
              </a:rPr>
              <a:t>Ejer: </a:t>
            </a:r>
            <a:r>
              <a:rPr kumimoji="0" lang="da-DK" altLang="da-DK" sz="1000" b="0" i="0" u="none" strike="noStrike" cap="none" normalizeH="0" baseline="0" dirty="0">
                <a:ln>
                  <a:noFill/>
                </a:ln>
                <a:solidFill>
                  <a:schemeClr val="bg1"/>
                </a:solidFill>
                <a:effectLst/>
                <a:latin typeface="Arial" panose="020B0604020202020204" pitchFamily="34" charset="0"/>
              </a:rPr>
              <a:t>Albertslund Kommune</a:t>
            </a:r>
            <a:br>
              <a:rPr kumimoji="0" lang="da-DK" altLang="da-DK" sz="1000" b="0" i="0" u="none" strike="noStrike" cap="none" normalizeH="0" baseline="0" dirty="0">
                <a:ln>
                  <a:noFill/>
                </a:ln>
                <a:solidFill>
                  <a:schemeClr val="bg1"/>
                </a:solidFill>
                <a:effectLst/>
                <a:latin typeface="Arial" panose="020B0604020202020204" pitchFamily="34" charset="0"/>
              </a:rPr>
            </a:br>
            <a:r>
              <a:rPr kumimoji="0" lang="da-DK" altLang="da-DK" sz="1000" b="1" i="0" u="none" strike="noStrike" cap="none" normalizeH="0" baseline="0" dirty="0">
                <a:ln>
                  <a:noFill/>
                </a:ln>
                <a:solidFill>
                  <a:schemeClr val="bg1"/>
                </a:solidFill>
                <a:effectLst/>
                <a:latin typeface="Arial" panose="020B0604020202020204" pitchFamily="34" charset="0"/>
              </a:rPr>
              <a:t>Antal boliger: </a:t>
            </a:r>
            <a:r>
              <a:rPr kumimoji="0" lang="da-DK" altLang="da-DK" sz="1000" b="0" i="0" u="none" strike="noStrike" cap="none" normalizeH="0" baseline="0" dirty="0">
                <a:ln>
                  <a:noFill/>
                </a:ln>
                <a:solidFill>
                  <a:schemeClr val="bg1"/>
                </a:solidFill>
                <a:effectLst/>
                <a:latin typeface="Arial" panose="020B0604020202020204" pitchFamily="34" charset="0"/>
              </a:rPr>
              <a:t>Ca. 200</a:t>
            </a:r>
            <a:br>
              <a:rPr kumimoji="0" lang="da-DK" altLang="da-DK" sz="1000" b="0" i="0" u="none" strike="noStrike" cap="none" normalizeH="0" baseline="0" dirty="0">
                <a:ln>
                  <a:noFill/>
                </a:ln>
                <a:solidFill>
                  <a:schemeClr val="bg1"/>
                </a:solidFill>
                <a:effectLst/>
                <a:latin typeface="Arial" panose="020B0604020202020204" pitchFamily="34" charset="0"/>
              </a:rPr>
            </a:br>
            <a:r>
              <a:rPr kumimoji="0" lang="da-DK" altLang="da-DK" sz="1000" b="1" i="0" u="none" strike="noStrike" cap="none" normalizeH="0" baseline="0" dirty="0">
                <a:ln>
                  <a:noFill/>
                </a:ln>
                <a:solidFill>
                  <a:schemeClr val="bg1"/>
                </a:solidFill>
                <a:effectLst/>
                <a:latin typeface="Arial" panose="020B0604020202020204" pitchFamily="34" charset="0"/>
              </a:rPr>
              <a:t>Bebyggelsesprocent: </a:t>
            </a:r>
            <a:r>
              <a:rPr kumimoji="0" lang="da-DK" altLang="da-DK" sz="1000" b="0" i="0" u="none" strike="noStrike" cap="none" normalizeH="0" baseline="0" dirty="0">
                <a:ln>
                  <a:noFill/>
                </a:ln>
                <a:solidFill>
                  <a:schemeClr val="bg1"/>
                </a:solidFill>
                <a:effectLst/>
                <a:latin typeface="Arial" panose="020B0604020202020204" pitchFamily="34" charset="0"/>
              </a:rPr>
              <a:t>40-70</a:t>
            </a:r>
            <a:br>
              <a:rPr kumimoji="0" lang="da-DK" altLang="da-DK" sz="1000" b="0" i="0" u="none" strike="noStrike" cap="none" normalizeH="0" baseline="0" dirty="0">
                <a:ln>
                  <a:noFill/>
                </a:ln>
                <a:solidFill>
                  <a:schemeClr val="bg1"/>
                </a:solidFill>
                <a:effectLst/>
                <a:latin typeface="Arial" panose="020B0604020202020204" pitchFamily="34" charset="0"/>
              </a:rPr>
            </a:br>
            <a:r>
              <a:rPr kumimoji="0" lang="da-DK" altLang="da-DK" sz="1000" b="1" i="0" u="none" strike="noStrike" cap="none" normalizeH="0" baseline="0" dirty="0">
                <a:ln>
                  <a:noFill/>
                </a:ln>
                <a:solidFill>
                  <a:schemeClr val="bg1"/>
                </a:solidFill>
                <a:effectLst/>
                <a:latin typeface="Arial" panose="020B0604020202020204" pitchFamily="34" charset="0"/>
              </a:rPr>
              <a:t>Forventet første indflytning: </a:t>
            </a:r>
            <a:r>
              <a:rPr kumimoji="0" lang="da-DK" altLang="da-DK" sz="1000" b="0" i="0" u="none" strike="noStrike" cap="none" normalizeH="0" baseline="0" dirty="0">
                <a:ln>
                  <a:noFill/>
                </a:ln>
                <a:solidFill>
                  <a:schemeClr val="bg1"/>
                </a:solidFill>
                <a:effectLst/>
                <a:latin typeface="Arial" panose="020B0604020202020204" pitchFamily="34" charset="0"/>
              </a:rPr>
              <a:t>2026</a:t>
            </a:r>
          </a:p>
          <a:p>
            <a:pPr marL="0" marR="0" indent="0" algn="l">
              <a:spcBef>
                <a:spcPts val="0"/>
              </a:spcBef>
              <a:spcAft>
                <a:spcPts val="600"/>
              </a:spcAft>
            </a:pPr>
            <a:br>
              <a:rPr lang="da-DK" altLang="da-DK" sz="1000" dirty="0">
                <a:solidFill>
                  <a:schemeClr val="bg1"/>
                </a:solidFill>
                <a:latin typeface="Arial" panose="020B0604020202020204" pitchFamily="34" charset="0"/>
              </a:rPr>
            </a:br>
            <a:r>
              <a:rPr lang="da-DK" altLang="da-DK" sz="1000" dirty="0">
                <a:solidFill>
                  <a:schemeClr val="bg1"/>
                </a:solidFill>
                <a:latin typeface="Arial" panose="020B0604020202020204" pitchFamily="34" charset="0"/>
              </a:rPr>
              <a:t>Bonusinfo: Hyldager Bakker på 16 ha., som giver mulighed for at bygge boliger, skaber rekreativ værdi og mindre støj, er færdig 2024.</a:t>
            </a:r>
          </a:p>
          <a:p>
            <a:pPr marL="0" marR="0" indent="0" algn="l">
              <a:spcBef>
                <a:spcPts val="0"/>
              </a:spcBef>
              <a:spcAft>
                <a:spcPts val="600"/>
              </a:spcAft>
            </a:pPr>
            <a:r>
              <a:rPr lang="da-DK" altLang="da-DK" sz="1000" dirty="0">
                <a:solidFill>
                  <a:schemeClr val="bg1"/>
                </a:solidFill>
                <a:latin typeface="Arial" panose="020B0604020202020204" pitchFamily="34" charset="0"/>
              </a:rPr>
              <a:t> </a:t>
            </a:r>
            <a:r>
              <a:rPr lang="da-DK" sz="18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37053083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Et billede, der indeholder udendørs&#10;&#10;Automatisk genereret beskrivelse">
            <a:extLst>
              <a:ext uri="{FF2B5EF4-FFF2-40B4-BE49-F238E27FC236}">
                <a16:creationId xmlns:a16="http://schemas.microsoft.com/office/drawing/2014/main" id="{572B492C-3748-4970-A50B-0A935A325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object 5">
            <a:extLst>
              <a:ext uri="{FF2B5EF4-FFF2-40B4-BE49-F238E27FC236}">
                <a16:creationId xmlns:a16="http://schemas.microsoft.com/office/drawing/2014/main" id="{260F62E2-C848-42B0-8914-8E117D9D59E3}"/>
              </a:ext>
            </a:extLst>
          </p:cNvPr>
          <p:cNvSpPr/>
          <p:nvPr/>
        </p:nvSpPr>
        <p:spPr>
          <a:xfrm>
            <a:off x="532133" y="417601"/>
            <a:ext cx="8079734" cy="617878"/>
          </a:xfrm>
          <a:custGeom>
            <a:avLst/>
            <a:gdLst/>
            <a:ahLst/>
            <a:cxnLst/>
            <a:rect l="l" t="t" r="r" b="b"/>
            <a:pathLst>
              <a:path w="10692130" h="360045">
                <a:moveTo>
                  <a:pt x="0" y="359994"/>
                </a:moveTo>
                <a:lnTo>
                  <a:pt x="10692003" y="359994"/>
                </a:lnTo>
                <a:lnTo>
                  <a:pt x="10692003" y="0"/>
                </a:lnTo>
                <a:lnTo>
                  <a:pt x="0" y="0"/>
                </a:lnTo>
                <a:lnTo>
                  <a:pt x="0" y="359994"/>
                </a:lnTo>
                <a:close/>
              </a:path>
            </a:pathLst>
          </a:custGeom>
          <a:solidFill>
            <a:srgbClr val="008080"/>
          </a:solidFill>
        </p:spPr>
        <p:txBody>
          <a:bodyPr wrap="square" lIns="0" tIns="0" rIns="0" bIns="0" rtlCol="0"/>
          <a:lstStyle/>
          <a:p>
            <a:endParaRPr/>
          </a:p>
        </p:txBody>
      </p:sp>
      <p:sp>
        <p:nvSpPr>
          <p:cNvPr id="7" name="Titel 1">
            <a:extLst>
              <a:ext uri="{FF2B5EF4-FFF2-40B4-BE49-F238E27FC236}">
                <a16:creationId xmlns:a16="http://schemas.microsoft.com/office/drawing/2014/main" id="{8A6456EA-A5CB-4845-88FD-E979233B675E}"/>
              </a:ext>
            </a:extLst>
          </p:cNvPr>
          <p:cNvSpPr txBox="1">
            <a:spLocks/>
          </p:cNvSpPr>
          <p:nvPr/>
        </p:nvSpPr>
        <p:spPr bwMode="auto">
          <a:xfrm>
            <a:off x="761226" y="588382"/>
            <a:ext cx="8176437" cy="61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lnSpc>
                <a:spcPct val="83000"/>
              </a:lnSpc>
              <a:spcBef>
                <a:spcPct val="0"/>
              </a:spcBef>
              <a:spcAft>
                <a:spcPct val="0"/>
              </a:spcAft>
              <a:defRPr sz="3600">
                <a:solidFill>
                  <a:srgbClr val="7F7F7F"/>
                </a:solidFill>
                <a:latin typeface="+mj-lt"/>
                <a:ea typeface="+mj-ea"/>
                <a:cs typeface="+mj-cs"/>
              </a:defRPr>
            </a:lvl1pPr>
            <a:lvl2pPr algn="l" rtl="0" eaLnBrk="1" fontAlgn="base" hangingPunct="1">
              <a:spcBef>
                <a:spcPct val="0"/>
              </a:spcBef>
              <a:spcAft>
                <a:spcPct val="0"/>
              </a:spcAft>
              <a:defRPr sz="2800">
                <a:solidFill>
                  <a:srgbClr val="214DA2"/>
                </a:solidFill>
                <a:latin typeface="Arial Unicode MS" pitchFamily="34" charset="-128"/>
              </a:defRPr>
            </a:lvl2pPr>
            <a:lvl3pPr algn="l" rtl="0" eaLnBrk="1" fontAlgn="base" hangingPunct="1">
              <a:spcBef>
                <a:spcPct val="0"/>
              </a:spcBef>
              <a:spcAft>
                <a:spcPct val="0"/>
              </a:spcAft>
              <a:defRPr sz="2800">
                <a:solidFill>
                  <a:srgbClr val="214DA2"/>
                </a:solidFill>
                <a:latin typeface="Arial Unicode MS" pitchFamily="34" charset="-128"/>
              </a:defRPr>
            </a:lvl3pPr>
            <a:lvl4pPr algn="l" rtl="0" eaLnBrk="1" fontAlgn="base" hangingPunct="1">
              <a:spcBef>
                <a:spcPct val="0"/>
              </a:spcBef>
              <a:spcAft>
                <a:spcPct val="0"/>
              </a:spcAft>
              <a:defRPr sz="2800">
                <a:solidFill>
                  <a:srgbClr val="214DA2"/>
                </a:solidFill>
                <a:latin typeface="Arial Unicode MS" pitchFamily="34" charset="-128"/>
              </a:defRPr>
            </a:lvl4pPr>
            <a:lvl5pPr algn="l" rtl="0" eaLnBrk="1" fontAlgn="base" hangingPunct="1">
              <a:spcBef>
                <a:spcPct val="0"/>
              </a:spcBef>
              <a:spcAft>
                <a:spcPct val="0"/>
              </a:spcAft>
              <a:defRPr sz="2800">
                <a:solidFill>
                  <a:srgbClr val="214DA2"/>
                </a:solidFill>
                <a:latin typeface="Arial Unicode MS" pitchFamily="34" charset="-128"/>
              </a:defRPr>
            </a:lvl5pPr>
            <a:lvl6pPr marL="457200" algn="l" rtl="0" eaLnBrk="1" fontAlgn="base" hangingPunct="1">
              <a:spcBef>
                <a:spcPct val="0"/>
              </a:spcBef>
              <a:spcAft>
                <a:spcPct val="0"/>
              </a:spcAft>
              <a:defRPr sz="2800">
                <a:solidFill>
                  <a:srgbClr val="214DA2"/>
                </a:solidFill>
                <a:latin typeface="Arial Unicode MS" pitchFamily="34" charset="-128"/>
              </a:defRPr>
            </a:lvl6pPr>
            <a:lvl7pPr marL="914400" algn="l" rtl="0" eaLnBrk="1" fontAlgn="base" hangingPunct="1">
              <a:spcBef>
                <a:spcPct val="0"/>
              </a:spcBef>
              <a:spcAft>
                <a:spcPct val="0"/>
              </a:spcAft>
              <a:defRPr sz="2800">
                <a:solidFill>
                  <a:srgbClr val="214DA2"/>
                </a:solidFill>
                <a:latin typeface="Arial Unicode MS" pitchFamily="34" charset="-128"/>
              </a:defRPr>
            </a:lvl7pPr>
            <a:lvl8pPr marL="1371600" algn="l" rtl="0" eaLnBrk="1" fontAlgn="base" hangingPunct="1">
              <a:spcBef>
                <a:spcPct val="0"/>
              </a:spcBef>
              <a:spcAft>
                <a:spcPct val="0"/>
              </a:spcAft>
              <a:defRPr sz="2800">
                <a:solidFill>
                  <a:srgbClr val="214DA2"/>
                </a:solidFill>
                <a:latin typeface="Arial Unicode MS" pitchFamily="34" charset="-128"/>
              </a:defRPr>
            </a:lvl8pPr>
            <a:lvl9pPr marL="1828800" algn="l" rtl="0" eaLnBrk="1" fontAlgn="base" hangingPunct="1">
              <a:spcBef>
                <a:spcPct val="0"/>
              </a:spcBef>
              <a:spcAft>
                <a:spcPct val="0"/>
              </a:spcAft>
              <a:defRPr sz="2800">
                <a:solidFill>
                  <a:srgbClr val="214DA2"/>
                </a:solidFill>
                <a:latin typeface="Arial Unicode MS" pitchFamily="34" charset="-128"/>
              </a:defRPr>
            </a:lvl9pPr>
          </a:lstStyle>
          <a:p>
            <a:r>
              <a:rPr lang="da-DK" sz="2736" spc="-17" dirty="0">
                <a:solidFill>
                  <a:srgbClr val="FFFFFF"/>
                </a:solidFill>
                <a:ea typeface="+mn-ea"/>
                <a:cs typeface="Open Sans Light"/>
              </a:rPr>
              <a:t>HERSTED INDUSTRIPARK PÅ SKINNER </a:t>
            </a:r>
          </a:p>
        </p:txBody>
      </p:sp>
      <p:sp>
        <p:nvSpPr>
          <p:cNvPr id="8" name="Text Box 2">
            <a:extLst>
              <a:ext uri="{FF2B5EF4-FFF2-40B4-BE49-F238E27FC236}">
                <a16:creationId xmlns:a16="http://schemas.microsoft.com/office/drawing/2014/main" id="{3E5AA414-7CF5-4406-8787-289126EC3C53}"/>
              </a:ext>
            </a:extLst>
          </p:cNvPr>
          <p:cNvSpPr txBox="1">
            <a:spLocks noChangeArrowheads="1"/>
          </p:cNvSpPr>
          <p:nvPr/>
        </p:nvSpPr>
        <p:spPr bwMode="auto">
          <a:xfrm>
            <a:off x="567861" y="1196752"/>
            <a:ext cx="4624883" cy="1305577"/>
          </a:xfrm>
          <a:prstGeom prst="rect">
            <a:avLst/>
          </a:prstGeom>
          <a:noFill/>
          <a:ln w="25400" algn="ctr">
            <a:solidFill>
              <a:schemeClr val="tx2"/>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400" b="1" i="0" u="none" strike="noStrike" cap="none" normalizeH="0" baseline="0" dirty="0">
                <a:ln>
                  <a:noFill/>
                </a:ln>
                <a:solidFill>
                  <a:schemeClr val="tx2"/>
                </a:solidFill>
                <a:effectLst/>
                <a:latin typeface="Arial" panose="020B0604020202020204" pitchFamily="34" charset="0"/>
              </a:rPr>
              <a:t>FAKTA: HERSTED INDUSTRIPARK, ETAPE 1, FASE 1</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1" i="0" u="none" strike="noStrike" cap="none" normalizeH="0" baseline="0" dirty="0">
                <a:ln>
                  <a:noFill/>
                </a:ln>
                <a:solidFill>
                  <a:schemeClr val="tx2"/>
                </a:solidFill>
                <a:effectLst/>
                <a:latin typeface="Arial" panose="020B0604020202020204" pitchFamily="34" charset="0"/>
              </a:rPr>
              <a:t>Størrelse: </a:t>
            </a:r>
            <a:r>
              <a:rPr kumimoji="0" lang="da-DK" altLang="da-DK" sz="1000" b="0" i="0" u="none" strike="noStrike" cap="none" normalizeH="0" baseline="0" dirty="0">
                <a:ln>
                  <a:noFill/>
                </a:ln>
                <a:solidFill>
                  <a:schemeClr val="tx2"/>
                </a:solidFill>
                <a:effectLst/>
                <a:latin typeface="Arial" panose="020B0604020202020204" pitchFamily="34" charset="0"/>
              </a:rPr>
              <a:t>Ca. 54 ha</a:t>
            </a:r>
            <a:br>
              <a:rPr kumimoji="0" lang="da-DK" altLang="da-DK" sz="1000" b="0" i="0" u="none" strike="noStrike" cap="none" normalizeH="0" baseline="0" dirty="0">
                <a:ln>
                  <a:noFill/>
                </a:ln>
                <a:solidFill>
                  <a:schemeClr val="tx2"/>
                </a:solidFill>
                <a:effectLst/>
                <a:latin typeface="Arial" panose="020B0604020202020204" pitchFamily="34" charset="0"/>
              </a:rPr>
            </a:br>
            <a:r>
              <a:rPr kumimoji="0" lang="da-DK" altLang="da-DK" sz="1000" b="1" i="0" u="none" strike="noStrike" cap="none" normalizeH="0" baseline="0" dirty="0">
                <a:ln>
                  <a:noFill/>
                </a:ln>
                <a:solidFill>
                  <a:schemeClr val="tx2"/>
                </a:solidFill>
                <a:effectLst/>
                <a:latin typeface="Arial" panose="020B0604020202020204" pitchFamily="34" charset="0"/>
              </a:rPr>
              <a:t>Ejer: </a:t>
            </a:r>
            <a:r>
              <a:rPr kumimoji="0" lang="da-DK" altLang="da-DK" sz="1000" b="0" i="0" u="none" strike="noStrike" cap="none" normalizeH="0" baseline="0" dirty="0">
                <a:ln>
                  <a:noFill/>
                </a:ln>
                <a:solidFill>
                  <a:schemeClr val="tx2"/>
                </a:solidFill>
                <a:effectLst/>
                <a:latin typeface="Arial" panose="020B0604020202020204" pitchFamily="34" charset="0"/>
              </a:rPr>
              <a:t>Mere end 120 forskellige i hele Hersted</a:t>
            </a:r>
            <a:br>
              <a:rPr kumimoji="0" lang="da-DK" altLang="da-DK" sz="1000" b="0" i="0" u="none" strike="noStrike" cap="none" normalizeH="0" baseline="0" dirty="0">
                <a:ln>
                  <a:noFill/>
                </a:ln>
                <a:solidFill>
                  <a:schemeClr val="tx2"/>
                </a:solidFill>
                <a:effectLst/>
                <a:latin typeface="Arial" panose="020B0604020202020204" pitchFamily="34" charset="0"/>
              </a:rPr>
            </a:br>
            <a:r>
              <a:rPr kumimoji="0" lang="da-DK" altLang="da-DK" sz="1000" b="1" i="0" u="none" strike="noStrike" cap="none" normalizeH="0" baseline="0" dirty="0">
                <a:ln>
                  <a:noFill/>
                </a:ln>
                <a:solidFill>
                  <a:schemeClr val="tx2"/>
                </a:solidFill>
                <a:effectLst/>
                <a:latin typeface="Arial" panose="020B0604020202020204" pitchFamily="34" charset="0"/>
              </a:rPr>
              <a:t>Antal boliger: </a:t>
            </a:r>
            <a:r>
              <a:rPr kumimoji="0" lang="da-DK" altLang="da-DK" sz="1000" b="0" i="0" u="none" strike="noStrike" cap="none" normalizeH="0" baseline="0" dirty="0">
                <a:ln>
                  <a:noFill/>
                </a:ln>
                <a:solidFill>
                  <a:schemeClr val="tx2"/>
                </a:solidFill>
                <a:effectLst/>
                <a:latin typeface="Arial" panose="020B0604020202020204" pitchFamily="34" charset="0"/>
              </a:rPr>
              <a:t>6.160 i Fase 1, etape 1</a:t>
            </a:r>
            <a:br>
              <a:rPr kumimoji="0" lang="da-DK" altLang="da-DK" sz="1000" b="0" i="0" u="none" strike="noStrike" cap="none" normalizeH="0" baseline="0" dirty="0">
                <a:ln>
                  <a:noFill/>
                </a:ln>
                <a:solidFill>
                  <a:schemeClr val="tx2"/>
                </a:solidFill>
                <a:effectLst/>
                <a:latin typeface="Arial" panose="020B0604020202020204" pitchFamily="34" charset="0"/>
              </a:rPr>
            </a:br>
            <a:r>
              <a:rPr kumimoji="0" lang="da-DK" altLang="da-DK" sz="1000" b="0" i="0" u="none" strike="noStrike" cap="none" normalizeH="0" baseline="0" dirty="0">
                <a:ln>
                  <a:noFill/>
                </a:ln>
                <a:solidFill>
                  <a:schemeClr val="tx2"/>
                </a:solidFill>
                <a:effectLst/>
                <a:latin typeface="Arial" panose="020B0604020202020204" pitchFamily="34" charset="0"/>
              </a:rPr>
              <a:t>Erhverv 230.000 m2</a:t>
            </a:r>
            <a:br>
              <a:rPr kumimoji="0" lang="da-DK" altLang="da-DK" sz="1000" b="0" i="0" u="none" strike="noStrike" cap="none" normalizeH="0" baseline="0" dirty="0">
                <a:ln>
                  <a:noFill/>
                </a:ln>
                <a:solidFill>
                  <a:schemeClr val="tx2"/>
                </a:solidFill>
                <a:effectLst/>
                <a:latin typeface="Arial" panose="020B0604020202020204" pitchFamily="34" charset="0"/>
              </a:rPr>
            </a:br>
            <a:r>
              <a:rPr kumimoji="0" lang="da-DK" altLang="da-DK" sz="1000" b="1" i="0" u="none" strike="noStrike" cap="none" normalizeH="0" baseline="0" dirty="0">
                <a:ln>
                  <a:noFill/>
                </a:ln>
                <a:solidFill>
                  <a:schemeClr val="tx2"/>
                </a:solidFill>
                <a:effectLst/>
                <a:latin typeface="Arial" panose="020B0604020202020204" pitchFamily="34" charset="0"/>
              </a:rPr>
              <a:t>Bebyggelsesprocent: </a:t>
            </a:r>
            <a:r>
              <a:rPr kumimoji="0" lang="da-DK" altLang="da-DK" sz="1000" b="0" i="0" u="none" strike="noStrike" cap="none" normalizeH="0" baseline="0" dirty="0">
                <a:ln>
                  <a:noFill/>
                </a:ln>
                <a:solidFill>
                  <a:schemeClr val="tx2"/>
                </a:solidFill>
                <a:effectLst/>
                <a:latin typeface="Arial" panose="020B0604020202020204" pitchFamily="34" charset="0"/>
              </a:rPr>
              <a:t>150-200</a:t>
            </a:r>
            <a:br>
              <a:rPr kumimoji="0" lang="da-DK" altLang="da-DK" sz="1000" b="0" i="0" u="none" strike="noStrike" cap="none" normalizeH="0" baseline="0" dirty="0">
                <a:ln>
                  <a:noFill/>
                </a:ln>
                <a:solidFill>
                  <a:schemeClr val="tx2"/>
                </a:solidFill>
                <a:effectLst/>
                <a:latin typeface="Arial" panose="020B0604020202020204" pitchFamily="34" charset="0"/>
              </a:rPr>
            </a:br>
            <a:r>
              <a:rPr kumimoji="0" lang="da-DK" altLang="da-DK" sz="1000" b="1" i="0" u="none" strike="noStrike" cap="none" normalizeH="0" baseline="0" dirty="0">
                <a:ln>
                  <a:noFill/>
                </a:ln>
                <a:solidFill>
                  <a:schemeClr val="tx2"/>
                </a:solidFill>
                <a:effectLst/>
                <a:latin typeface="Arial" panose="020B0604020202020204" pitchFamily="34" charset="0"/>
              </a:rPr>
              <a:t>Forventet første indflytning:</a:t>
            </a:r>
            <a:r>
              <a:rPr lang="da-DK" altLang="da-DK" sz="1000" dirty="0">
                <a:solidFill>
                  <a:schemeClr val="tx2"/>
                </a:solidFill>
                <a:latin typeface="Arial" panose="020B0604020202020204" pitchFamily="34" charset="0"/>
              </a:rPr>
              <a:t> </a:t>
            </a:r>
            <a:r>
              <a:rPr kumimoji="0" lang="da-DK" altLang="da-DK" sz="1000" b="0" i="0" u="none" strike="noStrike" cap="none" normalizeH="0" baseline="0" dirty="0">
                <a:ln>
                  <a:noFill/>
                </a:ln>
                <a:solidFill>
                  <a:schemeClr val="tx2"/>
                </a:solidFill>
                <a:effectLst/>
                <a:latin typeface="Arial" panose="020B0604020202020204" pitchFamily="34" charset="0"/>
              </a:rPr>
              <a:t>2024</a:t>
            </a:r>
            <a:endParaRPr kumimoji="0" lang="da-DK" altLang="da-DK" sz="1800" b="0" i="0" u="none" strike="noStrike" cap="none" normalizeH="0" baseline="0" dirty="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14191557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5133967F-6B20-4450-9EF1-CF2B84ABDDD3}"/>
              </a:ext>
            </a:extLst>
          </p:cNvPr>
          <p:cNvSpPr txBox="1"/>
          <p:nvPr/>
        </p:nvSpPr>
        <p:spPr bwMode="auto">
          <a:xfrm>
            <a:off x="464326" y="584201"/>
            <a:ext cx="8176437" cy="1116012"/>
          </a:xfrm>
          <a:prstGeom prst="rect">
            <a:avLst/>
          </a:prstGeom>
          <a:noFill/>
          <a:ln>
            <a:noFill/>
          </a:ln>
          <a:effectLst/>
        </p:spPr>
        <p:txBody>
          <a:bodyPr vert="horz" wrap="square" lIns="0" tIns="0" rIns="0" bIns="0" numCol="1" rtlCol="0" anchor="t" anchorCtr="0" compatLnSpc="1">
            <a:prstTxWarp prst="textNoShape">
              <a:avLst/>
            </a:prstTxWarp>
            <a:normAutofit/>
          </a:bodyPr>
          <a:lstStyle/>
          <a:p>
            <a:pPr>
              <a:lnSpc>
                <a:spcPct val="83000"/>
              </a:lnSpc>
              <a:spcAft>
                <a:spcPts val="600"/>
              </a:spcAft>
            </a:pPr>
            <a:r>
              <a:rPr lang="da-DK" sz="3600" dirty="0">
                <a:solidFill>
                  <a:srgbClr val="7F7F7F"/>
                </a:solidFill>
                <a:latin typeface="+mj-lt"/>
                <a:ea typeface="+mj-ea"/>
                <a:cs typeface="+mj-cs"/>
              </a:rPr>
              <a:t>Den samlede byudvikling i Albertslund </a:t>
            </a:r>
          </a:p>
        </p:txBody>
      </p:sp>
      <p:pic>
        <p:nvPicPr>
          <p:cNvPr id="3" name="Billede 2">
            <a:extLst>
              <a:ext uri="{FF2B5EF4-FFF2-40B4-BE49-F238E27FC236}">
                <a16:creationId xmlns:a16="http://schemas.microsoft.com/office/drawing/2014/main" id="{B4FFCA58-D349-4DDF-BC6B-DD436A1FF375}"/>
              </a:ext>
            </a:extLst>
          </p:cNvPr>
          <p:cNvPicPr>
            <a:picLocks noChangeAspect="1"/>
          </p:cNvPicPr>
          <p:nvPr/>
        </p:nvPicPr>
        <p:blipFill>
          <a:blip r:embed="rId3"/>
          <a:stretch>
            <a:fillRect/>
          </a:stretch>
        </p:blipFill>
        <p:spPr>
          <a:xfrm>
            <a:off x="1115616" y="1340768"/>
            <a:ext cx="6468701" cy="4537075"/>
          </a:xfrm>
          <a:prstGeom prst="rect">
            <a:avLst/>
          </a:prstGeom>
          <a:noFill/>
        </p:spPr>
      </p:pic>
    </p:spTree>
    <p:extLst>
      <p:ext uri="{BB962C8B-B14F-4D97-AF65-F5344CB8AC3E}">
        <p14:creationId xmlns:p14="http://schemas.microsoft.com/office/powerpoint/2010/main" val="1939400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13476E-3215-0225-376F-0FE7652D4FA9}"/>
              </a:ext>
            </a:extLst>
          </p:cNvPr>
          <p:cNvSpPr>
            <a:spLocks noGrp="1"/>
          </p:cNvSpPr>
          <p:nvPr>
            <p:ph type="title"/>
          </p:nvPr>
        </p:nvSpPr>
        <p:spPr/>
        <p:txBody>
          <a:bodyPr/>
          <a:lstStyle/>
          <a:p>
            <a:r>
              <a:rPr lang="da-DK" dirty="0"/>
              <a:t>3 huskeregler for dagen</a:t>
            </a:r>
          </a:p>
        </p:txBody>
      </p:sp>
      <p:sp>
        <p:nvSpPr>
          <p:cNvPr id="3" name="Pladsholder til indhold 2">
            <a:extLst>
              <a:ext uri="{FF2B5EF4-FFF2-40B4-BE49-F238E27FC236}">
                <a16:creationId xmlns:a16="http://schemas.microsoft.com/office/drawing/2014/main" id="{3593DA3C-A4CA-321E-D01B-3D2D156374F6}"/>
              </a:ext>
            </a:extLst>
          </p:cNvPr>
          <p:cNvSpPr>
            <a:spLocks noGrp="1"/>
          </p:cNvSpPr>
          <p:nvPr>
            <p:ph idx="1"/>
          </p:nvPr>
        </p:nvSpPr>
        <p:spPr>
          <a:xfrm>
            <a:off x="503238" y="1700213"/>
            <a:ext cx="8317234" cy="4537075"/>
          </a:xfrm>
        </p:spPr>
        <p:txBody>
          <a:bodyPr/>
          <a:lstStyle/>
          <a:p>
            <a:pPr marL="457200" indent="-457200">
              <a:buFont typeface="+mj-lt"/>
              <a:buAutoNum type="arabicParenR"/>
            </a:pPr>
            <a:r>
              <a:rPr lang="da-DK" sz="2200" b="1" dirty="0">
                <a:solidFill>
                  <a:schemeClr val="tx2"/>
                </a:solidFill>
                <a:latin typeface="Calibri" panose="020F0502020204030204" pitchFamily="34" charset="0"/>
                <a:cs typeface="Calibri" panose="020F0502020204030204" pitchFamily="34" charset="0"/>
              </a:rPr>
              <a:t>Tænk nyt og anderledes</a:t>
            </a:r>
          </a:p>
          <a:p>
            <a:pPr marL="808038" lvl="1" indent="-266700">
              <a:buFont typeface="Wingdings" panose="05000000000000000000" pitchFamily="2" charset="2"/>
              <a:buChar char="Ø"/>
            </a:pPr>
            <a:r>
              <a:rPr lang="da-DK" sz="1500" dirty="0">
                <a:solidFill>
                  <a:schemeClr val="tx2"/>
                </a:solidFill>
                <a:latin typeface="Calibri" panose="020F0502020204030204" pitchFamily="34" charset="0"/>
                <a:cs typeface="Calibri" panose="020F0502020204030204" pitchFamily="34" charset="0"/>
              </a:rPr>
              <a:t>Gøre noget helt nyt og andet end nu</a:t>
            </a:r>
          </a:p>
          <a:p>
            <a:pPr marL="808038" lvl="1" indent="-266700">
              <a:buFont typeface="Wingdings" panose="05000000000000000000" pitchFamily="2" charset="2"/>
              <a:buChar char="Ø"/>
            </a:pPr>
            <a:r>
              <a:rPr lang="da-DK" sz="1500" dirty="0">
                <a:solidFill>
                  <a:schemeClr val="tx2"/>
                </a:solidFill>
                <a:latin typeface="Calibri" panose="020F0502020204030204" pitchFamily="34" charset="0"/>
                <a:cs typeface="Calibri" panose="020F0502020204030204" pitchFamily="34" charset="0"/>
              </a:rPr>
              <a:t>Invitere nye samarbejdspartnere ind</a:t>
            </a:r>
          </a:p>
          <a:p>
            <a:pPr marL="808038" lvl="1" indent="-266700">
              <a:buFont typeface="Wingdings" panose="05000000000000000000" pitchFamily="2" charset="2"/>
              <a:buChar char="Ø"/>
            </a:pPr>
            <a:r>
              <a:rPr lang="da-DK" sz="1500" dirty="0">
                <a:solidFill>
                  <a:schemeClr val="tx2"/>
                </a:solidFill>
                <a:latin typeface="Calibri" panose="020F0502020204030204" pitchFamily="34" charset="0"/>
                <a:cs typeface="Calibri" panose="020F0502020204030204" pitchFamily="34" charset="0"/>
              </a:rPr>
              <a:t>Justere på det eksisterende</a:t>
            </a:r>
          </a:p>
          <a:p>
            <a:pPr marL="356400" lvl="1" indent="0">
              <a:buNone/>
            </a:pPr>
            <a:endParaRPr lang="da-DK" dirty="0">
              <a:solidFill>
                <a:schemeClr val="tx2"/>
              </a:solidFill>
              <a:latin typeface="Calibri" panose="020F0502020204030204" pitchFamily="34" charset="0"/>
              <a:cs typeface="Calibri" panose="020F0502020204030204" pitchFamily="34" charset="0"/>
            </a:endParaRPr>
          </a:p>
          <a:p>
            <a:pPr marL="457200" indent="-457200">
              <a:buFont typeface="+mj-lt"/>
              <a:buAutoNum type="arabicParenR"/>
            </a:pPr>
            <a:r>
              <a:rPr lang="da-DK" sz="2200" b="1" dirty="0">
                <a:solidFill>
                  <a:schemeClr val="tx2"/>
                </a:solidFill>
                <a:latin typeface="Calibri" panose="020F0502020204030204" pitchFamily="34" charset="0"/>
                <a:cs typeface="Calibri" panose="020F0502020204030204" pitchFamily="34" charset="0"/>
              </a:rPr>
              <a:t>Tænk tværgående </a:t>
            </a:r>
            <a:br>
              <a:rPr lang="da-DK" b="1" dirty="0">
                <a:solidFill>
                  <a:schemeClr val="tx2"/>
                </a:solidFill>
                <a:latin typeface="Calibri" panose="020F0502020204030204" pitchFamily="34" charset="0"/>
                <a:cs typeface="Calibri" panose="020F0502020204030204" pitchFamily="34" charset="0"/>
              </a:rPr>
            </a:br>
            <a:r>
              <a:rPr lang="da-DK" sz="1500" b="1" dirty="0">
                <a:solidFill>
                  <a:schemeClr val="tx2"/>
                </a:solidFill>
                <a:latin typeface="Calibri" panose="020F0502020204030204" pitchFamily="34" charset="0"/>
                <a:cs typeface="Calibri" panose="020F0502020204030204" pitchFamily="34" charset="0"/>
              </a:rPr>
              <a:t>-</a:t>
            </a:r>
            <a:r>
              <a:rPr lang="da-DK" sz="1500" dirty="0">
                <a:solidFill>
                  <a:schemeClr val="tx2"/>
                </a:solidFill>
                <a:latin typeface="Calibri" panose="020F0502020204030204" pitchFamily="34" charset="0"/>
                <a:cs typeface="Calibri" panose="020F0502020204030204" pitchFamily="34" charset="0"/>
              </a:rPr>
              <a:t> Hvor kan vi hjælpe og understøtte hinanden bedre til glæde for borgerne?</a:t>
            </a:r>
          </a:p>
          <a:p>
            <a:pPr marL="457200" indent="-457200">
              <a:buFont typeface="+mj-lt"/>
              <a:buAutoNum type="arabicParenR"/>
            </a:pPr>
            <a:endParaRPr lang="da-DK" sz="1500" b="1" dirty="0">
              <a:solidFill>
                <a:schemeClr val="tx2"/>
              </a:solidFill>
              <a:latin typeface="Calibri" panose="020F0502020204030204" pitchFamily="34" charset="0"/>
              <a:cs typeface="Calibri" panose="020F0502020204030204" pitchFamily="34" charset="0"/>
            </a:endParaRPr>
          </a:p>
          <a:p>
            <a:pPr marL="457200" indent="-457200">
              <a:buFont typeface="+mj-lt"/>
              <a:buAutoNum type="arabicParenR"/>
            </a:pPr>
            <a:r>
              <a:rPr lang="da-DK" sz="2200" b="1" dirty="0">
                <a:solidFill>
                  <a:schemeClr val="tx2"/>
                </a:solidFill>
                <a:latin typeface="Calibri" panose="020F0502020204030204" pitchFamily="34" charset="0"/>
                <a:cs typeface="Calibri" panose="020F0502020204030204" pitchFamily="34" charset="0"/>
              </a:rPr>
              <a:t>Find på prøvehandlinger</a:t>
            </a:r>
            <a:r>
              <a:rPr lang="da-DK" sz="2200" dirty="0">
                <a:solidFill>
                  <a:schemeClr val="tx2"/>
                </a:solidFill>
                <a:latin typeface="Calibri" panose="020F0502020204030204" pitchFamily="34" charset="0"/>
                <a:cs typeface="Calibri" panose="020F0502020204030204" pitchFamily="34" charset="0"/>
              </a:rPr>
              <a:t> = idéer vi kan teste af </a:t>
            </a:r>
            <a:br>
              <a:rPr lang="da-DK" dirty="0">
                <a:solidFill>
                  <a:schemeClr val="tx2"/>
                </a:solidFill>
                <a:latin typeface="Calibri" panose="020F0502020204030204" pitchFamily="34" charset="0"/>
                <a:cs typeface="Calibri" panose="020F0502020204030204" pitchFamily="34" charset="0"/>
              </a:rPr>
            </a:br>
            <a:r>
              <a:rPr lang="da-DK" sz="1500" dirty="0">
                <a:solidFill>
                  <a:schemeClr val="tx2"/>
                </a:solidFill>
                <a:latin typeface="Calibri" panose="020F0502020204030204" pitchFamily="34" charset="0"/>
                <a:cs typeface="Calibri" panose="020F0502020204030204" pitchFamily="34" charset="0"/>
              </a:rPr>
              <a:t>- Prøvehandlinger er som udgangspunkt ikke varige. Vi evaluerer efter en periode og fortsætter ikke, hvis ikke det har en positiv effekt/virker efter hensigten</a:t>
            </a:r>
            <a:endParaRPr lang="da-DK" dirty="0">
              <a:solidFill>
                <a:schemeClr val="tx2"/>
              </a:solidFill>
              <a:latin typeface="Calibri" panose="020F0502020204030204" pitchFamily="34" charset="0"/>
              <a:cs typeface="Calibri" panose="020F0502020204030204" pitchFamily="34" charset="0"/>
            </a:endParaRPr>
          </a:p>
          <a:p>
            <a:pPr marL="457200" indent="-457200">
              <a:buFont typeface="+mj-lt"/>
              <a:buAutoNum type="arabicParenR"/>
            </a:pPr>
            <a:endParaRPr lang="da-DK" sz="1400" b="1" dirty="0">
              <a:solidFill>
                <a:schemeClr val="tx2"/>
              </a:solidFill>
              <a:latin typeface="Calibri" panose="020F0502020204030204" pitchFamily="34" charset="0"/>
              <a:cs typeface="Calibri" panose="020F0502020204030204" pitchFamily="34" charset="0"/>
            </a:endParaRPr>
          </a:p>
          <a:p>
            <a:pPr marL="0" indent="0">
              <a:buNone/>
            </a:pPr>
            <a:endParaRPr lang="da-DK"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86427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7C050EC-F737-4CAB-A894-37457A8FE694}"/>
              </a:ext>
            </a:extLst>
          </p:cNvPr>
          <p:cNvSpPr>
            <a:spLocks noGrp="1"/>
          </p:cNvSpPr>
          <p:nvPr>
            <p:ph type="ctrTitle"/>
          </p:nvPr>
        </p:nvSpPr>
        <p:spPr>
          <a:xfrm>
            <a:off x="449975" y="260648"/>
            <a:ext cx="8202991" cy="2519931"/>
          </a:xfrm>
        </p:spPr>
        <p:txBody>
          <a:bodyPr/>
          <a:lstStyle/>
          <a:p>
            <a:pPr algn="ctr"/>
            <a:r>
              <a:rPr lang="da-DK" dirty="0"/>
              <a:t>Tak for ordet</a:t>
            </a:r>
          </a:p>
        </p:txBody>
      </p:sp>
      <p:sp>
        <p:nvSpPr>
          <p:cNvPr id="2" name="Undertitel 1">
            <a:extLst>
              <a:ext uri="{FF2B5EF4-FFF2-40B4-BE49-F238E27FC236}">
                <a16:creationId xmlns:a16="http://schemas.microsoft.com/office/drawing/2014/main" id="{8A617263-E9EF-4827-88A6-10D44DDC6185}"/>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23820028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b-NO" dirty="0"/>
              <a:t>Kultur og Fritid i byudvikling</a:t>
            </a:r>
          </a:p>
        </p:txBody>
      </p:sp>
      <p:sp>
        <p:nvSpPr>
          <p:cNvPr id="3" name="Undertitel 2"/>
          <p:cNvSpPr>
            <a:spLocks noGrp="1"/>
          </p:cNvSpPr>
          <p:nvPr>
            <p:ph type="subTitle" idx="1"/>
          </p:nvPr>
        </p:nvSpPr>
        <p:spPr/>
        <p:txBody>
          <a:bodyPr/>
          <a:lstStyle/>
          <a:p>
            <a:r>
              <a:rPr lang="nb-NO" dirty="0"/>
              <a:t>Liv, aktivitet, fællesskab, tryghed, sundhed, bydelsprofiler og meget mere.....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0B48156B-9BBB-1310-4C18-DEDAB0B19AC7}"/>
              </a:ext>
            </a:extLst>
          </p:cNvPr>
          <p:cNvSpPr>
            <a:spLocks noGrp="1"/>
          </p:cNvSpPr>
          <p:nvPr>
            <p:ph type="title"/>
          </p:nvPr>
        </p:nvSpPr>
        <p:spPr>
          <a:xfrm>
            <a:off x="464326" y="584201"/>
            <a:ext cx="8176437" cy="1116012"/>
          </a:xfrm>
        </p:spPr>
        <p:txBody>
          <a:bodyPr/>
          <a:lstStyle/>
          <a:p>
            <a:pPr algn="ctr"/>
            <a:br>
              <a:rPr lang="en-US" dirty="0"/>
            </a:br>
            <a:r>
              <a:rPr lang="en-US" sz="6000" dirty="0" err="1"/>
              <a:t>Formål</a:t>
            </a:r>
            <a:r>
              <a:rPr lang="en-US" sz="6000" dirty="0"/>
              <a:t> </a:t>
            </a:r>
          </a:p>
        </p:txBody>
      </p:sp>
      <p:sp>
        <p:nvSpPr>
          <p:cNvPr id="26" name="Text Placeholder 2">
            <a:extLst>
              <a:ext uri="{FF2B5EF4-FFF2-40B4-BE49-F238E27FC236}">
                <a16:creationId xmlns:a16="http://schemas.microsoft.com/office/drawing/2014/main" id="{451F6430-3E27-37BC-EA8E-09BE7D9D6614}"/>
              </a:ext>
            </a:extLst>
          </p:cNvPr>
          <p:cNvSpPr>
            <a:spLocks noGrp="1"/>
          </p:cNvSpPr>
          <p:nvPr>
            <p:ph idx="1"/>
          </p:nvPr>
        </p:nvSpPr>
        <p:spPr>
          <a:xfrm>
            <a:off x="503238" y="1700213"/>
            <a:ext cx="8137525" cy="4537075"/>
          </a:xfrm>
        </p:spPr>
        <p:txBody>
          <a:bodyPr wrap="square" anchor="t">
            <a:normAutofit/>
          </a:bodyPr>
          <a:lstStyle/>
          <a:p>
            <a:endParaRPr lang="en-US" dirty="0"/>
          </a:p>
          <a:p>
            <a:r>
              <a:rPr lang="da-DK" sz="3200" i="0" dirty="0"/>
              <a:t>Understøtte en øget fysisk og mental trivsel for borgerne i byen.</a:t>
            </a:r>
          </a:p>
          <a:p>
            <a:r>
              <a:rPr lang="da-DK" sz="3200" i="0" dirty="0"/>
              <a:t>Borgerne skal møde kultur i deres hverdag og i bylivet</a:t>
            </a:r>
          </a:p>
          <a:p>
            <a:pPr marL="0" indent="0">
              <a:buNone/>
            </a:pPr>
            <a:endParaRPr lang="en-US" i="0" dirty="0"/>
          </a:p>
          <a:p>
            <a:endParaRPr lang="en-US" dirty="0"/>
          </a:p>
          <a:p>
            <a:endParaRPr lang="en-US" dirty="0"/>
          </a:p>
          <a:p>
            <a:endParaRPr lang="en-US" dirty="0"/>
          </a:p>
          <a:p>
            <a:endParaRPr lang="en-US" dirty="0"/>
          </a:p>
          <a:p>
            <a:pPr marL="0" indent="0">
              <a:buNone/>
            </a:pPr>
            <a:endParaRPr lang="en-US" i="0" dirty="0"/>
          </a:p>
        </p:txBody>
      </p:sp>
    </p:spTree>
    <p:extLst>
      <p:ext uri="{BB962C8B-B14F-4D97-AF65-F5344CB8AC3E}">
        <p14:creationId xmlns:p14="http://schemas.microsoft.com/office/powerpoint/2010/main" val="25875160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4326" y="584201"/>
            <a:ext cx="8176437" cy="1116012"/>
          </a:xfrm>
        </p:spPr>
        <p:txBody>
          <a:bodyPr wrap="square" anchor="t">
            <a:normAutofit/>
          </a:bodyPr>
          <a:lstStyle/>
          <a:p>
            <a:r>
              <a:rPr lang="da-DK" dirty="0"/>
              <a:t>Kultur og fritidslivet i Albertslund</a:t>
            </a:r>
          </a:p>
        </p:txBody>
      </p:sp>
      <p:sp>
        <p:nvSpPr>
          <p:cNvPr id="18" name="Content Placeholder 2">
            <a:extLst>
              <a:ext uri="{FF2B5EF4-FFF2-40B4-BE49-F238E27FC236}">
                <a16:creationId xmlns:a16="http://schemas.microsoft.com/office/drawing/2014/main" id="{26D612C4-22A5-4C60-823A-489889B57ADF}"/>
              </a:ext>
            </a:extLst>
          </p:cNvPr>
          <p:cNvSpPr>
            <a:spLocks noGrp="1"/>
          </p:cNvSpPr>
          <p:nvPr>
            <p:ph sz="half" idx="1"/>
          </p:nvPr>
        </p:nvSpPr>
        <p:spPr>
          <a:xfrm>
            <a:off x="503238" y="1700213"/>
            <a:ext cx="3975100" cy="4537075"/>
          </a:xfrm>
        </p:spPr>
        <p:txBody>
          <a:bodyPr/>
          <a:lstStyle/>
          <a:p>
            <a:pPr marL="0" indent="0">
              <a:buNone/>
            </a:pPr>
            <a:r>
              <a:rPr lang="en-US" dirty="0"/>
              <a:t>Kultur </a:t>
            </a:r>
          </a:p>
          <a:p>
            <a:r>
              <a:rPr lang="en-US" dirty="0" err="1"/>
              <a:t>Bibliotek</a:t>
            </a:r>
            <a:r>
              <a:rPr lang="en-US" dirty="0"/>
              <a:t> </a:t>
            </a:r>
          </a:p>
          <a:p>
            <a:r>
              <a:rPr lang="en-US" dirty="0" err="1"/>
              <a:t>Musikskole</a:t>
            </a:r>
            <a:endParaRPr lang="en-US" dirty="0"/>
          </a:p>
          <a:p>
            <a:r>
              <a:rPr lang="en-US" dirty="0" err="1"/>
              <a:t>Musikteater</a:t>
            </a:r>
            <a:endParaRPr lang="en-US" dirty="0"/>
          </a:p>
          <a:p>
            <a:r>
              <a:rPr lang="en-US" dirty="0" err="1"/>
              <a:t>Vikingelandsby</a:t>
            </a:r>
            <a:endParaRPr lang="en-US" dirty="0"/>
          </a:p>
          <a:p>
            <a:r>
              <a:rPr lang="en-US" dirty="0" err="1"/>
              <a:t>Billedskole</a:t>
            </a:r>
            <a:endParaRPr lang="en-US" dirty="0"/>
          </a:p>
          <a:p>
            <a:r>
              <a:rPr lang="en-US" dirty="0" err="1"/>
              <a:t>Forbrændingen</a:t>
            </a:r>
            <a:r>
              <a:rPr lang="en-US" dirty="0"/>
              <a:t> </a:t>
            </a:r>
          </a:p>
          <a:p>
            <a:endParaRPr lang="en-US" dirty="0"/>
          </a:p>
          <a:p>
            <a:r>
              <a:rPr lang="en-US" sz="2200" b="1" dirty="0" err="1">
                <a:solidFill>
                  <a:srgbClr val="0070C0"/>
                </a:solidFill>
              </a:rPr>
              <a:t>Kulturforeninger</a:t>
            </a:r>
            <a:r>
              <a:rPr lang="en-US" sz="2200" b="1" dirty="0">
                <a:solidFill>
                  <a:srgbClr val="0070C0"/>
                </a:solidFill>
              </a:rPr>
              <a:t>  ca. 20</a:t>
            </a:r>
          </a:p>
          <a:p>
            <a:endParaRPr lang="en-US" dirty="0"/>
          </a:p>
        </p:txBody>
      </p:sp>
      <p:sp>
        <p:nvSpPr>
          <p:cNvPr id="20" name="Content Placeholder 3">
            <a:extLst>
              <a:ext uri="{FF2B5EF4-FFF2-40B4-BE49-F238E27FC236}">
                <a16:creationId xmlns:a16="http://schemas.microsoft.com/office/drawing/2014/main" id="{7306D750-1A49-4709-A7B1-2EFA7DCA6DF8}"/>
              </a:ext>
            </a:extLst>
          </p:cNvPr>
          <p:cNvSpPr>
            <a:spLocks noGrp="1"/>
          </p:cNvSpPr>
          <p:nvPr>
            <p:ph sz="half" idx="2"/>
          </p:nvPr>
        </p:nvSpPr>
        <p:spPr>
          <a:xfrm>
            <a:off x="4665663" y="1700213"/>
            <a:ext cx="3975100" cy="4537075"/>
          </a:xfrm>
        </p:spPr>
        <p:txBody>
          <a:bodyPr/>
          <a:lstStyle/>
          <a:p>
            <a:pPr marL="0" indent="0">
              <a:buNone/>
            </a:pPr>
            <a:r>
              <a:rPr lang="en-US" dirty="0"/>
              <a:t>Fritid </a:t>
            </a:r>
          </a:p>
          <a:p>
            <a:r>
              <a:rPr lang="en-US" dirty="0"/>
              <a:t>Idrætsanlæg (</a:t>
            </a:r>
            <a:r>
              <a:rPr lang="en-US" dirty="0" err="1"/>
              <a:t>haller</a:t>
            </a:r>
            <a:r>
              <a:rPr lang="en-US" dirty="0"/>
              <a:t>, sale, </a:t>
            </a:r>
            <a:r>
              <a:rPr lang="en-US" dirty="0" err="1"/>
              <a:t>svømmehaller</a:t>
            </a:r>
            <a:r>
              <a:rPr lang="en-US" dirty="0"/>
              <a:t>, </a:t>
            </a:r>
            <a:r>
              <a:rPr lang="en-US" dirty="0" err="1"/>
              <a:t>udeanlæg</a:t>
            </a:r>
            <a:r>
              <a:rPr lang="en-US" dirty="0"/>
              <a:t>)</a:t>
            </a:r>
          </a:p>
          <a:p>
            <a:r>
              <a:rPr lang="en-US" dirty="0" err="1"/>
              <a:t>Rideskole</a:t>
            </a:r>
            <a:endParaRPr lang="en-US" dirty="0"/>
          </a:p>
          <a:p>
            <a:endParaRPr lang="en-US" dirty="0"/>
          </a:p>
          <a:p>
            <a:r>
              <a:rPr lang="en-US" sz="2200" b="1" dirty="0" err="1">
                <a:solidFill>
                  <a:srgbClr val="0070C0"/>
                </a:solidFill>
              </a:rPr>
              <a:t>Idræts</a:t>
            </a:r>
            <a:r>
              <a:rPr lang="en-US" sz="2200" b="1" dirty="0">
                <a:solidFill>
                  <a:srgbClr val="0070C0"/>
                </a:solidFill>
              </a:rPr>
              <a:t> – og </a:t>
            </a:r>
            <a:r>
              <a:rPr lang="en-US" sz="2200" b="1" dirty="0" err="1">
                <a:solidFill>
                  <a:srgbClr val="0070C0"/>
                </a:solidFill>
              </a:rPr>
              <a:t>friluftsforeninger</a:t>
            </a:r>
            <a:r>
              <a:rPr lang="en-US" sz="2200" b="1" dirty="0">
                <a:solidFill>
                  <a:srgbClr val="0070C0"/>
                </a:solidFill>
              </a:rPr>
              <a:t> ca. 40 </a:t>
            </a:r>
          </a:p>
          <a:p>
            <a:endParaRPr lang="en-US" b="1" dirty="0"/>
          </a:p>
          <a:p>
            <a:pPr marL="0" indent="0">
              <a:buNone/>
            </a:pPr>
            <a:endParaRPr lang="en-US" b="1"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2010692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EDF73-8A69-4E48-BA8F-77FADA8C0EFD}"/>
              </a:ext>
            </a:extLst>
          </p:cNvPr>
          <p:cNvSpPr>
            <a:spLocks noGrp="1"/>
          </p:cNvSpPr>
          <p:nvPr>
            <p:ph type="title"/>
          </p:nvPr>
        </p:nvSpPr>
        <p:spPr/>
        <p:txBody>
          <a:bodyPr/>
          <a:lstStyle/>
          <a:p>
            <a:r>
              <a:rPr lang="da-DK" dirty="0"/>
              <a:t>Kultur og Fritid i bybilledet </a:t>
            </a:r>
          </a:p>
        </p:txBody>
      </p:sp>
      <p:pic>
        <p:nvPicPr>
          <p:cNvPr id="5" name="Pladsholder til indhold 4" descr="Et billede, der indeholder kort&#10;&#10;Automatisk genereret beskrivelse">
            <a:extLst>
              <a:ext uri="{FF2B5EF4-FFF2-40B4-BE49-F238E27FC236}">
                <a16:creationId xmlns:a16="http://schemas.microsoft.com/office/drawing/2014/main" id="{36627B54-68C9-4B8C-BBCC-7C004C3D583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1268760"/>
            <a:ext cx="7344816" cy="5184576"/>
          </a:xfrm>
        </p:spPr>
      </p:pic>
    </p:spTree>
    <p:extLst>
      <p:ext uri="{BB962C8B-B14F-4D97-AF65-F5344CB8AC3E}">
        <p14:creationId xmlns:p14="http://schemas.microsoft.com/office/powerpoint/2010/main" val="13872328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BA14D0-FDF9-4004-80A8-78C6BC5759B0}"/>
              </a:ext>
            </a:extLst>
          </p:cNvPr>
          <p:cNvSpPr>
            <a:spLocks noGrp="1"/>
          </p:cNvSpPr>
          <p:nvPr>
            <p:ph type="title"/>
          </p:nvPr>
        </p:nvSpPr>
        <p:spPr/>
        <p:txBody>
          <a:bodyPr/>
          <a:lstStyle/>
          <a:p>
            <a:r>
              <a:rPr lang="da-DK" dirty="0"/>
              <a:t>Kultur og Fritid i de nye </a:t>
            </a:r>
            <a:r>
              <a:rPr lang="da-DK" dirty="0" err="1"/>
              <a:t>by-områder</a:t>
            </a:r>
            <a:r>
              <a:rPr lang="da-DK" dirty="0"/>
              <a:t> </a:t>
            </a:r>
          </a:p>
        </p:txBody>
      </p:sp>
      <p:sp>
        <p:nvSpPr>
          <p:cNvPr id="3" name="Pladsholder til indhold 2">
            <a:extLst>
              <a:ext uri="{FF2B5EF4-FFF2-40B4-BE49-F238E27FC236}">
                <a16:creationId xmlns:a16="http://schemas.microsoft.com/office/drawing/2014/main" id="{75268E61-6CD9-4799-B93E-9216E02E6426}"/>
              </a:ext>
            </a:extLst>
          </p:cNvPr>
          <p:cNvSpPr>
            <a:spLocks noGrp="1"/>
          </p:cNvSpPr>
          <p:nvPr>
            <p:ph idx="1"/>
          </p:nvPr>
        </p:nvSpPr>
        <p:spPr/>
        <p:txBody>
          <a:bodyPr/>
          <a:lstStyle/>
          <a:p>
            <a:r>
              <a:rPr lang="da-DK" dirty="0"/>
              <a:t>Intet besluttet endnu…</a:t>
            </a:r>
          </a:p>
          <a:p>
            <a:r>
              <a:rPr lang="da-DK" dirty="0"/>
              <a:t>Fængselsgrunden</a:t>
            </a:r>
          </a:p>
          <a:p>
            <a:pPr lvl="1"/>
            <a:r>
              <a:rPr lang="da-DK" dirty="0"/>
              <a:t>Overvejelse om musikskole på Fængselsgrunden</a:t>
            </a:r>
          </a:p>
          <a:p>
            <a:pPr lvl="1"/>
            <a:r>
              <a:rPr lang="da-DK" dirty="0"/>
              <a:t>Forbrændingen står for koncerter på Fængselsgrunden</a:t>
            </a:r>
          </a:p>
          <a:p>
            <a:pPr lvl="1"/>
            <a:r>
              <a:rPr lang="da-DK" dirty="0"/>
              <a:t>Street-aktiviteter på vej</a:t>
            </a:r>
          </a:p>
          <a:p>
            <a:r>
              <a:rPr lang="da-DK" dirty="0"/>
              <a:t>Hersted Industripark</a:t>
            </a:r>
          </a:p>
          <a:p>
            <a:pPr lvl="1"/>
            <a:r>
              <a:rPr lang="da-DK" dirty="0"/>
              <a:t>For tidligt at sige noget endnu, men ønske om…</a:t>
            </a:r>
          </a:p>
          <a:p>
            <a:pPr lvl="2"/>
            <a:r>
              <a:rPr lang="da-DK" dirty="0"/>
              <a:t>Streetaktiviteter</a:t>
            </a:r>
          </a:p>
          <a:p>
            <a:pPr lvl="2"/>
            <a:r>
              <a:rPr lang="da-DK" dirty="0"/>
              <a:t>Kulturhus</a:t>
            </a:r>
          </a:p>
          <a:p>
            <a:pPr lvl="2"/>
            <a:r>
              <a:rPr lang="da-DK" dirty="0"/>
              <a:t>”Boldbaner” </a:t>
            </a:r>
          </a:p>
          <a:p>
            <a:pPr marL="0" indent="0">
              <a:buNone/>
            </a:pPr>
            <a:endParaRPr lang="da-DK" dirty="0"/>
          </a:p>
        </p:txBody>
      </p:sp>
    </p:spTree>
    <p:extLst>
      <p:ext uri="{BB962C8B-B14F-4D97-AF65-F5344CB8AC3E}">
        <p14:creationId xmlns:p14="http://schemas.microsoft.com/office/powerpoint/2010/main" val="3809504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66C953-408E-4215-9E47-4E1BB687F09F}"/>
              </a:ext>
            </a:extLst>
          </p:cNvPr>
          <p:cNvSpPr>
            <a:spLocks noGrp="1"/>
          </p:cNvSpPr>
          <p:nvPr>
            <p:ph type="title"/>
          </p:nvPr>
        </p:nvSpPr>
        <p:spPr>
          <a:xfrm>
            <a:off x="464326" y="584201"/>
            <a:ext cx="8176437" cy="1116012"/>
          </a:xfrm>
        </p:spPr>
        <p:txBody>
          <a:bodyPr wrap="square" anchor="t">
            <a:normAutofit/>
          </a:bodyPr>
          <a:lstStyle/>
          <a:p>
            <a:r>
              <a:rPr lang="da-DK" dirty="0"/>
              <a:t>Facilitetsanalyse Idrætsområdet </a:t>
            </a:r>
          </a:p>
        </p:txBody>
      </p:sp>
      <p:pic>
        <p:nvPicPr>
          <p:cNvPr id="4" name="Pladsholder til indhold 3">
            <a:extLst>
              <a:ext uri="{FF2B5EF4-FFF2-40B4-BE49-F238E27FC236}">
                <a16:creationId xmlns:a16="http://schemas.microsoft.com/office/drawing/2014/main" id="{B3305186-BE22-4356-AC43-BF5D0432DCF7}"/>
              </a:ext>
            </a:extLst>
          </p:cNvPr>
          <p:cNvPicPr>
            <a:picLocks noGrp="1" noChangeAspect="1"/>
          </p:cNvPicPr>
          <p:nvPr>
            <p:ph idx="1"/>
          </p:nvPr>
        </p:nvPicPr>
        <p:blipFill>
          <a:blip r:embed="rId2"/>
          <a:stretch>
            <a:fillRect/>
          </a:stretch>
        </p:blipFill>
        <p:spPr>
          <a:xfrm>
            <a:off x="611560" y="1916832"/>
            <a:ext cx="8137525" cy="3600400"/>
          </a:xfrm>
          <a:prstGeom prst="rect">
            <a:avLst/>
          </a:prstGeom>
          <a:noFill/>
        </p:spPr>
      </p:pic>
    </p:spTree>
    <p:extLst>
      <p:ext uri="{BB962C8B-B14F-4D97-AF65-F5344CB8AC3E}">
        <p14:creationId xmlns:p14="http://schemas.microsoft.com/office/powerpoint/2010/main" val="25799583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9FB196-58DF-4529-9CA3-2592651700B6}"/>
              </a:ext>
            </a:extLst>
          </p:cNvPr>
          <p:cNvSpPr>
            <a:spLocks noGrp="1"/>
          </p:cNvSpPr>
          <p:nvPr>
            <p:ph type="title"/>
          </p:nvPr>
        </p:nvSpPr>
        <p:spPr>
          <a:xfrm>
            <a:off x="464326" y="584201"/>
            <a:ext cx="8176437" cy="1116012"/>
          </a:xfrm>
        </p:spPr>
        <p:txBody>
          <a:bodyPr wrap="square" anchor="t">
            <a:normAutofit/>
          </a:bodyPr>
          <a:lstStyle/>
          <a:p>
            <a:r>
              <a:rPr lang="da-DK" dirty="0"/>
              <a:t>Faciliteter på kulturområdet </a:t>
            </a:r>
          </a:p>
        </p:txBody>
      </p:sp>
      <p:sp>
        <p:nvSpPr>
          <p:cNvPr id="8" name="Content Placeholder 3">
            <a:extLst>
              <a:ext uri="{FF2B5EF4-FFF2-40B4-BE49-F238E27FC236}">
                <a16:creationId xmlns:a16="http://schemas.microsoft.com/office/drawing/2014/main" id="{6616D9F5-4298-CABC-A291-38BE80416280}"/>
              </a:ext>
            </a:extLst>
          </p:cNvPr>
          <p:cNvSpPr>
            <a:spLocks noGrp="1"/>
          </p:cNvSpPr>
          <p:nvPr>
            <p:ph sz="quarter" idx="13"/>
          </p:nvPr>
        </p:nvSpPr>
        <p:spPr>
          <a:xfrm>
            <a:off x="503238" y="1700213"/>
            <a:ext cx="3975100" cy="2174875"/>
          </a:xfrm>
        </p:spPr>
        <p:txBody>
          <a:bodyPr wrap="square" anchor="t">
            <a:normAutofit/>
          </a:bodyPr>
          <a:lstStyle/>
          <a:p>
            <a:pPr marL="0" indent="0">
              <a:buNone/>
            </a:pPr>
            <a:r>
              <a:rPr lang="en-US" i="0" dirty="0" err="1"/>
              <a:t>Forenings</a:t>
            </a:r>
            <a:r>
              <a:rPr lang="en-US" i="0" dirty="0"/>
              <a:t> – </a:t>
            </a:r>
            <a:r>
              <a:rPr lang="en-US" i="0" dirty="0" err="1"/>
              <a:t>og</a:t>
            </a:r>
            <a:r>
              <a:rPr lang="en-US" i="0" dirty="0"/>
              <a:t> </a:t>
            </a:r>
            <a:r>
              <a:rPr lang="en-US" i="0" dirty="0" err="1"/>
              <a:t>kulturhuse</a:t>
            </a:r>
            <a:endParaRPr lang="en-US" i="0" dirty="0"/>
          </a:p>
          <a:p>
            <a:r>
              <a:rPr lang="en-US" i="0" dirty="0" err="1"/>
              <a:t>Roskildekro</a:t>
            </a:r>
            <a:endParaRPr lang="en-US" i="0" dirty="0"/>
          </a:p>
          <a:p>
            <a:r>
              <a:rPr lang="en-US" i="0" dirty="0" err="1"/>
              <a:t>Birkelundgård</a:t>
            </a:r>
            <a:endParaRPr lang="en-US" i="0" dirty="0"/>
          </a:p>
          <a:p>
            <a:r>
              <a:rPr lang="en-US" i="0" dirty="0" err="1"/>
              <a:t>Langagergård</a:t>
            </a:r>
            <a:r>
              <a:rPr lang="en-US" i="0" dirty="0"/>
              <a:t> </a:t>
            </a:r>
          </a:p>
          <a:p>
            <a:r>
              <a:rPr lang="en-US" i="0" dirty="0" err="1"/>
              <a:t>Damgårdshave</a:t>
            </a:r>
            <a:r>
              <a:rPr lang="en-US" i="0" dirty="0"/>
              <a:t> </a:t>
            </a:r>
          </a:p>
        </p:txBody>
      </p:sp>
      <p:sp>
        <p:nvSpPr>
          <p:cNvPr id="10" name="Content Placeholder 4">
            <a:extLst>
              <a:ext uri="{FF2B5EF4-FFF2-40B4-BE49-F238E27FC236}">
                <a16:creationId xmlns:a16="http://schemas.microsoft.com/office/drawing/2014/main" id="{BBFDC559-D5A6-C018-00E6-C886E84404DF}"/>
              </a:ext>
            </a:extLst>
          </p:cNvPr>
          <p:cNvSpPr>
            <a:spLocks noGrp="1"/>
          </p:cNvSpPr>
          <p:nvPr>
            <p:ph sz="quarter" idx="14"/>
          </p:nvPr>
        </p:nvSpPr>
        <p:spPr>
          <a:xfrm>
            <a:off x="503238" y="4064000"/>
            <a:ext cx="3975099" cy="2173287"/>
          </a:xfrm>
        </p:spPr>
        <p:txBody>
          <a:bodyPr wrap="square" anchor="t">
            <a:normAutofit/>
          </a:bodyPr>
          <a:lstStyle/>
          <a:p>
            <a:r>
              <a:rPr lang="en-US" i="0" dirty="0" err="1"/>
              <a:t>Rekreative</a:t>
            </a:r>
            <a:r>
              <a:rPr lang="en-US" i="0" dirty="0"/>
              <a:t> </a:t>
            </a:r>
            <a:r>
              <a:rPr lang="en-US" i="0" dirty="0" err="1"/>
              <a:t>områder</a:t>
            </a:r>
            <a:r>
              <a:rPr lang="en-US" i="0" dirty="0"/>
              <a:t> </a:t>
            </a:r>
          </a:p>
        </p:txBody>
      </p:sp>
      <p:graphicFrame>
        <p:nvGraphicFramePr>
          <p:cNvPr id="13" name="Pladsholder til indhold 2">
            <a:extLst>
              <a:ext uri="{FF2B5EF4-FFF2-40B4-BE49-F238E27FC236}">
                <a16:creationId xmlns:a16="http://schemas.microsoft.com/office/drawing/2014/main" id="{69042F64-8184-C43B-7340-4E1EB444889A}"/>
              </a:ext>
            </a:extLst>
          </p:cNvPr>
          <p:cNvGraphicFramePr>
            <a:graphicFrameLocks noGrp="1"/>
          </p:cNvGraphicFramePr>
          <p:nvPr>
            <p:ph sz="quarter" idx="15"/>
          </p:nvPr>
        </p:nvGraphicFramePr>
        <p:xfrm>
          <a:off x="4665662" y="1700213"/>
          <a:ext cx="3975101" cy="4537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90623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C4095AA-C425-4675-91AE-77434BDCBEF4}"/>
              </a:ext>
            </a:extLst>
          </p:cNvPr>
          <p:cNvSpPr>
            <a:spLocks noGrp="1"/>
          </p:cNvSpPr>
          <p:nvPr>
            <p:ph idx="1"/>
          </p:nvPr>
        </p:nvSpPr>
        <p:spPr>
          <a:xfrm>
            <a:off x="395536" y="476672"/>
            <a:ext cx="8496944" cy="6157167"/>
          </a:xfrm>
        </p:spPr>
        <p:txBody>
          <a:bodyPr/>
          <a:lstStyle/>
          <a:p>
            <a:pPr marL="0" indent="0">
              <a:buNone/>
            </a:pPr>
            <a:r>
              <a:rPr lang="da-DK" sz="4000" dirty="0">
                <a:latin typeface="Calibri" panose="020F0502020204030204" pitchFamily="34" charset="0"/>
                <a:ea typeface="Calibri" panose="020F0502020204030204" pitchFamily="34" charset="0"/>
                <a:cs typeface="Times New Roman" panose="02020603050405020304" pitchFamily="18" charset="0"/>
              </a:rPr>
              <a:t>Tendenser – Idræt og fritid </a:t>
            </a: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sz="1800" dirty="0">
              <a:latin typeface="Calibri" panose="020F0502020204030204" pitchFamily="34" charset="0"/>
              <a:ea typeface="Calibri" panose="020F0502020204030204" pitchFamily="34" charset="0"/>
              <a:cs typeface="Times New Roman" panose="02020603050405020304" pitchFamily="18" charset="0"/>
            </a:endParaRPr>
          </a:p>
          <a:p>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sz="1800" dirty="0">
              <a:latin typeface="Calibri" panose="020F0502020204030204" pitchFamily="34" charset="0"/>
              <a:ea typeface="Calibri" panose="020F0502020204030204" pitchFamily="34" charset="0"/>
              <a:cs typeface="Times New Roman" panose="02020603050405020304" pitchFamily="18" charset="0"/>
            </a:endParaRPr>
          </a:p>
          <a:p>
            <a:r>
              <a:rPr lang="da-DK" sz="1800" dirty="0">
                <a:effectLst/>
                <a:latin typeface="Calibri" panose="020F0502020204030204" pitchFamily="34" charset="0"/>
                <a:ea typeface="Calibri" panose="020F0502020204030204" pitchFamily="34" charset="0"/>
                <a:cs typeface="Times New Roman" panose="02020603050405020304" pitchFamily="18" charset="0"/>
              </a:rPr>
              <a:t>Udelivet hitter – flere og flere danskere er blevet glade for at dyrke udendørs motion. Gang, vinterbadning, løb, cykling og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padel</a:t>
            </a:r>
            <a:r>
              <a:rPr lang="da-DK" sz="1800" dirty="0">
                <a:effectLst/>
                <a:latin typeface="Calibri" panose="020F0502020204030204" pitchFamily="34" charset="0"/>
                <a:ea typeface="Calibri" panose="020F0502020204030204" pitchFamily="34" charset="0"/>
                <a:cs typeface="Times New Roman" panose="02020603050405020304" pitchFamily="18" charset="0"/>
              </a:rPr>
              <a:t> tennis – både selvorganiseret og i foreninger. Hos børn og unge hitter streetaktiviteter som basket, streetfodbold, løbehjul og skateboard.</a:t>
            </a:r>
          </a:p>
          <a:p>
            <a:endParaRPr lang="da-DK" sz="1800" dirty="0">
              <a:latin typeface="Calibri" panose="020F0502020204030204" pitchFamily="34" charset="0"/>
              <a:ea typeface="Calibri" panose="020F0502020204030204" pitchFamily="34" charset="0"/>
              <a:cs typeface="Times New Roman" panose="02020603050405020304" pitchFamily="18" charset="0"/>
            </a:endParaRPr>
          </a:p>
          <a:p>
            <a:r>
              <a:rPr lang="da-DK" sz="1800" dirty="0">
                <a:effectLst/>
                <a:latin typeface="Calibri" panose="020F0502020204030204" pitchFamily="34" charset="0"/>
                <a:ea typeface="Calibri" panose="020F0502020204030204" pitchFamily="34" charset="0"/>
                <a:cs typeface="Times New Roman" panose="02020603050405020304" pitchFamily="18" charset="0"/>
              </a:rPr>
              <a:t>Samtidighed – Vi vil gerne lave aktiviteter sammen, på samme tid og på tværs af generationer. </a:t>
            </a:r>
          </a:p>
          <a:p>
            <a:endParaRPr lang="da-DK" sz="1800" dirty="0">
              <a:latin typeface="Calibri" panose="020F0502020204030204" pitchFamily="34" charset="0"/>
              <a:ea typeface="Calibri" panose="020F0502020204030204" pitchFamily="34" charset="0"/>
              <a:cs typeface="Times New Roman" panose="02020603050405020304" pitchFamily="18" charset="0"/>
            </a:endParaRPr>
          </a:p>
          <a:p>
            <a:r>
              <a:rPr lang="da-DK" sz="1800" dirty="0">
                <a:effectLst/>
                <a:latin typeface="Calibri" panose="020F0502020204030204" pitchFamily="34" charset="0"/>
                <a:ea typeface="Calibri" panose="020F0502020204030204" pitchFamily="34" charset="0"/>
                <a:cs typeface="Times New Roman" panose="02020603050405020304" pitchFamily="18" charset="0"/>
              </a:rPr>
              <a:t>Fællesskab er i fokus – Værdien af fællesskab. Derfor er det også vigtigt at skabe faciliteter, som kan understøtte eksisterende og nye fællesskaber</a:t>
            </a:r>
          </a:p>
          <a:p>
            <a:endParaRPr lang="da-DK" dirty="0"/>
          </a:p>
        </p:txBody>
      </p:sp>
    </p:spTree>
    <p:extLst>
      <p:ext uri="{BB962C8B-B14F-4D97-AF65-F5344CB8AC3E}">
        <p14:creationId xmlns:p14="http://schemas.microsoft.com/office/powerpoint/2010/main" val="29832100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56CA9-ECB1-4061-99E1-E46DAFEC7EF1}"/>
              </a:ext>
            </a:extLst>
          </p:cNvPr>
          <p:cNvSpPr>
            <a:spLocks noGrp="1"/>
          </p:cNvSpPr>
          <p:nvPr>
            <p:ph type="title"/>
          </p:nvPr>
        </p:nvSpPr>
        <p:spPr/>
        <p:txBody>
          <a:bodyPr/>
          <a:lstStyle/>
          <a:p>
            <a:r>
              <a:rPr lang="da-DK" dirty="0"/>
              <a:t>Tendenser - Kultur</a:t>
            </a:r>
          </a:p>
        </p:txBody>
      </p:sp>
      <p:sp>
        <p:nvSpPr>
          <p:cNvPr id="3" name="Pladsholder til indhold 2">
            <a:extLst>
              <a:ext uri="{FF2B5EF4-FFF2-40B4-BE49-F238E27FC236}">
                <a16:creationId xmlns:a16="http://schemas.microsoft.com/office/drawing/2014/main" id="{4D5AA32C-821D-45C1-A7C4-E3BDBFC1A7B4}"/>
              </a:ext>
            </a:extLst>
          </p:cNvPr>
          <p:cNvSpPr>
            <a:spLocks noGrp="1"/>
          </p:cNvSpPr>
          <p:nvPr>
            <p:ph idx="1"/>
          </p:nvPr>
        </p:nvSpPr>
        <p:spPr/>
        <p:txBody>
          <a:bodyPr/>
          <a:lstStyle/>
          <a:p>
            <a:r>
              <a:rPr lang="da-DK" dirty="0"/>
              <a:t>Kultur flytter ud af institutionerne</a:t>
            </a:r>
          </a:p>
          <a:p>
            <a:r>
              <a:rPr lang="da-DK" dirty="0"/>
              <a:t>Pop up og midlertidighed</a:t>
            </a:r>
          </a:p>
          <a:p>
            <a:r>
              <a:rPr lang="da-DK" dirty="0"/>
              <a:t>Kunst og kultur som identitetsskabende og tryghedsskabende</a:t>
            </a:r>
          </a:p>
          <a:p>
            <a:r>
              <a:rPr lang="da-DK" dirty="0"/>
              <a:t>Mødesteder </a:t>
            </a:r>
          </a:p>
        </p:txBody>
      </p:sp>
    </p:spTree>
    <p:extLst>
      <p:ext uri="{BB962C8B-B14F-4D97-AF65-F5344CB8AC3E}">
        <p14:creationId xmlns:p14="http://schemas.microsoft.com/office/powerpoint/2010/main" val="3251930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20273E-A959-4E90-A526-661DFE2DAA59}"/>
              </a:ext>
            </a:extLst>
          </p:cNvPr>
          <p:cNvSpPr>
            <a:spLocks noGrp="1"/>
          </p:cNvSpPr>
          <p:nvPr>
            <p:ph type="title"/>
          </p:nvPr>
        </p:nvSpPr>
        <p:spPr>
          <a:xfrm>
            <a:off x="2051720" y="2636912"/>
            <a:ext cx="5040560" cy="576064"/>
          </a:xfrm>
        </p:spPr>
        <p:txBody>
          <a:bodyPr/>
          <a:lstStyle/>
          <a:p>
            <a:r>
              <a:rPr lang="da-DK" sz="6000" b="1" dirty="0">
                <a:solidFill>
                  <a:schemeClr val="accent4"/>
                </a:solidFill>
              </a:rPr>
              <a:t>Fælles øvelse</a:t>
            </a:r>
          </a:p>
        </p:txBody>
      </p:sp>
    </p:spTree>
    <p:extLst>
      <p:ext uri="{BB962C8B-B14F-4D97-AF65-F5344CB8AC3E}">
        <p14:creationId xmlns:p14="http://schemas.microsoft.com/office/powerpoint/2010/main" val="11749183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D125D-A734-46B1-B5C8-CD33CC60BDCB}"/>
              </a:ext>
            </a:extLst>
          </p:cNvPr>
          <p:cNvSpPr>
            <a:spLocks noGrp="1"/>
          </p:cNvSpPr>
          <p:nvPr>
            <p:ph type="title"/>
          </p:nvPr>
        </p:nvSpPr>
        <p:spPr/>
        <p:txBody>
          <a:bodyPr/>
          <a:lstStyle/>
          <a:p>
            <a:r>
              <a:rPr lang="da-DK" dirty="0"/>
              <a:t>Nye former for faciliteter</a:t>
            </a:r>
          </a:p>
        </p:txBody>
      </p:sp>
      <p:sp>
        <p:nvSpPr>
          <p:cNvPr id="3" name="Pladsholder til indhold 2">
            <a:extLst>
              <a:ext uri="{FF2B5EF4-FFF2-40B4-BE49-F238E27FC236}">
                <a16:creationId xmlns:a16="http://schemas.microsoft.com/office/drawing/2014/main" id="{C713D367-27D9-4CD6-9472-34D0CADEAD5A}"/>
              </a:ext>
            </a:extLst>
          </p:cNvPr>
          <p:cNvSpPr>
            <a:spLocks noGrp="1"/>
          </p:cNvSpPr>
          <p:nvPr>
            <p:ph idx="1"/>
          </p:nvPr>
        </p:nvSpPr>
        <p:spPr/>
        <p:txBody>
          <a:bodyPr/>
          <a:lstStyle/>
          <a:p>
            <a:pPr marL="0" indent="0">
              <a:lnSpc>
                <a:spcPct val="115000"/>
              </a:lnSpc>
              <a:buNone/>
              <a:tabLst>
                <a:tab pos="228600" algn="l"/>
                <a:tab pos="828040" algn="l"/>
              </a:tabLs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15000"/>
              </a:lnSpc>
              <a:tabLst>
                <a:tab pos="228600" algn="l"/>
                <a:tab pos="828040" algn="l"/>
              </a:tabLst>
            </a:pPr>
            <a:r>
              <a:rPr lang="da-DK" sz="1800" dirty="0">
                <a:effectLst/>
                <a:latin typeface="Calibri" panose="020F0502020204030204" pitchFamily="34" charset="0"/>
                <a:ea typeface="Calibri" panose="020F0502020204030204" pitchFamily="34" charset="0"/>
                <a:cs typeface="Times New Roman" panose="02020603050405020304" pitchFamily="18" charset="0"/>
              </a:rPr>
              <a:t>For en mere optimal udnyttelse af ressourcer er tendensen at flere formål samtænkes i samme facilitet. Det gælder både udendørs- og indendørsfaciliteter. Nedenfor nævnes nogle eksempler:</a:t>
            </a:r>
          </a:p>
          <a:p>
            <a:pPr marL="342900" lvl="0" indent="-342900">
              <a:lnSpc>
                <a:spcPct val="115000"/>
              </a:lnSpc>
              <a:buFont typeface="Symbol" panose="05050102010706020507" pitchFamily="18" charset="2"/>
              <a:buChar char=""/>
              <a:tabLst>
                <a:tab pos="228600" algn="l"/>
              </a:tabLst>
            </a:pPr>
            <a:r>
              <a:rPr lang="da-DK" sz="1800" dirty="0">
                <a:effectLst/>
                <a:latin typeface="Calibri" panose="020F0502020204030204" pitchFamily="34" charset="0"/>
                <a:ea typeface="Calibri" panose="020F0502020204030204" pitchFamily="34" charset="0"/>
                <a:cs typeface="Times New Roman" panose="02020603050405020304" pitchFamily="18" charset="0"/>
              </a:rPr>
              <a:t>Multifunktionelle baner som kan anvendes til flere forskellige idrætsgrene f.eks. basket, streetfodbold etc. </a:t>
            </a:r>
          </a:p>
          <a:p>
            <a:pPr marL="342900" lvl="0" indent="-342900">
              <a:lnSpc>
                <a:spcPct val="115000"/>
              </a:lnSpc>
              <a:buFont typeface="Symbol" panose="05050102010706020507" pitchFamily="18" charset="2"/>
              <a:buChar char=""/>
              <a:tabLst>
                <a:tab pos="228600" algn="l"/>
              </a:tabLst>
            </a:pPr>
            <a:r>
              <a:rPr lang="da-DK" sz="1800" dirty="0">
                <a:effectLst/>
                <a:latin typeface="Calibri" panose="020F0502020204030204" pitchFamily="34" charset="0"/>
                <a:ea typeface="Calibri" panose="020F0502020204030204" pitchFamily="34" charset="0"/>
                <a:cs typeface="Times New Roman" panose="02020603050405020304" pitchFamily="18" charset="0"/>
              </a:rPr>
              <a:t>Delte funktioner og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shared</a:t>
            </a: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space</a:t>
            </a:r>
            <a:r>
              <a:rPr lang="da-DK" sz="1800" dirty="0">
                <a:effectLst/>
                <a:latin typeface="Calibri" panose="020F0502020204030204" pitchFamily="34" charset="0"/>
                <a:ea typeface="Calibri" panose="020F0502020204030204" pitchFamily="34" charset="0"/>
                <a:cs typeface="Times New Roman" panose="02020603050405020304" pitchFamily="18" charset="0"/>
              </a:rPr>
              <a:t>. Regnvandsbassiner bruges i tørre perioder til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skate</a:t>
            </a:r>
            <a:r>
              <a:rPr lang="da-DK" sz="1800" dirty="0">
                <a:effectLst/>
                <a:latin typeface="Calibri" panose="020F0502020204030204" pitchFamily="34" charset="0"/>
                <a:ea typeface="Calibri" panose="020F0502020204030204" pitchFamily="34" charset="0"/>
                <a:cs typeface="Times New Roman" panose="02020603050405020304" pitchFamily="18" charset="0"/>
              </a:rPr>
              <a:t>- og løbehjulsbaner. Parkeringsområder benyttes til løbebaner, når parkeringsområdet ikke benyttes. </a:t>
            </a:r>
          </a:p>
          <a:p>
            <a:pPr marL="342900" lvl="0" indent="-342900">
              <a:lnSpc>
                <a:spcPct val="115000"/>
              </a:lnSpc>
              <a:buFont typeface="Symbol" panose="05050102010706020507" pitchFamily="18" charset="2"/>
              <a:buChar char=""/>
              <a:tabLst>
                <a:tab pos="228600" algn="l"/>
              </a:tabLst>
            </a:pPr>
            <a:r>
              <a:rPr lang="da-DK" sz="1800" dirty="0">
                <a:effectLst/>
                <a:latin typeface="Calibri" panose="020F0502020204030204" pitchFamily="34" charset="0"/>
                <a:ea typeface="Calibri" panose="020F0502020204030204" pitchFamily="34" charset="0"/>
                <a:cs typeface="Times New Roman" panose="02020603050405020304" pitchFamily="18" charset="0"/>
              </a:rPr>
              <a:t>Flere funktioner under samme tag. Kultur- og fritid tænkes endnu tættere sammen f.eks. Idrætsfaciliteter og biblioteksfunktioner, eller idrætsfaciliteter tænkes i sammenhæng med f.eks. børnehaver og skoler. </a:t>
            </a:r>
          </a:p>
          <a:p>
            <a:pPr marL="228600" indent="-228600">
              <a:lnSpc>
                <a:spcPct val="115000"/>
              </a:lnSpc>
              <a:spcAft>
                <a:spcPts val="1000"/>
              </a:spcAft>
              <a:tabLst>
                <a:tab pos="228600" algn="l"/>
                <a:tab pos="828040" algn="l"/>
              </a:tabLst>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da-DK" dirty="0"/>
          </a:p>
        </p:txBody>
      </p:sp>
    </p:spTree>
    <p:extLst>
      <p:ext uri="{BB962C8B-B14F-4D97-AF65-F5344CB8AC3E}">
        <p14:creationId xmlns:p14="http://schemas.microsoft.com/office/powerpoint/2010/main" val="31047327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860831-A76B-4087-B6AD-49890DA5AEEE}"/>
              </a:ext>
            </a:extLst>
          </p:cNvPr>
          <p:cNvSpPr>
            <a:spLocks noGrp="1"/>
          </p:cNvSpPr>
          <p:nvPr>
            <p:ph type="ctrTitle"/>
          </p:nvPr>
        </p:nvSpPr>
        <p:spPr>
          <a:xfrm>
            <a:off x="12312" y="908056"/>
            <a:ext cx="9144000" cy="3238370"/>
          </a:xfrm>
          <a:noFill/>
        </p:spPr>
        <p:txBody>
          <a:bodyPr>
            <a:normAutofit/>
          </a:bodyPr>
          <a:lstStyle/>
          <a:p>
            <a:r>
              <a:rPr lang="da-DK" sz="7200" dirty="0"/>
              <a:t>Klimaplan 2050</a:t>
            </a:r>
            <a:br>
              <a:rPr lang="da-DK" sz="7200" dirty="0"/>
            </a:br>
            <a:r>
              <a:rPr lang="da-DK" sz="3300" dirty="0"/>
              <a:t>Albertslunds bidrag til et grønnere, klimatilpasset og klimaneutralt samfund</a:t>
            </a:r>
            <a:endParaRPr lang="da-DK" sz="3975" dirty="0"/>
          </a:p>
        </p:txBody>
      </p:sp>
      <p:sp>
        <p:nvSpPr>
          <p:cNvPr id="12" name="Tekstfelt 11">
            <a:extLst>
              <a:ext uri="{FF2B5EF4-FFF2-40B4-BE49-F238E27FC236}">
                <a16:creationId xmlns:a16="http://schemas.microsoft.com/office/drawing/2014/main" id="{CF3D3170-9982-4E75-8F7D-536941F66869}"/>
              </a:ext>
            </a:extLst>
          </p:cNvPr>
          <p:cNvSpPr txBox="1"/>
          <p:nvPr/>
        </p:nvSpPr>
        <p:spPr>
          <a:xfrm>
            <a:off x="1669557" y="4832880"/>
            <a:ext cx="4788948" cy="923330"/>
          </a:xfrm>
          <a:prstGeom prst="rect">
            <a:avLst/>
          </a:prstGeom>
          <a:noFill/>
        </p:spPr>
        <p:txBody>
          <a:bodyPr wrap="square">
            <a:spAutoFit/>
          </a:bodyPr>
          <a:lstStyle/>
          <a:p>
            <a:r>
              <a:rPr lang="da-DK" dirty="0">
                <a:hlinkClick r:id="rId3"/>
              </a:rPr>
              <a:t>https://vimeo.com/user20152795/review/484191358/052ff24973</a:t>
            </a:r>
            <a:endParaRPr lang="da-DK" dirty="0"/>
          </a:p>
          <a:p>
            <a:endParaRPr lang="da-DK" dirty="0"/>
          </a:p>
        </p:txBody>
      </p:sp>
    </p:spTree>
    <p:extLst>
      <p:ext uri="{BB962C8B-B14F-4D97-AF65-F5344CB8AC3E}">
        <p14:creationId xmlns:p14="http://schemas.microsoft.com/office/powerpoint/2010/main" val="6060072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FC16B2-9951-4F79-83D4-CE4ACB005048}"/>
              </a:ext>
            </a:extLst>
          </p:cNvPr>
          <p:cNvSpPr>
            <a:spLocks noGrp="1"/>
          </p:cNvSpPr>
          <p:nvPr>
            <p:ph type="title"/>
          </p:nvPr>
        </p:nvSpPr>
        <p:spPr>
          <a:xfrm>
            <a:off x="321461" y="1012020"/>
            <a:ext cx="7886700" cy="994172"/>
          </a:xfrm>
        </p:spPr>
        <p:txBody>
          <a:bodyPr>
            <a:normAutofit/>
          </a:bodyPr>
          <a:lstStyle/>
          <a:p>
            <a:r>
              <a:rPr lang="da-DK" sz="3000" dirty="0"/>
              <a:t>Hvad indeholder klimaplanen?</a:t>
            </a:r>
          </a:p>
        </p:txBody>
      </p:sp>
      <p:sp>
        <p:nvSpPr>
          <p:cNvPr id="4" name="Pladsholder til slidenummer 3">
            <a:extLst>
              <a:ext uri="{FF2B5EF4-FFF2-40B4-BE49-F238E27FC236}">
                <a16:creationId xmlns:a16="http://schemas.microsoft.com/office/drawing/2014/main" id="{12D2B7C9-5AA3-4485-9302-3FA111BFE139}"/>
              </a:ext>
            </a:extLst>
          </p:cNvPr>
          <p:cNvSpPr>
            <a:spLocks noGrp="1"/>
          </p:cNvSpPr>
          <p:nvPr>
            <p:ph type="sldNum" sz="quarter" idx="12"/>
          </p:nvPr>
        </p:nvSpPr>
        <p:spPr/>
        <p:txBody>
          <a:bodyPr/>
          <a:lstStyle/>
          <a:p>
            <a:fld id="{D7C2BC1B-B3BC-4AA3-BD4C-6DB9AC5A0549}" type="slidenum">
              <a:rPr lang="da-DK" smtClean="0"/>
              <a:t>82</a:t>
            </a:fld>
            <a:endParaRPr lang="da-DK"/>
          </a:p>
        </p:txBody>
      </p:sp>
      <p:sp>
        <p:nvSpPr>
          <p:cNvPr id="5" name="Rektangel 4">
            <a:extLst>
              <a:ext uri="{FF2B5EF4-FFF2-40B4-BE49-F238E27FC236}">
                <a16:creationId xmlns:a16="http://schemas.microsoft.com/office/drawing/2014/main" id="{8E2D3549-DDA5-4B76-A3B7-4C1AD1999B73}"/>
              </a:ext>
            </a:extLst>
          </p:cNvPr>
          <p:cNvSpPr/>
          <p:nvPr/>
        </p:nvSpPr>
        <p:spPr>
          <a:xfrm>
            <a:off x="1713254" y="2221031"/>
            <a:ext cx="3862599" cy="3254737"/>
          </a:xfrm>
          <a:prstGeom prst="rect">
            <a:avLst/>
          </a:prstGeom>
        </p:spPr>
        <p:txBody>
          <a:bodyPr wrap="square">
            <a:spAutoFit/>
          </a:bodyPr>
          <a:lstStyle/>
          <a:p>
            <a:endParaRPr lang="da-DK" sz="1050" dirty="0"/>
          </a:p>
          <a:p>
            <a:endParaRPr lang="da-DK" sz="1050" dirty="0"/>
          </a:p>
          <a:p>
            <a:r>
              <a:rPr lang="da-DK" sz="975" dirty="0"/>
              <a:t>På kort sigt følger Klimaplan 2050 op på Albertslunds nuværende Klimastrategi 2025 med en </a:t>
            </a:r>
            <a:r>
              <a:rPr lang="da-DK" sz="975" dirty="0" err="1"/>
              <a:t>tre-årig</a:t>
            </a:r>
            <a:r>
              <a:rPr lang="da-DK" sz="975" dirty="0"/>
              <a:t> handleplan 2020-2022. Den kortsigtede handleplan er detaljeret med konkrete indsatser.</a:t>
            </a:r>
          </a:p>
          <a:p>
            <a:endParaRPr lang="da-DK" sz="975" dirty="0"/>
          </a:p>
          <a:p>
            <a:endParaRPr lang="da-DK" sz="975" dirty="0"/>
          </a:p>
          <a:p>
            <a:endParaRPr lang="da-DK" sz="975" dirty="0"/>
          </a:p>
          <a:p>
            <a:r>
              <a:rPr lang="da-DK" sz="975" dirty="0"/>
              <a:t>På mellemlang sigt sætter Klimaplan 2050 delmål for klimatilpasning og CO</a:t>
            </a:r>
            <a:r>
              <a:rPr lang="da-DK" sz="975" baseline="-25000" dirty="0"/>
              <a:t>2 </a:t>
            </a:r>
            <a:r>
              <a:rPr lang="da-DK" sz="975" dirty="0"/>
              <a:t>–reduktion i 2035. Indsatser for 2035 er knap så detaljerede og bygger typisk videre på de igangværende indsatser.</a:t>
            </a:r>
          </a:p>
          <a:p>
            <a:endParaRPr lang="da-DK" sz="975" dirty="0"/>
          </a:p>
          <a:p>
            <a:endParaRPr lang="da-DK" sz="975" dirty="0"/>
          </a:p>
          <a:p>
            <a:endParaRPr lang="da-DK" sz="975" dirty="0"/>
          </a:p>
          <a:p>
            <a:r>
              <a:rPr lang="da-DK" sz="975" dirty="0"/>
              <a:t>På lang sigt peger Klimaplan 2050 frem mod en CO</a:t>
            </a:r>
            <a:r>
              <a:rPr lang="da-DK" sz="975" baseline="-25000" dirty="0"/>
              <a:t>2 </a:t>
            </a:r>
            <a:r>
              <a:rPr lang="da-DK" sz="975" dirty="0"/>
              <a:t>–neutral og klimatilpasset by i 2050. Indsatserne på lang sigt er en forventning om, hvad der er muligt i fremtiden og bliver konkretiseret med handleplaner i årenes løb.</a:t>
            </a:r>
          </a:p>
          <a:p>
            <a:endParaRPr lang="da-DK" sz="1050" dirty="0"/>
          </a:p>
          <a:p>
            <a:endParaRPr lang="da-DK" sz="825" dirty="0"/>
          </a:p>
        </p:txBody>
      </p:sp>
      <p:sp>
        <p:nvSpPr>
          <p:cNvPr id="9" name="Pil: vinkel 8">
            <a:extLst>
              <a:ext uri="{FF2B5EF4-FFF2-40B4-BE49-F238E27FC236}">
                <a16:creationId xmlns:a16="http://schemas.microsoft.com/office/drawing/2014/main" id="{60704D4F-3ED2-4D68-937D-658CFEADB9A7}"/>
              </a:ext>
            </a:extLst>
          </p:cNvPr>
          <p:cNvSpPr/>
          <p:nvPr/>
        </p:nvSpPr>
        <p:spPr>
          <a:xfrm rot="5400000">
            <a:off x="517754" y="2464016"/>
            <a:ext cx="1149020" cy="1138031"/>
          </a:xfrm>
          <a:prstGeom prst="chevr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4" name="Pil: vinkel 13">
            <a:extLst>
              <a:ext uri="{FF2B5EF4-FFF2-40B4-BE49-F238E27FC236}">
                <a16:creationId xmlns:a16="http://schemas.microsoft.com/office/drawing/2014/main" id="{41098847-B002-4B19-BA56-68542862688D}"/>
              </a:ext>
            </a:extLst>
          </p:cNvPr>
          <p:cNvSpPr/>
          <p:nvPr/>
        </p:nvSpPr>
        <p:spPr>
          <a:xfrm rot="5400000">
            <a:off x="517753" y="3382894"/>
            <a:ext cx="1149020" cy="1138031"/>
          </a:xfrm>
          <a:prstGeom prst="chevr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5" name="Pil: vinkel 14">
            <a:extLst>
              <a:ext uri="{FF2B5EF4-FFF2-40B4-BE49-F238E27FC236}">
                <a16:creationId xmlns:a16="http://schemas.microsoft.com/office/drawing/2014/main" id="{102E26CB-B634-4BE9-AF5A-F07FBEE9284D}"/>
              </a:ext>
            </a:extLst>
          </p:cNvPr>
          <p:cNvSpPr/>
          <p:nvPr/>
        </p:nvSpPr>
        <p:spPr>
          <a:xfrm rot="5400000">
            <a:off x="517752" y="4324910"/>
            <a:ext cx="1149020" cy="1138031"/>
          </a:xfrm>
          <a:prstGeom prst="chevr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7" name="Tekstfelt 16">
            <a:extLst>
              <a:ext uri="{FF2B5EF4-FFF2-40B4-BE49-F238E27FC236}">
                <a16:creationId xmlns:a16="http://schemas.microsoft.com/office/drawing/2014/main" id="{5D4C30B1-1808-4467-BF3F-73C43CDC45E1}"/>
              </a:ext>
            </a:extLst>
          </p:cNvPr>
          <p:cNvSpPr txBox="1"/>
          <p:nvPr/>
        </p:nvSpPr>
        <p:spPr>
          <a:xfrm>
            <a:off x="676380" y="3010267"/>
            <a:ext cx="961611" cy="276999"/>
          </a:xfrm>
          <a:prstGeom prst="rect">
            <a:avLst/>
          </a:prstGeom>
          <a:noFill/>
        </p:spPr>
        <p:txBody>
          <a:bodyPr wrap="square" rtlCol="0">
            <a:spAutoFit/>
          </a:bodyPr>
          <a:lstStyle/>
          <a:p>
            <a:r>
              <a:rPr lang="da-DK" sz="1200" dirty="0"/>
              <a:t>2020-2025</a:t>
            </a:r>
          </a:p>
        </p:txBody>
      </p:sp>
      <p:sp>
        <p:nvSpPr>
          <p:cNvPr id="18" name="Tekstfelt 17">
            <a:extLst>
              <a:ext uri="{FF2B5EF4-FFF2-40B4-BE49-F238E27FC236}">
                <a16:creationId xmlns:a16="http://schemas.microsoft.com/office/drawing/2014/main" id="{CEAD0BE1-8673-41EB-98EC-4BFE2D606133}"/>
              </a:ext>
            </a:extLst>
          </p:cNvPr>
          <p:cNvSpPr txBox="1"/>
          <p:nvPr/>
        </p:nvSpPr>
        <p:spPr>
          <a:xfrm>
            <a:off x="676380" y="3960934"/>
            <a:ext cx="1172819" cy="276999"/>
          </a:xfrm>
          <a:prstGeom prst="rect">
            <a:avLst/>
          </a:prstGeom>
          <a:noFill/>
        </p:spPr>
        <p:txBody>
          <a:bodyPr wrap="square" rtlCol="0">
            <a:spAutoFit/>
          </a:bodyPr>
          <a:lstStyle/>
          <a:p>
            <a:r>
              <a:rPr lang="da-DK" sz="1200" dirty="0"/>
              <a:t>2025-2035</a:t>
            </a:r>
          </a:p>
        </p:txBody>
      </p:sp>
      <p:sp>
        <p:nvSpPr>
          <p:cNvPr id="20" name="Tekstfelt 19">
            <a:extLst>
              <a:ext uri="{FF2B5EF4-FFF2-40B4-BE49-F238E27FC236}">
                <a16:creationId xmlns:a16="http://schemas.microsoft.com/office/drawing/2014/main" id="{D07A7F43-BF50-41C1-B59E-CFB5BB16E5F9}"/>
              </a:ext>
            </a:extLst>
          </p:cNvPr>
          <p:cNvSpPr txBox="1"/>
          <p:nvPr/>
        </p:nvSpPr>
        <p:spPr>
          <a:xfrm>
            <a:off x="676380" y="4908187"/>
            <a:ext cx="1172819" cy="276999"/>
          </a:xfrm>
          <a:prstGeom prst="rect">
            <a:avLst/>
          </a:prstGeom>
          <a:noFill/>
        </p:spPr>
        <p:txBody>
          <a:bodyPr wrap="square" rtlCol="0">
            <a:spAutoFit/>
          </a:bodyPr>
          <a:lstStyle/>
          <a:p>
            <a:r>
              <a:rPr lang="da-DK" sz="1200" dirty="0"/>
              <a:t>2035-2050</a:t>
            </a:r>
          </a:p>
        </p:txBody>
      </p:sp>
      <p:sp>
        <p:nvSpPr>
          <p:cNvPr id="21" name="Tekstfelt 20">
            <a:extLst>
              <a:ext uri="{FF2B5EF4-FFF2-40B4-BE49-F238E27FC236}">
                <a16:creationId xmlns:a16="http://schemas.microsoft.com/office/drawing/2014/main" id="{E1EA6532-0887-40B5-9FB8-5AE78878283A}"/>
              </a:ext>
            </a:extLst>
          </p:cNvPr>
          <p:cNvSpPr txBox="1"/>
          <p:nvPr/>
        </p:nvSpPr>
        <p:spPr>
          <a:xfrm>
            <a:off x="-266654" y="5531583"/>
            <a:ext cx="2751175" cy="461665"/>
          </a:xfrm>
          <a:prstGeom prst="rect">
            <a:avLst/>
          </a:prstGeom>
          <a:noFill/>
        </p:spPr>
        <p:txBody>
          <a:bodyPr wrap="square" rtlCol="0">
            <a:spAutoFit/>
          </a:bodyPr>
          <a:lstStyle/>
          <a:p>
            <a:pPr algn="ctr"/>
            <a:r>
              <a:rPr lang="da-DK" sz="1200" dirty="0">
                <a:latin typeface="+mj-lt"/>
              </a:rPr>
              <a:t>En CO</a:t>
            </a:r>
            <a:r>
              <a:rPr lang="da-DK" sz="1200" baseline="-25000" dirty="0">
                <a:latin typeface="+mj-lt"/>
              </a:rPr>
              <a:t>2 </a:t>
            </a:r>
            <a:r>
              <a:rPr lang="da-DK" sz="1200" dirty="0">
                <a:latin typeface="+mj-lt"/>
              </a:rPr>
              <a:t>–neutral </a:t>
            </a:r>
          </a:p>
          <a:p>
            <a:pPr algn="ctr"/>
            <a:r>
              <a:rPr lang="da-DK" sz="1200" dirty="0">
                <a:latin typeface="+mj-lt"/>
              </a:rPr>
              <a:t>og klimatilpasset by </a:t>
            </a:r>
          </a:p>
        </p:txBody>
      </p:sp>
      <p:sp>
        <p:nvSpPr>
          <p:cNvPr id="23" name="Tekstfelt 22">
            <a:extLst>
              <a:ext uri="{FF2B5EF4-FFF2-40B4-BE49-F238E27FC236}">
                <a16:creationId xmlns:a16="http://schemas.microsoft.com/office/drawing/2014/main" id="{AB361563-5C1B-4C6D-9D10-8702B404AF5A}"/>
              </a:ext>
            </a:extLst>
          </p:cNvPr>
          <p:cNvSpPr txBox="1"/>
          <p:nvPr/>
        </p:nvSpPr>
        <p:spPr>
          <a:xfrm>
            <a:off x="523246" y="1868385"/>
            <a:ext cx="7176863" cy="265457"/>
          </a:xfrm>
          <a:prstGeom prst="rect">
            <a:avLst/>
          </a:prstGeom>
          <a:noFill/>
        </p:spPr>
        <p:txBody>
          <a:bodyPr wrap="square" rtlCol="0">
            <a:spAutoFit/>
          </a:bodyPr>
          <a:lstStyle/>
          <a:p>
            <a:r>
              <a:rPr lang="da-DK" sz="1125" dirty="0">
                <a:latin typeface="+mj-lt"/>
              </a:rPr>
              <a:t>Klimaplanen har flere delmål frem mod 2050. Delmålene understøttes af klimaindsatser. </a:t>
            </a:r>
          </a:p>
        </p:txBody>
      </p:sp>
      <p:sp>
        <p:nvSpPr>
          <p:cNvPr id="13" name="Pladsholder til indhold 2">
            <a:extLst>
              <a:ext uri="{FF2B5EF4-FFF2-40B4-BE49-F238E27FC236}">
                <a16:creationId xmlns:a16="http://schemas.microsoft.com/office/drawing/2014/main" id="{A9ACC8B2-6393-4342-BA1F-EEC8E7703EA6}"/>
              </a:ext>
            </a:extLst>
          </p:cNvPr>
          <p:cNvSpPr txBox="1">
            <a:spLocks/>
          </p:cNvSpPr>
          <p:nvPr/>
        </p:nvSpPr>
        <p:spPr>
          <a:xfrm>
            <a:off x="5850166" y="2517729"/>
            <a:ext cx="3019007" cy="2121292"/>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sz="1050" dirty="0"/>
          </a:p>
          <a:p>
            <a:pPr marL="0" indent="0">
              <a:buNone/>
            </a:pPr>
            <a:r>
              <a:rPr lang="da-DK" sz="1050" b="1" dirty="0">
                <a:latin typeface="+mj-lt"/>
              </a:rPr>
              <a:t>Nye klimamål for Albertslund Kommune</a:t>
            </a:r>
            <a:br>
              <a:rPr lang="da-DK" sz="1050" dirty="0">
                <a:latin typeface="+mj-lt"/>
              </a:rPr>
            </a:br>
            <a:endParaRPr lang="da-DK" sz="1050" dirty="0">
              <a:latin typeface="+mj-lt"/>
            </a:endParaRPr>
          </a:p>
          <a:p>
            <a:r>
              <a:rPr lang="da-DK" sz="900" dirty="0">
                <a:latin typeface="+mj-lt"/>
              </a:rPr>
              <a:t>Varmeforsyning vil være CO</a:t>
            </a:r>
            <a:r>
              <a:rPr lang="da-DK" sz="825" baseline="-25000" dirty="0">
                <a:latin typeface="+mj-lt"/>
              </a:rPr>
              <a:t>2 </a:t>
            </a:r>
            <a:r>
              <a:rPr lang="da-DK" sz="900" dirty="0">
                <a:latin typeface="+mj-lt"/>
              </a:rPr>
              <a:t>-neutral i 2025</a:t>
            </a:r>
          </a:p>
          <a:p>
            <a:r>
              <a:rPr lang="da-DK" sz="900" dirty="0">
                <a:latin typeface="+mj-lt"/>
              </a:rPr>
              <a:t>Elforsyning vil være CO</a:t>
            </a:r>
            <a:r>
              <a:rPr lang="da-DK" sz="825" baseline="-25000" dirty="0">
                <a:latin typeface="+mj-lt"/>
              </a:rPr>
              <a:t>2 </a:t>
            </a:r>
            <a:r>
              <a:rPr lang="da-DK" sz="900" dirty="0">
                <a:latin typeface="+mj-lt"/>
              </a:rPr>
              <a:t>-neutral i 2030</a:t>
            </a:r>
          </a:p>
          <a:p>
            <a:r>
              <a:rPr lang="da-DK" sz="900" dirty="0">
                <a:latin typeface="+mj-lt"/>
              </a:rPr>
              <a:t>Kommunale ejendomme og maskinpark vil være CO</a:t>
            </a:r>
            <a:r>
              <a:rPr lang="da-DK" sz="825" baseline="-25000" dirty="0">
                <a:latin typeface="+mj-lt"/>
              </a:rPr>
              <a:t>2 </a:t>
            </a:r>
            <a:r>
              <a:rPr lang="da-DK" sz="900" dirty="0">
                <a:latin typeface="+mj-lt"/>
              </a:rPr>
              <a:t>-neutral i 2030</a:t>
            </a:r>
          </a:p>
          <a:p>
            <a:r>
              <a:rPr lang="da-DK" sz="900" dirty="0">
                <a:latin typeface="+mj-lt"/>
              </a:rPr>
              <a:t>Albertslund vil være affaldsfri i 2050</a:t>
            </a:r>
          </a:p>
          <a:p>
            <a:r>
              <a:rPr lang="da-DK" sz="900" dirty="0">
                <a:latin typeface="+mj-lt"/>
              </a:rPr>
              <a:t>Transportsektoren vil være CO</a:t>
            </a:r>
            <a:r>
              <a:rPr lang="da-DK" sz="825" baseline="-25000" dirty="0">
                <a:latin typeface="+mj-lt"/>
              </a:rPr>
              <a:t>2 </a:t>
            </a:r>
            <a:r>
              <a:rPr lang="da-DK" sz="900" dirty="0">
                <a:latin typeface="+mj-lt"/>
              </a:rPr>
              <a:t>-neutral i 2050</a:t>
            </a:r>
          </a:p>
          <a:p>
            <a:r>
              <a:rPr lang="da-DK" sz="900" dirty="0">
                <a:latin typeface="+mj-lt"/>
              </a:rPr>
              <a:t>Kommunen vil være fuldt skybrudssikret i 2050</a:t>
            </a:r>
          </a:p>
        </p:txBody>
      </p:sp>
    </p:spTree>
    <p:extLst>
      <p:ext uri="{BB962C8B-B14F-4D97-AF65-F5344CB8AC3E}">
        <p14:creationId xmlns:p14="http://schemas.microsoft.com/office/powerpoint/2010/main" val="2690239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D2EB39BA-3718-4801-8864-E70CBAEA5E49}"/>
              </a:ext>
            </a:extLst>
          </p:cNvPr>
          <p:cNvSpPr txBox="1"/>
          <p:nvPr/>
        </p:nvSpPr>
        <p:spPr>
          <a:xfrm>
            <a:off x="231353" y="1306810"/>
            <a:ext cx="7431990" cy="507831"/>
          </a:xfrm>
          <a:prstGeom prst="rect">
            <a:avLst/>
          </a:prstGeom>
          <a:noFill/>
        </p:spPr>
        <p:txBody>
          <a:bodyPr wrap="square" rtlCol="0">
            <a:spAutoFit/>
          </a:bodyPr>
          <a:lstStyle/>
          <a:p>
            <a:r>
              <a:rPr lang="da-DK" sz="2700" dirty="0">
                <a:latin typeface="+mj-lt"/>
              </a:rPr>
              <a:t>Hvilken indflydelse har vi som kommune?</a:t>
            </a:r>
          </a:p>
        </p:txBody>
      </p:sp>
      <p:sp>
        <p:nvSpPr>
          <p:cNvPr id="6" name="Pladsholder til slidenummer 5">
            <a:extLst>
              <a:ext uri="{FF2B5EF4-FFF2-40B4-BE49-F238E27FC236}">
                <a16:creationId xmlns:a16="http://schemas.microsoft.com/office/drawing/2014/main" id="{2CBDBEEB-44BA-4382-A537-FCFF7F165765}"/>
              </a:ext>
            </a:extLst>
          </p:cNvPr>
          <p:cNvSpPr>
            <a:spLocks noGrp="1"/>
          </p:cNvSpPr>
          <p:nvPr>
            <p:ph type="sldNum" sz="quarter" idx="12"/>
          </p:nvPr>
        </p:nvSpPr>
        <p:spPr/>
        <p:txBody>
          <a:bodyPr/>
          <a:lstStyle/>
          <a:p>
            <a:fld id="{D7C2BC1B-B3BC-4AA3-BD4C-6DB9AC5A0549}" type="slidenum">
              <a:rPr lang="da-DK" smtClean="0"/>
              <a:t>83</a:t>
            </a:fld>
            <a:endParaRPr lang="da-DK" dirty="0"/>
          </a:p>
        </p:txBody>
      </p:sp>
      <p:pic>
        <p:nvPicPr>
          <p:cNvPr id="7" name="Billede 6">
            <a:extLst>
              <a:ext uri="{FF2B5EF4-FFF2-40B4-BE49-F238E27FC236}">
                <a16:creationId xmlns:a16="http://schemas.microsoft.com/office/drawing/2014/main" id="{B97217D9-724B-4C21-ADDC-0F19E51A3A6A}"/>
              </a:ext>
            </a:extLst>
          </p:cNvPr>
          <p:cNvPicPr>
            <a:picLocks noChangeAspect="1"/>
          </p:cNvPicPr>
          <p:nvPr/>
        </p:nvPicPr>
        <p:blipFill rotWithShape="1">
          <a:blip r:embed="rId3"/>
          <a:srcRect l="23255"/>
          <a:stretch/>
        </p:blipFill>
        <p:spPr>
          <a:xfrm>
            <a:off x="5578523" y="1787184"/>
            <a:ext cx="3445832" cy="3741672"/>
          </a:xfrm>
          <a:prstGeom prst="rect">
            <a:avLst/>
          </a:prstGeom>
        </p:spPr>
      </p:pic>
      <p:sp>
        <p:nvSpPr>
          <p:cNvPr id="5" name="Tekstfelt 4">
            <a:extLst>
              <a:ext uri="{FF2B5EF4-FFF2-40B4-BE49-F238E27FC236}">
                <a16:creationId xmlns:a16="http://schemas.microsoft.com/office/drawing/2014/main" id="{82F67A6C-48AB-4863-B0AF-5894B396FCF3}"/>
              </a:ext>
            </a:extLst>
          </p:cNvPr>
          <p:cNvSpPr txBox="1"/>
          <p:nvPr/>
        </p:nvSpPr>
        <p:spPr>
          <a:xfrm>
            <a:off x="1057122" y="2013412"/>
            <a:ext cx="4521401" cy="3774110"/>
          </a:xfrm>
          <a:prstGeom prst="rect">
            <a:avLst/>
          </a:prstGeom>
          <a:noFill/>
        </p:spPr>
        <p:txBody>
          <a:bodyPr wrap="square" rtlCol="0">
            <a:spAutoFit/>
          </a:bodyPr>
          <a:lstStyle/>
          <a:p>
            <a:endParaRPr lang="da-DK" sz="825" dirty="0">
              <a:latin typeface="+mj-lt"/>
            </a:endParaRPr>
          </a:p>
          <a:p>
            <a:pPr algn="r"/>
            <a:r>
              <a:rPr lang="da-DK" sz="825" b="1" dirty="0">
                <a:latin typeface="+mj-lt"/>
                <a:cs typeface="Calibri Light" panose="020F0302020204030204" pitchFamily="34" charset="0"/>
              </a:rPr>
              <a:t>I hele kommunens geografi</a:t>
            </a:r>
          </a:p>
          <a:p>
            <a:pPr algn="r"/>
            <a:r>
              <a:rPr lang="da-DK" sz="825" dirty="0">
                <a:latin typeface="+mj-lt"/>
                <a:cs typeface="Calibri Light" panose="020F0302020204030204" pitchFamily="34" charset="0"/>
              </a:rPr>
              <a:t>Som kommune kan vi skabe klimaforankring hos borgere og erhverv i kraft af vores </a:t>
            </a:r>
            <a:r>
              <a:rPr lang="da-DK" sz="825" b="1" dirty="0">
                <a:latin typeface="+mj-lt"/>
                <a:cs typeface="Calibri Light" panose="020F0302020204030204" pitchFamily="34" charset="0"/>
              </a:rPr>
              <a:t>myndighedsrolle</a:t>
            </a:r>
            <a:r>
              <a:rPr lang="da-DK" sz="825" dirty="0">
                <a:latin typeface="+mj-lt"/>
                <a:cs typeface="Calibri Light" panose="020F0302020204030204" pitchFamily="34" charset="0"/>
              </a:rPr>
              <a:t> og ved aktivt </a:t>
            </a:r>
            <a:r>
              <a:rPr lang="da-DK" sz="825" b="1" dirty="0">
                <a:latin typeface="+mj-lt"/>
                <a:cs typeface="Calibri Light" panose="020F0302020204030204" pitchFamily="34" charset="0"/>
              </a:rPr>
              <a:t>samarbejde med foreninger og erhvervsliv</a:t>
            </a:r>
            <a:r>
              <a:rPr lang="da-DK" sz="825" dirty="0">
                <a:latin typeface="+mj-lt"/>
                <a:cs typeface="Calibri Light" panose="020F0302020204030204" pitchFamily="34" charset="0"/>
              </a:rPr>
              <a:t>. </a:t>
            </a:r>
            <a:r>
              <a:rPr lang="da-DK" sz="825" b="1" dirty="0">
                <a:latin typeface="+mj-lt"/>
                <a:cs typeface="Calibri Light" panose="020F0302020204030204" pitchFamily="34" charset="0"/>
              </a:rPr>
              <a:t>Varmeværket </a:t>
            </a:r>
            <a:r>
              <a:rPr lang="da-DK" sz="825" dirty="0">
                <a:latin typeface="+mj-lt"/>
                <a:cs typeface="Calibri Light" panose="020F0302020204030204" pitchFamily="34" charset="0"/>
              </a:rPr>
              <a:t>i Albertslund er kommunalt ejet og dermed har vi en væsentlig indflydelse på </a:t>
            </a:r>
            <a:r>
              <a:rPr lang="da-DK" sz="825" b="1" dirty="0">
                <a:latin typeface="+mj-lt"/>
                <a:cs typeface="Calibri Light" panose="020F0302020204030204" pitchFamily="34" charset="0"/>
              </a:rPr>
              <a:t>varmeproduktionen og -forbruget </a:t>
            </a:r>
            <a:r>
              <a:rPr lang="da-DK" sz="825" dirty="0">
                <a:latin typeface="+mj-lt"/>
                <a:cs typeface="Calibri Light" panose="020F0302020204030204" pitchFamily="34" charset="0"/>
              </a:rPr>
              <a:t>i hele kommunen. Vi har også en vigtig opgave med at </a:t>
            </a:r>
            <a:r>
              <a:rPr lang="da-DK" sz="825" b="1" dirty="0">
                <a:latin typeface="+mj-lt"/>
                <a:cs typeface="Calibri Light" panose="020F0302020204030204" pitchFamily="34" charset="0"/>
              </a:rPr>
              <a:t>fremme bæredygtig mobilitet, byggeri forbrug, genanvendelse og lokal klimatilpasning gennem byudviklingen</a:t>
            </a:r>
            <a:r>
              <a:rPr lang="da-DK" sz="825" dirty="0">
                <a:latin typeface="+mj-lt"/>
                <a:cs typeface="Calibri Light" panose="020F0302020204030204" pitchFamily="34" charset="0"/>
              </a:rPr>
              <a:t>.</a:t>
            </a:r>
          </a:p>
          <a:p>
            <a:endParaRPr lang="da-DK" sz="825" dirty="0">
              <a:latin typeface="+mj-lt"/>
              <a:cs typeface="Calibri Light" panose="020F0302020204030204" pitchFamily="34" charset="0"/>
            </a:endParaRPr>
          </a:p>
          <a:p>
            <a:pPr algn="r"/>
            <a:br>
              <a:rPr lang="da-DK" sz="825" b="1" dirty="0">
                <a:latin typeface="+mj-lt"/>
              </a:rPr>
            </a:br>
            <a:r>
              <a:rPr lang="da-DK" sz="825" b="1" dirty="0">
                <a:latin typeface="+mj-lt"/>
              </a:rPr>
              <a:t>Kommunen som medejer</a:t>
            </a:r>
          </a:p>
          <a:p>
            <a:pPr algn="r"/>
            <a:r>
              <a:rPr lang="da-DK" sz="825" dirty="0">
                <a:latin typeface="+mj-lt"/>
              </a:rPr>
              <a:t>Albertslund er medejer af flere </a:t>
            </a:r>
            <a:r>
              <a:rPr lang="da-DK" sz="825" b="1" dirty="0">
                <a:latin typeface="+mj-lt"/>
              </a:rPr>
              <a:t>vand-, energi- og affaldsselskaber</a:t>
            </a:r>
            <a:r>
              <a:rPr lang="da-DK" sz="825" dirty="0">
                <a:latin typeface="+mj-lt"/>
              </a:rPr>
              <a:t>, hvor vi kan udøve indflydelse på fremtidens sammensætning af brændsler til el og varme, genanvendelse mv. Derudover deltager vi aktivt i en række </a:t>
            </a:r>
            <a:r>
              <a:rPr lang="da-DK" sz="825" b="1" dirty="0">
                <a:latin typeface="+mj-lt"/>
              </a:rPr>
              <a:t>partnerskaber og netværk</a:t>
            </a:r>
            <a:r>
              <a:rPr lang="da-DK" sz="825" dirty="0">
                <a:latin typeface="+mj-lt"/>
              </a:rPr>
              <a:t>, der skubber på udviklingen af sammenhængende </a:t>
            </a:r>
            <a:r>
              <a:rPr lang="da-DK" sz="825" b="1" dirty="0">
                <a:latin typeface="+mj-lt"/>
              </a:rPr>
              <a:t>bæredygtig mobilitet, energiforsyning, offentlige indkøb </a:t>
            </a:r>
            <a:r>
              <a:rPr lang="da-DK" sz="825" dirty="0">
                <a:latin typeface="+mj-lt"/>
              </a:rPr>
              <a:t>mv. Her har vi den måske største direkte påvirkning på klimaet. </a:t>
            </a:r>
          </a:p>
          <a:p>
            <a:pPr algn="r"/>
            <a:endParaRPr lang="da-DK" sz="825" dirty="0">
              <a:latin typeface="+mj-lt"/>
              <a:cs typeface="Calibri Light" panose="020F0302020204030204" pitchFamily="34" charset="0"/>
            </a:endParaRPr>
          </a:p>
          <a:p>
            <a:pPr algn="r"/>
            <a:endParaRPr lang="da-DK" sz="825" dirty="0">
              <a:latin typeface="+mj-lt"/>
              <a:cs typeface="Calibri Light" panose="020F0302020204030204" pitchFamily="34" charset="0"/>
            </a:endParaRPr>
          </a:p>
          <a:p>
            <a:pPr algn="r"/>
            <a:r>
              <a:rPr lang="da-DK" sz="825" b="1" dirty="0">
                <a:latin typeface="+mj-lt"/>
              </a:rPr>
              <a:t>Kommunens egen virksomhed</a:t>
            </a:r>
          </a:p>
          <a:p>
            <a:pPr algn="r"/>
            <a:r>
              <a:rPr lang="da-DK" sz="825" dirty="0">
                <a:latin typeface="+mj-lt"/>
              </a:rPr>
              <a:t>Her har vi direkte indflydelse på </a:t>
            </a:r>
            <a:r>
              <a:rPr lang="da-DK" sz="825" b="1" dirty="0">
                <a:latin typeface="+mj-lt"/>
              </a:rPr>
              <a:t>energiforbrug i kommunale ejendomme, maskinpark og indkøb</a:t>
            </a:r>
            <a:r>
              <a:rPr lang="da-DK" sz="825" dirty="0">
                <a:latin typeface="+mj-lt"/>
              </a:rPr>
              <a:t>. Området udgør kun en mindre del af den samlede klimapåvirkning i Albertslund, men har en vigtig signalværdi, idet vi inspirerer borgerne gennem vores valg og sætter nye standarder for bæredygtig renovering, belysning, genanvendelse mv. Det er også på kommunens arealer, at en stor del af byens afledning af klimatilpasningen i Albertslund finder sted. </a:t>
            </a:r>
          </a:p>
          <a:p>
            <a:endParaRPr lang="da-DK" sz="825" b="1" dirty="0">
              <a:latin typeface="+mj-lt"/>
            </a:endParaRPr>
          </a:p>
          <a:p>
            <a:endParaRPr lang="da-DK" sz="825" dirty="0">
              <a:latin typeface="+mj-lt"/>
            </a:endParaRPr>
          </a:p>
          <a:p>
            <a:r>
              <a:rPr lang="da-DK" sz="825" dirty="0">
                <a:latin typeface="+mj-lt"/>
              </a:rPr>
              <a:t>Klimaplanen har indsatser rettet mod alle tre niveauer, som adresseres i de kommende afsnit.</a:t>
            </a:r>
          </a:p>
        </p:txBody>
      </p:sp>
    </p:spTree>
    <p:extLst>
      <p:ext uri="{BB962C8B-B14F-4D97-AF65-F5344CB8AC3E}">
        <p14:creationId xmlns:p14="http://schemas.microsoft.com/office/powerpoint/2010/main" val="23518257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7D031-1038-4741-A1AD-010F5F01F82C}"/>
              </a:ext>
            </a:extLst>
          </p:cNvPr>
          <p:cNvSpPr>
            <a:spLocks noGrp="1"/>
          </p:cNvSpPr>
          <p:nvPr>
            <p:ph type="title"/>
          </p:nvPr>
        </p:nvSpPr>
        <p:spPr>
          <a:xfrm>
            <a:off x="176314" y="713949"/>
            <a:ext cx="7886700" cy="994172"/>
          </a:xfrm>
        </p:spPr>
        <p:txBody>
          <a:bodyPr>
            <a:normAutofit/>
          </a:bodyPr>
          <a:lstStyle/>
          <a:p>
            <a:r>
              <a:rPr lang="da-DK" sz="2625" dirty="0"/>
              <a:t>Klimaplanens hovedmålsætninger</a:t>
            </a:r>
          </a:p>
        </p:txBody>
      </p:sp>
      <p:graphicFrame>
        <p:nvGraphicFramePr>
          <p:cNvPr id="4" name="Tabel 4">
            <a:extLst>
              <a:ext uri="{FF2B5EF4-FFF2-40B4-BE49-F238E27FC236}">
                <a16:creationId xmlns:a16="http://schemas.microsoft.com/office/drawing/2014/main" id="{CE65EBB2-EFF2-43BE-8B0D-2C0E9AF619A2}"/>
              </a:ext>
            </a:extLst>
          </p:cNvPr>
          <p:cNvGraphicFramePr>
            <a:graphicFrameLocks noGrp="1"/>
          </p:cNvGraphicFramePr>
          <p:nvPr/>
        </p:nvGraphicFramePr>
        <p:xfrm>
          <a:off x="0" y="1196753"/>
          <a:ext cx="9143999" cy="5112567"/>
        </p:xfrm>
        <a:graphic>
          <a:graphicData uri="http://schemas.openxmlformats.org/drawingml/2006/table">
            <a:tbl>
              <a:tblPr firstRow="1" bandRow="1">
                <a:tableStyleId>{5C22544A-7EE6-4342-B048-85BDC9FD1C3A}</a:tableStyleId>
              </a:tblPr>
              <a:tblGrid>
                <a:gridCol w="1306540">
                  <a:extLst>
                    <a:ext uri="{9D8B030D-6E8A-4147-A177-3AD203B41FA5}">
                      <a16:colId xmlns:a16="http://schemas.microsoft.com/office/drawing/2014/main" val="2274250539"/>
                    </a:ext>
                  </a:extLst>
                </a:gridCol>
                <a:gridCol w="2536797">
                  <a:extLst>
                    <a:ext uri="{9D8B030D-6E8A-4147-A177-3AD203B41FA5}">
                      <a16:colId xmlns:a16="http://schemas.microsoft.com/office/drawing/2014/main" val="1102275878"/>
                    </a:ext>
                  </a:extLst>
                </a:gridCol>
                <a:gridCol w="2885504">
                  <a:extLst>
                    <a:ext uri="{9D8B030D-6E8A-4147-A177-3AD203B41FA5}">
                      <a16:colId xmlns:a16="http://schemas.microsoft.com/office/drawing/2014/main" val="1404089647"/>
                    </a:ext>
                  </a:extLst>
                </a:gridCol>
                <a:gridCol w="2415158">
                  <a:extLst>
                    <a:ext uri="{9D8B030D-6E8A-4147-A177-3AD203B41FA5}">
                      <a16:colId xmlns:a16="http://schemas.microsoft.com/office/drawing/2014/main" val="3822471124"/>
                    </a:ext>
                  </a:extLst>
                </a:gridCol>
              </a:tblGrid>
              <a:tr h="386285">
                <a:tc>
                  <a:txBody>
                    <a:bodyPr/>
                    <a:lstStyle/>
                    <a:p>
                      <a:endParaRPr lang="da-DK" sz="80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a-DK" sz="1200" dirty="0">
                          <a:solidFill>
                            <a:schemeClr val="tx1"/>
                          </a:solidFill>
                          <a:latin typeface="+mj-lt"/>
                        </a:rPr>
                        <a:t>2020-2025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a-DK" sz="1200" dirty="0">
                          <a:solidFill>
                            <a:schemeClr val="tx1"/>
                          </a:solidFill>
                          <a:latin typeface="+mj-lt"/>
                        </a:rPr>
                        <a:t>2025-2035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a-DK" sz="1200" dirty="0">
                          <a:solidFill>
                            <a:schemeClr val="tx1"/>
                          </a:solidFill>
                          <a:latin typeface="+mj-lt"/>
                        </a:rPr>
                        <a:t>2035-2050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3607010"/>
                  </a:ext>
                </a:extLst>
              </a:tr>
              <a:tr h="957273">
                <a:tc>
                  <a:txBody>
                    <a:bodyPr/>
                    <a:lstStyle/>
                    <a:p>
                      <a:r>
                        <a:rPr lang="da-DK" sz="1100" b="1" dirty="0">
                          <a:solidFill>
                            <a:schemeClr val="tx1"/>
                          </a:solidFill>
                          <a:latin typeface="+mj-lt"/>
                        </a:rPr>
                        <a:t>Klimatilpasning og natur</a:t>
                      </a:r>
                    </a:p>
                    <a:p>
                      <a:endParaRPr lang="da-DK" sz="1100" b="1"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a-DK" sz="800" dirty="0">
                          <a:latin typeface="+mj-lt"/>
                          <a:ea typeface="Times New Roman" panose="02020603050405020304" pitchFamily="18" charset="0"/>
                          <a:cs typeface="Times New Roman" panose="02020603050405020304" pitchFamily="18" charset="0"/>
                        </a:rPr>
                        <a:t>I 2020 er det planlagt, hvordan Albertslund kan sikres til en 15-års hændelse. Der er udarbejdet en skybrudsplan for Albertslund. </a:t>
                      </a:r>
                      <a:r>
                        <a:rPr lang="da-DK" altLang="da-DK" sz="800" kern="1200" dirty="0">
                          <a:solidFill>
                            <a:schemeClr val="dk1"/>
                          </a:solidFill>
                          <a:latin typeface="+mj-lt"/>
                          <a:ea typeface="+mn-ea"/>
                          <a:cs typeface="Arial" panose="020B0604020202020204" pitchFamily="34" charset="0"/>
                        </a:rPr>
                        <a:t>I 2025 er der plantet 200.000 nye træer i Albertslund. </a:t>
                      </a:r>
                      <a:endParaRPr lang="da-DK" sz="80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800" dirty="0">
                          <a:latin typeface="+mj-lt"/>
                          <a:ea typeface="Times New Roman" panose="02020603050405020304" pitchFamily="18" charset="0"/>
                          <a:cs typeface="Times New Roman" panose="02020603050405020304" pitchFamily="18" charset="0"/>
                        </a:rPr>
                        <a:t>I 2035 er der </a:t>
                      </a:r>
                      <a:r>
                        <a:rPr lang="da-DK" sz="800" dirty="0">
                          <a:latin typeface="+mj-lt"/>
                          <a:ea typeface="Times New Roman" panose="02020603050405020304" pitchFamily="18" charset="0"/>
                          <a:cs typeface="Arial" panose="020B0604020202020204" pitchFamily="34" charset="0"/>
                        </a:rPr>
                        <a:t>etableret skybrudsprojekter, der afværger de for perioden aktuelle oversvømmelsesproblemer.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dirty="0">
                          <a:latin typeface="+mj-lt"/>
                        </a:rPr>
                        <a:t>I 2030 er 20 % af de nuværende græsdækkede kommunalt ejede arealer i Albertslund, der ikke aktivt bruges til sport, omlagt til natur, der understøtter biodiversitet og klimatilpasning. I 2035 er der plantet 500.000 nye træer i Albertslund.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a-DK" sz="800" dirty="0">
                          <a:latin typeface="+mj-lt"/>
                          <a:ea typeface="Times New Roman" panose="02020603050405020304" pitchFamily="18" charset="0"/>
                          <a:cs typeface="Times New Roman" panose="02020603050405020304" pitchFamily="18" charset="0"/>
                        </a:rPr>
                        <a:t>I 2050 er Albertslund fuldt skybrudssikret. </a:t>
                      </a:r>
                    </a:p>
                    <a:p>
                      <a:pPr marL="0" indent="0">
                        <a:buFont typeface="Arial" panose="020B0604020202020204" pitchFamily="34" charset="0"/>
                        <a:buNone/>
                      </a:pPr>
                      <a:r>
                        <a:rPr lang="da-DK" sz="800" dirty="0">
                          <a:latin typeface="+mj-lt"/>
                          <a:ea typeface="Times New Roman" panose="02020603050405020304" pitchFamily="18" charset="0"/>
                          <a:cs typeface="Times New Roman" panose="02020603050405020304" pitchFamily="18" charset="0"/>
                        </a:rPr>
                        <a:t>I 2050 har vegetationen ændret sig markant til mere lysåbne områder og der findes flere nye arter i kommunens naturområder og enkelte, gamle arter, der før har levet i kommunen, er vendt tilbage.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453692"/>
                  </a:ext>
                </a:extLst>
              </a:tr>
              <a:tr h="577528">
                <a:tc>
                  <a:txBody>
                    <a:bodyPr/>
                    <a:lstStyle/>
                    <a:p>
                      <a:r>
                        <a:rPr lang="da-DK" sz="1100" b="1" dirty="0">
                          <a:solidFill>
                            <a:schemeClr val="tx1"/>
                          </a:solidFill>
                          <a:latin typeface="+mj-lt"/>
                        </a:rPr>
                        <a:t>Mobilitet</a:t>
                      </a:r>
                    </a:p>
                    <a:p>
                      <a:endParaRPr lang="da-DK" sz="1100" b="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buFont typeface="Arial" panose="020B0604020202020204" pitchFamily="34" charset="0"/>
                        <a:buNone/>
                      </a:pPr>
                      <a:r>
                        <a:rPr lang="da-DK" sz="800" dirty="0">
                          <a:latin typeface="+mj-lt"/>
                        </a:rPr>
                        <a:t>I 2025 er udledningen af CO</a:t>
                      </a:r>
                      <a:r>
                        <a:rPr lang="da-DK" sz="800" baseline="-25000" dirty="0">
                          <a:latin typeface="+mj-lt"/>
                        </a:rPr>
                        <a:t>2</a:t>
                      </a:r>
                      <a:r>
                        <a:rPr lang="da-DK" sz="800" dirty="0">
                          <a:latin typeface="+mj-lt"/>
                        </a:rPr>
                        <a:t> fra vejgående lokal transport</a:t>
                      </a:r>
                      <a:r>
                        <a:rPr lang="da-DK" sz="800" kern="1200" dirty="0">
                          <a:solidFill>
                            <a:schemeClr val="dk1"/>
                          </a:solidFill>
                          <a:latin typeface="+mj-lt"/>
                          <a:ea typeface="+mn-ea"/>
                          <a:cs typeface="+mn-cs"/>
                        </a:rPr>
                        <a:t> ekskl. motorveje reduceret med </a:t>
                      </a:r>
                      <a:r>
                        <a:rPr lang="da-DK" sz="800" dirty="0">
                          <a:latin typeface="+mj-lt"/>
                        </a:rPr>
                        <a:t>15% ift. 2017, hvor udledningen var 3.700 t. </a:t>
                      </a:r>
                      <a:r>
                        <a:rPr lang="da-DK" sz="800" kern="1200" dirty="0">
                          <a:solidFill>
                            <a:schemeClr val="dk1"/>
                          </a:solidFill>
                          <a:latin typeface="+mj-lt"/>
                          <a:ea typeface="+mn-ea"/>
                          <a:cs typeface="+mn-cs"/>
                        </a:rPr>
                        <a:t>CO</a:t>
                      </a:r>
                      <a:r>
                        <a:rPr lang="da-DK" sz="800" kern="1200" baseline="-25000" dirty="0">
                          <a:solidFill>
                            <a:schemeClr val="dk1"/>
                          </a:solidFill>
                          <a:latin typeface="+mj-lt"/>
                          <a:ea typeface="+mn-ea"/>
                          <a:cs typeface="+mn-cs"/>
                        </a:rPr>
                        <a:t>2</a:t>
                      </a:r>
                      <a:r>
                        <a:rPr lang="da-DK" sz="800" dirty="0">
                          <a:latin typeface="+mj-lt"/>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800" dirty="0">
                          <a:latin typeface="+mj-lt"/>
                          <a:ea typeface="Times New Roman" panose="02020603050405020304" pitchFamily="18" charset="0"/>
                          <a:cs typeface="Times New Roman" panose="02020603050405020304" pitchFamily="18" charset="0"/>
                        </a:rPr>
                        <a:t>I 2030 er udledningen af </a:t>
                      </a:r>
                      <a:r>
                        <a:rPr lang="da-DK" sz="800" dirty="0">
                          <a:latin typeface="+mj-lt"/>
                        </a:rPr>
                        <a:t>CO</a:t>
                      </a:r>
                      <a:r>
                        <a:rPr lang="da-DK" sz="800" baseline="-25000" dirty="0">
                          <a:latin typeface="+mj-lt"/>
                        </a:rPr>
                        <a:t>2</a:t>
                      </a:r>
                      <a:r>
                        <a:rPr lang="da-DK" sz="800" dirty="0">
                          <a:latin typeface="+mj-lt"/>
                          <a:ea typeface="Times New Roman" panose="02020603050405020304" pitchFamily="18" charset="0"/>
                          <a:cs typeface="Times New Roman" panose="02020603050405020304" pitchFamily="18" charset="0"/>
                        </a:rPr>
                        <a:t> fra vejgående transport inkl. motorveje reduceret med 35% ift. 2017. </a:t>
                      </a:r>
                      <a:r>
                        <a:rPr lang="da-DK" sz="800" kern="1200" dirty="0">
                          <a:solidFill>
                            <a:schemeClr val="dk1"/>
                          </a:solidFill>
                          <a:latin typeface="+mj-lt"/>
                          <a:ea typeface="+mn-ea"/>
                          <a:cs typeface="+mn-cs"/>
                        </a:rPr>
                        <a:t>For den samlede transportsektor er målet 30% CO</a:t>
                      </a:r>
                      <a:r>
                        <a:rPr lang="da-DK" sz="800" kern="1200" baseline="-25000" dirty="0">
                          <a:solidFill>
                            <a:schemeClr val="dk1"/>
                          </a:solidFill>
                          <a:latin typeface="+mj-lt"/>
                          <a:ea typeface="+mn-ea"/>
                          <a:cs typeface="+mn-cs"/>
                        </a:rPr>
                        <a:t>2 </a:t>
                      </a:r>
                      <a:r>
                        <a:rPr lang="da-DK" sz="800" kern="1200" dirty="0">
                          <a:solidFill>
                            <a:schemeClr val="dk1"/>
                          </a:solidFill>
                          <a:latin typeface="+mj-lt"/>
                          <a:ea typeface="+mn-ea"/>
                          <a:cs typeface="+mn-cs"/>
                        </a:rPr>
                        <a:t>–reduktion i 2030. </a:t>
                      </a:r>
                      <a:r>
                        <a:rPr lang="da-DK" sz="800" kern="1200" dirty="0">
                          <a:solidFill>
                            <a:schemeClr val="dk1"/>
                          </a:solidFill>
                          <a:latin typeface="+mj-lt"/>
                          <a:ea typeface="Times New Roman" panose="02020603050405020304" pitchFamily="18" charset="0"/>
                          <a:cs typeface="Times New Roman" panose="02020603050405020304" pitchFamily="18" charset="0"/>
                        </a:rPr>
                        <a:t>Der tages højde for befolkningstilvækst. </a:t>
                      </a:r>
                      <a:endParaRPr lang="da-DK" sz="800" kern="1200" dirty="0">
                        <a:solidFill>
                          <a:schemeClr val="dk1"/>
                        </a:solidFill>
                        <a:latin typeface="+mj-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a-DK" sz="800" dirty="0">
                          <a:latin typeface="+mj-lt"/>
                        </a:rPr>
                        <a:t>I 2050 er transportsektoren </a:t>
                      </a:r>
                      <a:r>
                        <a:rPr lang="da-DK" sz="800" kern="1200" dirty="0">
                          <a:solidFill>
                            <a:schemeClr val="dk1"/>
                          </a:solidFill>
                          <a:latin typeface="+mj-lt"/>
                          <a:ea typeface="+mn-ea"/>
                          <a:cs typeface="+mn-cs"/>
                        </a:rPr>
                        <a:t>CO</a:t>
                      </a:r>
                      <a:r>
                        <a:rPr lang="da-DK" sz="800" kern="1200" baseline="-25000" dirty="0">
                          <a:solidFill>
                            <a:schemeClr val="dk1"/>
                          </a:solidFill>
                          <a:latin typeface="+mj-lt"/>
                          <a:ea typeface="+mn-ea"/>
                          <a:cs typeface="+mn-cs"/>
                        </a:rPr>
                        <a:t>2 </a:t>
                      </a:r>
                      <a:r>
                        <a:rPr lang="da-DK" sz="800" kern="1200" dirty="0">
                          <a:solidFill>
                            <a:schemeClr val="dk1"/>
                          </a:solidFill>
                          <a:latin typeface="+mj-lt"/>
                          <a:ea typeface="+mn-ea"/>
                          <a:cs typeface="+mn-cs"/>
                        </a:rPr>
                        <a:t>–neutral.</a:t>
                      </a:r>
                      <a:endParaRPr lang="da-DK" sz="800" dirty="0">
                        <a:solidFill>
                          <a:schemeClr val="tx1"/>
                        </a:solidFill>
                        <a:highlight>
                          <a:srgbClr val="FFFF00"/>
                        </a:highlight>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6646432"/>
                  </a:ext>
                </a:extLst>
              </a:tr>
              <a:tr h="592634">
                <a:tc>
                  <a:txBody>
                    <a:bodyPr/>
                    <a:lstStyle/>
                    <a:p>
                      <a:r>
                        <a:rPr lang="da-DK" sz="1100" b="1" dirty="0">
                          <a:solidFill>
                            <a:schemeClr val="tx1"/>
                          </a:solidFill>
                          <a:latin typeface="+mj-lt"/>
                        </a:rPr>
                        <a:t>Genanvendelse og ressourcer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800" dirty="0">
                          <a:latin typeface="+mj-lt"/>
                        </a:rPr>
                        <a:t>I 2025 er mængden af genanvendeligt affald i kommunens restaffald reduceret med 50 % ift. 2018</a:t>
                      </a:r>
                      <a:r>
                        <a:rPr lang="da-DK" sz="800" dirty="0">
                          <a:solidFill>
                            <a:schemeClr val="tx1"/>
                          </a:solidFill>
                          <a:latin typeface="+mj-lt"/>
                        </a:rPr>
                        <a:t>, </a:t>
                      </a:r>
                      <a:r>
                        <a:rPr lang="da-DK" sz="800" kern="1200" dirty="0">
                          <a:solidFill>
                            <a:schemeClr val="dk1"/>
                          </a:solidFill>
                          <a:latin typeface="+mj-lt"/>
                          <a:ea typeface="Times New Roman" panose="02020603050405020304" pitchFamily="18" charset="0"/>
                          <a:cs typeface="Times New Roman" panose="02020603050405020304" pitchFamily="18" charset="0"/>
                        </a:rPr>
                        <a:t>hvor de genanvendelige ressourcer udgjorde halvdelen af restaffaldet. </a:t>
                      </a:r>
                      <a:endParaRPr lang="da-DK" sz="800" dirty="0">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800" dirty="0">
                          <a:latin typeface="+mj-lt"/>
                          <a:ea typeface="Times New Roman" panose="02020603050405020304" pitchFamily="18" charset="0"/>
                          <a:cs typeface="Times New Roman" panose="02020603050405020304" pitchFamily="18" charset="0"/>
                        </a:rPr>
                        <a:t>I 2035 er mængden af genanvendeligt affald i kommunens restaffald reduceret med 50 % i forhold til 2025. </a:t>
                      </a:r>
                      <a:r>
                        <a:rPr lang="da-DK" sz="800" kern="1200" dirty="0">
                          <a:solidFill>
                            <a:schemeClr val="dk1"/>
                          </a:solidFill>
                          <a:latin typeface="+mj-lt"/>
                          <a:ea typeface="+mn-ea"/>
                          <a:cs typeface="+mn-cs"/>
                        </a:rPr>
                        <a:t>Dermed opnås 67 % genanvendelse ift. 2018.</a:t>
                      </a:r>
                      <a:endParaRPr lang="da-DK" sz="800" dirty="0">
                        <a:latin typeface="+mj-lt"/>
                        <a:ea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800" dirty="0">
                          <a:latin typeface="+mj-lt"/>
                          <a:ea typeface="Times New Roman" panose="02020603050405020304" pitchFamily="18" charset="0"/>
                          <a:cs typeface="Times New Roman" panose="02020603050405020304" pitchFamily="18" charset="0"/>
                        </a:rPr>
                        <a:t>I 2050 er Albertslund en affaldsfri kommune og al affaldsindsamling og håndtering i og fra Albertslund er </a:t>
                      </a:r>
                      <a:r>
                        <a:rPr lang="da-DK" sz="800" kern="1200" dirty="0">
                          <a:solidFill>
                            <a:schemeClr val="dk1"/>
                          </a:solidFill>
                          <a:latin typeface="+mj-lt"/>
                          <a:ea typeface="+mn-ea"/>
                          <a:cs typeface="+mn-cs"/>
                        </a:rPr>
                        <a:t>CO</a:t>
                      </a:r>
                      <a:r>
                        <a:rPr lang="da-DK" sz="800" kern="1200" baseline="-25000" dirty="0">
                          <a:solidFill>
                            <a:schemeClr val="dk1"/>
                          </a:solidFill>
                          <a:latin typeface="+mj-lt"/>
                          <a:ea typeface="+mn-ea"/>
                          <a:cs typeface="+mn-cs"/>
                        </a:rPr>
                        <a:t>2 </a:t>
                      </a:r>
                      <a:r>
                        <a:rPr lang="da-DK" sz="800" kern="1200" dirty="0">
                          <a:solidFill>
                            <a:schemeClr val="dk1"/>
                          </a:solidFill>
                          <a:latin typeface="+mj-lt"/>
                          <a:ea typeface="+mn-ea"/>
                          <a:cs typeface="+mn-cs"/>
                        </a:rPr>
                        <a:t>–neutralt.</a:t>
                      </a:r>
                      <a:endParaRPr lang="da-DK" sz="800" dirty="0">
                        <a:latin typeface="+mj-lt"/>
                        <a:ea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6055205"/>
                  </a:ext>
                </a:extLst>
              </a:tr>
              <a:tr h="723013">
                <a:tc>
                  <a:txBody>
                    <a:bodyPr/>
                    <a:lstStyle/>
                    <a:p>
                      <a:r>
                        <a:rPr lang="da-DK" sz="1100" b="1" dirty="0">
                          <a:solidFill>
                            <a:schemeClr val="tx1"/>
                          </a:solidFill>
                          <a:latin typeface="+mj-lt"/>
                        </a:rPr>
                        <a:t>Energi</a:t>
                      </a:r>
                    </a:p>
                    <a:p>
                      <a:endParaRPr lang="da-DK" sz="1100" b="1"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a-DK" sz="800" dirty="0">
                          <a:latin typeface="+mj-lt"/>
                        </a:rPr>
                        <a:t>I 2025 er udledningen af </a:t>
                      </a:r>
                      <a:r>
                        <a:rPr lang="da-DK" sz="800" kern="1200" dirty="0">
                          <a:solidFill>
                            <a:schemeClr val="dk1"/>
                          </a:solidFill>
                          <a:latin typeface="+mj-lt"/>
                          <a:ea typeface="+mn-ea"/>
                          <a:cs typeface="+mn-cs"/>
                        </a:rPr>
                        <a:t>CO</a:t>
                      </a:r>
                      <a:r>
                        <a:rPr lang="da-DK" sz="800" kern="1200" baseline="-25000" dirty="0">
                          <a:solidFill>
                            <a:schemeClr val="dk1"/>
                          </a:solidFill>
                          <a:latin typeface="+mj-lt"/>
                          <a:ea typeface="+mn-ea"/>
                          <a:cs typeface="+mn-cs"/>
                        </a:rPr>
                        <a:t>2</a:t>
                      </a:r>
                      <a:r>
                        <a:rPr lang="da-DK" sz="800" dirty="0">
                          <a:latin typeface="+mj-lt"/>
                        </a:rPr>
                        <a:t> fra elforbruget reduceret med 88% ift. 2017, hvor udledningen var 25.560 t. </a:t>
                      </a:r>
                      <a:r>
                        <a:rPr lang="da-DK" sz="800" kern="1200" dirty="0">
                          <a:solidFill>
                            <a:schemeClr val="dk1"/>
                          </a:solidFill>
                          <a:latin typeface="+mj-lt"/>
                          <a:ea typeface="+mn-ea"/>
                          <a:cs typeface="+mn-cs"/>
                        </a:rPr>
                        <a:t>CO</a:t>
                      </a:r>
                      <a:r>
                        <a:rPr lang="da-DK" sz="800" kern="1200" baseline="-25000" dirty="0">
                          <a:solidFill>
                            <a:schemeClr val="dk1"/>
                          </a:solidFill>
                          <a:latin typeface="+mj-lt"/>
                          <a:ea typeface="+mn-ea"/>
                          <a:cs typeface="+mn-cs"/>
                        </a:rPr>
                        <a:t>2</a:t>
                      </a:r>
                      <a:r>
                        <a:rPr lang="da-DK" sz="800" dirty="0">
                          <a:latin typeface="+mj-lt"/>
                        </a:rPr>
                        <a:t>. </a:t>
                      </a:r>
                    </a:p>
                    <a:p>
                      <a:r>
                        <a:rPr lang="da-DK" sz="800" dirty="0">
                          <a:latin typeface="+mj-lt"/>
                        </a:rPr>
                        <a:t>I 2025 er fjernvarmen CO</a:t>
                      </a:r>
                      <a:r>
                        <a:rPr lang="da-DK" sz="800" baseline="-25000" dirty="0">
                          <a:latin typeface="+mj-lt"/>
                        </a:rPr>
                        <a:t>2</a:t>
                      </a:r>
                      <a:r>
                        <a:rPr lang="da-DK" sz="800" dirty="0">
                          <a:latin typeface="+mj-lt"/>
                        </a:rPr>
                        <a:t> neutral i overensstemmelse med VEKS mål. </a:t>
                      </a:r>
                      <a:endParaRPr lang="da-DK" sz="80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800" dirty="0">
                          <a:latin typeface="+mj-lt"/>
                        </a:rPr>
                        <a:t>I 2026 er lavtemperaturfjernvarme indført. I 2030 er elforsyningen </a:t>
                      </a:r>
                      <a:r>
                        <a:rPr lang="da-DK" sz="800" kern="1200" dirty="0">
                          <a:solidFill>
                            <a:schemeClr val="dk1"/>
                          </a:solidFill>
                          <a:latin typeface="+mj-lt"/>
                          <a:ea typeface="+mn-ea"/>
                          <a:cs typeface="+mn-cs"/>
                        </a:rPr>
                        <a:t>CO</a:t>
                      </a:r>
                      <a:r>
                        <a:rPr lang="da-DK" sz="800" kern="1200" baseline="-25000" dirty="0">
                          <a:solidFill>
                            <a:schemeClr val="dk1"/>
                          </a:solidFill>
                          <a:latin typeface="+mj-lt"/>
                          <a:ea typeface="+mn-ea"/>
                          <a:cs typeface="+mn-cs"/>
                        </a:rPr>
                        <a:t>2 </a:t>
                      </a:r>
                      <a:r>
                        <a:rPr lang="da-DK" sz="800" kern="1200" dirty="0">
                          <a:solidFill>
                            <a:schemeClr val="dk1"/>
                          </a:solidFill>
                          <a:latin typeface="+mj-lt"/>
                          <a:ea typeface="+mn-ea"/>
                          <a:cs typeface="+mn-cs"/>
                        </a:rPr>
                        <a:t>–neutral</a:t>
                      </a:r>
                      <a:r>
                        <a:rPr lang="da-DK" sz="800" kern="1200" dirty="0">
                          <a:solidFill>
                            <a:schemeClr val="tx1"/>
                          </a:solidFill>
                          <a:latin typeface="+mj-lt"/>
                          <a:ea typeface="+mn-ea"/>
                          <a:cs typeface="+mn-cs"/>
                        </a:rPr>
                        <a:t> </a:t>
                      </a:r>
                      <a:r>
                        <a:rPr lang="da-DK" sz="800" dirty="0">
                          <a:latin typeface="+mj-lt"/>
                        </a:rPr>
                        <a:t> i overensstemmelse med nationale fremskrivninger.</a:t>
                      </a:r>
                      <a:r>
                        <a:rPr lang="da-DK" altLang="da-DK" sz="800" b="1" dirty="0">
                          <a:latin typeface="+mj-lt"/>
                          <a:ea typeface="Times New Roman" panose="02020603050405020304" pitchFamily="18" charset="0"/>
                          <a:cs typeface="Arial" panose="020B0604020202020204" pitchFamily="34" charset="0"/>
                        </a:rPr>
                        <a:t> </a:t>
                      </a:r>
                      <a:r>
                        <a:rPr lang="da-DK" sz="800" kern="1200" dirty="0">
                          <a:solidFill>
                            <a:schemeClr val="dk1"/>
                          </a:solidFill>
                          <a:latin typeface="+mj-lt"/>
                          <a:ea typeface="+mn-ea"/>
                          <a:cs typeface="+mn-cs"/>
                        </a:rPr>
                        <a:t>I 2035 er al udebelysning i Albertslund udskiftet til LED. </a:t>
                      </a:r>
                      <a:endParaRPr lang="da-DK" sz="800" kern="1200" dirty="0">
                        <a:solidFill>
                          <a:schemeClr val="tx1"/>
                        </a:solidFill>
                        <a:latin typeface="+mj-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sz="80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5196087"/>
                  </a:ext>
                </a:extLst>
              </a:tr>
              <a:tr h="577528">
                <a:tc>
                  <a:txBody>
                    <a:bodyPr/>
                    <a:lstStyle/>
                    <a:p>
                      <a:r>
                        <a:rPr lang="da-DK" sz="1100" b="1" dirty="0">
                          <a:solidFill>
                            <a:schemeClr val="tx1"/>
                          </a:solidFill>
                          <a:latin typeface="+mj-lt"/>
                        </a:rPr>
                        <a:t>Kommunale ejendomme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a-DK" sz="800" dirty="0">
                          <a:latin typeface="+mj-lt"/>
                        </a:rPr>
                        <a:t>I 2025 er udledning af </a:t>
                      </a:r>
                      <a:r>
                        <a:rPr lang="da-DK" sz="800" kern="1200" dirty="0">
                          <a:solidFill>
                            <a:schemeClr val="dk1"/>
                          </a:solidFill>
                          <a:latin typeface="+mj-lt"/>
                          <a:ea typeface="+mn-ea"/>
                          <a:cs typeface="+mn-cs"/>
                        </a:rPr>
                        <a:t>CO</a:t>
                      </a:r>
                      <a:r>
                        <a:rPr lang="da-DK" sz="800" kern="1200" baseline="-25000" dirty="0">
                          <a:solidFill>
                            <a:schemeClr val="dk1"/>
                          </a:solidFill>
                          <a:latin typeface="+mj-lt"/>
                          <a:ea typeface="+mn-ea"/>
                          <a:cs typeface="+mn-cs"/>
                        </a:rPr>
                        <a:t>2</a:t>
                      </a:r>
                      <a:r>
                        <a:rPr lang="da-DK" sz="800" dirty="0">
                          <a:latin typeface="+mj-lt"/>
                        </a:rPr>
                        <a:t> fra de kommunale bygninger reduceret med 91% ift. 2015, svarende til 4.042 t. </a:t>
                      </a:r>
                      <a:r>
                        <a:rPr lang="da-DK" sz="800" kern="1200" dirty="0">
                          <a:solidFill>
                            <a:schemeClr val="dk1"/>
                          </a:solidFill>
                          <a:latin typeface="+mj-lt"/>
                          <a:ea typeface="+mn-ea"/>
                          <a:cs typeface="+mn-cs"/>
                        </a:rPr>
                        <a:t>CO</a:t>
                      </a:r>
                      <a:r>
                        <a:rPr lang="da-DK" sz="800" kern="1200" baseline="-25000" dirty="0">
                          <a:solidFill>
                            <a:schemeClr val="dk1"/>
                          </a:solidFill>
                          <a:latin typeface="+mj-lt"/>
                          <a:ea typeface="+mn-ea"/>
                          <a:cs typeface="+mn-cs"/>
                        </a:rPr>
                        <a:t>2</a:t>
                      </a:r>
                      <a:r>
                        <a:rPr lang="da-DK" sz="800" dirty="0">
                          <a:latin typeface="+mj-lt"/>
                        </a:rPr>
                        <a:t>.</a:t>
                      </a:r>
                      <a:endParaRPr lang="da-DK" sz="80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800" dirty="0">
                          <a:latin typeface="+mj-lt"/>
                        </a:rPr>
                        <a:t>I 2030 er Albertslunds kommunale ejendommes energiforbrug CO</a:t>
                      </a:r>
                      <a:r>
                        <a:rPr lang="da-DK" sz="800" baseline="-25000" dirty="0">
                          <a:latin typeface="+mj-lt"/>
                        </a:rPr>
                        <a:t>2 </a:t>
                      </a:r>
                      <a:r>
                        <a:rPr lang="da-DK" sz="800" dirty="0">
                          <a:latin typeface="+mj-lt"/>
                        </a:rPr>
                        <a:t>–neutralt. Al belysning i de kommunale ejendomme er udskiftet til LED og ca. 75% af den kommunale bygningsmasse er energirenoveret.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800" kern="1200" dirty="0">
                        <a:solidFill>
                          <a:schemeClr val="tx1"/>
                        </a:solidFill>
                        <a:latin typeface="+mj-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4161767"/>
                  </a:ext>
                </a:extLst>
              </a:tr>
              <a:tr h="720778">
                <a:tc>
                  <a:txBody>
                    <a:bodyPr/>
                    <a:lstStyle/>
                    <a:p>
                      <a:r>
                        <a:rPr lang="da-DK" sz="1100" b="1" dirty="0">
                          <a:solidFill>
                            <a:schemeClr val="tx1"/>
                          </a:solidFill>
                          <a:latin typeface="+mj-lt"/>
                        </a:rPr>
                        <a:t>Kommunale indkøb</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a-DK" sz="800" kern="1200" dirty="0">
                          <a:solidFill>
                            <a:schemeClr val="dk1"/>
                          </a:solidFill>
                          <a:latin typeface="+mj-lt"/>
                          <a:ea typeface="Verdana" panose="020B0604030504040204" pitchFamily="34" charset="0"/>
                          <a:cs typeface="Verdana" panose="020B0604030504040204" pitchFamily="34" charset="0"/>
                        </a:rPr>
                        <a:t>I 2025 er 65% af Albertslund Kommunes indkøb af vaske-plejemidler, forbrugsartikler og møbler miljømærket. I 2018 var 58% af de indkøbte vaske-plejemidler miljømærkede. </a:t>
                      </a:r>
                      <a:endParaRPr lang="da-DK" sz="80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da-DK" sz="800" kern="1200" dirty="0">
                          <a:solidFill>
                            <a:schemeClr val="dk1"/>
                          </a:solidFill>
                          <a:latin typeface="+mj-lt"/>
                          <a:ea typeface="Verdana" panose="020B0604030504040204" pitchFamily="34" charset="0"/>
                          <a:cs typeface="Verdana" panose="020B0604030504040204" pitchFamily="34" charset="0"/>
                        </a:rPr>
                        <a:t>I 2035 er 100% af Albertslund Kommunes indkøb af vaske-plejemidler, forbrugsartikler og møbler miljømærkede. Herudover kan nye varegrupper komme til, når kan opgøres. </a:t>
                      </a:r>
                      <a:r>
                        <a:rPr lang="da-DK" sz="800" b="1" kern="1200" dirty="0">
                          <a:solidFill>
                            <a:schemeClr val="dk1"/>
                          </a:solidFill>
                          <a:latin typeface="+mj-lt"/>
                          <a:ea typeface="Verdana" panose="020B0604030504040204" pitchFamily="34" charset="0"/>
                          <a:cs typeface="Verdana" panose="020B0604030504040204" pitchFamily="34" charset="0"/>
                        </a:rPr>
                        <a:t>Denne forventes ændret til en indsats om indkøb af klimavenlige produkter</a:t>
                      </a:r>
                      <a:endParaRPr lang="da-DK" sz="800" kern="1200" dirty="0">
                        <a:solidFill>
                          <a:schemeClr val="dk1"/>
                        </a:solidFill>
                        <a:latin typeface="+mj-lt"/>
                        <a:ea typeface="+mn-ea"/>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sz="80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2781838"/>
                  </a:ext>
                </a:extLst>
              </a:tr>
              <a:tr h="577528">
                <a:tc>
                  <a:txBody>
                    <a:bodyPr/>
                    <a:lstStyle/>
                    <a:p>
                      <a:r>
                        <a:rPr lang="da-DK" sz="1100" b="1" dirty="0">
                          <a:solidFill>
                            <a:schemeClr val="tx1"/>
                          </a:solidFill>
                          <a:latin typeface="+mj-lt"/>
                        </a:rPr>
                        <a:t>Kommunal maskinpark</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800" b="0" kern="1200" dirty="0">
                          <a:solidFill>
                            <a:schemeClr val="dk1"/>
                          </a:solidFill>
                          <a:latin typeface="+mj-lt"/>
                          <a:ea typeface="+mn-ea"/>
                          <a:cs typeface="+mn-cs"/>
                        </a:rPr>
                        <a:t>I 2025 er alle kommunale personbiler og 75% af de kommunale varebiler eldrevne. I dag er halvdelen af personbilerne og 29% af varebilerne eldrevne. </a:t>
                      </a:r>
                      <a:endParaRPr lang="da-DK" sz="800" b="0" dirty="0">
                        <a:latin typeface="+mj-lt"/>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a-DK" sz="800" dirty="0">
                          <a:latin typeface="+mj-lt"/>
                        </a:rPr>
                        <a:t>I 2030 er alle kommunale personbiler og varebiler eldrevne. Alle renovationsvogne kører </a:t>
                      </a:r>
                      <a:r>
                        <a:rPr lang="da-DK" sz="800" kern="1200" dirty="0">
                          <a:solidFill>
                            <a:schemeClr val="dk1"/>
                          </a:solidFill>
                          <a:latin typeface="+mj-lt"/>
                          <a:ea typeface="+mn-ea"/>
                          <a:cs typeface="+mn-cs"/>
                        </a:rPr>
                        <a:t>CO</a:t>
                      </a:r>
                      <a:r>
                        <a:rPr lang="da-DK" sz="800" kern="1200" baseline="-25000" dirty="0">
                          <a:solidFill>
                            <a:schemeClr val="dk1"/>
                          </a:solidFill>
                          <a:latin typeface="+mj-lt"/>
                          <a:ea typeface="+mn-ea"/>
                          <a:cs typeface="+mn-cs"/>
                        </a:rPr>
                        <a:t>2 </a:t>
                      </a:r>
                      <a:r>
                        <a:rPr lang="da-DK" sz="800" kern="1200" dirty="0">
                          <a:solidFill>
                            <a:schemeClr val="dk1"/>
                          </a:solidFill>
                          <a:latin typeface="+mj-lt"/>
                          <a:ea typeface="+mn-ea"/>
                          <a:cs typeface="+mn-cs"/>
                        </a:rPr>
                        <a:t>–neutralt.</a:t>
                      </a:r>
                      <a:endParaRPr lang="da-DK" sz="80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sz="80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879461"/>
                  </a:ext>
                </a:extLst>
              </a:tr>
            </a:tbl>
          </a:graphicData>
        </a:graphic>
      </p:graphicFrame>
      <p:sp>
        <p:nvSpPr>
          <p:cNvPr id="3" name="Pladsholder til slidenummer 2">
            <a:extLst>
              <a:ext uri="{FF2B5EF4-FFF2-40B4-BE49-F238E27FC236}">
                <a16:creationId xmlns:a16="http://schemas.microsoft.com/office/drawing/2014/main" id="{5D66635A-B0ED-4A0F-B204-C6F8A536B540}"/>
              </a:ext>
            </a:extLst>
          </p:cNvPr>
          <p:cNvSpPr>
            <a:spLocks noGrp="1"/>
          </p:cNvSpPr>
          <p:nvPr>
            <p:ph type="sldNum" sz="quarter" idx="12"/>
          </p:nvPr>
        </p:nvSpPr>
        <p:spPr/>
        <p:txBody>
          <a:bodyPr/>
          <a:lstStyle/>
          <a:p>
            <a:fld id="{D7C2BC1B-B3BC-4AA3-BD4C-6DB9AC5A0549}" type="slidenum">
              <a:rPr lang="da-DK" smtClean="0"/>
              <a:t>84</a:t>
            </a:fld>
            <a:endParaRPr lang="da-DK"/>
          </a:p>
        </p:txBody>
      </p:sp>
    </p:spTree>
    <p:extLst>
      <p:ext uri="{BB962C8B-B14F-4D97-AF65-F5344CB8AC3E}">
        <p14:creationId xmlns:p14="http://schemas.microsoft.com/office/powerpoint/2010/main" val="2852866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D9EAF1-5E26-44BB-85D9-B2338B4DF694}"/>
              </a:ext>
            </a:extLst>
          </p:cNvPr>
          <p:cNvSpPr>
            <a:spLocks noGrp="1"/>
          </p:cNvSpPr>
          <p:nvPr>
            <p:ph type="title"/>
          </p:nvPr>
        </p:nvSpPr>
        <p:spPr/>
        <p:txBody>
          <a:bodyPr/>
          <a:lstStyle/>
          <a:p>
            <a:r>
              <a:rPr lang="da-DK" dirty="0">
                <a:solidFill>
                  <a:schemeClr val="accent1"/>
                </a:solidFill>
                <a:latin typeface="Arial" panose="020B0604020202020204" pitchFamily="34" charset="0"/>
                <a:cs typeface="Arial" panose="020B0604020202020204" pitchFamily="34" charset="0"/>
              </a:rPr>
              <a:t>Forankring af Klimaplanen</a:t>
            </a:r>
          </a:p>
        </p:txBody>
      </p:sp>
      <p:sp>
        <p:nvSpPr>
          <p:cNvPr id="3" name="Pladsholder til indhold 2">
            <a:extLst>
              <a:ext uri="{FF2B5EF4-FFF2-40B4-BE49-F238E27FC236}">
                <a16:creationId xmlns:a16="http://schemas.microsoft.com/office/drawing/2014/main" id="{4DF74C32-582A-4649-B296-267596633E24}"/>
              </a:ext>
            </a:extLst>
          </p:cNvPr>
          <p:cNvSpPr>
            <a:spLocks noGrp="1"/>
          </p:cNvSpPr>
          <p:nvPr>
            <p:ph idx="1"/>
          </p:nvPr>
        </p:nvSpPr>
        <p:spPr/>
        <p:txBody>
          <a:bodyPr/>
          <a:lstStyle/>
          <a:p>
            <a:r>
              <a:rPr lang="da-DK" sz="3200" dirty="0">
                <a:solidFill>
                  <a:schemeClr val="accent1"/>
                </a:solidFill>
              </a:rPr>
              <a:t>Borgerinddragelse </a:t>
            </a:r>
          </a:p>
          <a:p>
            <a:r>
              <a:rPr lang="da-DK" sz="3200" dirty="0">
                <a:solidFill>
                  <a:schemeClr val="accent1"/>
                </a:solidFill>
              </a:rPr>
              <a:t>Politisk forankring</a:t>
            </a:r>
          </a:p>
          <a:p>
            <a:r>
              <a:rPr lang="da-DK" sz="3200" dirty="0">
                <a:solidFill>
                  <a:schemeClr val="accent1"/>
                </a:solidFill>
              </a:rPr>
              <a:t>Forankring i den kommunale forvaltning og drift</a:t>
            </a:r>
          </a:p>
          <a:p>
            <a:r>
              <a:rPr lang="da-DK" sz="3200" dirty="0">
                <a:solidFill>
                  <a:schemeClr val="accent1"/>
                </a:solidFill>
              </a:rPr>
              <a:t>Samarbejde i DK2020 (næsten alle kommuner deltager i klimaplanarbejdet Blandt andet med en række faggrupper)</a:t>
            </a:r>
          </a:p>
        </p:txBody>
      </p:sp>
    </p:spTree>
    <p:extLst>
      <p:ext uri="{BB962C8B-B14F-4D97-AF65-F5344CB8AC3E}">
        <p14:creationId xmlns:p14="http://schemas.microsoft.com/office/powerpoint/2010/main" val="20408251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821A03F2-8C58-4360-9B95-0931F97EA806}"/>
              </a:ext>
            </a:extLst>
          </p:cNvPr>
          <p:cNvSpPr>
            <a:spLocks noGrp="1"/>
          </p:cNvSpPr>
          <p:nvPr>
            <p:ph type="sldNum" sz="quarter" idx="12"/>
          </p:nvPr>
        </p:nvSpPr>
        <p:spPr/>
        <p:txBody>
          <a:bodyPr/>
          <a:lstStyle/>
          <a:p>
            <a:fld id="{D7C2BC1B-B3BC-4AA3-BD4C-6DB9AC5A0549}" type="slidenum">
              <a:rPr lang="da-DK" smtClean="0"/>
              <a:t>86</a:t>
            </a:fld>
            <a:endParaRPr lang="da-DK"/>
          </a:p>
        </p:txBody>
      </p:sp>
      <p:sp>
        <p:nvSpPr>
          <p:cNvPr id="4" name="Tekstfelt 3">
            <a:extLst>
              <a:ext uri="{FF2B5EF4-FFF2-40B4-BE49-F238E27FC236}">
                <a16:creationId xmlns:a16="http://schemas.microsoft.com/office/drawing/2014/main" id="{C65513D2-59CA-4879-ACA3-CE89B9B2E347}"/>
              </a:ext>
            </a:extLst>
          </p:cNvPr>
          <p:cNvSpPr txBox="1"/>
          <p:nvPr/>
        </p:nvSpPr>
        <p:spPr>
          <a:xfrm>
            <a:off x="1016876" y="959644"/>
            <a:ext cx="6999890" cy="3431709"/>
          </a:xfrm>
          <a:prstGeom prst="rect">
            <a:avLst/>
          </a:prstGeom>
          <a:noFill/>
        </p:spPr>
        <p:txBody>
          <a:bodyPr wrap="square">
            <a:spAutoFit/>
          </a:bodyPr>
          <a:lstStyle/>
          <a:p>
            <a:pPr algn="ctr"/>
            <a:r>
              <a:rPr lang="da-DK" sz="2800" b="1" dirty="0">
                <a:solidFill>
                  <a:schemeClr val="accent1"/>
                </a:solidFill>
              </a:rPr>
              <a:t>Det interne Klimaarbejde</a:t>
            </a:r>
          </a:p>
          <a:p>
            <a:endParaRPr lang="da-DK" sz="2100" b="1" dirty="0">
              <a:solidFill>
                <a:schemeClr val="accent1"/>
              </a:solidFill>
            </a:endParaRPr>
          </a:p>
          <a:p>
            <a:r>
              <a:rPr lang="da-DK" sz="2100" b="1" dirty="0">
                <a:solidFill>
                  <a:schemeClr val="accent1"/>
                </a:solidFill>
              </a:rPr>
              <a:t>Klimaplanen </a:t>
            </a:r>
            <a:r>
              <a:rPr lang="da-DK" sz="2100" dirty="0">
                <a:solidFill>
                  <a:schemeClr val="accent1"/>
                </a:solidFill>
              </a:rPr>
              <a:t>– Afdelingerne/enhederne inddrages i forbindelse med de løbende revisioner af klimaplanen på et overordnet niveau i tilblivelsen og implementeringen af nye målsætninger og initiativer.</a:t>
            </a:r>
          </a:p>
          <a:p>
            <a:endParaRPr lang="da-DK" sz="2100" dirty="0">
              <a:solidFill>
                <a:schemeClr val="accent1"/>
              </a:solidFill>
            </a:endParaRPr>
          </a:p>
          <a:p>
            <a:r>
              <a:rPr lang="da-DK" sz="2100" b="1" dirty="0">
                <a:solidFill>
                  <a:schemeClr val="accent1"/>
                </a:solidFill>
              </a:rPr>
              <a:t>Klimakatalog</a:t>
            </a:r>
            <a:r>
              <a:rPr lang="da-DK" sz="2100" dirty="0">
                <a:solidFill>
                  <a:schemeClr val="accent1"/>
                </a:solidFill>
              </a:rPr>
              <a:t> </a:t>
            </a:r>
            <a:r>
              <a:rPr lang="da-DK" sz="2100" i="1" dirty="0">
                <a:solidFill>
                  <a:schemeClr val="accent1"/>
                </a:solidFill>
              </a:rPr>
              <a:t>for de kommunale enheder </a:t>
            </a:r>
            <a:r>
              <a:rPr lang="da-DK" sz="2100" dirty="0">
                <a:solidFill>
                  <a:schemeClr val="accent1"/>
                </a:solidFill>
              </a:rPr>
              <a:t>– En gang om året skal der udarbejdes et katalog med aktiviteter for de kommunale enheder.</a:t>
            </a:r>
            <a:endParaRPr lang="da-DK" sz="2100" dirty="0"/>
          </a:p>
        </p:txBody>
      </p:sp>
    </p:spTree>
    <p:extLst>
      <p:ext uri="{BB962C8B-B14F-4D97-AF65-F5344CB8AC3E}">
        <p14:creationId xmlns:p14="http://schemas.microsoft.com/office/powerpoint/2010/main" val="33531041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01960028-EE01-4049-9F03-B01524446EC7}"/>
              </a:ext>
            </a:extLst>
          </p:cNvPr>
          <p:cNvSpPr>
            <a:spLocks noGrp="1"/>
          </p:cNvSpPr>
          <p:nvPr>
            <p:ph type="sldNum" sz="quarter" idx="12"/>
          </p:nvPr>
        </p:nvSpPr>
        <p:spPr/>
        <p:txBody>
          <a:bodyPr/>
          <a:lstStyle/>
          <a:p>
            <a:fld id="{D7C2BC1B-B3BC-4AA3-BD4C-6DB9AC5A0549}" type="slidenum">
              <a:rPr lang="da-DK" smtClean="0"/>
              <a:t>87</a:t>
            </a:fld>
            <a:endParaRPr lang="da-DK"/>
          </a:p>
        </p:txBody>
      </p:sp>
      <p:sp>
        <p:nvSpPr>
          <p:cNvPr id="4" name="Tekstfelt 3">
            <a:extLst>
              <a:ext uri="{FF2B5EF4-FFF2-40B4-BE49-F238E27FC236}">
                <a16:creationId xmlns:a16="http://schemas.microsoft.com/office/drawing/2014/main" id="{B57C769B-23EA-4A3C-9309-173F630A6832}"/>
              </a:ext>
            </a:extLst>
          </p:cNvPr>
          <p:cNvSpPr txBox="1"/>
          <p:nvPr/>
        </p:nvSpPr>
        <p:spPr>
          <a:xfrm>
            <a:off x="461141" y="1105557"/>
            <a:ext cx="8182304" cy="4293483"/>
          </a:xfrm>
          <a:prstGeom prst="rect">
            <a:avLst/>
          </a:prstGeom>
          <a:noFill/>
        </p:spPr>
        <p:txBody>
          <a:bodyPr wrap="square">
            <a:spAutoFit/>
          </a:bodyPr>
          <a:lstStyle/>
          <a:p>
            <a:pPr defTabSz="685800" fontAlgn="auto">
              <a:spcBef>
                <a:spcPts val="0"/>
              </a:spcBef>
              <a:spcAft>
                <a:spcPts val="0"/>
              </a:spcAft>
              <a:defRPr/>
            </a:pPr>
            <a:r>
              <a:rPr lang="da-DK" sz="2100" b="1" dirty="0">
                <a:solidFill>
                  <a:schemeClr val="accent1"/>
                </a:solidFill>
                <a:latin typeface="Arial" panose="020B0604020202020204" pitchFamily="34" charset="0"/>
                <a:cs typeface="Arial" panose="020B0604020202020204" pitchFamily="34" charset="0"/>
              </a:rPr>
              <a:t>Klimaaktiviteterne </a:t>
            </a:r>
            <a:r>
              <a:rPr lang="da-DK" sz="2100" dirty="0">
                <a:solidFill>
                  <a:schemeClr val="accent1"/>
                </a:solidFill>
                <a:latin typeface="Arial" panose="020B0604020202020204" pitchFamily="34" charset="0"/>
                <a:cs typeface="Arial" panose="020B0604020202020204" pitchFamily="34" charset="0"/>
              </a:rPr>
              <a:t>kan tage afsæt i aktuelle strategier og målsætninger i enhederne. Der bør være tilknyttet en lokal kontaktperson til den enkelte aktivitet, der er ansvarlig for opfølgning. Kontakten til enhederne foregår via et (nyt) netværk af klima/miljørepræsentanter i alle enheder. </a:t>
            </a:r>
          </a:p>
          <a:p>
            <a:pPr defTabSz="685800" fontAlgn="auto">
              <a:spcBef>
                <a:spcPts val="0"/>
              </a:spcBef>
              <a:spcAft>
                <a:spcPts val="0"/>
              </a:spcAft>
              <a:defRPr/>
            </a:pPr>
            <a:endParaRPr lang="da-DK" sz="2100" dirty="0">
              <a:solidFill>
                <a:schemeClr val="accent1"/>
              </a:solidFill>
              <a:latin typeface="Arial" panose="020B0604020202020204" pitchFamily="34" charset="0"/>
              <a:cs typeface="Arial" panose="020B0604020202020204" pitchFamily="34" charset="0"/>
            </a:endParaRPr>
          </a:p>
          <a:p>
            <a:pPr defTabSz="685800" fontAlgn="auto">
              <a:spcBef>
                <a:spcPts val="0"/>
              </a:spcBef>
              <a:spcAft>
                <a:spcPts val="0"/>
              </a:spcAft>
              <a:defRPr/>
            </a:pPr>
            <a:r>
              <a:rPr lang="da-DK" sz="2100" b="1" dirty="0">
                <a:solidFill>
                  <a:schemeClr val="accent1"/>
                </a:solidFill>
                <a:latin typeface="Arial" panose="020B0604020202020204" pitchFamily="34" charset="0"/>
                <a:cs typeface="Arial" panose="020B0604020202020204" pitchFamily="34" charset="0"/>
              </a:rPr>
              <a:t>Klimaarbejdsgrupper </a:t>
            </a:r>
            <a:r>
              <a:rPr lang="da-DK" sz="2100" dirty="0">
                <a:solidFill>
                  <a:schemeClr val="accent1"/>
                </a:solidFill>
                <a:latin typeface="Arial" panose="020B0604020202020204" pitchFamily="34" charset="0"/>
                <a:cs typeface="Arial" panose="020B0604020202020204" pitchFamily="34" charset="0"/>
              </a:rPr>
              <a:t>- De kommunale enheder (blandt andet skoler og institutioner) samarbejder om aktiviteterne for eksempel i midlertidigt nedsatte arbejdsgrupper, der går på tværs af enheder og faglighed. Her deles erfaringer og hentes inspiration om relevante emner indenfor klima, miljø, natur og bæredygtighed mv.</a:t>
            </a:r>
          </a:p>
          <a:p>
            <a:pPr defTabSz="685800" fontAlgn="auto">
              <a:spcBef>
                <a:spcPts val="0"/>
              </a:spcBef>
              <a:spcAft>
                <a:spcPts val="0"/>
              </a:spcAft>
              <a:defRPr/>
            </a:pPr>
            <a:r>
              <a:rPr lang="da-DK" sz="2100" dirty="0" err="1">
                <a:solidFill>
                  <a:schemeClr val="accent1"/>
                </a:solidFill>
                <a:latin typeface="Arial" panose="020B0604020202020204" pitchFamily="34" charset="0"/>
                <a:cs typeface="Arial" panose="020B0604020202020204" pitchFamily="34" charset="0"/>
              </a:rPr>
              <a:t>Skoletjenster</a:t>
            </a:r>
            <a:r>
              <a:rPr lang="da-DK" sz="2100" dirty="0">
                <a:solidFill>
                  <a:schemeClr val="accent1"/>
                </a:solidFill>
                <a:latin typeface="Arial" panose="020B0604020202020204" pitchFamily="34" charset="0"/>
                <a:cs typeface="Arial" panose="020B0604020202020204" pitchFamily="34" charset="0"/>
              </a:rPr>
              <a:t> hos </a:t>
            </a:r>
            <a:r>
              <a:rPr lang="da-DK" sz="2100" dirty="0" err="1">
                <a:solidFill>
                  <a:schemeClr val="accent1"/>
                </a:solidFill>
                <a:latin typeface="Arial" panose="020B0604020202020204" pitchFamily="34" charset="0"/>
                <a:cs typeface="Arial" panose="020B0604020202020204" pitchFamily="34" charset="0"/>
              </a:rPr>
              <a:t>Vestforbrænding</a:t>
            </a:r>
            <a:r>
              <a:rPr lang="da-DK" sz="2100" dirty="0">
                <a:solidFill>
                  <a:schemeClr val="accent1"/>
                </a:solidFill>
                <a:latin typeface="Arial" panose="020B0604020202020204" pitchFamily="34" charset="0"/>
                <a:cs typeface="Arial" panose="020B0604020202020204" pitchFamily="34" charset="0"/>
              </a:rPr>
              <a:t>, BIOFOS, HOFOR kan med fordel benyttes.</a:t>
            </a:r>
            <a:endParaRPr lang="da-DK" sz="2100" dirty="0">
              <a:solidFill>
                <a:prstClr val="black"/>
              </a:solidFill>
              <a:latin typeface="Calibri" panose="020F0502020204030204"/>
            </a:endParaRPr>
          </a:p>
        </p:txBody>
      </p:sp>
    </p:spTree>
    <p:extLst>
      <p:ext uri="{BB962C8B-B14F-4D97-AF65-F5344CB8AC3E}">
        <p14:creationId xmlns:p14="http://schemas.microsoft.com/office/powerpoint/2010/main" val="35405260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028D6C53-2D63-4475-8AA4-C59018358E6E}"/>
              </a:ext>
            </a:extLst>
          </p:cNvPr>
          <p:cNvSpPr>
            <a:spLocks noGrp="1"/>
          </p:cNvSpPr>
          <p:nvPr>
            <p:ph type="sldNum" sz="quarter" idx="12"/>
          </p:nvPr>
        </p:nvSpPr>
        <p:spPr/>
        <p:txBody>
          <a:bodyPr/>
          <a:lstStyle/>
          <a:p>
            <a:fld id="{D7C2BC1B-B3BC-4AA3-BD4C-6DB9AC5A0549}" type="slidenum">
              <a:rPr lang="da-DK" smtClean="0"/>
              <a:t>88</a:t>
            </a:fld>
            <a:endParaRPr lang="da-DK"/>
          </a:p>
        </p:txBody>
      </p:sp>
      <p:sp>
        <p:nvSpPr>
          <p:cNvPr id="4" name="Tekstfelt 3">
            <a:extLst>
              <a:ext uri="{FF2B5EF4-FFF2-40B4-BE49-F238E27FC236}">
                <a16:creationId xmlns:a16="http://schemas.microsoft.com/office/drawing/2014/main" id="{D5D6090C-8FA3-4AD1-95C2-08666DA1956B}"/>
              </a:ext>
            </a:extLst>
          </p:cNvPr>
          <p:cNvSpPr txBox="1"/>
          <p:nvPr/>
        </p:nvSpPr>
        <p:spPr>
          <a:xfrm>
            <a:off x="611560" y="404665"/>
            <a:ext cx="8352928" cy="3000821"/>
          </a:xfrm>
          <a:prstGeom prst="rect">
            <a:avLst/>
          </a:prstGeom>
          <a:noFill/>
        </p:spPr>
        <p:txBody>
          <a:bodyPr wrap="square">
            <a:spAutoFit/>
          </a:bodyPr>
          <a:lstStyle/>
          <a:p>
            <a:pPr defTabSz="685800" fontAlgn="auto">
              <a:spcBef>
                <a:spcPts val="0"/>
              </a:spcBef>
              <a:spcAft>
                <a:spcPts val="0"/>
              </a:spcAft>
              <a:defRPr/>
            </a:pPr>
            <a:r>
              <a:rPr lang="da-DK" sz="2100" b="1" dirty="0">
                <a:solidFill>
                  <a:schemeClr val="accent1"/>
                </a:solidFill>
                <a:latin typeface="Arial" panose="020B0604020202020204" pitchFamily="34" charset="0"/>
                <a:cs typeface="Arial" panose="020B0604020202020204" pitchFamily="34" charset="0"/>
              </a:rPr>
              <a:t>Klimaseminar</a:t>
            </a:r>
            <a:r>
              <a:rPr lang="da-DK" sz="2100" dirty="0">
                <a:solidFill>
                  <a:schemeClr val="accent1"/>
                </a:solidFill>
                <a:latin typeface="Arial" panose="020B0604020202020204" pitchFamily="34" charset="0"/>
                <a:cs typeface="Arial" panose="020B0604020202020204" pitchFamily="34" charset="0"/>
              </a:rPr>
              <a:t> - Der afholdes klimaseminarer for alle enheder efter behov med fokus på videndeling og inspiration fra forvaltningens ”Klimasekretariat” og/eller eksterne fagligheder.</a:t>
            </a:r>
          </a:p>
          <a:p>
            <a:pPr defTabSz="685800" fontAlgn="auto">
              <a:spcBef>
                <a:spcPts val="0"/>
              </a:spcBef>
              <a:spcAft>
                <a:spcPts val="0"/>
              </a:spcAft>
              <a:defRPr/>
            </a:pPr>
            <a:endParaRPr lang="da-DK" sz="2100" dirty="0">
              <a:solidFill>
                <a:schemeClr val="accent1"/>
              </a:solidFill>
              <a:latin typeface="Arial" panose="020B0604020202020204" pitchFamily="34" charset="0"/>
              <a:cs typeface="Arial" panose="020B0604020202020204" pitchFamily="34" charset="0"/>
            </a:endParaRPr>
          </a:p>
          <a:p>
            <a:pPr defTabSz="685800" fontAlgn="auto">
              <a:spcBef>
                <a:spcPts val="0"/>
              </a:spcBef>
              <a:spcAft>
                <a:spcPts val="0"/>
              </a:spcAft>
              <a:defRPr/>
            </a:pPr>
            <a:r>
              <a:rPr lang="da-DK" sz="2100" b="1" dirty="0">
                <a:solidFill>
                  <a:schemeClr val="accent1"/>
                </a:solidFill>
                <a:latin typeface="Arial" panose="020B0604020202020204" pitchFamily="34" charset="0"/>
                <a:cs typeface="Arial" panose="020B0604020202020204" pitchFamily="34" charset="0"/>
              </a:rPr>
              <a:t>Oplagte klimaaktiviteter på Voksenområdet</a:t>
            </a:r>
            <a:r>
              <a:rPr lang="da-DK" sz="2100" dirty="0">
                <a:solidFill>
                  <a:schemeClr val="accent1"/>
                </a:solidFill>
                <a:latin typeface="Arial" panose="020B0604020202020204" pitchFamily="34" charset="0"/>
                <a:cs typeface="Arial" panose="020B0604020202020204" pitchFamily="34" charset="0"/>
              </a:rPr>
              <a:t>: </a:t>
            </a:r>
            <a:r>
              <a:rPr lang="da-DK" sz="2100" u="sng" dirty="0">
                <a:solidFill>
                  <a:schemeClr val="accent1"/>
                </a:solidFill>
                <a:latin typeface="Arial" panose="020B0604020202020204" pitchFamily="34" charset="0"/>
                <a:cs typeface="Arial" panose="020B0604020202020204" pitchFamily="34" charset="0"/>
              </a:rPr>
              <a:t>Natur, bæredygtig adfærd og CO2-neutralitet</a:t>
            </a:r>
            <a:r>
              <a:rPr lang="da-DK" sz="2100" dirty="0">
                <a:solidFill>
                  <a:schemeClr val="accent1"/>
                </a:solidFill>
                <a:latin typeface="Arial" panose="020B0604020202020204" pitchFamily="34" charset="0"/>
                <a:cs typeface="Arial" panose="020B0604020202020204" pitchFamily="34" charset="0"/>
              </a:rPr>
              <a:t>:</a:t>
            </a:r>
          </a:p>
          <a:p>
            <a:pPr marL="457200" indent="-457200" defTabSz="685800" fontAlgn="auto">
              <a:spcBef>
                <a:spcPts val="0"/>
              </a:spcBef>
              <a:spcAft>
                <a:spcPts val="0"/>
              </a:spcAft>
              <a:buAutoNum type="arabicPeriod"/>
              <a:defRPr/>
            </a:pPr>
            <a:r>
              <a:rPr lang="da-DK" sz="2100" dirty="0">
                <a:solidFill>
                  <a:schemeClr val="accent1"/>
                </a:solidFill>
                <a:latin typeface="Arial" panose="020B0604020202020204" pitchFamily="34" charset="0"/>
                <a:cs typeface="Arial" panose="020B0604020202020204" pitchFamily="34" charset="0"/>
              </a:rPr>
              <a:t>Reduktion af CO2-udledning fra vejgående lokal trafik </a:t>
            </a:r>
          </a:p>
          <a:p>
            <a:pPr marL="457200" indent="-457200" defTabSz="685800" fontAlgn="auto">
              <a:spcBef>
                <a:spcPts val="0"/>
              </a:spcBef>
              <a:spcAft>
                <a:spcPts val="0"/>
              </a:spcAft>
              <a:buAutoNum type="arabicPeriod"/>
              <a:defRPr/>
            </a:pPr>
            <a:r>
              <a:rPr lang="da-DK" sz="2100" dirty="0">
                <a:solidFill>
                  <a:schemeClr val="accent1"/>
                </a:solidFill>
                <a:latin typeface="Arial" panose="020B0604020202020204" pitchFamily="34" charset="0"/>
                <a:cs typeface="Arial" panose="020B0604020202020204" pitchFamily="34" charset="0"/>
              </a:rPr>
              <a:t>Minimering af affaldsmængder og bedre sortering</a:t>
            </a:r>
          </a:p>
          <a:p>
            <a:pPr marL="457200" indent="-457200" defTabSz="685800" fontAlgn="auto">
              <a:spcBef>
                <a:spcPts val="0"/>
              </a:spcBef>
              <a:spcAft>
                <a:spcPts val="0"/>
              </a:spcAft>
              <a:buAutoNum type="arabicPeriod"/>
              <a:defRPr/>
            </a:pPr>
            <a:endParaRPr lang="da-DK" sz="21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23416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a:extLst>
              <a:ext uri="{FF2B5EF4-FFF2-40B4-BE49-F238E27FC236}">
                <a16:creationId xmlns:a16="http://schemas.microsoft.com/office/drawing/2014/main" id="{4CC322B7-3BE7-39C2-DEC3-E42D3AE74796}"/>
              </a:ext>
            </a:extLst>
          </p:cNvPr>
          <p:cNvPicPr>
            <a:picLocks noGrp="1" noChangeAspect="1"/>
          </p:cNvPicPr>
          <p:nvPr>
            <p:ph idx="1"/>
          </p:nvPr>
        </p:nvPicPr>
        <p:blipFill>
          <a:blip r:embed="rId2"/>
          <a:stretch>
            <a:fillRect/>
          </a:stretch>
        </p:blipFill>
        <p:spPr>
          <a:xfrm>
            <a:off x="2483768" y="220434"/>
            <a:ext cx="3672407" cy="6591865"/>
          </a:xfrm>
          <a:prstGeom prst="rect">
            <a:avLst/>
          </a:prstGeom>
        </p:spPr>
      </p:pic>
    </p:spTree>
    <p:extLst>
      <p:ext uri="{BB962C8B-B14F-4D97-AF65-F5344CB8AC3E}">
        <p14:creationId xmlns:p14="http://schemas.microsoft.com/office/powerpoint/2010/main" val="3145525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C7F7AB-014D-41DD-842E-9C032A321B39}"/>
              </a:ext>
            </a:extLst>
          </p:cNvPr>
          <p:cNvSpPr>
            <a:spLocks noGrp="1"/>
          </p:cNvSpPr>
          <p:nvPr>
            <p:ph type="ctrTitle"/>
          </p:nvPr>
        </p:nvSpPr>
        <p:spPr/>
        <p:txBody>
          <a:bodyPr anchor="b">
            <a:normAutofit/>
          </a:bodyPr>
          <a:lstStyle/>
          <a:p>
            <a:r>
              <a:rPr lang="da-DK" sz="4400" b="1" dirty="0">
                <a:solidFill>
                  <a:schemeClr val="tx2"/>
                </a:solidFill>
                <a:latin typeface="Calibri" panose="020F0502020204030204" pitchFamily="34" charset="0"/>
                <a:cs typeface="Calibri" panose="020F0502020204030204" pitchFamily="34" charset="0"/>
              </a:rPr>
              <a:t>Godt fra start</a:t>
            </a:r>
          </a:p>
        </p:txBody>
      </p:sp>
      <p:sp>
        <p:nvSpPr>
          <p:cNvPr id="3" name="Undertitel 2">
            <a:extLst>
              <a:ext uri="{FF2B5EF4-FFF2-40B4-BE49-F238E27FC236}">
                <a16:creationId xmlns:a16="http://schemas.microsoft.com/office/drawing/2014/main" id="{459FF02A-C7ED-4F8C-B90E-F10FF7E2C7EF}"/>
              </a:ext>
            </a:extLst>
          </p:cNvPr>
          <p:cNvSpPr>
            <a:spLocks noGrp="1"/>
          </p:cNvSpPr>
          <p:nvPr>
            <p:ph type="subTitle" idx="1"/>
          </p:nvPr>
        </p:nvSpPr>
        <p:spPr/>
        <p:txBody>
          <a:bodyPr>
            <a:normAutofit/>
          </a:bodyPr>
          <a:lstStyle/>
          <a:p>
            <a:endParaRPr lang="da-DK" sz="1125" dirty="0">
              <a:solidFill>
                <a:schemeClr val="tx2"/>
              </a:solidFill>
            </a:endParaRPr>
          </a:p>
          <a:p>
            <a:pPr algn="ctr"/>
            <a:r>
              <a:rPr lang="da-DK" sz="2250" dirty="0">
                <a:solidFill>
                  <a:schemeClr val="tx2"/>
                </a:solidFill>
              </a:rPr>
              <a:t>Kan I tælle til 3?</a:t>
            </a:r>
          </a:p>
        </p:txBody>
      </p:sp>
    </p:spTree>
    <p:extLst>
      <p:ext uri="{BB962C8B-B14F-4D97-AF65-F5344CB8AC3E}">
        <p14:creationId xmlns:p14="http://schemas.microsoft.com/office/powerpoint/2010/main" val="10788371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BBC17C-FA64-1CCE-4BED-47661A6EF809}"/>
              </a:ext>
            </a:extLst>
          </p:cNvPr>
          <p:cNvSpPr>
            <a:spLocks noGrp="1"/>
          </p:cNvSpPr>
          <p:nvPr>
            <p:ph type="title"/>
          </p:nvPr>
        </p:nvSpPr>
        <p:spPr>
          <a:xfrm>
            <a:off x="464326" y="584201"/>
            <a:ext cx="8176437" cy="540543"/>
          </a:xfrm>
        </p:spPr>
        <p:txBody>
          <a:bodyPr/>
          <a:lstStyle/>
          <a:p>
            <a:r>
              <a:rPr lang="da-DK" dirty="0"/>
              <a:t>Tema 2 – Byens rammer</a:t>
            </a:r>
          </a:p>
        </p:txBody>
      </p:sp>
      <p:graphicFrame>
        <p:nvGraphicFramePr>
          <p:cNvPr id="5" name="Tabel 5">
            <a:extLst>
              <a:ext uri="{FF2B5EF4-FFF2-40B4-BE49-F238E27FC236}">
                <a16:creationId xmlns:a16="http://schemas.microsoft.com/office/drawing/2014/main" id="{E3ECF1E7-F554-3E8A-136A-B9A9EE2C4BEB}"/>
              </a:ext>
            </a:extLst>
          </p:cNvPr>
          <p:cNvGraphicFramePr>
            <a:graphicFrameLocks noGrp="1"/>
          </p:cNvGraphicFramePr>
          <p:nvPr>
            <p:extLst>
              <p:ext uri="{D42A27DB-BD31-4B8C-83A1-F6EECF244321}">
                <p14:modId xmlns:p14="http://schemas.microsoft.com/office/powerpoint/2010/main" val="2254765050"/>
              </p:ext>
            </p:extLst>
          </p:nvPr>
        </p:nvGraphicFramePr>
        <p:xfrm>
          <a:off x="539552" y="1700808"/>
          <a:ext cx="7708074" cy="3310126"/>
        </p:xfrm>
        <a:graphic>
          <a:graphicData uri="http://schemas.openxmlformats.org/drawingml/2006/table">
            <a:tbl>
              <a:tblPr firstRow="1" bandRow="1">
                <a:tableStyleId>{3B4B98B0-60AC-42C2-AFA5-B58CD77FA1E5}</a:tableStyleId>
              </a:tblPr>
              <a:tblGrid>
                <a:gridCol w="1587394">
                  <a:extLst>
                    <a:ext uri="{9D8B030D-6E8A-4147-A177-3AD203B41FA5}">
                      <a16:colId xmlns:a16="http://schemas.microsoft.com/office/drawing/2014/main" val="2465022691"/>
                    </a:ext>
                  </a:extLst>
                </a:gridCol>
                <a:gridCol w="6120680">
                  <a:extLst>
                    <a:ext uri="{9D8B030D-6E8A-4147-A177-3AD203B41FA5}">
                      <a16:colId xmlns:a16="http://schemas.microsoft.com/office/drawing/2014/main" val="3057755712"/>
                    </a:ext>
                  </a:extLst>
                </a:gridCol>
              </a:tblGrid>
              <a:tr h="477923">
                <a:tc>
                  <a:txBody>
                    <a:bodyPr/>
                    <a:lstStyle/>
                    <a:p>
                      <a:pPr algn="ctr"/>
                      <a:r>
                        <a:rPr lang="da-DK" dirty="0">
                          <a:latin typeface="Calibri" panose="020F0502020204030204" pitchFamily="34" charset="0"/>
                          <a:cs typeface="Calibri" panose="020F0502020204030204" pitchFamily="34" charset="0"/>
                        </a:rPr>
                        <a:t>GRUPPE</a:t>
                      </a:r>
                    </a:p>
                  </a:txBody>
                  <a:tcPr anchor="ctr">
                    <a:lnR w="12700" cap="flat" cmpd="sng" algn="ctr">
                      <a:solidFill>
                        <a:schemeClr val="tx1"/>
                      </a:solidFill>
                      <a:prstDash val="solid"/>
                      <a:round/>
                      <a:headEnd type="none" w="med" len="med"/>
                      <a:tailEnd type="none" w="med" len="med"/>
                    </a:lnR>
                  </a:tcPr>
                </a:tc>
                <a:tc>
                  <a:txBody>
                    <a:bodyPr/>
                    <a:lstStyle/>
                    <a:p>
                      <a:pPr algn="ctr"/>
                      <a:r>
                        <a:rPr lang="da-DK" dirty="0">
                          <a:latin typeface="Calibri" panose="020F0502020204030204" pitchFamily="34" charset="0"/>
                          <a:cs typeface="Calibri" panose="020F0502020204030204" pitchFamily="34" charset="0"/>
                        </a:rPr>
                        <a:t>MÅL</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24755807"/>
                  </a:ext>
                </a:extLst>
              </a:tr>
              <a:tr h="559528">
                <a:tc>
                  <a:txBody>
                    <a:bodyPr/>
                    <a:lstStyle/>
                    <a:p>
                      <a:pPr algn="ctr"/>
                      <a:r>
                        <a:rPr lang="da-DK" sz="1400" dirty="0">
                          <a:latin typeface="Calibri" panose="020F0502020204030204" pitchFamily="34" charset="0"/>
                          <a:cs typeface="Calibri" panose="020F0502020204030204" pitchFamily="34" charset="0"/>
                        </a:rPr>
                        <a:t>Gruppe 1</a:t>
                      </a:r>
                    </a:p>
                  </a:txBody>
                  <a:tcPr anchor="ctr">
                    <a:lnR w="12700" cap="flat" cmpd="sng" algn="ctr">
                      <a:solidFill>
                        <a:schemeClr val="tx1"/>
                      </a:solidFill>
                      <a:prstDash val="solid"/>
                      <a:round/>
                      <a:headEnd type="none" w="med" len="med"/>
                      <a:tailEnd type="none" w="med" len="med"/>
                    </a:lnR>
                  </a:tcPr>
                </a:tc>
                <a:tc>
                  <a:txBody>
                    <a:bodyPr/>
                    <a:lstStyle/>
                    <a:p>
                      <a:pPr algn="l"/>
                      <a:r>
                        <a:rPr lang="da-DK" sz="1400" dirty="0">
                          <a:latin typeface="Calibri" panose="020F0502020204030204" pitchFamily="34" charset="0"/>
                          <a:cs typeface="Calibri" panose="020F0502020204030204" pitchFamily="34" charset="0"/>
                        </a:rPr>
                        <a:t>I 2025 er mængden af genanvendelig affald i restaffald reduceret med 50% i forhold til 2018.</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64455792"/>
                  </a:ext>
                </a:extLst>
              </a:tr>
              <a:tr h="583480">
                <a:tc>
                  <a:txBody>
                    <a:bodyPr/>
                    <a:lstStyle/>
                    <a:p>
                      <a:pPr algn="ctr"/>
                      <a:r>
                        <a:rPr lang="da-DK" sz="1400" dirty="0">
                          <a:latin typeface="Calibri" panose="020F0502020204030204" pitchFamily="34" charset="0"/>
                          <a:cs typeface="Calibri" panose="020F0502020204030204" pitchFamily="34" charset="0"/>
                        </a:rPr>
                        <a:t>Gruppe 2</a:t>
                      </a:r>
                    </a:p>
                  </a:txBody>
                  <a:tcPr anchor="ctr">
                    <a:lnR w="12700" cap="flat" cmpd="sng" algn="ctr">
                      <a:solidFill>
                        <a:schemeClr val="tx1"/>
                      </a:solidFill>
                      <a:prstDash val="solid"/>
                      <a:round/>
                      <a:headEnd type="none" w="med" len="med"/>
                      <a:tailEnd type="none" w="med" len="med"/>
                    </a:lnR>
                  </a:tcPr>
                </a:tc>
                <a:tc>
                  <a:txBody>
                    <a:bodyPr/>
                    <a:lstStyle/>
                    <a:p>
                      <a:pPr algn="l"/>
                      <a:r>
                        <a:rPr lang="da-DK" sz="1400" dirty="0">
                          <a:latin typeface="Calibri" panose="020F0502020204030204" pitchFamily="34" charset="0"/>
                          <a:cs typeface="Calibri" panose="020F0502020204030204" pitchFamily="34" charset="0"/>
                        </a:rPr>
                        <a:t>Skabe gode fysiske faciliteter for borgerne gennem en mere professionel anlægsstyring.</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10781396"/>
                  </a:ext>
                </a:extLst>
              </a:tr>
              <a:tr h="529961">
                <a:tc>
                  <a:txBody>
                    <a:bodyPr/>
                    <a:lstStyle/>
                    <a:p>
                      <a:pPr algn="ctr"/>
                      <a:r>
                        <a:rPr lang="da-DK" sz="1400" dirty="0">
                          <a:latin typeface="Calibri" panose="020F0502020204030204" pitchFamily="34" charset="0"/>
                          <a:cs typeface="Calibri" panose="020F0502020204030204" pitchFamily="34" charset="0"/>
                        </a:rPr>
                        <a:t>Gruppe 3</a:t>
                      </a:r>
                    </a:p>
                  </a:txBody>
                  <a:tcPr anchor="ctr">
                    <a:lnR w="12700" cap="flat" cmpd="sng" algn="ctr">
                      <a:solidFill>
                        <a:schemeClr val="tx1"/>
                      </a:solidFill>
                      <a:prstDash val="solid"/>
                      <a:round/>
                      <a:headEnd type="none" w="med" len="med"/>
                      <a:tailEnd type="none" w="med" len="med"/>
                    </a:lnR>
                  </a:tcPr>
                </a:tc>
                <a:tc>
                  <a:txBody>
                    <a:bodyPr/>
                    <a:lstStyle/>
                    <a:p>
                      <a:pPr algn="l"/>
                      <a:r>
                        <a:rPr lang="da-DK" sz="1400" dirty="0">
                          <a:latin typeface="Calibri" panose="020F0502020204030204" pitchFamily="34" charset="0"/>
                          <a:cs typeface="Calibri" panose="020F0502020204030204" pitchFamily="34" charset="0"/>
                        </a:rPr>
                        <a:t>Borgernes møde med kunsten og kulturen skal medvirke til at skabe fællesskaber, dannelse og forståelse for ens medborgere.</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45921405"/>
                  </a:ext>
                </a:extLst>
              </a:tr>
              <a:tr h="573571">
                <a:tc>
                  <a:txBody>
                    <a:bodyPr/>
                    <a:lstStyle/>
                    <a:p>
                      <a:pPr algn="ctr"/>
                      <a:r>
                        <a:rPr lang="da-DK" sz="1400" dirty="0">
                          <a:latin typeface="Calibri" panose="020F0502020204030204" pitchFamily="34" charset="0"/>
                          <a:cs typeface="Calibri" panose="020F0502020204030204" pitchFamily="34" charset="0"/>
                        </a:rPr>
                        <a:t>Gruppe 4</a:t>
                      </a:r>
                    </a:p>
                  </a:txBody>
                  <a:tcPr anchor="ctr">
                    <a:lnR w="12700" cap="flat" cmpd="sng" algn="ctr">
                      <a:solidFill>
                        <a:schemeClr val="tx1"/>
                      </a:solidFill>
                      <a:prstDash val="solid"/>
                      <a:round/>
                      <a:headEnd type="none" w="med" len="med"/>
                      <a:tailEnd type="none" w="med" len="med"/>
                    </a:lnR>
                  </a:tcPr>
                </a:tc>
                <a:tc>
                  <a:txBody>
                    <a:bodyPr/>
                    <a:lstStyle/>
                    <a:p>
                      <a:pPr algn="l"/>
                      <a:r>
                        <a:rPr lang="da-DK" sz="1400" dirty="0">
                          <a:latin typeface="Calibri" panose="020F0502020204030204" pitchFamily="34" charset="0"/>
                          <a:cs typeface="Calibri" panose="020F0502020204030204" pitchFamily="34" charset="0"/>
                        </a:rPr>
                        <a:t>I 2025 er udledning af CO2 fra vejgående lokaltrafik reduceret med 15% i forhold til 2017.</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19289740"/>
                  </a:ext>
                </a:extLst>
              </a:tr>
              <a:tr h="585663">
                <a:tc>
                  <a:txBody>
                    <a:bodyPr/>
                    <a:lstStyle/>
                    <a:p>
                      <a:pPr algn="ctr"/>
                      <a:r>
                        <a:rPr lang="da-DK" sz="1400" dirty="0">
                          <a:latin typeface="Calibri" panose="020F0502020204030204" pitchFamily="34" charset="0"/>
                          <a:cs typeface="Calibri" panose="020F0502020204030204" pitchFamily="34" charset="0"/>
                        </a:rPr>
                        <a:t>Gruppe 5</a:t>
                      </a:r>
                    </a:p>
                  </a:txBody>
                  <a:tcPr anchor="ctr">
                    <a:lnR w="12700" cap="flat" cmpd="sng" algn="ctr">
                      <a:solidFill>
                        <a:schemeClr val="tx1"/>
                      </a:solidFill>
                      <a:prstDash val="solid"/>
                      <a:round/>
                      <a:headEnd type="none" w="med" len="med"/>
                      <a:tailEnd type="none" w="med" len="med"/>
                    </a:lnR>
                  </a:tcPr>
                </a:tc>
                <a:tc>
                  <a:txBody>
                    <a:bodyPr/>
                    <a:lstStyle/>
                    <a:p>
                      <a:pPr algn="l"/>
                      <a:r>
                        <a:rPr lang="da-DK" sz="1400" dirty="0">
                          <a:latin typeface="Calibri" panose="020F0502020204030204" pitchFamily="34" charset="0"/>
                          <a:cs typeface="Calibri" panose="020F0502020204030204" pitchFamily="34" charset="0"/>
                        </a:rPr>
                        <a:t>Skabe muligheder for at bygge boliger til 4.000 borgere på 4 år.</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64166431"/>
                  </a:ext>
                </a:extLst>
              </a:tr>
            </a:tbl>
          </a:graphicData>
        </a:graphic>
      </p:graphicFrame>
    </p:spTree>
    <p:extLst>
      <p:ext uri="{BB962C8B-B14F-4D97-AF65-F5344CB8AC3E}">
        <p14:creationId xmlns:p14="http://schemas.microsoft.com/office/powerpoint/2010/main" val="38678197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69847-30E6-4B59-A468-47A5286EF02F}"/>
              </a:ext>
            </a:extLst>
          </p:cNvPr>
          <p:cNvSpPr>
            <a:spLocks noGrp="1"/>
          </p:cNvSpPr>
          <p:nvPr>
            <p:ph type="title"/>
          </p:nvPr>
        </p:nvSpPr>
        <p:spPr/>
        <p:txBody>
          <a:bodyPr/>
          <a:lstStyle/>
          <a:p>
            <a:r>
              <a:rPr lang="da-DK" dirty="0"/>
              <a:t>Gruppearbejde</a:t>
            </a:r>
          </a:p>
        </p:txBody>
      </p:sp>
      <p:sp>
        <p:nvSpPr>
          <p:cNvPr id="3" name="Pladsholder til indhold 2">
            <a:extLst>
              <a:ext uri="{FF2B5EF4-FFF2-40B4-BE49-F238E27FC236}">
                <a16:creationId xmlns:a16="http://schemas.microsoft.com/office/drawing/2014/main" id="{F5E0211B-27E4-4EC8-B886-DC7C3318C6A7}"/>
              </a:ext>
            </a:extLst>
          </p:cNvPr>
          <p:cNvSpPr>
            <a:spLocks noGrp="1"/>
          </p:cNvSpPr>
          <p:nvPr>
            <p:ph idx="1"/>
          </p:nvPr>
        </p:nvSpPr>
        <p:spPr>
          <a:xfrm>
            <a:off x="503239" y="1340768"/>
            <a:ext cx="7525146" cy="5184576"/>
          </a:xfrm>
        </p:spPr>
        <p:txBody>
          <a:bodyPr/>
          <a:lstStyle/>
          <a:p>
            <a:pPr marL="342900" lvl="0" indent="-342900">
              <a:lnSpc>
                <a:spcPct val="115000"/>
              </a:lnSpc>
              <a:buFont typeface="Symbol" panose="05050102010706020507" pitchFamily="18" charset="2"/>
              <a:buChar char=""/>
              <a:tabLst>
                <a:tab pos="228600" algn="l"/>
                <a:tab pos="127635" algn="l"/>
              </a:tabLst>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Hvilke tegn ville </a:t>
            </a: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I kunne se </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 forhold til at nå målet?</a:t>
            </a:r>
            <a:b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endParaRPr lang="da-DK"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228600" algn="l"/>
                <a:tab pos="127635" algn="l"/>
              </a:tabLst>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Hvilke </a:t>
            </a:r>
            <a:r>
              <a:rPr lang="da-DK"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tværgående</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prøvehandlinger kan opfylde tegn og mål?</a:t>
            </a:r>
            <a:b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endParaRPr lang="da-DK"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228600" algn="l"/>
                <a:tab pos="127635" algn="l"/>
              </a:tabLst>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Hvem skal involveres i prøvehandlingerne og hvem er ansvarlig?</a:t>
            </a:r>
            <a:b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endParaRPr lang="da-DK"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228600" algn="l"/>
                <a:tab pos="127635" algn="l"/>
              </a:tabLst>
            </a:pP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H</a:t>
            </a: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vornår tænker I at prøvehandlingen skulle gå i gang?</a:t>
            </a:r>
            <a:b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endParaRPr lang="da-DK"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15000"/>
              </a:lnSpc>
              <a:spcAft>
                <a:spcPts val="1000"/>
              </a:spcAft>
              <a:tabLst>
                <a:tab pos="228600" algn="l"/>
                <a:tab pos="828040" algn="l"/>
              </a:tabLst>
            </a:pPr>
            <a: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Priorité</a:t>
            </a:r>
            <a:r>
              <a:rPr lang="da-DK" dirty="0">
                <a:solidFill>
                  <a:schemeClr val="tx2"/>
                </a:solidFill>
                <a:latin typeface="Calibri" panose="020F0502020204030204" pitchFamily="34" charset="0"/>
                <a:ea typeface="Calibri" panose="020F0502020204030204" pitchFamily="34" charset="0"/>
                <a:cs typeface="Times New Roman" panose="02020603050405020304" pitchFamily="18" charset="0"/>
              </a:rPr>
              <a:t>r gerne jeres prøvehandlinger ved at skrive 1,2,3 i hjørnet af jeres post-it.</a:t>
            </a:r>
          </a:p>
          <a:p>
            <a:pPr marL="0" indent="0" algn="ctr">
              <a:lnSpc>
                <a:spcPct val="115000"/>
              </a:lnSpc>
              <a:spcAft>
                <a:spcPts val="1000"/>
              </a:spcAft>
              <a:buNone/>
              <a:tabLst>
                <a:tab pos="228600" algn="l"/>
                <a:tab pos="828040" algn="l"/>
              </a:tabLst>
            </a:pPr>
            <a:br>
              <a:rPr lang="da-DK"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r>
              <a:rPr lang="da-DK"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Sæt jeres post-it op på </a:t>
            </a:r>
            <a:r>
              <a:rPr lang="da-DK" b="1" dirty="0" err="1">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brown</a:t>
            </a:r>
            <a:r>
              <a:rPr lang="da-DK"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 </a:t>
            </a:r>
            <a:r>
              <a:rPr lang="da-DK" b="1" dirty="0" err="1">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paper</a:t>
            </a:r>
            <a:r>
              <a:rPr lang="da-DK"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 </a:t>
            </a:r>
            <a:br>
              <a:rPr lang="da-DK"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br>
            <a:r>
              <a:rPr lang="da-DK" b="1"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 é</a:t>
            </a:r>
            <a:r>
              <a:rPr lang="da-DK" b="1" dirty="0">
                <a:solidFill>
                  <a:schemeClr val="accent4"/>
                </a:solidFill>
                <a:latin typeface="Calibri" panose="020F0502020204030204" pitchFamily="34" charset="0"/>
                <a:cs typeface="Times New Roman" panose="02020603050405020304" pitchFamily="18" charset="0"/>
              </a:rPr>
              <a:t>n post-it pr. prøvehandling og pr. tegn</a:t>
            </a:r>
            <a:endParaRPr lang="da-DK" b="1" dirty="0">
              <a:solidFill>
                <a:schemeClr val="accent4"/>
              </a:solidFill>
            </a:endParaRPr>
          </a:p>
        </p:txBody>
      </p:sp>
    </p:spTree>
    <p:extLst>
      <p:ext uri="{BB962C8B-B14F-4D97-AF65-F5344CB8AC3E}">
        <p14:creationId xmlns:p14="http://schemas.microsoft.com/office/powerpoint/2010/main" val="38384824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564A254-A5C3-EE30-DBB4-7A6D32A02B4F}"/>
              </a:ext>
            </a:extLst>
          </p:cNvPr>
          <p:cNvSpPr txBox="1">
            <a:spLocks/>
          </p:cNvSpPr>
          <p:nvPr/>
        </p:nvSpPr>
        <p:spPr bwMode="auto">
          <a:xfrm>
            <a:off x="464326" y="188640"/>
            <a:ext cx="8176437"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1" fontAlgn="base" hangingPunct="1">
              <a:lnSpc>
                <a:spcPct val="83000"/>
              </a:lnSpc>
              <a:spcBef>
                <a:spcPct val="0"/>
              </a:spcBef>
              <a:spcAft>
                <a:spcPct val="0"/>
              </a:spcAft>
              <a:defRPr sz="6000">
                <a:solidFill>
                  <a:schemeClr val="bg1"/>
                </a:solidFill>
                <a:latin typeface="+mj-lt"/>
                <a:ea typeface="+mj-ea"/>
                <a:cs typeface="+mj-cs"/>
              </a:defRPr>
            </a:lvl1pPr>
            <a:lvl2pPr algn="l" rtl="0" eaLnBrk="1" fontAlgn="base" hangingPunct="1">
              <a:spcBef>
                <a:spcPct val="0"/>
              </a:spcBef>
              <a:spcAft>
                <a:spcPct val="0"/>
              </a:spcAft>
              <a:defRPr sz="2800">
                <a:solidFill>
                  <a:srgbClr val="214DA2"/>
                </a:solidFill>
                <a:latin typeface="Arial Unicode MS" pitchFamily="34" charset="-128"/>
              </a:defRPr>
            </a:lvl2pPr>
            <a:lvl3pPr algn="l" rtl="0" eaLnBrk="1" fontAlgn="base" hangingPunct="1">
              <a:spcBef>
                <a:spcPct val="0"/>
              </a:spcBef>
              <a:spcAft>
                <a:spcPct val="0"/>
              </a:spcAft>
              <a:defRPr sz="2800">
                <a:solidFill>
                  <a:srgbClr val="214DA2"/>
                </a:solidFill>
                <a:latin typeface="Arial Unicode MS" pitchFamily="34" charset="-128"/>
              </a:defRPr>
            </a:lvl3pPr>
            <a:lvl4pPr algn="l" rtl="0" eaLnBrk="1" fontAlgn="base" hangingPunct="1">
              <a:spcBef>
                <a:spcPct val="0"/>
              </a:spcBef>
              <a:spcAft>
                <a:spcPct val="0"/>
              </a:spcAft>
              <a:defRPr sz="2800">
                <a:solidFill>
                  <a:srgbClr val="214DA2"/>
                </a:solidFill>
                <a:latin typeface="Arial Unicode MS" pitchFamily="34" charset="-128"/>
              </a:defRPr>
            </a:lvl4pPr>
            <a:lvl5pPr algn="l" rtl="0" eaLnBrk="1" fontAlgn="base" hangingPunct="1">
              <a:spcBef>
                <a:spcPct val="0"/>
              </a:spcBef>
              <a:spcAft>
                <a:spcPct val="0"/>
              </a:spcAft>
              <a:defRPr sz="2800">
                <a:solidFill>
                  <a:srgbClr val="214DA2"/>
                </a:solidFill>
                <a:latin typeface="Arial Unicode MS" pitchFamily="34" charset="-128"/>
              </a:defRPr>
            </a:lvl5pPr>
            <a:lvl6pPr marL="457200" algn="l" rtl="0" eaLnBrk="1" fontAlgn="base" hangingPunct="1">
              <a:spcBef>
                <a:spcPct val="0"/>
              </a:spcBef>
              <a:spcAft>
                <a:spcPct val="0"/>
              </a:spcAft>
              <a:defRPr sz="2800">
                <a:solidFill>
                  <a:srgbClr val="214DA2"/>
                </a:solidFill>
                <a:latin typeface="Arial Unicode MS" pitchFamily="34" charset="-128"/>
              </a:defRPr>
            </a:lvl6pPr>
            <a:lvl7pPr marL="914400" algn="l" rtl="0" eaLnBrk="1" fontAlgn="base" hangingPunct="1">
              <a:spcBef>
                <a:spcPct val="0"/>
              </a:spcBef>
              <a:spcAft>
                <a:spcPct val="0"/>
              </a:spcAft>
              <a:defRPr sz="2800">
                <a:solidFill>
                  <a:srgbClr val="214DA2"/>
                </a:solidFill>
                <a:latin typeface="Arial Unicode MS" pitchFamily="34" charset="-128"/>
              </a:defRPr>
            </a:lvl7pPr>
            <a:lvl8pPr marL="1371600" algn="l" rtl="0" eaLnBrk="1" fontAlgn="base" hangingPunct="1">
              <a:spcBef>
                <a:spcPct val="0"/>
              </a:spcBef>
              <a:spcAft>
                <a:spcPct val="0"/>
              </a:spcAft>
              <a:defRPr sz="2800">
                <a:solidFill>
                  <a:srgbClr val="214DA2"/>
                </a:solidFill>
                <a:latin typeface="Arial Unicode MS" pitchFamily="34" charset="-128"/>
              </a:defRPr>
            </a:lvl8pPr>
            <a:lvl9pPr marL="1828800" algn="l" rtl="0" eaLnBrk="1" fontAlgn="base" hangingPunct="1">
              <a:spcBef>
                <a:spcPct val="0"/>
              </a:spcBef>
              <a:spcAft>
                <a:spcPct val="0"/>
              </a:spcAft>
              <a:defRPr sz="2800">
                <a:solidFill>
                  <a:srgbClr val="214DA2"/>
                </a:solidFill>
                <a:latin typeface="Arial Unicode MS" pitchFamily="34" charset="-128"/>
              </a:defRPr>
            </a:lvl9pPr>
          </a:lstStyle>
          <a:p>
            <a:r>
              <a:rPr lang="da-DK" sz="5000" kern="0" dirty="0"/>
              <a:t>Borgernes møde med kommunen</a:t>
            </a:r>
          </a:p>
        </p:txBody>
      </p:sp>
      <p:sp>
        <p:nvSpPr>
          <p:cNvPr id="7" name="Pladsholder til indhold 2">
            <a:extLst>
              <a:ext uri="{FF2B5EF4-FFF2-40B4-BE49-F238E27FC236}">
                <a16:creationId xmlns:a16="http://schemas.microsoft.com/office/drawing/2014/main" id="{50B5A35B-7520-F6DC-8843-2E0B263C1D24}"/>
              </a:ext>
            </a:extLst>
          </p:cNvPr>
          <p:cNvSpPr txBox="1">
            <a:spLocks/>
          </p:cNvSpPr>
          <p:nvPr/>
        </p:nvSpPr>
        <p:spPr bwMode="auto">
          <a:xfrm>
            <a:off x="503238" y="2132285"/>
            <a:ext cx="8137525" cy="223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buNone/>
              <a:defRPr sz="2000" i="1">
                <a:solidFill>
                  <a:schemeClr val="bg1"/>
                </a:solidFill>
                <a:latin typeface="+mn-lt"/>
                <a:ea typeface="+mn-ea"/>
                <a:cs typeface="+mn-cs"/>
              </a:defRPr>
            </a:lvl1pPr>
            <a:lvl2pPr marL="457200" indent="0" algn="ctr" rtl="0" eaLnBrk="1" fontAlgn="base" hangingPunct="1">
              <a:spcBef>
                <a:spcPct val="20000"/>
              </a:spcBef>
              <a:spcAft>
                <a:spcPct val="0"/>
              </a:spcAft>
              <a:buNone/>
              <a:defRPr sz="1800" i="1">
                <a:solidFill>
                  <a:schemeClr val="tx1"/>
                </a:solidFill>
                <a:latin typeface="+mn-lt"/>
              </a:defRPr>
            </a:lvl2pPr>
            <a:lvl3pPr marL="914400" indent="0" algn="ctr" rtl="0" eaLnBrk="1" fontAlgn="base" hangingPunct="1">
              <a:spcBef>
                <a:spcPct val="20000"/>
              </a:spcBef>
              <a:spcAft>
                <a:spcPct val="0"/>
              </a:spcAft>
              <a:buNone/>
              <a:defRPr sz="1600" i="1">
                <a:solidFill>
                  <a:schemeClr val="tx1"/>
                </a:solidFill>
                <a:latin typeface="+mn-lt"/>
              </a:defRPr>
            </a:lvl3pPr>
            <a:lvl4pPr marL="1371600" indent="0" algn="ctr" rtl="0" eaLnBrk="1" fontAlgn="base" hangingPunct="1">
              <a:spcBef>
                <a:spcPct val="20000"/>
              </a:spcBef>
              <a:spcAft>
                <a:spcPct val="0"/>
              </a:spcAft>
              <a:buNone/>
              <a:defRPr sz="1400" i="1">
                <a:solidFill>
                  <a:schemeClr val="tx1"/>
                </a:solidFill>
                <a:latin typeface="+mn-lt"/>
              </a:defRPr>
            </a:lvl4pPr>
            <a:lvl5pPr marL="1828800" indent="0" algn="ctr" rtl="0" eaLnBrk="1" fontAlgn="base" hangingPunct="1">
              <a:spcBef>
                <a:spcPct val="20000"/>
              </a:spcBef>
              <a:spcAft>
                <a:spcPct val="0"/>
              </a:spcAft>
              <a:buNone/>
              <a:defRPr sz="1200" i="1">
                <a:solidFill>
                  <a:schemeClr val="tx1"/>
                </a:solidFill>
                <a:latin typeface="+mn-lt"/>
              </a:defRPr>
            </a:lvl5pPr>
            <a:lvl6pPr marL="2286000" indent="0" algn="ctr" rtl="0" eaLnBrk="1" fontAlgn="base" hangingPunct="1">
              <a:spcBef>
                <a:spcPct val="20000"/>
              </a:spcBef>
              <a:spcAft>
                <a:spcPct val="0"/>
              </a:spcAft>
              <a:buNone/>
              <a:defRPr sz="1200" i="1">
                <a:solidFill>
                  <a:schemeClr val="tx1"/>
                </a:solidFill>
                <a:latin typeface="+mn-lt"/>
              </a:defRPr>
            </a:lvl6pPr>
            <a:lvl7pPr marL="2743200" indent="0" algn="ctr" rtl="0" eaLnBrk="1" fontAlgn="base" hangingPunct="1">
              <a:spcBef>
                <a:spcPct val="20000"/>
              </a:spcBef>
              <a:spcAft>
                <a:spcPct val="0"/>
              </a:spcAft>
              <a:buNone/>
              <a:defRPr sz="1200" i="1">
                <a:solidFill>
                  <a:schemeClr val="tx1"/>
                </a:solidFill>
                <a:latin typeface="+mn-lt"/>
              </a:defRPr>
            </a:lvl7pPr>
            <a:lvl8pPr marL="3200400" indent="0" algn="ctr" rtl="0" eaLnBrk="1" fontAlgn="base" hangingPunct="1">
              <a:spcBef>
                <a:spcPct val="20000"/>
              </a:spcBef>
              <a:spcAft>
                <a:spcPct val="0"/>
              </a:spcAft>
              <a:buNone/>
              <a:defRPr sz="1200" i="1">
                <a:solidFill>
                  <a:schemeClr val="tx1"/>
                </a:solidFill>
                <a:latin typeface="+mn-lt"/>
              </a:defRPr>
            </a:lvl8pPr>
            <a:lvl9pPr marL="3657600" indent="0" algn="ctr" rtl="0" eaLnBrk="1" fontAlgn="base" hangingPunct="1">
              <a:spcBef>
                <a:spcPct val="20000"/>
              </a:spcBef>
              <a:spcAft>
                <a:spcPct val="0"/>
              </a:spcAft>
              <a:buNone/>
              <a:defRPr sz="1200" i="1">
                <a:solidFill>
                  <a:schemeClr val="tx1"/>
                </a:solidFill>
                <a:latin typeface="+mn-lt"/>
              </a:defRPr>
            </a:lvl9pPr>
          </a:lstStyle>
          <a:p>
            <a:pPr marL="457200" indent="-457200">
              <a:buFont typeface="+mj-lt"/>
              <a:buAutoNum type="arabicParenR"/>
            </a:pPr>
            <a:r>
              <a:rPr lang="da-DK" kern="0" dirty="0">
                <a:latin typeface="Calibri" panose="020F0502020204030204" pitchFamily="34" charset="0"/>
                <a:cs typeface="Calibri" panose="020F0502020204030204" pitchFamily="34" charset="0"/>
              </a:rPr>
              <a:t>Borgernes møde med forvaltningen		Michelle (Ø&amp;S)</a:t>
            </a:r>
          </a:p>
          <a:p>
            <a:pPr marL="457200" indent="-457200">
              <a:buFont typeface="+mj-lt"/>
              <a:buAutoNum type="arabicParenR"/>
            </a:pPr>
            <a:endParaRPr lang="da-DK" kern="0" dirty="0">
              <a:latin typeface="Calibri" panose="020F0502020204030204" pitchFamily="34" charset="0"/>
              <a:cs typeface="Calibri" panose="020F0502020204030204" pitchFamily="34" charset="0"/>
            </a:endParaRPr>
          </a:p>
          <a:p>
            <a:pPr marL="457200" indent="-457200">
              <a:buFont typeface="+mj-lt"/>
              <a:buAutoNum type="arabicParenR"/>
            </a:pPr>
            <a:r>
              <a:rPr lang="da-DK" kern="0" dirty="0">
                <a:latin typeface="Calibri" panose="020F0502020204030204" pitchFamily="34" charset="0"/>
                <a:cs typeface="Calibri" panose="020F0502020204030204" pitchFamily="34" charset="0"/>
              </a:rPr>
              <a:t>Borgernes indgang til kommunen		Jette (B&amp;A)</a:t>
            </a:r>
          </a:p>
          <a:p>
            <a:endParaRPr lang="da-DK" kern="0" dirty="0">
              <a:latin typeface="Calibri" panose="020F0502020204030204" pitchFamily="34" charset="0"/>
              <a:cs typeface="Calibri" panose="020F0502020204030204" pitchFamily="34" charset="0"/>
            </a:endParaRPr>
          </a:p>
          <a:p>
            <a:pPr marL="457200" indent="-457200">
              <a:buFont typeface="+mj-lt"/>
              <a:buAutoNum type="arabicParenR" startAt="3"/>
            </a:pPr>
            <a:r>
              <a:rPr lang="da-DK" kern="0" dirty="0">
                <a:latin typeface="Calibri" panose="020F0502020204030204" pitchFamily="34" charset="0"/>
                <a:cs typeface="Calibri" panose="020F0502020204030204" pitchFamily="34" charset="0"/>
              </a:rPr>
              <a:t>Hvordan møder vi borgerne udenfor		Janus (Ø&amp;S) / Julie (M&amp;T)</a:t>
            </a:r>
            <a:br>
              <a:rPr lang="da-DK" kern="0" dirty="0">
                <a:latin typeface="Calibri" panose="020F0502020204030204" pitchFamily="34" charset="0"/>
                <a:cs typeface="Calibri" panose="020F0502020204030204" pitchFamily="34" charset="0"/>
              </a:rPr>
            </a:br>
            <a:r>
              <a:rPr lang="da-DK" kern="0" dirty="0">
                <a:latin typeface="Calibri" panose="020F0502020204030204" pitchFamily="34" charset="0"/>
                <a:cs typeface="Calibri" panose="020F0502020204030204" pitchFamily="34" charset="0"/>
              </a:rPr>
              <a:t>kommunen og digitalt</a:t>
            </a:r>
          </a:p>
          <a:p>
            <a:endParaRPr lang="da-DK" kern="0" dirty="0">
              <a:latin typeface="Calibri" panose="020F0502020204030204" pitchFamily="34" charset="0"/>
              <a:cs typeface="Calibri" panose="020F0502020204030204" pitchFamily="34" charset="0"/>
            </a:endParaRPr>
          </a:p>
          <a:p>
            <a:r>
              <a:rPr lang="da-DK" kern="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880604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77195" y="2132856"/>
            <a:ext cx="7589610" cy="2448272"/>
          </a:xfrm>
        </p:spPr>
        <p:txBody>
          <a:bodyPr/>
          <a:lstStyle/>
          <a:p>
            <a:br>
              <a:rPr lang="nb-NO" dirty="0"/>
            </a:br>
            <a:br>
              <a:rPr lang="nb-NO" dirty="0"/>
            </a:br>
            <a:br>
              <a:rPr lang="nb-NO" dirty="0"/>
            </a:br>
            <a:r>
              <a:rPr lang="nb-NO" sz="4800" dirty="0"/>
              <a:t>Borgernes møde med forvaltningen</a:t>
            </a:r>
            <a:br>
              <a:rPr lang="nb-NO" dirty="0"/>
            </a:br>
            <a:endParaRPr lang="nb-NO" dirty="0"/>
          </a:p>
        </p:txBody>
      </p:sp>
      <p:sp>
        <p:nvSpPr>
          <p:cNvPr id="3" name="Undertitel 2"/>
          <p:cNvSpPr>
            <a:spLocks noGrp="1"/>
          </p:cNvSpPr>
          <p:nvPr>
            <p:ph type="subTitle" idx="1"/>
          </p:nvPr>
        </p:nvSpPr>
        <p:spPr>
          <a:xfrm>
            <a:off x="850184" y="4293096"/>
            <a:ext cx="7439598" cy="1273670"/>
          </a:xfrm>
        </p:spPr>
        <p:txBody>
          <a:bodyPr/>
          <a:lstStyle/>
          <a:p>
            <a:pPr algn="r"/>
            <a:r>
              <a:rPr lang="da-DK" dirty="0"/>
              <a:t>Oplæg ifm. Udviklingsuge - Voksenliv</a:t>
            </a:r>
            <a:br>
              <a:rPr lang="da-DK" dirty="0"/>
            </a:br>
            <a:r>
              <a:rPr lang="da-DK" dirty="0"/>
              <a:t>13. januar 2023</a:t>
            </a:r>
          </a:p>
          <a:p>
            <a:pPr algn="r"/>
            <a:endParaRPr lang="da-DK" dirty="0"/>
          </a:p>
          <a:p>
            <a:pPr algn="r"/>
            <a:r>
              <a:rPr lang="nb-NO" dirty="0"/>
              <a:t>Michelle Redden, borgerrådgiver</a:t>
            </a:r>
          </a:p>
          <a:p>
            <a:pPr algn="r"/>
            <a:endParaRPr lang="nb-NO"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755576" y="1700213"/>
            <a:ext cx="7885187" cy="4537075"/>
          </a:xfrm>
        </p:spPr>
        <p:txBody>
          <a:bodyPr/>
          <a:lstStyle/>
          <a:p>
            <a:pPr marL="0" indent="0">
              <a:buNone/>
            </a:pPr>
            <a:endParaRPr lang="da-DK" sz="2400" i="0" dirty="0"/>
          </a:p>
          <a:p>
            <a:r>
              <a:rPr lang="da-DK" sz="2400" i="0" dirty="0"/>
              <a:t>Borgerrådgiveren som funktion </a:t>
            </a:r>
          </a:p>
          <a:p>
            <a:pPr lvl="1"/>
            <a:r>
              <a:rPr lang="da-DK" sz="2200" i="0" dirty="0"/>
              <a:t>Formål</a:t>
            </a:r>
          </a:p>
          <a:p>
            <a:pPr lvl="1"/>
            <a:r>
              <a:rPr lang="da-DK" sz="2200" i="0" dirty="0"/>
              <a:t>Arbejdsmetode</a:t>
            </a:r>
          </a:p>
          <a:p>
            <a:endParaRPr lang="da-DK" sz="2400" i="0" dirty="0"/>
          </a:p>
          <a:p>
            <a:r>
              <a:rPr lang="da-DK" sz="2400" i="0" dirty="0"/>
              <a:t>Hovedbudskaber fra beretningen </a:t>
            </a:r>
          </a:p>
          <a:p>
            <a:pPr lvl="1"/>
            <a:r>
              <a:rPr lang="da-DK" sz="2200" i="0" dirty="0"/>
              <a:t>Tal og fakta  </a:t>
            </a:r>
          </a:p>
          <a:p>
            <a:pPr lvl="1"/>
            <a:r>
              <a:rPr lang="da-DK" sz="2200" i="0" dirty="0"/>
              <a:t>Anbefalinger</a:t>
            </a:r>
          </a:p>
        </p:txBody>
      </p:sp>
      <p:sp>
        <p:nvSpPr>
          <p:cNvPr id="4" name="Titel 1">
            <a:extLst>
              <a:ext uri="{FF2B5EF4-FFF2-40B4-BE49-F238E27FC236}">
                <a16:creationId xmlns:a16="http://schemas.microsoft.com/office/drawing/2014/main" id="{831D7289-5332-45C4-91D9-14ABEEFD520A}"/>
              </a:ext>
            </a:extLst>
          </p:cNvPr>
          <p:cNvSpPr>
            <a:spLocks noGrp="1"/>
          </p:cNvSpPr>
          <p:nvPr>
            <p:ph type="title"/>
          </p:nvPr>
        </p:nvSpPr>
        <p:spPr>
          <a:xfrm>
            <a:off x="464325" y="1268760"/>
            <a:ext cx="8176437" cy="576064"/>
          </a:xfrm>
        </p:spPr>
        <p:txBody>
          <a:bodyPr/>
          <a:lstStyle/>
          <a:p>
            <a:r>
              <a:rPr lang="da-DK" dirty="0"/>
              <a:t>Dagsorden</a:t>
            </a:r>
          </a:p>
        </p:txBody>
      </p:sp>
    </p:spTree>
    <p:extLst>
      <p:ext uri="{BB962C8B-B14F-4D97-AF65-F5344CB8AC3E}">
        <p14:creationId xmlns:p14="http://schemas.microsoft.com/office/powerpoint/2010/main" val="258452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62565-A86A-44EA-91E3-D98A26E981BF}"/>
              </a:ext>
            </a:extLst>
          </p:cNvPr>
          <p:cNvSpPr>
            <a:spLocks noGrp="1"/>
          </p:cNvSpPr>
          <p:nvPr>
            <p:ph type="title"/>
          </p:nvPr>
        </p:nvSpPr>
        <p:spPr>
          <a:xfrm>
            <a:off x="464326" y="584201"/>
            <a:ext cx="8176437" cy="1116012"/>
          </a:xfrm>
        </p:spPr>
        <p:txBody>
          <a:bodyPr wrap="square" anchor="t">
            <a:normAutofit/>
          </a:bodyPr>
          <a:lstStyle/>
          <a:p>
            <a:br>
              <a:rPr lang="da-DK" dirty="0"/>
            </a:br>
            <a:r>
              <a:rPr lang="da-DK" dirty="0"/>
              <a:t>Borgerrådgiverfunktionen</a:t>
            </a:r>
          </a:p>
        </p:txBody>
      </p:sp>
      <p:sp>
        <p:nvSpPr>
          <p:cNvPr id="3" name="Pladsholder til indhold 2">
            <a:extLst>
              <a:ext uri="{FF2B5EF4-FFF2-40B4-BE49-F238E27FC236}">
                <a16:creationId xmlns:a16="http://schemas.microsoft.com/office/drawing/2014/main" id="{C4577683-C782-4056-85DF-845299DEB24E}"/>
              </a:ext>
            </a:extLst>
          </p:cNvPr>
          <p:cNvSpPr>
            <a:spLocks noGrp="1"/>
          </p:cNvSpPr>
          <p:nvPr>
            <p:ph sz="half" idx="1"/>
          </p:nvPr>
        </p:nvSpPr>
        <p:spPr>
          <a:xfrm>
            <a:off x="503238" y="2564904"/>
            <a:ext cx="5004866" cy="3672384"/>
          </a:xfrm>
        </p:spPr>
        <p:txBody>
          <a:bodyPr wrap="square" anchor="t">
            <a:normAutofit/>
          </a:bodyPr>
          <a:lstStyle/>
          <a:p>
            <a:pPr marL="0" indent="0">
              <a:lnSpc>
                <a:spcPct val="90000"/>
              </a:lnSpc>
              <a:buNone/>
              <a:tabLst>
                <a:tab pos="182563" algn="l"/>
              </a:tabLst>
            </a:pPr>
            <a:r>
              <a:rPr lang="da-DK" sz="1900" i="0" dirty="0"/>
              <a:t>	1) Det borgerrettede</a:t>
            </a:r>
          </a:p>
          <a:p>
            <a:pPr marL="1254125" lvl="1" indent="-174625">
              <a:lnSpc>
                <a:spcPct val="90000"/>
              </a:lnSpc>
              <a:buFont typeface="Arial" panose="020B0604020202020204" pitchFamily="34" charset="0"/>
              <a:buChar char="•"/>
            </a:pPr>
            <a:r>
              <a:rPr lang="da-DK" sz="1900" i="0" dirty="0"/>
              <a:t>Vejledning &amp; vejvisning </a:t>
            </a:r>
          </a:p>
          <a:p>
            <a:pPr marL="1254125" lvl="1" indent="-174625">
              <a:lnSpc>
                <a:spcPct val="90000"/>
              </a:lnSpc>
              <a:buFont typeface="Arial" panose="020B0604020202020204" pitchFamily="34" charset="0"/>
              <a:buChar char="•"/>
            </a:pPr>
            <a:r>
              <a:rPr lang="da-DK" sz="1900" i="0" dirty="0"/>
              <a:t>Sagsbehandlingsklager</a:t>
            </a:r>
          </a:p>
          <a:p>
            <a:pPr marL="1254125" lvl="1" indent="-174625">
              <a:lnSpc>
                <a:spcPct val="90000"/>
              </a:lnSpc>
              <a:buFont typeface="Arial" panose="020B0604020202020204" pitchFamily="34" charset="0"/>
              <a:buChar char="•"/>
            </a:pPr>
            <a:r>
              <a:rPr lang="da-DK" sz="1900" i="0" dirty="0"/>
              <a:t>Hjælp til at genskabe dialogen</a:t>
            </a:r>
          </a:p>
          <a:p>
            <a:pPr>
              <a:lnSpc>
                <a:spcPct val="90000"/>
              </a:lnSpc>
            </a:pPr>
            <a:endParaRPr lang="da-DK" sz="1900" dirty="0"/>
          </a:p>
          <a:p>
            <a:pPr marL="0" indent="0" defTabSz="182563">
              <a:lnSpc>
                <a:spcPct val="90000"/>
              </a:lnSpc>
              <a:buNone/>
            </a:pPr>
            <a:r>
              <a:rPr lang="da-DK" sz="1900" i="0" dirty="0"/>
              <a:t>	2) Det forvaltningsrettede</a:t>
            </a:r>
          </a:p>
          <a:p>
            <a:pPr marL="1254125" lvl="1" indent="-174625">
              <a:lnSpc>
                <a:spcPct val="90000"/>
              </a:lnSpc>
              <a:buFont typeface="Arial" panose="020B0604020202020204" pitchFamily="34" charset="0"/>
              <a:buChar char="•"/>
            </a:pPr>
            <a:r>
              <a:rPr lang="da-DK" sz="1900" i="0" dirty="0"/>
              <a:t>Afrapportering til KB (beretning)</a:t>
            </a:r>
          </a:p>
          <a:p>
            <a:pPr marL="1254125" lvl="1" indent="-174625">
              <a:lnSpc>
                <a:spcPct val="90000"/>
              </a:lnSpc>
              <a:buFont typeface="Arial" panose="020B0604020202020204" pitchFamily="34" charset="0"/>
              <a:buChar char="•"/>
            </a:pPr>
            <a:r>
              <a:rPr lang="da-DK" sz="1900" i="0" dirty="0"/>
              <a:t>Undervisning</a:t>
            </a:r>
          </a:p>
        </p:txBody>
      </p:sp>
      <p:pic>
        <p:nvPicPr>
          <p:cNvPr id="5" name="Billede 4" descr="Brikkers justering på et træ">
            <a:extLst>
              <a:ext uri="{FF2B5EF4-FFF2-40B4-BE49-F238E27FC236}">
                <a16:creationId xmlns:a16="http://schemas.microsoft.com/office/drawing/2014/main" id="{BA30C272-85E9-437D-8766-F5E6AB40E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2852936"/>
            <a:ext cx="3609751" cy="2174875"/>
          </a:xfrm>
          <a:prstGeom prst="rect">
            <a:avLst/>
          </a:prstGeom>
          <a:noFill/>
        </p:spPr>
      </p:pic>
      <p:sp>
        <p:nvSpPr>
          <p:cNvPr id="6" name="Tekstfelt 5">
            <a:extLst>
              <a:ext uri="{FF2B5EF4-FFF2-40B4-BE49-F238E27FC236}">
                <a16:creationId xmlns:a16="http://schemas.microsoft.com/office/drawing/2014/main" id="{BBA4628A-AB7E-4BD0-8590-E98C47035658}"/>
              </a:ext>
            </a:extLst>
          </p:cNvPr>
          <p:cNvSpPr txBox="1"/>
          <p:nvPr/>
        </p:nvSpPr>
        <p:spPr>
          <a:xfrm flipH="1">
            <a:off x="531838" y="1732732"/>
            <a:ext cx="7928594" cy="615553"/>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000" b="1" i="1" u="none" strike="noStrike" kern="1200" cap="none" spc="0" normalizeH="0" baseline="0" noProof="0" dirty="0">
                <a:ln>
                  <a:noFill/>
                </a:ln>
                <a:solidFill>
                  <a:srgbClr val="7F7F7F"/>
                </a:solidFill>
                <a:effectLst/>
                <a:uLnTx/>
                <a:uFillTx/>
                <a:latin typeface="Georgia"/>
                <a:ea typeface="+mn-ea"/>
                <a:cs typeface="+mn-cs"/>
              </a:rPr>
              <a:t>Formål</a:t>
            </a:r>
            <a:r>
              <a:rPr kumimoji="0" lang="da-DK" sz="2000" b="0" i="1" u="none" strike="noStrike" kern="1200" cap="none" spc="0" normalizeH="0" baseline="0" noProof="0" dirty="0">
                <a:ln>
                  <a:noFill/>
                </a:ln>
                <a:solidFill>
                  <a:srgbClr val="7F7F7F"/>
                </a:solidFill>
                <a:effectLst/>
                <a:uLnTx/>
                <a:uFillTx/>
                <a:latin typeface="Georgia"/>
                <a:ea typeface="+mn-ea"/>
                <a:cs typeface="+mn-cs"/>
              </a:rPr>
              <a:t>: Styrke dialogen mellem borgerne og kommunen og bidrage til sikring af borgernes retssikkerhed</a:t>
            </a:r>
          </a:p>
        </p:txBody>
      </p:sp>
    </p:spTree>
    <p:extLst>
      <p:ext uri="{BB962C8B-B14F-4D97-AF65-F5344CB8AC3E}">
        <p14:creationId xmlns:p14="http://schemas.microsoft.com/office/powerpoint/2010/main" val="28493854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6D52EFE-CABD-4929-B276-236E65E8E133}"/>
              </a:ext>
            </a:extLst>
          </p:cNvPr>
          <p:cNvSpPr>
            <a:spLocks noChangeArrowheads="1"/>
          </p:cNvSpPr>
          <p:nvPr/>
        </p:nvSpPr>
        <p:spPr bwMode="auto">
          <a:xfrm>
            <a:off x="-327347" y="-137275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7F7F7F"/>
              </a:solidFill>
              <a:effectLst/>
              <a:uLnTx/>
              <a:uFillTx/>
              <a:latin typeface="Arial" charset="0"/>
              <a:ea typeface="+mn-ea"/>
              <a:cs typeface="+mn-cs"/>
            </a:endParaRPr>
          </a:p>
        </p:txBody>
      </p:sp>
      <p:sp>
        <p:nvSpPr>
          <p:cNvPr id="7" name="Rectangle 3">
            <a:extLst>
              <a:ext uri="{FF2B5EF4-FFF2-40B4-BE49-F238E27FC236}">
                <a16:creationId xmlns:a16="http://schemas.microsoft.com/office/drawing/2014/main" id="{624BC04F-10A9-4ED1-8EE3-EB5E8D09E539}"/>
              </a:ext>
            </a:extLst>
          </p:cNvPr>
          <p:cNvSpPr>
            <a:spLocks noChangeArrowheads="1"/>
          </p:cNvSpPr>
          <p:nvPr/>
        </p:nvSpPr>
        <p:spPr bwMode="auto">
          <a:xfrm>
            <a:off x="-327347" y="-1665138"/>
            <a:ext cx="253787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da-DK" altLang="da-DK" sz="900" b="0" i="0" u="none" strike="noStrike" kern="1200" cap="none" spc="0" normalizeH="0" baseline="0" noProof="0">
                <a:ln>
                  <a:noFill/>
                </a:ln>
                <a:solidFill>
                  <a:srgbClr val="0098BB"/>
                </a:solidFill>
                <a:effectLst/>
                <a:uLnTx/>
                <a:uFillTx/>
                <a:latin typeface="Open Sans SemiBold" panose="020B0706030804020204" pitchFamily="34" charset="0"/>
                <a:ea typeface="Calibri" panose="020F0502020204030204" pitchFamily="34" charset="0"/>
                <a:cs typeface="Open Sans SemiBold" panose="020B0706030804020204" pitchFamily="34" charset="0"/>
              </a:rPr>
              <a:t>Figur 5: Temaet for sagsbehandlingsklager</a:t>
            </a:r>
            <a:endParaRPr kumimoji="0" lang="da-DK" altLang="da-DK" sz="600" b="0" i="0" u="none" strike="noStrike" kern="1200" cap="none" spc="0" normalizeH="0" baseline="0" noProof="0">
              <a:ln>
                <a:noFill/>
              </a:ln>
              <a:solidFill>
                <a:srgbClr val="7F7F7F"/>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da-DK" altLang="da-DK" sz="1800" b="0" i="0" u="none" strike="noStrike" kern="1200" cap="none" spc="0" normalizeH="0" baseline="0" noProof="0">
              <a:ln>
                <a:noFill/>
              </a:ln>
              <a:solidFill>
                <a:srgbClr val="7F7F7F"/>
              </a:solidFill>
              <a:effectLst/>
              <a:uLnTx/>
              <a:uFillTx/>
              <a:latin typeface="Arial" panose="020B0604020202020204" pitchFamily="34" charset="0"/>
              <a:ea typeface="+mn-ea"/>
              <a:cs typeface="+mn-cs"/>
            </a:endParaRPr>
          </a:p>
        </p:txBody>
      </p:sp>
      <p:sp>
        <p:nvSpPr>
          <p:cNvPr id="8" name="Rectangle 4">
            <a:extLst>
              <a:ext uri="{FF2B5EF4-FFF2-40B4-BE49-F238E27FC236}">
                <a16:creationId xmlns:a16="http://schemas.microsoft.com/office/drawing/2014/main" id="{9C801FDF-8D5E-4B3D-8836-077A530FCE53}"/>
              </a:ext>
            </a:extLst>
          </p:cNvPr>
          <p:cNvSpPr>
            <a:spLocks noChangeArrowheads="1"/>
          </p:cNvSpPr>
          <p:nvPr/>
        </p:nvSpPr>
        <p:spPr bwMode="auto">
          <a:xfrm>
            <a:off x="-327347" y="-91555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800" b="0" i="0" u="none" strike="noStrike" kern="1200" cap="none" spc="0" normalizeH="0" baseline="0" noProof="0">
              <a:ln>
                <a:noFill/>
              </a:ln>
              <a:solidFill>
                <a:srgbClr val="7F7F7F"/>
              </a:solidFill>
              <a:effectLst/>
              <a:uLnTx/>
              <a:uFillTx/>
              <a:latin typeface="Arial" charset="0"/>
              <a:ea typeface="+mn-ea"/>
              <a:cs typeface="+mn-cs"/>
            </a:endParaRPr>
          </a:p>
        </p:txBody>
      </p:sp>
      <p:sp>
        <p:nvSpPr>
          <p:cNvPr id="10" name="Rectangle 5">
            <a:extLst>
              <a:ext uri="{FF2B5EF4-FFF2-40B4-BE49-F238E27FC236}">
                <a16:creationId xmlns:a16="http://schemas.microsoft.com/office/drawing/2014/main" id="{F49992FB-D37E-4A4E-B0E5-A440175D72F3}"/>
              </a:ext>
            </a:extLst>
          </p:cNvPr>
          <p:cNvSpPr>
            <a:spLocks noChangeArrowheads="1"/>
          </p:cNvSpPr>
          <p:nvPr/>
        </p:nvSpPr>
        <p:spPr bwMode="auto">
          <a:xfrm>
            <a:off x="4152287" y="-719961"/>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ts val="600"/>
              </a:spcAft>
              <a:buClrTx/>
              <a:buSzTx/>
              <a:buFontTx/>
              <a:buNone/>
              <a:tabLst/>
              <a:defRPr/>
            </a:pPr>
            <a:br>
              <a:rPr kumimoji="0" lang="da-DK" altLang="da-DK" sz="1000" b="0" i="0" u="none" strike="noStrike" kern="1200" cap="none" spc="0" normalizeH="0" baseline="0" noProof="0">
                <a:ln>
                  <a:noFill/>
                </a:ln>
                <a:solidFill>
                  <a:srgbClr val="7F7F7F"/>
                </a:solidFill>
                <a:effectLst/>
                <a:uLnTx/>
                <a:uFillTx/>
                <a:latin typeface="Open Sans" panose="020B0606030504020204" pitchFamily="34" charset="0"/>
                <a:ea typeface="Calibri" panose="020F0502020204030204" pitchFamily="34" charset="0"/>
                <a:cs typeface="Open Sans" panose="020B0606030504020204" pitchFamily="34" charset="0"/>
              </a:rPr>
            </a:br>
            <a:endParaRPr kumimoji="0" lang="da-DK" altLang="da-DK" sz="1800" b="0" i="0" u="none" strike="noStrike" kern="1200" cap="none" spc="0" normalizeH="0" baseline="0" noProof="0">
              <a:ln>
                <a:noFill/>
              </a:ln>
              <a:solidFill>
                <a:srgbClr val="7F7F7F"/>
              </a:solidFill>
              <a:effectLst/>
              <a:uLnTx/>
              <a:uFillTx/>
              <a:latin typeface="Arial" panose="020B0604020202020204" pitchFamily="34" charset="0"/>
              <a:ea typeface="+mn-ea"/>
              <a:cs typeface="+mn-cs"/>
            </a:endParaRPr>
          </a:p>
        </p:txBody>
      </p:sp>
      <p:graphicFrame>
        <p:nvGraphicFramePr>
          <p:cNvPr id="12" name="Diagram 11">
            <a:extLst>
              <a:ext uri="{FF2B5EF4-FFF2-40B4-BE49-F238E27FC236}">
                <a16:creationId xmlns:a16="http://schemas.microsoft.com/office/drawing/2014/main" id="{760368B7-042C-46BB-B00B-2E4DBC6D27D3}"/>
              </a:ext>
            </a:extLst>
          </p:cNvPr>
          <p:cNvGraphicFramePr/>
          <p:nvPr/>
        </p:nvGraphicFramePr>
        <p:xfrm>
          <a:off x="3851920" y="2239433"/>
          <a:ext cx="5448300" cy="28619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 13">
            <a:extLst>
              <a:ext uri="{FF2B5EF4-FFF2-40B4-BE49-F238E27FC236}">
                <a16:creationId xmlns:a16="http://schemas.microsoft.com/office/drawing/2014/main" id="{E5D4AB65-C7EC-47F1-9228-D4ED6BB3CD31}"/>
              </a:ext>
            </a:extLst>
          </p:cNvPr>
          <p:cNvGraphicFramePr/>
          <p:nvPr/>
        </p:nvGraphicFramePr>
        <p:xfrm>
          <a:off x="224292" y="1311792"/>
          <a:ext cx="4806280" cy="2861945"/>
        </p:xfrm>
        <a:graphic>
          <a:graphicData uri="http://schemas.openxmlformats.org/drawingml/2006/chart">
            <c:chart xmlns:c="http://schemas.openxmlformats.org/drawingml/2006/chart" xmlns:r="http://schemas.openxmlformats.org/officeDocument/2006/relationships" r:id="rId4"/>
          </a:graphicData>
        </a:graphic>
      </p:graphicFrame>
      <p:sp>
        <p:nvSpPr>
          <p:cNvPr id="9" name="Titel 1">
            <a:extLst>
              <a:ext uri="{FF2B5EF4-FFF2-40B4-BE49-F238E27FC236}">
                <a16:creationId xmlns:a16="http://schemas.microsoft.com/office/drawing/2014/main" id="{4D202FFA-8F0C-4A77-A3B9-8888B6E0A463}"/>
              </a:ext>
            </a:extLst>
          </p:cNvPr>
          <p:cNvSpPr txBox="1">
            <a:spLocks/>
          </p:cNvSpPr>
          <p:nvPr/>
        </p:nvSpPr>
        <p:spPr>
          <a:xfrm>
            <a:off x="464326" y="584201"/>
            <a:ext cx="8176437" cy="1116012"/>
          </a:xfrm>
          <a:prstGeom prst="rect">
            <a:avLst/>
          </a:prstGeom>
        </p:spPr>
        <p:txBody>
          <a:bodyPr wrap="square" anchor="t">
            <a:normAutofit/>
          </a:bodyPr>
          <a:lstStyle>
            <a:lvl1pPr algn="l" rtl="0" eaLnBrk="1" fontAlgn="base" hangingPunct="1">
              <a:lnSpc>
                <a:spcPct val="83000"/>
              </a:lnSpc>
              <a:spcBef>
                <a:spcPct val="0"/>
              </a:spcBef>
              <a:spcAft>
                <a:spcPct val="0"/>
              </a:spcAft>
              <a:defRPr sz="3600">
                <a:solidFill>
                  <a:srgbClr val="7F7F7F"/>
                </a:solidFill>
                <a:latin typeface="+mj-lt"/>
                <a:ea typeface="+mj-ea"/>
                <a:cs typeface="+mj-cs"/>
              </a:defRPr>
            </a:lvl1pPr>
            <a:lvl2pPr algn="l" rtl="0" eaLnBrk="1" fontAlgn="base" hangingPunct="1">
              <a:spcBef>
                <a:spcPct val="0"/>
              </a:spcBef>
              <a:spcAft>
                <a:spcPct val="0"/>
              </a:spcAft>
              <a:defRPr sz="2800">
                <a:solidFill>
                  <a:srgbClr val="214DA2"/>
                </a:solidFill>
                <a:latin typeface="Arial Unicode MS" pitchFamily="34" charset="-128"/>
              </a:defRPr>
            </a:lvl2pPr>
            <a:lvl3pPr algn="l" rtl="0" eaLnBrk="1" fontAlgn="base" hangingPunct="1">
              <a:spcBef>
                <a:spcPct val="0"/>
              </a:spcBef>
              <a:spcAft>
                <a:spcPct val="0"/>
              </a:spcAft>
              <a:defRPr sz="2800">
                <a:solidFill>
                  <a:srgbClr val="214DA2"/>
                </a:solidFill>
                <a:latin typeface="Arial Unicode MS" pitchFamily="34" charset="-128"/>
              </a:defRPr>
            </a:lvl3pPr>
            <a:lvl4pPr algn="l" rtl="0" eaLnBrk="1" fontAlgn="base" hangingPunct="1">
              <a:spcBef>
                <a:spcPct val="0"/>
              </a:spcBef>
              <a:spcAft>
                <a:spcPct val="0"/>
              </a:spcAft>
              <a:defRPr sz="2800">
                <a:solidFill>
                  <a:srgbClr val="214DA2"/>
                </a:solidFill>
                <a:latin typeface="Arial Unicode MS" pitchFamily="34" charset="-128"/>
              </a:defRPr>
            </a:lvl4pPr>
            <a:lvl5pPr algn="l" rtl="0" eaLnBrk="1" fontAlgn="base" hangingPunct="1">
              <a:spcBef>
                <a:spcPct val="0"/>
              </a:spcBef>
              <a:spcAft>
                <a:spcPct val="0"/>
              </a:spcAft>
              <a:defRPr sz="2800">
                <a:solidFill>
                  <a:srgbClr val="214DA2"/>
                </a:solidFill>
                <a:latin typeface="Arial Unicode MS" pitchFamily="34" charset="-128"/>
              </a:defRPr>
            </a:lvl5pPr>
            <a:lvl6pPr marL="457200" algn="l" rtl="0" eaLnBrk="1" fontAlgn="base" hangingPunct="1">
              <a:spcBef>
                <a:spcPct val="0"/>
              </a:spcBef>
              <a:spcAft>
                <a:spcPct val="0"/>
              </a:spcAft>
              <a:defRPr sz="2800">
                <a:solidFill>
                  <a:srgbClr val="214DA2"/>
                </a:solidFill>
                <a:latin typeface="Arial Unicode MS" pitchFamily="34" charset="-128"/>
              </a:defRPr>
            </a:lvl6pPr>
            <a:lvl7pPr marL="914400" algn="l" rtl="0" eaLnBrk="1" fontAlgn="base" hangingPunct="1">
              <a:spcBef>
                <a:spcPct val="0"/>
              </a:spcBef>
              <a:spcAft>
                <a:spcPct val="0"/>
              </a:spcAft>
              <a:defRPr sz="2800">
                <a:solidFill>
                  <a:srgbClr val="214DA2"/>
                </a:solidFill>
                <a:latin typeface="Arial Unicode MS" pitchFamily="34" charset="-128"/>
              </a:defRPr>
            </a:lvl7pPr>
            <a:lvl8pPr marL="1371600" algn="l" rtl="0" eaLnBrk="1" fontAlgn="base" hangingPunct="1">
              <a:spcBef>
                <a:spcPct val="0"/>
              </a:spcBef>
              <a:spcAft>
                <a:spcPct val="0"/>
              </a:spcAft>
              <a:defRPr sz="2800">
                <a:solidFill>
                  <a:srgbClr val="214DA2"/>
                </a:solidFill>
                <a:latin typeface="Arial Unicode MS" pitchFamily="34" charset="-128"/>
              </a:defRPr>
            </a:lvl8pPr>
            <a:lvl9pPr marL="1828800" algn="l" rtl="0" eaLnBrk="1" fontAlgn="base" hangingPunct="1">
              <a:spcBef>
                <a:spcPct val="0"/>
              </a:spcBef>
              <a:spcAft>
                <a:spcPct val="0"/>
              </a:spcAft>
              <a:defRPr sz="2800">
                <a:solidFill>
                  <a:srgbClr val="214DA2"/>
                </a:solidFill>
                <a:latin typeface="Arial Unicode MS" pitchFamily="34" charset="-128"/>
              </a:defRPr>
            </a:lvl9pPr>
          </a:lstStyle>
          <a:p>
            <a:pPr marL="0" marR="0" lvl="0" indent="0" algn="l" defTabSz="914400" rtl="0" eaLnBrk="1" fontAlgn="base" latinLnBrk="0" hangingPunct="1">
              <a:lnSpc>
                <a:spcPct val="83000"/>
              </a:lnSpc>
              <a:spcBef>
                <a:spcPct val="0"/>
              </a:spcBef>
              <a:spcAft>
                <a:spcPct val="0"/>
              </a:spcAft>
              <a:buClrTx/>
              <a:buSzTx/>
              <a:buFontTx/>
              <a:buNone/>
              <a:tabLst/>
              <a:defRPr/>
            </a:pPr>
            <a:r>
              <a:rPr kumimoji="0" lang="da-DK" sz="3200" b="0" i="0" u="none" strike="noStrike" kern="0" cap="none" spc="0" normalizeH="0" baseline="0" noProof="0" dirty="0">
                <a:ln>
                  <a:noFill/>
                </a:ln>
                <a:solidFill>
                  <a:srgbClr val="7F7F7F"/>
                </a:solidFill>
                <a:effectLst/>
                <a:uLnTx/>
                <a:uFillTx/>
                <a:latin typeface="Open Sans"/>
                <a:ea typeface="+mj-ea"/>
                <a:cs typeface="+mj-cs"/>
              </a:rPr>
              <a:t>Beretningen 2021-22</a:t>
            </a:r>
          </a:p>
        </p:txBody>
      </p:sp>
      <p:sp>
        <p:nvSpPr>
          <p:cNvPr id="11" name="Ellipse 10">
            <a:extLst>
              <a:ext uri="{FF2B5EF4-FFF2-40B4-BE49-F238E27FC236}">
                <a16:creationId xmlns:a16="http://schemas.microsoft.com/office/drawing/2014/main" id="{E33EE2D7-D2C4-41AB-B880-FF052B96122C}"/>
              </a:ext>
            </a:extLst>
          </p:cNvPr>
          <p:cNvSpPr/>
          <p:nvPr/>
        </p:nvSpPr>
        <p:spPr>
          <a:xfrm>
            <a:off x="4337018" y="4097352"/>
            <a:ext cx="1387111" cy="462165"/>
          </a:xfrm>
          <a:prstGeom prst="ellipse">
            <a:avLst/>
          </a:prstGeom>
          <a:noFill/>
          <a:ln w="28575">
            <a:solidFill>
              <a:srgbClr val="BF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100" b="0" i="0" u="none" strike="noStrike" kern="1200" cap="none" spc="0" normalizeH="0" baseline="0" noProof="0">
              <a:ln>
                <a:noFill/>
              </a:ln>
              <a:noFill/>
              <a:effectLst/>
              <a:uLnTx/>
              <a:uFillTx/>
              <a:latin typeface="Georgia"/>
              <a:ea typeface="+mn-ea"/>
              <a:cs typeface="+mn-cs"/>
            </a:endParaRPr>
          </a:p>
        </p:txBody>
      </p:sp>
      <p:sp>
        <p:nvSpPr>
          <p:cNvPr id="2" name="Tekstfelt 1">
            <a:extLst>
              <a:ext uri="{FF2B5EF4-FFF2-40B4-BE49-F238E27FC236}">
                <a16:creationId xmlns:a16="http://schemas.microsoft.com/office/drawing/2014/main" id="{EFEA05AE-FAB2-991F-C640-E6DBD2AF9B73}"/>
              </a:ext>
            </a:extLst>
          </p:cNvPr>
          <p:cNvSpPr txBox="1"/>
          <p:nvPr/>
        </p:nvSpPr>
        <p:spPr>
          <a:xfrm flipH="1">
            <a:off x="323528" y="5407463"/>
            <a:ext cx="6566394" cy="912879"/>
          </a:xfrm>
          <a:prstGeom prst="rect">
            <a:avLst/>
          </a:prstGeom>
          <a:noFill/>
          <a:ln w="19050">
            <a:solidFill>
              <a:schemeClr val="accent1"/>
            </a:solidFill>
          </a:ln>
        </p:spPr>
        <p:txBody>
          <a:bodyPr wrap="square" lIns="0" tIns="0" rIns="0" bIns="0" rtlCol="0">
            <a:spAutoFit/>
          </a:bodyPr>
          <a:lstStyle/>
          <a:p>
            <a:pPr marL="0" marR="0" lvl="0" indent="0" algn="l" defTabSz="914400" rtl="0" eaLnBrk="1" fontAlgn="base" latinLnBrk="0" hangingPunct="1">
              <a:lnSpc>
                <a:spcPct val="150000"/>
              </a:lnSpc>
              <a:spcBef>
                <a:spcPct val="0"/>
              </a:spcBef>
              <a:spcAft>
                <a:spcPts val="1200"/>
              </a:spcAft>
              <a:buClrTx/>
              <a:buSzTx/>
              <a:buFontTx/>
              <a:buNone/>
              <a:tabLst/>
              <a:defRPr/>
            </a:pPr>
            <a:r>
              <a:rPr kumimoji="0" lang="da-DK" sz="1600" b="0" i="1" u="none" strike="noStrike" kern="1200" cap="none" spc="0" normalizeH="0" baseline="0" noProof="0" dirty="0">
                <a:ln>
                  <a:noFill/>
                </a:ln>
                <a:solidFill>
                  <a:srgbClr val="7F7F7F"/>
                </a:solidFill>
                <a:effectLst/>
                <a:uLnTx/>
                <a:uFillTx/>
                <a:latin typeface="Georgia"/>
                <a:ea typeface="+mn-ea"/>
                <a:cs typeface="+mn-cs"/>
              </a:rPr>
              <a:t>  Indtil videre i ny beretningsperiode (siden 1. april 2022): </a:t>
            </a:r>
            <a:br>
              <a:rPr kumimoji="0" lang="da-DK" sz="1600" b="0" i="1" u="none" strike="noStrike" kern="1200" cap="none" spc="0" normalizeH="0" baseline="0" noProof="0" dirty="0">
                <a:ln>
                  <a:noFill/>
                </a:ln>
                <a:solidFill>
                  <a:srgbClr val="7F7F7F"/>
                </a:solidFill>
                <a:effectLst/>
                <a:uLnTx/>
                <a:uFillTx/>
                <a:latin typeface="Georgia"/>
                <a:ea typeface="+mn-ea"/>
                <a:cs typeface="+mn-cs"/>
              </a:rPr>
            </a:br>
            <a:r>
              <a:rPr kumimoji="0" lang="da-DK" sz="1600" b="0" i="1" u="none" strike="noStrike" kern="1200" cap="none" spc="0" normalizeH="0" baseline="0" noProof="0" dirty="0">
                <a:ln>
                  <a:noFill/>
                </a:ln>
                <a:solidFill>
                  <a:srgbClr val="7F7F7F"/>
                </a:solidFill>
                <a:effectLst/>
                <a:uLnTx/>
                <a:uFillTx/>
                <a:latin typeface="Georgia"/>
                <a:ea typeface="+mn-ea"/>
                <a:cs typeface="+mn-cs"/>
              </a:rPr>
              <a:t>	47 + 8 pct. af klager og 25 + 7 pct. af andre henvendelser. </a:t>
            </a:r>
            <a:endParaRPr kumimoji="0" lang="da-DK" sz="100" b="0" i="1" u="none" strike="noStrike" kern="1200" cap="none" spc="0" normalizeH="0" baseline="0" noProof="0" dirty="0">
              <a:ln>
                <a:noFill/>
              </a:ln>
              <a:solidFill>
                <a:srgbClr val="7F7F7F"/>
              </a:solidFill>
              <a:effectLst/>
              <a:uLnTx/>
              <a:uFillTx/>
              <a:latin typeface="Georgia"/>
              <a:ea typeface="+mn-ea"/>
              <a:cs typeface="+mn-cs"/>
            </a:endParaRPr>
          </a:p>
          <a:p>
            <a:pPr marL="0" marR="0" lvl="0" indent="0" algn="l" defTabSz="914400" rtl="0" eaLnBrk="1" fontAlgn="base" latinLnBrk="0" hangingPunct="1">
              <a:lnSpc>
                <a:spcPct val="150000"/>
              </a:lnSpc>
              <a:spcBef>
                <a:spcPct val="0"/>
              </a:spcBef>
              <a:spcAft>
                <a:spcPts val="1200"/>
              </a:spcAft>
              <a:buClrTx/>
              <a:buSzTx/>
              <a:buFontTx/>
              <a:buNone/>
              <a:tabLst/>
              <a:defRPr/>
            </a:pPr>
            <a:endParaRPr kumimoji="0" lang="da-DK" sz="100" b="0" i="1" u="none" strike="noStrike" kern="1200" cap="none" spc="0" normalizeH="0" baseline="0" noProof="0" dirty="0">
              <a:ln>
                <a:noFill/>
              </a:ln>
              <a:solidFill>
                <a:srgbClr val="7F7F7F"/>
              </a:solidFill>
              <a:effectLst/>
              <a:uLnTx/>
              <a:uFillTx/>
              <a:latin typeface="Georgia"/>
              <a:ea typeface="+mn-ea"/>
              <a:cs typeface="+mn-cs"/>
            </a:endParaRPr>
          </a:p>
        </p:txBody>
      </p:sp>
      <p:sp>
        <p:nvSpPr>
          <p:cNvPr id="3" name="Ellipse 2">
            <a:extLst>
              <a:ext uri="{FF2B5EF4-FFF2-40B4-BE49-F238E27FC236}">
                <a16:creationId xmlns:a16="http://schemas.microsoft.com/office/drawing/2014/main" id="{5DE34117-D58B-D649-8724-8D4A7A5370D6}"/>
              </a:ext>
            </a:extLst>
          </p:cNvPr>
          <p:cNvSpPr/>
          <p:nvPr/>
        </p:nvSpPr>
        <p:spPr>
          <a:xfrm>
            <a:off x="1187624" y="1551823"/>
            <a:ext cx="1525909" cy="431504"/>
          </a:xfrm>
          <a:prstGeom prst="ellipse">
            <a:avLst/>
          </a:prstGeom>
          <a:noFill/>
          <a:ln w="28575">
            <a:solidFill>
              <a:srgbClr val="BF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100" b="0" i="0" u="none" strike="noStrike" kern="1200" cap="none" spc="0" normalizeH="0" baseline="0" noProof="0">
              <a:ln>
                <a:noFill/>
              </a:ln>
              <a:noFill/>
              <a:effectLst/>
              <a:uLnTx/>
              <a:uFillTx/>
              <a:latin typeface="Georgia"/>
              <a:ea typeface="+mn-ea"/>
              <a:cs typeface="+mn-cs"/>
            </a:endParaRPr>
          </a:p>
        </p:txBody>
      </p:sp>
      <p:sp>
        <p:nvSpPr>
          <p:cNvPr id="4" name="Ellipse 3">
            <a:extLst>
              <a:ext uri="{FF2B5EF4-FFF2-40B4-BE49-F238E27FC236}">
                <a16:creationId xmlns:a16="http://schemas.microsoft.com/office/drawing/2014/main" id="{5DE34117-D58B-D649-8724-8D4A7A5370D6}"/>
              </a:ext>
            </a:extLst>
          </p:cNvPr>
          <p:cNvSpPr/>
          <p:nvPr/>
        </p:nvSpPr>
        <p:spPr>
          <a:xfrm>
            <a:off x="7020272" y="2469351"/>
            <a:ext cx="1584176" cy="454564"/>
          </a:xfrm>
          <a:prstGeom prst="ellipse">
            <a:avLst/>
          </a:prstGeom>
          <a:noFill/>
          <a:ln w="28575">
            <a:solidFill>
              <a:srgbClr val="BF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100" b="0" i="0" u="none" strike="noStrike" kern="1200" cap="none" spc="0" normalizeH="0" baseline="0" noProof="0">
              <a:ln>
                <a:noFill/>
              </a:ln>
              <a:noFill/>
              <a:effectLst/>
              <a:uLnTx/>
              <a:uFillTx/>
              <a:latin typeface="Georgia"/>
              <a:ea typeface="+mn-ea"/>
              <a:cs typeface="+mn-cs"/>
            </a:endParaRPr>
          </a:p>
        </p:txBody>
      </p:sp>
    </p:spTree>
    <p:extLst>
      <p:ext uri="{BB962C8B-B14F-4D97-AF65-F5344CB8AC3E}">
        <p14:creationId xmlns:p14="http://schemas.microsoft.com/office/powerpoint/2010/main" val="8898351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sz="3200" dirty="0"/>
            </a:br>
            <a:r>
              <a:rPr lang="da-DK" sz="3200" dirty="0"/>
              <a:t>Hvad henvender borgerne sig om?</a:t>
            </a:r>
            <a:br>
              <a:rPr lang="da-DK" sz="3200" dirty="0"/>
            </a:br>
            <a:endParaRPr lang="da-DK" sz="3200" dirty="0"/>
          </a:p>
        </p:txBody>
      </p:sp>
      <p:sp>
        <p:nvSpPr>
          <p:cNvPr id="3" name="Pladsholder til indhold 2"/>
          <p:cNvSpPr>
            <a:spLocks noGrp="1"/>
          </p:cNvSpPr>
          <p:nvPr>
            <p:ph idx="1"/>
          </p:nvPr>
        </p:nvSpPr>
        <p:spPr>
          <a:xfrm>
            <a:off x="503238" y="1844824"/>
            <a:ext cx="8137525" cy="4392464"/>
          </a:xfrm>
        </p:spPr>
        <p:txBody>
          <a:bodyPr/>
          <a:lstStyle/>
          <a:p>
            <a:pPr marL="0" indent="0">
              <a:buNone/>
            </a:pPr>
            <a:endParaRPr lang="da-DK" sz="2400" dirty="0"/>
          </a:p>
          <a:p>
            <a:pPr marL="0" indent="0">
              <a:buNone/>
            </a:pPr>
            <a:r>
              <a:rPr lang="da-DK" sz="2400" dirty="0"/>
              <a:t>”Min sagsbehandler er ikke interesseret i at høre, hvad jeg har at sige”</a:t>
            </a:r>
          </a:p>
          <a:p>
            <a:endParaRPr lang="da-DK" i="0" dirty="0"/>
          </a:p>
          <a:p>
            <a:r>
              <a:rPr lang="da-DK" i="0" dirty="0"/>
              <a:t>Inddragelse, åbenhed og tillid:         </a:t>
            </a:r>
            <a:r>
              <a:rPr lang="da-DK" i="0" dirty="0">
                <a:solidFill>
                  <a:schemeClr val="accent1"/>
                </a:solidFill>
              </a:rPr>
              <a:t>8 	sager</a:t>
            </a:r>
          </a:p>
          <a:p>
            <a:r>
              <a:rPr lang="da-DK" i="0" dirty="0"/>
              <a:t>partshøring, sagsoplysning: 	         </a:t>
            </a:r>
            <a:r>
              <a:rPr lang="da-DK" i="0" dirty="0">
                <a:solidFill>
                  <a:schemeClr val="accent1"/>
                </a:solidFill>
              </a:rPr>
              <a:t>17 	sager</a:t>
            </a:r>
          </a:p>
          <a:p>
            <a:pPr lvl="1"/>
            <a:endParaRPr lang="da-DK" i="0" dirty="0"/>
          </a:p>
        </p:txBody>
      </p:sp>
    </p:spTree>
    <p:extLst>
      <p:ext uri="{BB962C8B-B14F-4D97-AF65-F5344CB8AC3E}">
        <p14:creationId xmlns:p14="http://schemas.microsoft.com/office/powerpoint/2010/main" val="26611557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sz="3200" dirty="0"/>
            </a:br>
            <a:r>
              <a:rPr lang="da-DK" sz="3200" dirty="0"/>
              <a:t>Hvad henvender borgerne sig om?</a:t>
            </a:r>
            <a:br>
              <a:rPr lang="da-DK" sz="3200" dirty="0"/>
            </a:br>
            <a:endParaRPr lang="da-DK" sz="3200" dirty="0"/>
          </a:p>
        </p:txBody>
      </p:sp>
      <p:sp>
        <p:nvSpPr>
          <p:cNvPr id="3" name="Pladsholder til indhold 2"/>
          <p:cNvSpPr>
            <a:spLocks noGrp="1"/>
          </p:cNvSpPr>
          <p:nvPr>
            <p:ph idx="1"/>
          </p:nvPr>
        </p:nvSpPr>
        <p:spPr>
          <a:xfrm>
            <a:off x="503238" y="1844824"/>
            <a:ext cx="8137525" cy="4392464"/>
          </a:xfrm>
        </p:spPr>
        <p:txBody>
          <a:bodyPr/>
          <a:lstStyle/>
          <a:p>
            <a:pPr marL="0" indent="0">
              <a:buNone/>
            </a:pPr>
            <a:endParaRPr lang="da-DK" sz="2400" dirty="0"/>
          </a:p>
          <a:p>
            <a:pPr marL="0" indent="0">
              <a:buNone/>
            </a:pPr>
            <a:r>
              <a:rPr lang="da-DK" sz="2400" dirty="0"/>
              <a:t>”Min sag er vist gået i stå – og jeg hører ikke fra min sagsbehandler”</a:t>
            </a:r>
          </a:p>
          <a:p>
            <a:endParaRPr lang="da-DK" i="0" dirty="0"/>
          </a:p>
          <a:p>
            <a:r>
              <a:rPr lang="da-DK" i="0" dirty="0"/>
              <a:t>Sagsbehandlingstid, orientering om sagens gang: </a:t>
            </a:r>
            <a:r>
              <a:rPr lang="da-DK" i="0" dirty="0">
                <a:solidFill>
                  <a:schemeClr val="accent1"/>
                </a:solidFill>
              </a:rPr>
              <a:t>27 sager</a:t>
            </a:r>
          </a:p>
          <a:p>
            <a:r>
              <a:rPr lang="da-DK" i="0" dirty="0"/>
              <a:t>Opfølgning: </a:t>
            </a:r>
            <a:r>
              <a:rPr lang="da-DK" i="0" dirty="0">
                <a:solidFill>
                  <a:schemeClr val="accent1"/>
                </a:solidFill>
              </a:rPr>
              <a:t>6 sager</a:t>
            </a:r>
          </a:p>
          <a:p>
            <a:endParaRPr lang="da-DK" i="0" dirty="0"/>
          </a:p>
          <a:p>
            <a:pPr marL="0" indent="0">
              <a:buNone/>
            </a:pPr>
            <a:endParaRPr lang="da-DK" i="0" dirty="0"/>
          </a:p>
          <a:p>
            <a:endParaRPr lang="da-DK" i="0" dirty="0">
              <a:solidFill>
                <a:schemeClr val="accent1"/>
              </a:solidFill>
            </a:endParaRPr>
          </a:p>
        </p:txBody>
      </p:sp>
    </p:spTree>
    <p:extLst>
      <p:ext uri="{BB962C8B-B14F-4D97-AF65-F5344CB8AC3E}">
        <p14:creationId xmlns:p14="http://schemas.microsoft.com/office/powerpoint/2010/main" val="14334203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sz="3200" dirty="0"/>
            </a:br>
            <a:r>
              <a:rPr lang="da-DK" sz="3200" dirty="0"/>
              <a:t>Hvad henvender borgerne sig om?</a:t>
            </a:r>
            <a:br>
              <a:rPr lang="da-DK" sz="3200" dirty="0"/>
            </a:br>
            <a:endParaRPr lang="da-DK" sz="3200" dirty="0"/>
          </a:p>
        </p:txBody>
      </p:sp>
      <p:sp>
        <p:nvSpPr>
          <p:cNvPr id="3" name="Pladsholder til indhold 2"/>
          <p:cNvSpPr>
            <a:spLocks noGrp="1"/>
          </p:cNvSpPr>
          <p:nvPr>
            <p:ph idx="1"/>
          </p:nvPr>
        </p:nvSpPr>
        <p:spPr>
          <a:xfrm>
            <a:off x="503238" y="1844824"/>
            <a:ext cx="8137525" cy="4392464"/>
          </a:xfrm>
        </p:spPr>
        <p:txBody>
          <a:bodyPr/>
          <a:lstStyle/>
          <a:p>
            <a:pPr marL="0" indent="0">
              <a:buNone/>
            </a:pPr>
            <a:endParaRPr lang="da-DK" sz="2400" dirty="0"/>
          </a:p>
          <a:p>
            <a:pPr marL="0" indent="0">
              <a:buNone/>
            </a:pPr>
            <a:r>
              <a:rPr lang="da-DK" sz="2400" dirty="0"/>
              <a:t>”Alle sender mig bare videre”</a:t>
            </a:r>
          </a:p>
          <a:p>
            <a:endParaRPr lang="da-DK" i="0" dirty="0"/>
          </a:p>
          <a:p>
            <a:r>
              <a:rPr lang="da-DK" i="0" dirty="0"/>
              <a:t>Koordineret indsats, betjening af borger: </a:t>
            </a:r>
            <a:r>
              <a:rPr lang="da-DK" i="0" dirty="0">
                <a:solidFill>
                  <a:schemeClr val="accent1"/>
                </a:solidFill>
              </a:rPr>
              <a:t>9 sager</a:t>
            </a:r>
          </a:p>
          <a:p>
            <a:endParaRPr lang="da-DK" i="0" dirty="0"/>
          </a:p>
          <a:p>
            <a:pPr marL="0" indent="0">
              <a:buNone/>
            </a:pPr>
            <a:endParaRPr lang="da-DK" i="0" dirty="0"/>
          </a:p>
          <a:p>
            <a:endParaRPr lang="da-DK" i="0" dirty="0">
              <a:solidFill>
                <a:schemeClr val="accent1"/>
              </a:solidFill>
            </a:endParaRPr>
          </a:p>
        </p:txBody>
      </p:sp>
    </p:spTree>
    <p:extLst>
      <p:ext uri="{BB962C8B-B14F-4D97-AF65-F5344CB8AC3E}">
        <p14:creationId xmlns:p14="http://schemas.microsoft.com/office/powerpoint/2010/main" val="3433374264"/>
      </p:ext>
    </p:extLst>
  </p:cSld>
  <p:clrMapOvr>
    <a:masterClrMapping/>
  </p:clrMapOvr>
</p:sld>
</file>

<file path=ppt/theme/theme1.xml><?xml version="1.0" encoding="utf-8"?>
<a:theme xmlns:a="http://schemas.openxmlformats.org/drawingml/2006/main" name="Albertslund Kommune">
  <a:themeElements>
    <a:clrScheme name="1 Albertslund Miljø &amp; Teknik">
      <a:dk1>
        <a:srgbClr val="7F7F7F"/>
      </a:dk1>
      <a:lt1>
        <a:srgbClr val="FFFFFF"/>
      </a:lt1>
      <a:dk2>
        <a:srgbClr val="000000"/>
      </a:dk2>
      <a:lt2>
        <a:srgbClr val="034EA2"/>
      </a:lt2>
      <a:accent1>
        <a:srgbClr val="497729"/>
      </a:accent1>
      <a:accent2>
        <a:srgbClr val="92AD7F"/>
      </a:accent2>
      <a:accent3>
        <a:srgbClr val="37591F"/>
      </a:accent3>
      <a:accent4>
        <a:srgbClr val="6D9254"/>
      </a:accent4>
      <a:accent5>
        <a:srgbClr val="B6C9A9"/>
      </a:accent5>
      <a:accent6>
        <a:srgbClr val="DBE4D4"/>
      </a:accent6>
      <a:hlink>
        <a:srgbClr val="497729"/>
      </a:hlink>
      <a:folHlink>
        <a:srgbClr val="8CC63F"/>
      </a:folHlink>
    </a:clrScheme>
    <a:fontScheme name="Albertslund">
      <a:majorFont>
        <a:latin typeface="Open San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rtlCol="0" anchor="ctr"/>
      <a:lstStyle>
        <a:defPPr algn="ctr">
          <a:defRPr i="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i="1" dirty="0" err="1" smtClean="0">
            <a:latin typeface="+mn-lt"/>
          </a:defRPr>
        </a:defPPr>
      </a:lstStyle>
    </a:txDef>
  </a:objectDefaults>
  <a:extraClrSchemeLst/>
  <a:extLst>
    <a:ext uri="{05A4C25C-085E-4340-85A3-A5531E510DB2}">
      <thm15:themeFamily xmlns:thm15="http://schemas.microsoft.com/office/thememl/2012/main" name="1 Albertslund Miljø &amp; Teknik.potx" id="{7BD21565-25C9-46CF-B65B-1F49D7F031DD}" vid="{713073CF-9CDC-4BED-813C-F3A9985EA378}"/>
    </a:ext>
  </a:extLst>
</a:theme>
</file>

<file path=ppt/theme/theme2.xml><?xml version="1.0" encoding="utf-8"?>
<a:theme xmlns:a="http://schemas.openxmlformats.org/drawingml/2006/main" name="1_Albertslund Kommune">
  <a:themeElements>
    <a:clrScheme name="4 Albertslund Kultur">
      <a:dk1>
        <a:srgbClr val="7F7F7F"/>
      </a:dk1>
      <a:lt1>
        <a:srgbClr val="FFFFFF"/>
      </a:lt1>
      <a:dk2>
        <a:srgbClr val="000000"/>
      </a:dk2>
      <a:lt2>
        <a:srgbClr val="034EA2"/>
      </a:lt2>
      <a:accent1>
        <a:srgbClr val="782B90"/>
      </a:accent1>
      <a:accent2>
        <a:srgbClr val="AE80BC"/>
      </a:accent2>
      <a:accent3>
        <a:srgbClr val="5A206C"/>
      </a:accent3>
      <a:accent4>
        <a:srgbClr val="9355A6"/>
      </a:accent4>
      <a:accent5>
        <a:srgbClr val="C9AAD3"/>
      </a:accent5>
      <a:accent6>
        <a:srgbClr val="E4D5E9"/>
      </a:accent6>
      <a:hlink>
        <a:srgbClr val="9355A6"/>
      </a:hlink>
      <a:folHlink>
        <a:srgbClr val="AE80BC"/>
      </a:folHlink>
    </a:clrScheme>
    <a:fontScheme name="Albertslund">
      <a:majorFont>
        <a:latin typeface="Open San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rtlCol="0" anchor="ctr"/>
      <a:lstStyle>
        <a:defPPr algn="ctr">
          <a:defRPr i="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i="1" dirty="0" err="1" smtClean="0">
            <a:latin typeface="+mn-lt"/>
          </a:defRPr>
        </a:defPPr>
      </a:lstStyle>
    </a:txDef>
  </a:objectDefaults>
  <a:extraClrSchemeLst/>
  <a:extLst>
    <a:ext uri="{05A4C25C-085E-4340-85A3-A5531E510DB2}">
      <thm15:themeFamily xmlns:thm15="http://schemas.microsoft.com/office/thememl/2012/main" name="4 Albertslund Kultur.potx" id="{011C313A-4FBE-4684-A0ED-02EBF5820D48}" vid="{A3D00BD5-5523-4455-8FAD-7DF4195AD7F5}"/>
    </a:ext>
  </a:extLst>
</a:theme>
</file>

<file path=ppt/theme/theme3.xml><?xml version="1.0" encoding="utf-8"?>
<a:theme xmlns:a="http://schemas.openxmlformats.org/drawingml/2006/main" name="2_Albertslund Kommune">
  <a:themeElements>
    <a:clrScheme name="6 Albertslund Digital">
      <a:dk1>
        <a:srgbClr val="7F7F7F"/>
      </a:dk1>
      <a:lt1>
        <a:srgbClr val="FFFFFF"/>
      </a:lt1>
      <a:dk2>
        <a:srgbClr val="000000"/>
      </a:dk2>
      <a:lt2>
        <a:srgbClr val="034EA2"/>
      </a:lt2>
      <a:accent1>
        <a:srgbClr val="41A6BF"/>
      </a:accent1>
      <a:accent2>
        <a:srgbClr val="8DCAD9"/>
      </a:accent2>
      <a:accent3>
        <a:srgbClr val="317D8F"/>
      </a:accent3>
      <a:accent4>
        <a:srgbClr val="67B8CC"/>
      </a:accent4>
      <a:accent5>
        <a:srgbClr val="B3DBE5"/>
      </a:accent5>
      <a:accent6>
        <a:srgbClr val="D9EDF2"/>
      </a:accent6>
      <a:hlink>
        <a:srgbClr val="67B8CC"/>
      </a:hlink>
      <a:folHlink>
        <a:srgbClr val="B3DBE5"/>
      </a:folHlink>
    </a:clrScheme>
    <a:fontScheme name="Albertslund">
      <a:majorFont>
        <a:latin typeface="Open San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rtlCol="0" anchor="ctr"/>
      <a:lstStyle>
        <a:defPPr algn="ctr">
          <a:defRPr i="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i="1" dirty="0" err="1" smtClean="0">
            <a:latin typeface="+mn-lt"/>
          </a:defRPr>
        </a:defPPr>
      </a:lstStyle>
    </a:txDef>
  </a:objectDefaults>
  <a:extraClrSchemeLst/>
  <a:extLst>
    <a:ext uri="{05A4C25C-085E-4340-85A3-A5531E510DB2}">
      <thm15:themeFamily xmlns:thm15="http://schemas.microsoft.com/office/thememl/2012/main" name="6 Albertslund Digital.potx" id="{C93D543A-8613-4367-8123-2C62AD2CA7F8}" vid="{CAF04F93-668C-40D0-9A85-81C8489F6DAF}"/>
    </a:ext>
  </a:extLst>
</a:theme>
</file>

<file path=ppt/theme/theme4.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Albertslund Kommune">
  <a:themeElements>
    <a:clrScheme name="2 Albertslund Ældre område">
      <a:dk1>
        <a:srgbClr val="7F7F7F"/>
      </a:dk1>
      <a:lt1>
        <a:srgbClr val="FFFFFF"/>
      </a:lt1>
      <a:dk2>
        <a:srgbClr val="000000"/>
      </a:dk2>
      <a:lt2>
        <a:srgbClr val="034EA2"/>
      </a:lt2>
      <a:accent1>
        <a:srgbClr val="F7941E"/>
      </a:accent1>
      <a:accent2>
        <a:srgbClr val="FABF78"/>
      </a:accent2>
      <a:accent3>
        <a:srgbClr val="B96F17"/>
      </a:accent3>
      <a:accent4>
        <a:srgbClr val="F9A94B"/>
      </a:accent4>
      <a:accent5>
        <a:srgbClr val="FCD4A5"/>
      </a:accent5>
      <a:accent6>
        <a:srgbClr val="FDEAD2"/>
      </a:accent6>
      <a:hlink>
        <a:srgbClr val="F7941E"/>
      </a:hlink>
      <a:folHlink>
        <a:srgbClr val="FABF78"/>
      </a:folHlink>
    </a:clrScheme>
    <a:fontScheme name="Albertslund">
      <a:majorFont>
        <a:latin typeface="Open San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rtlCol="0" anchor="ctr"/>
      <a:lstStyle>
        <a:defPPr algn="ctr">
          <a:defRPr i="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i="1" dirty="0" err="1" smtClean="0">
            <a:latin typeface="+mn-lt"/>
          </a:defRPr>
        </a:defPPr>
      </a:lstStyle>
    </a:txDef>
  </a:objectDefaults>
  <a:extraClrSchemeLst/>
  <a:extLst>
    <a:ext uri="{05A4C25C-085E-4340-85A3-A5531E510DB2}">
      <thm15:themeFamily xmlns:thm15="http://schemas.microsoft.com/office/thememl/2012/main" name="2 Albertslund Ældre område.potx" id="{F8604F9C-A351-4274-9DD6-C394E55A1EB1}" vid="{3A0FD798-A211-43D0-A85C-1478E9322F39}"/>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 Albertslund Miljø &amp; Teknik</Template>
  <TotalTime>620</TotalTime>
  <Words>8686</Words>
  <Application>Microsoft Office PowerPoint</Application>
  <PresentationFormat>Skærmshow (4:3)</PresentationFormat>
  <Paragraphs>981</Paragraphs>
  <Slides>131</Slides>
  <Notes>66</Notes>
  <HiddenSlides>0</HiddenSlides>
  <MMClips>0</MMClips>
  <ScaleCrop>false</ScaleCrop>
  <HeadingPairs>
    <vt:vector size="6" baseType="variant">
      <vt:variant>
        <vt:lpstr>Benyttede skrifttyper</vt:lpstr>
      </vt:variant>
      <vt:variant>
        <vt:i4>12</vt:i4>
      </vt:variant>
      <vt:variant>
        <vt:lpstr>Tema</vt:lpstr>
      </vt:variant>
      <vt:variant>
        <vt:i4>6</vt:i4>
      </vt:variant>
      <vt:variant>
        <vt:lpstr>Slidetitler</vt:lpstr>
      </vt:variant>
      <vt:variant>
        <vt:i4>131</vt:i4>
      </vt:variant>
    </vt:vector>
  </HeadingPairs>
  <TitlesOfParts>
    <vt:vector size="149" baseType="lpstr">
      <vt:lpstr>Open Sans SemiBold</vt:lpstr>
      <vt:lpstr>Calibri</vt:lpstr>
      <vt:lpstr>Wingdings</vt:lpstr>
      <vt:lpstr>Symbol</vt:lpstr>
      <vt:lpstr>Arial</vt:lpstr>
      <vt:lpstr>Ubuntu</vt:lpstr>
      <vt:lpstr>Calibri Light</vt:lpstr>
      <vt:lpstr>Open Sans</vt:lpstr>
      <vt:lpstr>Arial Unicode MS</vt:lpstr>
      <vt:lpstr>Georgia</vt:lpstr>
      <vt:lpstr>Verdana</vt:lpstr>
      <vt:lpstr>Georgia (Tekst)</vt:lpstr>
      <vt:lpstr>Albertslund Kommune</vt:lpstr>
      <vt:lpstr>1_Albertslund Kommune</vt:lpstr>
      <vt:lpstr>2_Albertslund Kommune</vt:lpstr>
      <vt:lpstr>Standarddesign</vt:lpstr>
      <vt:lpstr>3_Albertslund Kommune</vt:lpstr>
      <vt:lpstr>Office-tema</vt:lpstr>
      <vt:lpstr>VOKSENLIV</vt:lpstr>
      <vt:lpstr>Hvor er vi på vej hen?</vt:lpstr>
      <vt:lpstr>7 målsætninger på Voksenliv</vt:lpstr>
      <vt:lpstr>Formål med dagen</vt:lpstr>
      <vt:lpstr>Processen for i dag</vt:lpstr>
      <vt:lpstr>Mål for Voksenliv</vt:lpstr>
      <vt:lpstr>3 huskeregler for dagen</vt:lpstr>
      <vt:lpstr>Fælles øvelse</vt:lpstr>
      <vt:lpstr>Godt fra start</vt:lpstr>
      <vt:lpstr>  Stil jer i grupper af 4 overfor hinanden</vt:lpstr>
      <vt:lpstr> Udskift 1 med et klap  Eksempel:  Klap 2 3 </vt:lpstr>
      <vt:lpstr> Udskift 2 med et tramp</vt:lpstr>
      <vt:lpstr>Udskift 3 med et hop </vt:lpstr>
      <vt:lpstr>Skift klap ud med 1 og hop ud med 3</vt:lpstr>
      <vt:lpstr> Kunne I tælle til 3? </vt:lpstr>
      <vt:lpstr>PowerPoint-præsentation</vt:lpstr>
      <vt:lpstr>Voksenliv Målsætning:  Den mentale og fysiske sundhed i Albertslund skal fremmes, så flere oplever bedre mental sundhed, livskvalitet og trivsel   </vt:lpstr>
      <vt:lpstr>Hvad forstår vi ved mental sundhed?</vt:lpstr>
      <vt:lpstr>Hvilke faktorer afgør vores mentale sundhed?</vt:lpstr>
      <vt:lpstr>Ulighed i sundhed</vt:lpstr>
      <vt:lpstr>PowerPoint-præsentation</vt:lpstr>
      <vt:lpstr>PowerPoint-præsentation</vt:lpstr>
      <vt:lpstr>PowerPoint-præsentation</vt:lpstr>
      <vt:lpstr>Anbefalinger til det videre arbejde…  Ikke et enten eller, men et både og </vt:lpstr>
      <vt:lpstr>Flere albertslundere skal være en del af arbejdsmarkedet</vt:lpstr>
      <vt:lpstr>Andel borgere på ydelse Samlet</vt:lpstr>
      <vt:lpstr>Økonomi Forsørgelsesudgifter pr. fuldtidsperson</vt:lpstr>
      <vt:lpstr>Økonomi Trappemodellen for refusion af ydelser</vt:lpstr>
      <vt:lpstr>Færre langtidsledige</vt:lpstr>
      <vt:lpstr>Tidlig indsats for nyledige </vt:lpstr>
      <vt:lpstr>Virksomhedsrettet aktivering Andel borgere i virksomhedsplacering</vt:lpstr>
      <vt:lpstr>Virksomhedsrettet aktivering Beskæftigelseseffekt af virksomhedsrettet aktivering</vt:lpstr>
      <vt:lpstr>Virksomhedsrettet aktivering Virksomhedskontakter</vt:lpstr>
      <vt:lpstr>Borgernes deltagelse i fællesskaber</vt:lpstr>
      <vt:lpstr>PowerPoint-præsentation</vt:lpstr>
      <vt:lpstr>Hvordan arbejder vi?</vt:lpstr>
      <vt:lpstr>Eksempler på,  hvordan fællesskaber kan gøre en forskel</vt:lpstr>
      <vt:lpstr>Morten</vt:lpstr>
      <vt:lpstr>Modelværkstedet, Kanalens Kvarter nr. 34</vt:lpstr>
      <vt:lpstr>Familieaftener</vt:lpstr>
      <vt:lpstr>Bydelsmødrene</vt:lpstr>
      <vt:lpstr>Bydelsmødrene, aktivt medborgerskab</vt:lpstr>
      <vt:lpstr>Fællesskaber som trædesten</vt:lpstr>
      <vt:lpstr>Ingen er gode til alt, men alle er gode til noget!</vt:lpstr>
      <vt:lpstr>www.abcenter.dk  </vt:lpstr>
      <vt:lpstr>PowerPoint-præsentation</vt:lpstr>
      <vt:lpstr>PowerPoint-præsentation</vt:lpstr>
      <vt:lpstr>PowerPoint-præsentation</vt:lpstr>
      <vt:lpstr>PowerPoint-præsentation</vt:lpstr>
      <vt:lpstr>Det heliotropiske princip</vt:lpstr>
      <vt:lpstr>PowerPoint-præsentation</vt:lpstr>
      <vt:lpstr>PowerPoint-præsentation</vt:lpstr>
      <vt:lpstr>Tema 1 – Byens borgere</vt:lpstr>
      <vt:lpstr>Gruppearbejde</vt:lpstr>
      <vt:lpstr>PowerPoint-præsentation</vt:lpstr>
      <vt:lpstr>ALBERTSLUND I RIVENDE BYUDVIKLING</vt:lpstr>
      <vt:lpstr>INTRO &amp; RAMMER </vt:lpstr>
      <vt:lpstr>BOLIGMASSEN I ALBERTSLUND I RUNDE TAL</vt:lpstr>
      <vt:lpstr>PowerPoint-præsentation</vt:lpstr>
      <vt:lpstr>PowerPoint-præsentation</vt:lpstr>
      <vt:lpstr>Særligt om borgersamlingens anbefalinger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Tak for ordet</vt:lpstr>
      <vt:lpstr>Kultur og Fritid i byudvikling</vt:lpstr>
      <vt:lpstr> Formål </vt:lpstr>
      <vt:lpstr>Kultur og fritidslivet i Albertslund</vt:lpstr>
      <vt:lpstr>Kultur og Fritid i bybilledet </vt:lpstr>
      <vt:lpstr>Kultur og Fritid i de nye by-områder </vt:lpstr>
      <vt:lpstr>Facilitetsanalyse Idrætsområdet </vt:lpstr>
      <vt:lpstr>Faciliteter på kulturområdet </vt:lpstr>
      <vt:lpstr>PowerPoint-præsentation</vt:lpstr>
      <vt:lpstr>Tendenser - Kultur</vt:lpstr>
      <vt:lpstr>Nye former for faciliteter</vt:lpstr>
      <vt:lpstr>Klimaplan 2050 Albertslunds bidrag til et grønnere, klimatilpasset og klimaneutralt samfund</vt:lpstr>
      <vt:lpstr>Hvad indeholder klimaplanen?</vt:lpstr>
      <vt:lpstr>PowerPoint-præsentation</vt:lpstr>
      <vt:lpstr>Klimaplanens hovedmålsætninger</vt:lpstr>
      <vt:lpstr>Forankring af Klimaplanen</vt:lpstr>
      <vt:lpstr>PowerPoint-præsentation</vt:lpstr>
      <vt:lpstr>PowerPoint-præsentation</vt:lpstr>
      <vt:lpstr>PowerPoint-præsentation</vt:lpstr>
      <vt:lpstr>PowerPoint-præsentation</vt:lpstr>
      <vt:lpstr>Tema 2 – Byens rammer</vt:lpstr>
      <vt:lpstr>Gruppearbejde</vt:lpstr>
      <vt:lpstr>PowerPoint-præsentation</vt:lpstr>
      <vt:lpstr>   Borgernes møde med forvaltningen </vt:lpstr>
      <vt:lpstr>Dagsorden</vt:lpstr>
      <vt:lpstr> Borgerrådgiverfunktionen</vt:lpstr>
      <vt:lpstr>PowerPoint-præsentation</vt:lpstr>
      <vt:lpstr> Hvad henvender borgerne sig om? </vt:lpstr>
      <vt:lpstr> Hvad henvender borgerne sig om? </vt:lpstr>
      <vt:lpstr> Hvad henvender borgerne sig om? </vt:lpstr>
      <vt:lpstr> Hvad henvender borgerne sig om? </vt:lpstr>
      <vt:lpstr> God forvaltningsskik </vt:lpstr>
      <vt:lpstr> Ret til at medvirke til egen sag</vt:lpstr>
      <vt:lpstr> Tak for ordet! </vt:lpstr>
      <vt:lpstr>PowerPoint-præsentation</vt:lpstr>
      <vt:lpstr>Hej til Laila, Camilla og Jørgen i omstillingen</vt:lpstr>
      <vt:lpstr>Omstillingens kerneopgave</vt:lpstr>
      <vt:lpstr>Sådan ser det ud når Laila, Camilla og Jørgen ikke  kan udføre det arbejde, de er ansat til - at hjælpe borgerne godt og hurtigt videre. </vt:lpstr>
      <vt:lpstr>Vores tilgængelighed for borgerne</vt:lpstr>
      <vt:lpstr>Andre udfordringer for borgerne</vt:lpstr>
      <vt:lpstr>Vigtige spørgsmål </vt:lpstr>
      <vt:lpstr>Anbefalinger baseret på erfaringerne</vt:lpstr>
      <vt:lpstr>Når ugen er gået………..</vt:lpstr>
      <vt:lpstr>PowerPoint-præsentation</vt:lpstr>
      <vt:lpstr>Hvordan møder vi borgerne udenfor forvaltningen og digitalt?</vt:lpstr>
      <vt:lpstr>Visionen er vores pejlemærke</vt:lpstr>
      <vt:lpstr> Kultur &amp; Fritid </vt:lpstr>
      <vt:lpstr>Borgerens forskellige roller</vt:lpstr>
      <vt:lpstr>Medarbejderens forskellige roller </vt:lpstr>
      <vt:lpstr>Sådan møder vi borgeren</vt:lpstr>
      <vt:lpstr>Vi arbejder på tre niveauer</vt:lpstr>
      <vt:lpstr>Kanaler</vt:lpstr>
      <vt:lpstr>Hvad rykker og hvad trykker</vt:lpstr>
      <vt:lpstr>Vi arbejder  </vt:lpstr>
      <vt:lpstr>Eksempel - koncept</vt:lpstr>
      <vt:lpstr>Eksempel – understøtte og styrke </vt:lpstr>
      <vt:lpstr>Vi tænker mere af det her   </vt:lpstr>
      <vt:lpstr>Tak for ordet</vt:lpstr>
      <vt:lpstr>Tema 3 – Borgernes møde med      kommunen</vt:lpstr>
      <vt:lpstr>Gruppearbejde</vt:lpstr>
      <vt:lpstr>Sidste opsamling</vt:lpstr>
      <vt:lpstr>Tak for i dag  og god weekend</vt:lpstr>
    </vt:vector>
  </TitlesOfParts>
  <Company>Albertslund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   VOKSENLIV</dc:title>
  <dc:creator>Tina Vedel Blidegn</dc:creator>
  <cp:lastModifiedBy>Eva Jensen</cp:lastModifiedBy>
  <cp:revision>25</cp:revision>
  <dcterms:created xsi:type="dcterms:W3CDTF">2023-01-10T19:34:56Z</dcterms:created>
  <dcterms:modified xsi:type="dcterms:W3CDTF">2023-01-17T10:14:32Z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ies>
</file>