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sldIdLst>
    <p:sldId id="281" r:id="rId2"/>
    <p:sldId id="282" r:id="rId3"/>
    <p:sldId id="283" r:id="rId4"/>
    <p:sldId id="284" r:id="rId5"/>
    <p:sldId id="279" r:id="rId6"/>
  </p:sldIdLst>
  <p:sldSz cx="9144000" cy="6858000" type="screen4x3"/>
  <p:notesSz cx="6858000" cy="9144000"/>
  <p:embeddedFontLst>
    <p:embeddedFont>
      <p:font typeface="Arial Unicode MS" panose="020B0604020202020204" charset="-128"/>
      <p:regular r:id="rId8"/>
    </p:embeddedFont>
    <p:embeddedFont>
      <p:font typeface="Georgia" panose="02040502050405020303" pitchFamily="18" charset="0"/>
      <p:regular r:id="rId9"/>
      <p:bold r:id="rId10"/>
      <p:italic r:id="rId11"/>
      <p:boldItalic r:id="rId12"/>
    </p:embeddedFont>
    <p:embeddedFont>
      <p:font typeface="Open Sans" panose="020B0606030504020204" pitchFamily="34" charset="0"/>
      <p:regular r:id="rId13"/>
      <p:bold r:id="rId14"/>
      <p:italic r:id="rId15"/>
      <p:boldItalic r:id="rId16"/>
    </p:embeddedFont>
  </p:embeddedFontLst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orient="horz" pos="3929">
          <p15:clr>
            <a:srgbClr val="A4A3A4"/>
          </p15:clr>
        </p15:guide>
        <p15:guide id="3" orient="horz" pos="368">
          <p15:clr>
            <a:srgbClr val="A4A3A4"/>
          </p15:clr>
        </p15:guide>
        <p15:guide id="4" orient="horz" pos="2560">
          <p15:clr>
            <a:srgbClr val="A4A3A4"/>
          </p15:clr>
        </p15:guide>
        <p15:guide id="5" orient="horz" pos="2441">
          <p15:clr>
            <a:srgbClr val="A4A3A4"/>
          </p15:clr>
        </p15:guide>
        <p15:guide id="6" orient="horz" pos="119">
          <p15:clr>
            <a:srgbClr val="A4A3A4"/>
          </p15:clr>
        </p15:guide>
        <p15:guide id="7" orient="horz" pos="4133">
          <p15:clr>
            <a:srgbClr val="A4A3A4"/>
          </p15:clr>
        </p15:guide>
        <p15:guide id="8" orient="horz" pos="38">
          <p15:clr>
            <a:srgbClr val="A4A3A4"/>
          </p15:clr>
        </p15:guide>
        <p15:guide id="9" pos="317">
          <p15:clr>
            <a:srgbClr val="A4A3A4"/>
          </p15:clr>
        </p15:guide>
        <p15:guide id="10" pos="5443">
          <p15:clr>
            <a:srgbClr val="A4A3A4"/>
          </p15:clr>
        </p15:guide>
        <p15:guide id="11" pos="2821">
          <p15:clr>
            <a:srgbClr val="A4A3A4"/>
          </p15:clr>
        </p15:guide>
        <p15:guide id="12" pos="2939">
          <p15:clr>
            <a:srgbClr val="A4A3A4"/>
          </p15:clr>
        </p15:guide>
        <p15:guide id="13" pos="105">
          <p15:clr>
            <a:srgbClr val="A4A3A4"/>
          </p15:clr>
        </p15:guide>
        <p15:guide id="14" pos="56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008C"/>
    <a:srgbClr val="7F7F7F"/>
    <a:srgbClr val="FFDD00"/>
    <a:srgbClr val="BF1F24"/>
    <a:srgbClr val="F7931C"/>
    <a:srgbClr val="7AC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til typografi 1 - Marker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83" autoAdjust="0"/>
    <p:restoredTop sz="94660"/>
  </p:normalViewPr>
  <p:slideViewPr>
    <p:cSldViewPr showGuides="1">
      <p:cViewPr varScale="1">
        <p:scale>
          <a:sx n="72" d="100"/>
          <a:sy n="72" d="100"/>
        </p:scale>
        <p:origin x="1158" y="66"/>
      </p:cViewPr>
      <p:guideLst>
        <p:guide orient="horz" pos="1071"/>
        <p:guide orient="horz" pos="3929"/>
        <p:guide orient="horz" pos="368"/>
        <p:guide orient="horz" pos="2560"/>
        <p:guide orient="horz" pos="2441"/>
        <p:guide orient="horz" pos="119"/>
        <p:guide orient="horz" pos="4133"/>
        <p:guide orient="horz" pos="38"/>
        <p:guide pos="317"/>
        <p:guide pos="5443"/>
        <p:guide pos="2821"/>
        <p:guide pos="2939"/>
        <p:guide pos="105"/>
        <p:guide pos="56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75D998-57E5-48B9-8D5D-41860F536BB6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2011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9144000" cy="2204864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2" name="Billed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96" b="28114"/>
          <a:stretch/>
        </p:blipFill>
        <p:spPr>
          <a:xfrm>
            <a:off x="0" y="50334"/>
            <a:ext cx="9144000" cy="2209204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788304" y="1908000"/>
            <a:ext cx="7589610" cy="1618714"/>
          </a:xfrm>
        </p:spPr>
        <p:txBody>
          <a:bodyPr anchor="b" anchorCtr="0"/>
          <a:lstStyle>
            <a:lvl1pPr>
              <a:lnSpc>
                <a:spcPct val="83000"/>
              </a:lnSpc>
              <a:defRPr sz="6000"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da-DK" noProof="0" dirty="0"/>
              <a:t>Klik, og tilføj titel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0184" y="3814166"/>
            <a:ext cx="7439598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i="1">
                <a:solidFill>
                  <a:srgbClr val="7F7F7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noProof="0" dirty="0"/>
              <a:t>Klik, og tilføj underoverskrift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smtClean="0"/>
              <a:pPr/>
              <a:t>28. april 2022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7" y="584201"/>
            <a:ext cx="8137525" cy="5653112"/>
          </a:xfrm>
        </p:spPr>
        <p:txBody>
          <a:bodyPr/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1BCECD-DF0F-4558-8209-8405D1F1D426}" type="datetime2">
              <a:rPr lang="da-DK" noProof="0"/>
              <a:pPr/>
              <a:t>28. april 2022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35900-392D-46F4-8341-366E91CBDAA0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826820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kille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13" name="Billed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96" b="7916"/>
          <a:stretch/>
        </p:blipFill>
        <p:spPr>
          <a:xfrm>
            <a:off x="0" y="4028084"/>
            <a:ext cx="9144000" cy="28299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9975" y="584200"/>
            <a:ext cx="8202991" cy="2519931"/>
          </a:xfrm>
        </p:spPr>
        <p:txBody>
          <a:bodyPr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Klik, og tilføj titel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237" y="3360904"/>
            <a:ext cx="8137525" cy="703096"/>
          </a:xfrm>
        </p:spPr>
        <p:txBody>
          <a:bodyPr/>
          <a:lstStyle>
            <a:lvl1pPr marL="0" indent="0" algn="l">
              <a:buNone/>
              <a:defRPr sz="2000" i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noProof="0" dirty="0"/>
              <a:t>Klik, og tilføj 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7C61A6-647D-4B2B-8346-C503198F10DB}" type="datetime2">
              <a:rPr lang="da-DK" noProof="0" smtClean="0"/>
              <a:pPr/>
              <a:t>28. april 2022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CA7DE-EF32-49F9-A743-135778064C71}" type="slidenum">
              <a:rPr lang="da-DK" noProof="0"/>
              <a:pPr/>
              <a:t>‹nr.›</a:t>
            </a:fld>
            <a:endParaRPr lang="da-DK" noProof="0"/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35" y="6382131"/>
            <a:ext cx="1459770" cy="287646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579" y="6300230"/>
            <a:ext cx="662774" cy="45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191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  <a:endParaRPr lang="da-DK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CF30C1-C16D-433C-A96A-D83E69CDD0AF}" type="datetime2">
              <a:rPr lang="da-DK" noProof="0"/>
              <a:pPr/>
              <a:t>28. april 2022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6643C-3FBF-4A6C-AE6E-30C03FEB2E00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194160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6E8D41-AB85-4137-B54C-08EAF5DD5794}" type="datetime2">
              <a:rPr lang="da-DK"/>
              <a:pPr/>
              <a:t>28. april 2022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77152-ABBE-41DA-A982-CA0A10BA369D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600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  <a:endParaRPr lang="da-DK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1BCECD-DF0F-4558-8209-8405D1F1D426}" type="datetime2">
              <a:rPr lang="da-DK" noProof="0"/>
              <a:pPr/>
              <a:t>28. april 2022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35900-392D-46F4-8341-366E91CBDAA0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20859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verskrift og 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00213"/>
            <a:ext cx="3975100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1700213"/>
            <a:ext cx="3975100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575FBE-562C-41D5-8814-F60D350A2B2D}" type="datetime2">
              <a:rPr lang="da-DK" noProof="0"/>
              <a:pPr/>
              <a:t>28. april 2022</a:t>
            </a:fld>
            <a:endParaRPr lang="da-D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FF931-D198-4569-94B6-C4CEBA5B3359}" type="slidenum">
              <a:rPr lang="da-DK" noProof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01616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00213"/>
            <a:ext cx="3975099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1700213"/>
            <a:ext cx="3975100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575FBE-562C-41D5-8814-F60D350A2B2D}" type="datetime2">
              <a:rPr lang="da-DK" noProof="0"/>
              <a:pPr/>
              <a:t>28. april 2022</a:t>
            </a:fld>
            <a:endParaRPr lang="da-D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FF931-D198-4569-94B6-C4CEBA5B3359}" type="slidenum">
              <a:rPr lang="da-DK" noProof="0"/>
              <a:pPr/>
              <a:t>‹nr.›</a:t>
            </a:fld>
            <a:endParaRPr lang="da-DK" noProof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665662" y="4064000"/>
            <a:ext cx="3975100" cy="2173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792061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28. april 2022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03238" y="1700213"/>
            <a:ext cx="3975100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03238" y="4064000"/>
            <a:ext cx="3975099" cy="217328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4665662" y="1700213"/>
            <a:ext cx="3975101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30296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28. april 2022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03238" y="1700213"/>
            <a:ext cx="3975100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03238" y="4064000"/>
            <a:ext cx="3975099" cy="2173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4665662" y="1700213"/>
            <a:ext cx="3975101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4665662" y="4064000"/>
            <a:ext cx="3975101" cy="2173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36843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152400"/>
            <a:ext cx="9144000" cy="6084888"/>
          </a:xfrm>
          <a:solidFill>
            <a:schemeClr val="bg1"/>
          </a:solidFill>
        </p:spPr>
        <p:txBody>
          <a:bodyPr tIns="684000"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da-DK" noProof="0"/>
              <a:t>Klik på ikonet for at tilføje et billede</a:t>
            </a:r>
            <a:endParaRPr lang="da-DK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28. april 2022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4910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  <a:endParaRPr lang="da-DK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28. april 2022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03238" y="1700214"/>
            <a:ext cx="3975100" cy="453707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665662" y="1700214"/>
            <a:ext cx="3975101" cy="4537074"/>
          </a:xfrm>
          <a:solidFill>
            <a:schemeClr val="bg1"/>
          </a:solidFill>
        </p:spPr>
        <p:txBody>
          <a:bodyPr tIns="684000"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da-DK" noProof="0"/>
              <a:t>Klik på ikonet for at tilføje et billede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6800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  <a:endParaRPr lang="da-DK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027E-75D8-4E45-9E8E-1595773F0041}" type="datetime2">
              <a:rPr lang="da-DK" noProof="0" smtClean="0"/>
              <a:pPr/>
              <a:t>28. april 2022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57A29-F2F5-41C9-9D61-59DDDBBF376E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03238" y="1700214"/>
            <a:ext cx="3975100" cy="4537074"/>
          </a:xfrm>
          <a:solidFill>
            <a:schemeClr val="bg1"/>
          </a:solidFill>
        </p:spPr>
        <p:txBody>
          <a:bodyPr tIns="684000"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da-DK" noProof="0"/>
              <a:t>Klik på ikonet for at tilføje et billede</a:t>
            </a:r>
            <a:endParaRPr lang="da-DK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665662" y="1700214"/>
            <a:ext cx="3975101" cy="453707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403719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 userDrawn="1"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35" y="6382131"/>
            <a:ext cx="1459770" cy="287646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579" y="6300230"/>
            <a:ext cx="662774" cy="450983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4326" y="584201"/>
            <a:ext cx="8176437" cy="111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00213"/>
            <a:ext cx="8137525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0"/>
            <a:ext cx="111956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70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fld id="{5888027E-75D8-4E45-9E8E-1595773F0041}" type="datetime2">
              <a:rPr lang="da-DK" smtClean="0"/>
              <a:pPr/>
              <a:t>28. april 2022</a:t>
            </a:fld>
            <a:endParaRPr lang="da-DK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672" y="0"/>
            <a:ext cx="666074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700">
                <a:solidFill>
                  <a:schemeClr val="bg1"/>
                </a:solidFill>
                <a:latin typeface="+mj-lt"/>
              </a:defRPr>
            </a:lvl1pPr>
          </a:lstStyle>
          <a:p>
            <a:endParaRPr lang="da-DK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1579" y="0"/>
            <a:ext cx="311766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700">
                <a:solidFill>
                  <a:schemeClr val="bg1"/>
                </a:solidFill>
                <a:latin typeface="+mj-lt"/>
              </a:defRPr>
            </a:lvl1pPr>
          </a:lstStyle>
          <a:p>
            <a:fld id="{B6C57A29-F2F5-41C9-9D61-59DDDBBF376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0" r:id="rId10"/>
    <p:sldLayoutId id="2147483787" r:id="rId11"/>
    <p:sldLayoutId id="2147483664" r:id="rId12"/>
    <p:sldLayoutId id="2147483665" r:id="rId13"/>
  </p:sldLayoutIdLst>
  <p:txStyles>
    <p:titleStyle>
      <a:lvl1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9pPr>
    </p:titleStyle>
    <p:bodyStyle>
      <a:lvl1pPr marL="324000" indent="-324000" algn="l" rtl="0" eaLnBrk="1" fontAlgn="base" hangingPunct="1">
        <a:spcBef>
          <a:spcPct val="20000"/>
        </a:spcBef>
        <a:spcAft>
          <a:spcPct val="0"/>
        </a:spcAft>
        <a:buChar char="•"/>
        <a:defRPr sz="2000" i="1">
          <a:solidFill>
            <a:schemeClr val="tx1"/>
          </a:solidFill>
          <a:latin typeface="+mn-lt"/>
          <a:ea typeface="+mn-ea"/>
          <a:cs typeface="+mn-cs"/>
        </a:defRPr>
      </a:lvl1pPr>
      <a:lvl2pPr marL="640800" indent="-284400" algn="l" rtl="0" eaLnBrk="1" fontAlgn="base" hangingPunct="1">
        <a:spcBef>
          <a:spcPct val="20000"/>
        </a:spcBef>
        <a:spcAft>
          <a:spcPct val="0"/>
        </a:spcAft>
        <a:buChar char="–"/>
        <a:defRPr sz="1800" i="1">
          <a:solidFill>
            <a:schemeClr val="tx1"/>
          </a:solidFill>
          <a:latin typeface="+mn-lt"/>
        </a:defRPr>
      </a:lvl2pPr>
      <a:lvl3pPr marL="871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i="1">
          <a:solidFill>
            <a:schemeClr val="tx1"/>
          </a:solidFill>
          <a:latin typeface="+mn-lt"/>
        </a:defRPr>
      </a:lvl3pPr>
      <a:lvl4pPr marL="1126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 i="1">
          <a:solidFill>
            <a:schemeClr val="tx1"/>
          </a:solidFill>
          <a:latin typeface="+mn-lt"/>
        </a:defRPr>
      </a:lvl4pPr>
      <a:lvl5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5pPr>
      <a:lvl6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6pPr>
      <a:lvl7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7pPr>
      <a:lvl8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8pPr>
      <a:lvl9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FB55CF-31F1-4662-9228-EDBA1A325B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Fratrædelsessamtale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4034549-625F-4B5B-A8EB-7E1474952F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1973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756CCC-19CC-4BCF-96B3-AB373FB84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Formål og anvendelse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43261E4-AA97-4E9F-A3F8-C07747725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Formål</a:t>
            </a:r>
          </a:p>
          <a:p>
            <a:pPr lvl="1"/>
            <a:r>
              <a:rPr lang="da-DK" dirty="0"/>
              <a:t>Bruges som afsæt for viden- og opgaveoverlevering </a:t>
            </a:r>
          </a:p>
          <a:p>
            <a:pPr lvl="1"/>
            <a:r>
              <a:rPr lang="da-DK" dirty="0"/>
              <a:t>Bruges som inspiration til fortsat udvikling af arbejdspladsen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Tilbydes følgende der fratræder</a:t>
            </a:r>
          </a:p>
          <a:p>
            <a:pPr lvl="1"/>
            <a:r>
              <a:rPr lang="da-DK" dirty="0"/>
              <a:t>Alle direktører, der fratræder</a:t>
            </a:r>
          </a:p>
          <a:p>
            <a:pPr lvl="1"/>
            <a:r>
              <a:rPr lang="da-DK" dirty="0"/>
              <a:t>Alle chefer, der fratræder</a:t>
            </a:r>
          </a:p>
          <a:p>
            <a:pPr lvl="1"/>
            <a:r>
              <a:rPr lang="da-DK" dirty="0"/>
              <a:t>Alle ledere, der fratræder</a:t>
            </a:r>
          </a:p>
          <a:p>
            <a:pPr lvl="1"/>
            <a:r>
              <a:rPr lang="da-DK" dirty="0"/>
              <a:t>Medarbejdere, der fratræder i månederne juni og november</a:t>
            </a:r>
          </a:p>
          <a:p>
            <a:pPr marL="356400" lvl="1" indent="0">
              <a:buNone/>
            </a:pPr>
            <a:r>
              <a:rPr lang="da-DK" dirty="0"/>
              <a:t>Derudover kan leder vælge at holde fratrædelsessamtale med en medarbejder uanset, hvornår medarbejderen stopper, fx som en del af en undersøgelse af arbejdsforholdene på arbejdspladsen</a:t>
            </a:r>
          </a:p>
          <a:p>
            <a:pPr lvl="1"/>
            <a:endParaRPr lang="da-DK" dirty="0"/>
          </a:p>
          <a:p>
            <a:r>
              <a:rPr lang="da-DK" dirty="0"/>
              <a:t>Hvis den fratrædende ønsker det, kan samtalen afholdes med lederens overordnede</a:t>
            </a:r>
          </a:p>
        </p:txBody>
      </p:sp>
    </p:spTree>
    <p:extLst>
      <p:ext uri="{BB962C8B-B14F-4D97-AF65-F5344CB8AC3E}">
        <p14:creationId xmlns:p14="http://schemas.microsoft.com/office/powerpoint/2010/main" val="145942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1F837-19B2-4D38-8266-A2D5B0940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Fratrædelsessamtalen </a:t>
            </a:r>
            <a:br>
              <a:rPr lang="da-DK" dirty="0"/>
            </a:br>
            <a:r>
              <a:rPr lang="da-DK" sz="1800" dirty="0"/>
              <a:t>Denne del af samtalen bruges til overlevering af opgaver.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36870E5-3EB1-4406-8107-768774F23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Den fratrædende giver </a:t>
            </a:r>
          </a:p>
          <a:p>
            <a:pPr lvl="1"/>
            <a:r>
              <a:rPr lang="da-DK" dirty="0"/>
              <a:t>En kort status over opgaverne på kort og lang sigte </a:t>
            </a:r>
          </a:p>
          <a:p>
            <a:pPr lvl="1"/>
            <a:r>
              <a:rPr lang="da-DK" dirty="0"/>
              <a:t>De væsentligste samarbejdspartnere</a:t>
            </a:r>
          </a:p>
          <a:p>
            <a:pPr lvl="1"/>
            <a:r>
              <a:rPr lang="da-DK" dirty="0"/>
              <a:t>Opgaver, der skal prioriteres her og nu</a:t>
            </a:r>
          </a:p>
          <a:p>
            <a:pPr lvl="1"/>
            <a:r>
              <a:rPr lang="da-DK" dirty="0"/>
              <a:t>Eventuel oversigt over relevant materiale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73488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934FEE-A212-4B9D-81D0-13493851C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Fratrædelsessamtalen</a:t>
            </a:r>
            <a:br>
              <a:rPr lang="da-DK" dirty="0"/>
            </a:br>
            <a:r>
              <a:rPr lang="da-DK" sz="1800" dirty="0"/>
              <a:t>Denne del af samtalen bruges til fortsat udvikling af arbejdspladsen.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8614C84-F026-4BA0-B39B-0EEFD6B24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844253"/>
            <a:ext cx="8137525" cy="4537075"/>
          </a:xfrm>
        </p:spPr>
        <p:txBody>
          <a:bodyPr/>
          <a:lstStyle/>
          <a:p>
            <a:r>
              <a:rPr lang="da-DK" dirty="0"/>
              <a:t>Følgende skal afdækkes</a:t>
            </a:r>
          </a:p>
          <a:p>
            <a:pPr lvl="1"/>
            <a:r>
              <a:rPr lang="da-DK" dirty="0"/>
              <a:t>Hvorfor den fratrædende ønsker at fratræde sin stilling</a:t>
            </a:r>
          </a:p>
          <a:p>
            <a:pPr lvl="1"/>
            <a:r>
              <a:rPr lang="da-DK" dirty="0"/>
              <a:t>Hvilke kompetencer, der har været væsentlige for at varetage ansvaret og løse opgaverne i stillingen </a:t>
            </a:r>
          </a:p>
          <a:p>
            <a:pPr lvl="1"/>
            <a:r>
              <a:rPr lang="da-DK" dirty="0"/>
              <a:t>Hvordan forholdet har været mellem arbejdsopgaver og tid</a:t>
            </a:r>
          </a:p>
          <a:p>
            <a:pPr lvl="1"/>
            <a:r>
              <a:rPr lang="da-DK" dirty="0"/>
              <a:t>Om arbejdsforholdene har været i orden</a:t>
            </a:r>
          </a:p>
          <a:p>
            <a:pPr lvl="1"/>
            <a:r>
              <a:rPr lang="da-DK" dirty="0"/>
              <a:t>Samarbejdet med leder, kolleger,  evt. medarbejdere og samarbejdspartnere</a:t>
            </a:r>
          </a:p>
          <a:p>
            <a:pPr lvl="1"/>
            <a:r>
              <a:rPr lang="da-DK" dirty="0"/>
              <a:t>Muligheder for udvikling i jobbet fagligt og personligt</a:t>
            </a:r>
          </a:p>
          <a:p>
            <a:pPr lvl="1"/>
            <a:r>
              <a:rPr lang="da-DK" dirty="0"/>
              <a:t>Hvad der har været vigtigst for at kunne varetage jobbet</a:t>
            </a:r>
          </a:p>
          <a:p>
            <a:pPr lvl="1"/>
            <a:r>
              <a:rPr lang="da-DK" dirty="0"/>
              <a:t>Den fratrædendes forslag til ændringer eller et godt råd til arbejdspladsen videre frem</a:t>
            </a:r>
          </a:p>
        </p:txBody>
      </p:sp>
    </p:spTree>
    <p:extLst>
      <p:ext uri="{BB962C8B-B14F-4D97-AF65-F5344CB8AC3E}">
        <p14:creationId xmlns:p14="http://schemas.microsoft.com/office/powerpoint/2010/main" val="2704668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44125A-FC76-4D00-BD57-653D95F55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 gemmes papirer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E4A78F8-32B4-4F7E-9618-67137BFD7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Papirer i forbindelse med fratrædelsessamtalen gemmes på den relevante personalesag i </a:t>
            </a:r>
            <a:r>
              <a:rPr lang="da-DK"/>
              <a:t>Rollebaseret indgang.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Elementer af fratrædelsessamtalen skal indgå i andre sager:</a:t>
            </a:r>
          </a:p>
          <a:p>
            <a:r>
              <a:rPr lang="da-DK" dirty="0"/>
              <a:t>Opgaveoverlevering: </a:t>
            </a:r>
          </a:p>
          <a:p>
            <a:pPr lvl="1"/>
            <a:r>
              <a:rPr lang="da-DK" dirty="0"/>
              <a:t>giver inspiration til </a:t>
            </a:r>
            <a:r>
              <a:rPr lang="da-DK" dirty="0" err="1"/>
              <a:t>onboarding</a:t>
            </a:r>
            <a:r>
              <a:rPr lang="da-DK" dirty="0"/>
              <a:t>-programmet for nye medarbejdere</a:t>
            </a:r>
          </a:p>
          <a:p>
            <a:pPr lvl="1"/>
            <a:endParaRPr lang="da-DK" dirty="0"/>
          </a:p>
          <a:p>
            <a:r>
              <a:rPr lang="da-DK" dirty="0"/>
              <a:t>Videreudvikling af arbejdspladsen:</a:t>
            </a:r>
          </a:p>
          <a:p>
            <a:pPr lvl="1"/>
            <a:r>
              <a:rPr lang="da-DK" dirty="0"/>
              <a:t>Der kan være elementer, der skal arbejdes videre med i udviklingen af arbejdsmiljøet, som derfor vil indgå i </a:t>
            </a:r>
            <a:r>
              <a:rPr lang="da-DK" dirty="0" err="1"/>
              <a:t>APVen</a:t>
            </a:r>
            <a:r>
              <a:rPr lang="da-DK" dirty="0"/>
              <a:t> i </a:t>
            </a:r>
            <a:r>
              <a:rPr lang="da-DK" dirty="0" err="1"/>
              <a:t>Defgo</a:t>
            </a:r>
            <a:endParaRPr lang="da-DK" dirty="0"/>
          </a:p>
          <a:p>
            <a:pPr lvl="1"/>
            <a:r>
              <a:rPr lang="da-DK" dirty="0"/>
              <a:t>Der kan være elementer, der handler om generel udvikling af arbejdspladsen eller arbejdspladsens opgaver, som derfor vil indgå i forskellige </a:t>
            </a:r>
            <a:r>
              <a:rPr lang="da-DK" dirty="0" err="1"/>
              <a:t>SBsys</a:t>
            </a:r>
            <a:r>
              <a:rPr lang="da-DK" dirty="0"/>
              <a:t>-sager</a:t>
            </a:r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57431607"/>
      </p:ext>
    </p:extLst>
  </p:cSld>
  <p:clrMapOvr>
    <a:masterClrMapping/>
  </p:clrMapOvr>
</p:sld>
</file>

<file path=ppt/theme/theme1.xml><?xml version="1.0" encoding="utf-8"?>
<a:theme xmlns:a="http://schemas.openxmlformats.org/drawingml/2006/main" name="Albertslund Kommune">
  <a:themeElements>
    <a:clrScheme name="6 Albertslund Digital">
      <a:dk1>
        <a:srgbClr val="7F7F7F"/>
      </a:dk1>
      <a:lt1>
        <a:srgbClr val="FFFFFF"/>
      </a:lt1>
      <a:dk2>
        <a:srgbClr val="000000"/>
      </a:dk2>
      <a:lt2>
        <a:srgbClr val="034EA2"/>
      </a:lt2>
      <a:accent1>
        <a:srgbClr val="41A6BF"/>
      </a:accent1>
      <a:accent2>
        <a:srgbClr val="8DCAD9"/>
      </a:accent2>
      <a:accent3>
        <a:srgbClr val="317D8F"/>
      </a:accent3>
      <a:accent4>
        <a:srgbClr val="67B8CC"/>
      </a:accent4>
      <a:accent5>
        <a:srgbClr val="B3DBE5"/>
      </a:accent5>
      <a:accent6>
        <a:srgbClr val="D9EDF2"/>
      </a:accent6>
      <a:hlink>
        <a:srgbClr val="67B8CC"/>
      </a:hlink>
      <a:folHlink>
        <a:srgbClr val="B3DBE5"/>
      </a:folHlink>
    </a:clrScheme>
    <a:fontScheme name="Albertslund">
      <a:majorFont>
        <a:latin typeface="Open San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1"/>
          </a:solidFill>
        </a:ln>
      </a:spPr>
      <a:bodyPr rtlCol="0" anchor="ctr"/>
      <a:lstStyle>
        <a:defPPr algn="ctr">
          <a:defRPr i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i="1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6 Albertslund Digital.potx" id="{C93D543A-8613-4367-8123-2C62AD2CA7F8}" vid="{CAF04F93-668C-40D0-9A85-81C8489F6DA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 Albertslund Digital</Template>
  <TotalTime>494</TotalTime>
  <Words>309</Words>
  <Application>Microsoft Office PowerPoint</Application>
  <PresentationFormat>Skærmshow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0" baseType="lpstr">
      <vt:lpstr>Arial Unicode MS</vt:lpstr>
      <vt:lpstr>Georgia</vt:lpstr>
      <vt:lpstr>Open Sans</vt:lpstr>
      <vt:lpstr>Arial</vt:lpstr>
      <vt:lpstr>Albertslund Kommune</vt:lpstr>
      <vt:lpstr>Fratrædelsessamtale</vt:lpstr>
      <vt:lpstr>Formål og anvendelse</vt:lpstr>
      <vt:lpstr>Fratrædelsessamtalen  Denne del af samtalen bruges til overlevering af opgaver.</vt:lpstr>
      <vt:lpstr>Fratrædelsessamtalen Denne del af samtalen bruges til fortsat udvikling af arbejdspladsen.</vt:lpstr>
      <vt:lpstr>Hvor gemmes papirer</vt:lpstr>
    </vt:vector>
  </TitlesOfParts>
  <Company>Albertslund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Samtale med den nyansatte</dc:title>
  <dc:creator>Bente Poulsen</dc:creator>
  <cp:lastModifiedBy>Bente Poulsen</cp:lastModifiedBy>
  <cp:revision>56</cp:revision>
  <dcterms:created xsi:type="dcterms:W3CDTF">2021-01-14T12:48:34Z</dcterms:created>
  <dcterms:modified xsi:type="dcterms:W3CDTF">2022-04-28T10:41:04Z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