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71" r:id="rId2"/>
    <p:sldId id="627" r:id="rId3"/>
    <p:sldId id="637" r:id="rId4"/>
    <p:sldId id="613" r:id="rId5"/>
    <p:sldId id="638" r:id="rId6"/>
    <p:sldId id="632" r:id="rId7"/>
    <p:sldId id="634" r:id="rId8"/>
    <p:sldId id="633" r:id="rId9"/>
    <p:sldId id="629" r:id="rId10"/>
    <p:sldId id="630" r:id="rId11"/>
    <p:sldId id="631" r:id="rId12"/>
    <p:sldId id="635" r:id="rId13"/>
    <p:sldId id="636" r:id="rId14"/>
    <p:sldId id="572" r:id="rId15"/>
    <p:sldId id="624" r:id="rId16"/>
    <p:sldId id="625" r:id="rId17"/>
    <p:sldId id="615" r:id="rId18"/>
    <p:sldId id="364" r:id="rId19"/>
    <p:sldId id="616" r:id="rId20"/>
    <p:sldId id="606" r:id="rId21"/>
    <p:sldId id="628" r:id="rId22"/>
    <p:sldId id="607" r:id="rId23"/>
    <p:sldId id="608" r:id="rId24"/>
    <p:sldId id="609" r:id="rId25"/>
    <p:sldId id="610" r:id="rId26"/>
    <p:sldId id="611" r:id="rId27"/>
    <p:sldId id="623" r:id="rId28"/>
    <p:sldId id="618" r:id="rId29"/>
    <p:sldId id="619" r:id="rId30"/>
    <p:sldId id="622" r:id="rId31"/>
    <p:sldId id="639" r:id="rId3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FD1B-6957-4BEB-B0E7-6152DF380DA8}" type="datetimeFigureOut">
              <a:rPr lang="da-DK" smtClean="0"/>
              <a:t>13-12-2022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2A19-E4CE-49E9-82DB-EC6F7AA99ED8}" type="slidenum">
              <a:rPr lang="da-DK" smtClean="0"/>
              <a:t>‹nr.›</a:t>
            </a:fld>
            <a:endParaRPr lang="da-DK"/>
          </a:p>
        </p:txBody>
      </p:sp>
    </p:spTree>
    <p:extLst>
      <p:ext uri="{BB962C8B-B14F-4D97-AF65-F5344CB8AC3E}">
        <p14:creationId xmlns:p14="http://schemas.microsoft.com/office/powerpoint/2010/main" val="28052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BC78-3E95-47DD-AE1D-9259894025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25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BC78-3E95-47DD-AE1D-9259894025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91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BC78-3E95-47DD-AE1D-9259894025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433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12192000" cy="190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pic>
        <p:nvPicPr>
          <p:cNvPr id="7" name="Billed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5" t="114" r="38720" b="56385"/>
          <a:stretch/>
        </p:blipFill>
        <p:spPr>
          <a:xfrm>
            <a:off x="0" y="61542"/>
            <a:ext cx="12192000" cy="1846459"/>
          </a:xfrm>
          <a:prstGeom prst="rect">
            <a:avLst/>
          </a:prstGeom>
        </p:spPr>
      </p:pic>
      <p:sp>
        <p:nvSpPr>
          <p:cNvPr id="3075" name="Rectangle 3"/>
          <p:cNvSpPr>
            <a:spLocks noGrp="1" noChangeArrowheads="1"/>
          </p:cNvSpPr>
          <p:nvPr>
            <p:ph type="ctrTitle" hasCustomPrompt="1"/>
          </p:nvPr>
        </p:nvSpPr>
        <p:spPr>
          <a:xfrm>
            <a:off x="1051072" y="1908000"/>
            <a:ext cx="1011948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1133579" y="3814166"/>
            <a:ext cx="9919464"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13. december 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extLst>
      <p:ext uri="{BB962C8B-B14F-4D97-AF65-F5344CB8AC3E}">
        <p14:creationId xmlns:p14="http://schemas.microsoft.com/office/powerpoint/2010/main" val="277786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984" y="584201"/>
            <a:ext cx="10850033"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13. december 2022</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94320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pic>
        <p:nvPicPr>
          <p:cNvPr id="15" name="Billed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5" t="113" r="38720" b="37764"/>
          <a:stretch/>
        </p:blipFill>
        <p:spPr>
          <a:xfrm>
            <a:off x="0" y="4221120"/>
            <a:ext cx="12192000" cy="2636880"/>
          </a:xfrm>
          <a:prstGeom prst="rect">
            <a:avLst/>
          </a:prstGeom>
        </p:spPr>
      </p:pic>
      <p:sp>
        <p:nvSpPr>
          <p:cNvPr id="2" name="Title 1"/>
          <p:cNvSpPr>
            <a:spLocks noGrp="1"/>
          </p:cNvSpPr>
          <p:nvPr>
            <p:ph type="ctrTitle" hasCustomPrompt="1"/>
          </p:nvPr>
        </p:nvSpPr>
        <p:spPr>
          <a:xfrm>
            <a:off x="599968" y="584200"/>
            <a:ext cx="1093732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670984" y="3360904"/>
            <a:ext cx="10850033"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13. december 2022</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380" y="6382131"/>
            <a:ext cx="194636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95439" y="6300231"/>
            <a:ext cx="883699" cy="450983"/>
          </a:xfrm>
          <a:prstGeom prst="rect">
            <a:avLst/>
          </a:prstGeom>
        </p:spPr>
      </p:pic>
    </p:spTree>
    <p:extLst>
      <p:ext uri="{BB962C8B-B14F-4D97-AF65-F5344CB8AC3E}">
        <p14:creationId xmlns:p14="http://schemas.microsoft.com/office/powerpoint/2010/main" val="149039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13. december 2022</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1417424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13. december 2022</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80384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13. december 2022</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02485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670984" y="1700214"/>
            <a:ext cx="5300133"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6220884" y="1700214"/>
            <a:ext cx="5300133"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13. december 2022</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387341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670985" y="1700214"/>
            <a:ext cx="5300132"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6220884" y="1700214"/>
            <a:ext cx="5300133"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13. december 2022</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6220883" y="4064000"/>
            <a:ext cx="5300133"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18451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13. december 2022</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670984" y="1700214"/>
            <a:ext cx="5300133"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670985" y="4064001"/>
            <a:ext cx="5300132"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6220883" y="1700214"/>
            <a:ext cx="5300135"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07882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13. december 2022</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670984" y="1700214"/>
            <a:ext cx="5300133"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670985" y="4064000"/>
            <a:ext cx="5300132"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6220883" y="1700214"/>
            <a:ext cx="5300135"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6220883" y="4064000"/>
            <a:ext cx="5300135"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18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12192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13. december 2022</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244421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13. december 2022</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670984" y="1700214"/>
            <a:ext cx="5300133"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6220883" y="1700214"/>
            <a:ext cx="5300135"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386118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13. december 2022</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670984" y="1700214"/>
            <a:ext cx="5300133"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6220883" y="1700214"/>
            <a:ext cx="5300135"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26947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12192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7380" y="6382131"/>
            <a:ext cx="194636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95439" y="6300231"/>
            <a:ext cx="883699" cy="450983"/>
          </a:xfrm>
          <a:prstGeom prst="rect">
            <a:avLst/>
          </a:prstGeom>
        </p:spPr>
      </p:pic>
      <p:sp>
        <p:nvSpPr>
          <p:cNvPr id="1026" name="Rectangle 2"/>
          <p:cNvSpPr>
            <a:spLocks noGrp="1" noChangeArrowheads="1"/>
          </p:cNvSpPr>
          <p:nvPr>
            <p:ph type="title"/>
          </p:nvPr>
        </p:nvSpPr>
        <p:spPr bwMode="auto">
          <a:xfrm>
            <a:off x="619102" y="584201"/>
            <a:ext cx="10901916"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670985" y="1700214"/>
            <a:ext cx="10850033"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670985" y="0"/>
            <a:ext cx="149275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13. december 2022</a:t>
            </a:fld>
            <a:endParaRPr lang="da-DK" dirty="0"/>
          </a:p>
        </p:txBody>
      </p:sp>
      <p:sp>
        <p:nvSpPr>
          <p:cNvPr id="1029" name="Rectangle 5"/>
          <p:cNvSpPr>
            <a:spLocks noGrp="1" noChangeArrowheads="1"/>
          </p:cNvSpPr>
          <p:nvPr>
            <p:ph type="ftr" sz="quarter" idx="3"/>
          </p:nvPr>
        </p:nvSpPr>
        <p:spPr bwMode="auto">
          <a:xfrm>
            <a:off x="2159563" y="0"/>
            <a:ext cx="88809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11095439" y="0"/>
            <a:ext cx="4156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extLst>
      <p:ext uri="{BB962C8B-B14F-4D97-AF65-F5344CB8AC3E}">
        <p14:creationId xmlns:p14="http://schemas.microsoft.com/office/powerpoint/2010/main" val="6479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997ED-2220-4FA4-B671-6FF8BE1E3991}"/>
              </a:ext>
            </a:extLst>
          </p:cNvPr>
          <p:cNvSpPr>
            <a:spLocks noGrp="1"/>
          </p:cNvSpPr>
          <p:nvPr>
            <p:ph type="ctrTitle"/>
          </p:nvPr>
        </p:nvSpPr>
        <p:spPr>
          <a:xfrm>
            <a:off x="1133579" y="2619643"/>
            <a:ext cx="10119480" cy="1618714"/>
          </a:xfrm>
        </p:spPr>
        <p:txBody>
          <a:bodyPr/>
          <a:lstStyle/>
          <a:p>
            <a:br>
              <a:rPr lang="da-DK" sz="4400" dirty="0">
                <a:solidFill>
                  <a:schemeClr val="tx1"/>
                </a:solidFill>
              </a:rPr>
            </a:br>
            <a:r>
              <a:rPr lang="da-DK" sz="4400" dirty="0">
                <a:solidFill>
                  <a:schemeClr val="tx1"/>
                </a:solidFill>
              </a:rPr>
              <a:t>Én kommune – én organisation</a:t>
            </a:r>
            <a:br>
              <a:rPr lang="da-DK" sz="4400" dirty="0">
                <a:solidFill>
                  <a:schemeClr val="tx1"/>
                </a:solidFill>
              </a:rPr>
            </a:br>
            <a:endParaRPr lang="da-DK" sz="4200" dirty="0"/>
          </a:p>
        </p:txBody>
      </p:sp>
    </p:spTree>
    <p:extLst>
      <p:ext uri="{BB962C8B-B14F-4D97-AF65-F5344CB8AC3E}">
        <p14:creationId xmlns:p14="http://schemas.microsoft.com/office/powerpoint/2010/main" val="2730167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E8B9C6C-547F-43F3-85ED-84F1753EAF8F}"/>
              </a:ext>
            </a:extLst>
          </p:cNvPr>
          <p:cNvSpPr txBox="1"/>
          <p:nvPr/>
        </p:nvSpPr>
        <p:spPr>
          <a:xfrm>
            <a:off x="86498" y="115980"/>
            <a:ext cx="11829534" cy="5262979"/>
          </a:xfrm>
          <a:prstGeom prst="rect">
            <a:avLst/>
          </a:prstGeom>
          <a:noFill/>
        </p:spPr>
        <p:txBody>
          <a:bodyPr wrap="square">
            <a:spAutoFit/>
          </a:bodyPr>
          <a:lstStyle/>
          <a:p>
            <a:endParaRPr lang="da-DK" sz="1600" b="1" dirty="0"/>
          </a:p>
          <a:p>
            <a:endParaRPr lang="da-DK" sz="1600" b="1" dirty="0"/>
          </a:p>
          <a:p>
            <a:endParaRPr lang="da-DK" sz="1600" b="1" dirty="0"/>
          </a:p>
          <a:p>
            <a:endParaRPr lang="da-DK" sz="1600" b="1" dirty="0"/>
          </a:p>
          <a:p>
            <a:r>
              <a:rPr lang="da-DK" sz="1600" b="1" dirty="0"/>
              <a:t>5. indikator: Velfungerende samarbejdsrelationer er afgørende for, at vi kan skabe værdi for borgeren</a:t>
            </a:r>
          </a:p>
          <a:p>
            <a:endParaRPr lang="da-DK" sz="1600" dirty="0"/>
          </a:p>
          <a:p>
            <a:r>
              <a:rPr lang="da-DK" sz="1600" dirty="0"/>
              <a:t>Albertslund Kommune har ét fælles grundlag, der rummer alle medarbejdere og ledere. Med grundlaget sætter vi en fælles standard for vores tilgang til arbejdet og afklarer de forventninger, vi har til hinanden. Grundlaget af et udtryk for den standard, som vi ønsker os, og som vi er på vej imod. Velfungerende samarbejdsrelationer er afgørende for, at vi kan skabe værdi for borgeren. Vores samarbejdsrelationer skal være præget af respekt, omtanke og klare forventninger.</a:t>
            </a:r>
          </a:p>
          <a:p>
            <a:endParaRPr lang="da-DK" sz="1600" dirty="0"/>
          </a:p>
          <a:p>
            <a:r>
              <a:rPr lang="da-DK" sz="1600" dirty="0"/>
              <a:t>Vi omsætter grundlaget i dialog om vores arbejde og måden vi løser vores opgaver på. Det gør vi helt konkret ved at tale med hinanden om: </a:t>
            </a:r>
          </a:p>
          <a:p>
            <a:pPr marL="285750" indent="-285750">
              <a:buFont typeface="Arial" panose="020B0604020202020204" pitchFamily="34" charset="0"/>
              <a:buChar char="•"/>
            </a:pPr>
            <a:r>
              <a:rPr lang="da-DK" sz="1600" dirty="0"/>
              <a:t>Hvor, hvornår og hvordan ser vi leder- og medarbejdergrundlagets værdier afspejlet på vores egen arbejdsplads? Og hvor er de fraværende?</a:t>
            </a:r>
          </a:p>
          <a:p>
            <a:pPr marL="285750" indent="-285750">
              <a:buFont typeface="Arial" panose="020B0604020202020204" pitchFamily="34" charset="0"/>
              <a:buChar char="•"/>
            </a:pPr>
            <a:r>
              <a:rPr lang="da-DK" sz="1600" dirty="0"/>
              <a:t>Hvad er det for en adfærd, som værdierne ligger op til – og hvor ser vi / ser vi ikke den adfærd i dag</a:t>
            </a:r>
          </a:p>
          <a:p>
            <a:pPr marL="285750" indent="-285750">
              <a:buFont typeface="Arial" panose="020B0604020202020204" pitchFamily="34" charset="0"/>
              <a:buChar char="•"/>
            </a:pPr>
            <a:r>
              <a:rPr lang="da-DK" sz="1600" dirty="0"/>
              <a:t>Hvor har vi brug for at justere på vores adfærd? Hvad skal vi holde op med at gøre og hvad skal vi gøre i stedet.</a:t>
            </a:r>
          </a:p>
          <a:p>
            <a:pPr marL="285750" indent="-285750">
              <a:buFont typeface="Arial" panose="020B0604020202020204" pitchFamily="34" charset="0"/>
              <a:buChar char="•"/>
            </a:pPr>
            <a:r>
              <a:rPr lang="da-DK" sz="1600" dirty="0"/>
              <a:t>Gennem dialogen på den enkelte arbejdsplads, udvikler vi en række eksempler på, vi kan bruge til at inspirere hinanden til at styrke den adfærd, som vi ønsker os af os selv og hinanden</a:t>
            </a:r>
          </a:p>
          <a:p>
            <a:endParaRPr lang="da-DK" sz="1600" dirty="0"/>
          </a:p>
          <a:p>
            <a:r>
              <a:rPr lang="da-DK" sz="1600" dirty="0"/>
              <a:t>Det forventes, at grundlaget er kendt og anvendt af alle ledere og medarbejdere i Albertslund Kommune!</a:t>
            </a:r>
          </a:p>
        </p:txBody>
      </p:sp>
    </p:spTree>
    <p:extLst>
      <p:ext uri="{BB962C8B-B14F-4D97-AF65-F5344CB8AC3E}">
        <p14:creationId xmlns:p14="http://schemas.microsoft.com/office/powerpoint/2010/main" val="37354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5E31457-D480-49F6-8629-452B8AE4E038}"/>
              </a:ext>
            </a:extLst>
          </p:cNvPr>
          <p:cNvSpPr txBox="1"/>
          <p:nvPr/>
        </p:nvSpPr>
        <p:spPr>
          <a:xfrm>
            <a:off x="302681" y="741512"/>
            <a:ext cx="11384692" cy="5509200"/>
          </a:xfrm>
          <a:prstGeom prst="rect">
            <a:avLst/>
          </a:prstGeom>
          <a:noFill/>
        </p:spPr>
        <p:txBody>
          <a:bodyPr wrap="square">
            <a:spAutoFit/>
          </a:bodyPr>
          <a:lstStyle/>
          <a:p>
            <a:r>
              <a:rPr lang="da-DK" sz="1600" b="1" dirty="0"/>
              <a:t>6. Indikator: Vi har høj trivsel og lavt personalefravær</a:t>
            </a:r>
          </a:p>
          <a:p>
            <a:endParaRPr lang="da-DK" sz="1600" dirty="0"/>
          </a:p>
          <a:p>
            <a:r>
              <a:rPr lang="da-DK" sz="1600" dirty="0"/>
              <a:t>En helt afgørende forudsætning for, at vi kan lykkes som organisation er, at vi har medarbejdere og ledere der trives. Høj grad af trivsel medfører, at vi lettere kan fastholde medarbejdere og ledere, at medarbejdere vil anbefale os som arbejdsplads over for andre, og at opgaver udføres med høj grad af motivation.</a:t>
            </a:r>
          </a:p>
          <a:p>
            <a:endParaRPr lang="da-DK" sz="1600" dirty="0"/>
          </a:p>
          <a:p>
            <a:r>
              <a:rPr lang="da-DK" sz="1600" dirty="0"/>
              <a:t>For at understøtte trivsel skal vi både have fokus på, at vi kan lykkes med vores opgaver, og at opgaverne, vi arbejder med, er forståelige og meningsfulde. Vi skal løbende drøfte krav i arbejdet. Drøfte om kravene er i overensstemmelse med ressourcer og kompetencer, samt om de følelsesmæssige krav er af en sådan karakter, at vi skal skabe rum, hvor der kan være sparring og dialog om dem.</a:t>
            </a:r>
          </a:p>
          <a:p>
            <a:endParaRPr lang="da-DK" sz="1600" dirty="0"/>
          </a:p>
          <a:p>
            <a:r>
              <a:rPr lang="da-DK" sz="1600" dirty="0"/>
              <a:t>En tilsvarende afgørende forudsætning for, at vi kan lykkes som organisation, er, at vi har lavt sygefravær. Vi skaber den højeste kvalitet i opgaveløsningen, når den udføres af medarbejdere og ledere med de rette kompetencer og erfaringer, og når der er gode kolleger omkring os. Derfor skal arbejdet med at sikre lavt fravær være et vedvarende fokus for os alle.</a:t>
            </a:r>
          </a:p>
          <a:p>
            <a:endParaRPr lang="da-DK" sz="1600" dirty="0"/>
          </a:p>
          <a:p>
            <a:r>
              <a:rPr lang="da-DK" sz="1600" dirty="0"/>
              <a:t>Vi skal derfor arbejde målrettet med at sikre fremmøde. På hver arbejdsplads skal vi have aftaler for, hvordan vi kan arbejde forebyggende for at sikre fremmøde. Det kan være måden at organisere arbejdet på, der skal justeres, ligesom det kan være måden, der samarbejdes på, der skal præciseres. </a:t>
            </a:r>
          </a:p>
          <a:p>
            <a:endParaRPr lang="da-DK" sz="1600" dirty="0"/>
          </a:p>
          <a:p>
            <a:r>
              <a:rPr lang="da-DK" sz="1600" dirty="0"/>
              <a:t>Arbejdet med trivsel og lavt personalefravær skal prioriteres højt. Men det er vigtigt, at vi ikke gør det sideløbende med den øvrige opgaveløsning. I stedet skal vi gøre det integreret med vores opgaveløsning. Når vi fx udarbejder og arbejder med handleplaner i forhold til Trivsels- og APV-målinger, skal det ske ud fra en ramme af hvilke opgaver, der står foran os at løse.</a:t>
            </a:r>
          </a:p>
        </p:txBody>
      </p:sp>
    </p:spTree>
    <p:extLst>
      <p:ext uri="{BB962C8B-B14F-4D97-AF65-F5344CB8AC3E}">
        <p14:creationId xmlns:p14="http://schemas.microsoft.com/office/powerpoint/2010/main" val="293808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8A68D41-FB46-46C8-823C-F0D7D72166FD}"/>
              </a:ext>
            </a:extLst>
          </p:cNvPr>
          <p:cNvSpPr txBox="1"/>
          <p:nvPr/>
        </p:nvSpPr>
        <p:spPr>
          <a:xfrm>
            <a:off x="621655" y="1166842"/>
            <a:ext cx="10527957" cy="4524315"/>
          </a:xfrm>
          <a:prstGeom prst="rect">
            <a:avLst/>
          </a:prstGeom>
          <a:noFill/>
        </p:spPr>
        <p:txBody>
          <a:bodyPr wrap="square">
            <a:spAutoFit/>
          </a:bodyPr>
          <a:lstStyle/>
          <a:p>
            <a:r>
              <a:rPr lang="da-DK" b="1" dirty="0"/>
              <a:t>7. Indikator: Der er en klar opgavefordeling i afdelinger, på tværs af afdelinger, samt i samarbejdet mellem fag- og stabsområder</a:t>
            </a:r>
          </a:p>
          <a:p>
            <a:endParaRPr lang="da-DK" dirty="0"/>
          </a:p>
          <a:p>
            <a:r>
              <a:rPr lang="da-DK" dirty="0"/>
              <a:t>Organisationen består af to direktørområder med underliggende fagafdelinger samt en central stabsfunktion. Afdelingerne varetager en række store driftsopgaver, fx driver de jobcenter, plejecentre og skoler, mens stabsfunktionen understøtter den samlede organisation i forhold til fx økonomi og IT. Mange opgaver løses alene i én Afdeling, mens andre opgaver kræver samarbejde mellem Afdelinger. Det er ikke et mål i sig selv, at vi skal samarbejde tværfagligt, men ved komplekse sager så vil det skabe øget kvalitet at gøre det. Derfor skal vi styrke det tværfaglige samarbejde i Albertslund.</a:t>
            </a:r>
          </a:p>
          <a:p>
            <a:endParaRPr lang="da-DK" dirty="0"/>
          </a:p>
          <a:p>
            <a:r>
              <a:rPr lang="da-DK" dirty="0"/>
              <a:t>For at sikre en klar opgavefordeling i det tværfaglige samarbejde med politikkerne fremgår det af målplanerne hvem der har hvilket ansvar for hvilke opgaver. De etablerer dermed en forventningsafstemning mellem de deltagende aktører.</a:t>
            </a:r>
          </a:p>
          <a:p>
            <a:endParaRPr lang="da-DK" dirty="0"/>
          </a:p>
          <a:p>
            <a:r>
              <a:rPr lang="da-DK" dirty="0"/>
              <a:t>I samarbejdet mellem fagområder og stabsområder skal styringsdokumenter tilkendegive mulighedsrum, samt roller og ansvar hos de to parter.</a:t>
            </a:r>
          </a:p>
        </p:txBody>
      </p:sp>
    </p:spTree>
    <p:extLst>
      <p:ext uri="{BB962C8B-B14F-4D97-AF65-F5344CB8AC3E}">
        <p14:creationId xmlns:p14="http://schemas.microsoft.com/office/powerpoint/2010/main" val="171791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C6DB8FAD-036A-465F-AAA0-603ABA149483}"/>
              </a:ext>
            </a:extLst>
          </p:cNvPr>
          <p:cNvSpPr txBox="1"/>
          <p:nvPr/>
        </p:nvSpPr>
        <p:spPr>
          <a:xfrm>
            <a:off x="449869" y="919547"/>
            <a:ext cx="11425881" cy="4801314"/>
          </a:xfrm>
          <a:prstGeom prst="rect">
            <a:avLst/>
          </a:prstGeom>
          <a:noFill/>
        </p:spPr>
        <p:txBody>
          <a:bodyPr wrap="square">
            <a:spAutoFit/>
          </a:bodyPr>
          <a:lstStyle/>
          <a:p>
            <a:r>
              <a:rPr lang="da-DK" b="1" dirty="0"/>
              <a:t>8. Indikator: Det tværfaglige samarbejde er en integreret del af vores struktur</a:t>
            </a:r>
          </a:p>
          <a:p>
            <a:endParaRPr lang="da-DK" dirty="0"/>
          </a:p>
          <a:p>
            <a:r>
              <a:rPr lang="da-DK" dirty="0"/>
              <a:t>Vores organisering skaber gode forudsætninger for, at vi kan løse mange af vores opgaver, men der er også en risiko for, at monofaglige løsninger bliver for dominerende, idet opdelingen i afdelinger og enheder gør, at vi risikerer at orientere os indad i stedet for at orientere os på tværs af vores organisatoriske enheder og afdelinger. Risikoen øges yderligere af, at de lovgivninger, vi er underlagt også primært er af monofaglig karakter. Udfordringen med en monofaglig tilgang er, at den ikke kan håndtere svære og komplekse opgaver på tilfredsstillende vis.</a:t>
            </a:r>
          </a:p>
          <a:p>
            <a:endParaRPr lang="da-DK" dirty="0"/>
          </a:p>
          <a:p>
            <a:r>
              <a:rPr lang="da-DK" dirty="0"/>
              <a:t>For at skabe både fokus og gode rammer for tværfagligt samarbejde, har vi etableret en struktur, hvor vi alle arbejder ud fra politikker med samme opbygninger, og hvor vi alle følger samme årshjul i arbejdet med målsætninger og mål, og hvor vi alle anvender samme målplansskabeloner</a:t>
            </a:r>
          </a:p>
          <a:p>
            <a:endParaRPr lang="da-DK" dirty="0"/>
          </a:p>
          <a:p>
            <a:r>
              <a:rPr lang="da-DK" dirty="0"/>
              <a:t>For yderligere at understøtte gode rammer for det tværfaglige samarbejde, har vi udviklet en model for dette. Modellen kan anvendes alle de steder i organisationen, hvor vi opstarter et samarbejde tværfagligt om at indfri mål og målsætninger. Modellen etablerer en tidlig forventningsafstemning mellem de deltagende aktører, og er et redskab til at afklare ansvarsfordelingen for samarbejdet. </a:t>
            </a:r>
          </a:p>
        </p:txBody>
      </p:sp>
    </p:spTree>
    <p:extLst>
      <p:ext uri="{BB962C8B-B14F-4D97-AF65-F5344CB8AC3E}">
        <p14:creationId xmlns:p14="http://schemas.microsoft.com/office/powerpoint/2010/main" val="126277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5EB13-A402-475A-8759-5826EB6ABA00}"/>
              </a:ext>
            </a:extLst>
          </p:cNvPr>
          <p:cNvSpPr>
            <a:spLocks noGrp="1"/>
          </p:cNvSpPr>
          <p:nvPr>
            <p:ph type="title"/>
          </p:nvPr>
        </p:nvSpPr>
        <p:spPr/>
        <p:txBody>
          <a:bodyPr/>
          <a:lstStyle/>
          <a:p>
            <a:r>
              <a:rPr lang="da-DK" dirty="0"/>
              <a:t>Revideret vision som samlende pejlemærke</a:t>
            </a:r>
          </a:p>
        </p:txBody>
      </p:sp>
      <p:sp>
        <p:nvSpPr>
          <p:cNvPr id="4" name="Ellipse 3">
            <a:extLst>
              <a:ext uri="{FF2B5EF4-FFF2-40B4-BE49-F238E27FC236}">
                <a16:creationId xmlns:a16="http://schemas.microsoft.com/office/drawing/2014/main" id="{23D4A087-7979-4A0A-A28C-FED09AADE97A}"/>
              </a:ext>
            </a:extLst>
          </p:cNvPr>
          <p:cNvSpPr/>
          <p:nvPr/>
        </p:nvSpPr>
        <p:spPr>
          <a:xfrm>
            <a:off x="5003257" y="2732339"/>
            <a:ext cx="2224396" cy="1051765"/>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Vision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900" b="0" i="1" u="none" strike="noStrike" kern="1200" cap="none" spc="0" normalizeH="0" baseline="0" noProof="0" dirty="0">
                <a:ln>
                  <a:noFill/>
                </a:ln>
                <a:solidFill>
                  <a:srgbClr val="FFFFFF"/>
                </a:solidFill>
                <a:effectLst/>
                <a:uLnTx/>
                <a:uFillTx/>
                <a:latin typeface="Georgia"/>
                <a:ea typeface="+mn-ea"/>
                <a:cs typeface="+mn-cs"/>
              </a:rPr>
              <a:t>– en bæredygtig by for børnene, det grønne og fællesskaber</a:t>
            </a:r>
          </a:p>
        </p:txBody>
      </p:sp>
      <p:sp>
        <p:nvSpPr>
          <p:cNvPr id="5" name="Ellipse 4">
            <a:extLst>
              <a:ext uri="{FF2B5EF4-FFF2-40B4-BE49-F238E27FC236}">
                <a16:creationId xmlns:a16="http://schemas.microsoft.com/office/drawing/2014/main" id="{0A9F8AAD-249C-4A22-A8F0-DB369F73BD10}"/>
              </a:ext>
            </a:extLst>
          </p:cNvPr>
          <p:cNvSpPr/>
          <p:nvPr/>
        </p:nvSpPr>
        <p:spPr>
          <a:xfrm>
            <a:off x="2207568" y="1635584"/>
            <a:ext cx="2290072" cy="1051765"/>
          </a:xfrm>
          <a:prstGeom prst="ellipse">
            <a:avLst/>
          </a:prstGeom>
          <a:solidFill>
            <a:schemeClr val="accent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Borgersamlingens anbefalinger</a:t>
            </a:r>
          </a:p>
        </p:txBody>
      </p:sp>
      <p:sp>
        <p:nvSpPr>
          <p:cNvPr id="7" name="Ellipse 6">
            <a:extLst>
              <a:ext uri="{FF2B5EF4-FFF2-40B4-BE49-F238E27FC236}">
                <a16:creationId xmlns:a16="http://schemas.microsoft.com/office/drawing/2014/main" id="{A45A50C4-58F5-4935-B755-59306C484A97}"/>
              </a:ext>
            </a:extLst>
          </p:cNvPr>
          <p:cNvSpPr/>
          <p:nvPr/>
        </p:nvSpPr>
        <p:spPr>
          <a:xfrm>
            <a:off x="4983801" y="1177126"/>
            <a:ext cx="2224396" cy="1051765"/>
          </a:xfrm>
          <a:prstGeom prst="ellipse">
            <a:avLst/>
          </a:prstGeom>
          <a:solidFill>
            <a:schemeClr val="accent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FN’s verdensmål</a:t>
            </a:r>
          </a:p>
        </p:txBody>
      </p:sp>
      <p:sp>
        <p:nvSpPr>
          <p:cNvPr id="9" name="Ellipse 8">
            <a:extLst>
              <a:ext uri="{FF2B5EF4-FFF2-40B4-BE49-F238E27FC236}">
                <a16:creationId xmlns:a16="http://schemas.microsoft.com/office/drawing/2014/main" id="{4C934F83-29FE-4764-8E63-B7B6360BBAF6}"/>
              </a:ext>
            </a:extLst>
          </p:cNvPr>
          <p:cNvSpPr/>
          <p:nvPr/>
        </p:nvSpPr>
        <p:spPr>
          <a:xfrm>
            <a:off x="7694361" y="1635585"/>
            <a:ext cx="2224396" cy="1051765"/>
          </a:xfrm>
          <a:prstGeom prst="ellipse">
            <a:avLst/>
          </a:prstGeom>
          <a:solidFill>
            <a:schemeClr val="accent5"/>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a-DK" sz="1350" b="0" i="1" u="none" strike="noStrike" kern="1200" cap="none" spc="0" normalizeH="0" baseline="0" noProof="0" dirty="0">
              <a:ln>
                <a:noFill/>
              </a:ln>
              <a:solidFill>
                <a:srgbClr val="FFFFFF"/>
              </a:solidFill>
              <a:effectLst/>
              <a:uLnTx/>
              <a:uFillTx/>
              <a:latin typeface="Georgi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Kommuneplan/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Mere Albertslund</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a-DK" sz="1350" b="0" i="1" u="none" strike="noStrike" kern="1200" cap="none" spc="0" normalizeH="0" baseline="0" noProof="0" dirty="0">
              <a:ln>
                <a:noFill/>
              </a:ln>
              <a:solidFill>
                <a:srgbClr val="FFFFFF"/>
              </a:solidFill>
              <a:effectLst/>
              <a:uLnTx/>
              <a:uFillTx/>
              <a:latin typeface="Georgia"/>
              <a:ea typeface="+mn-ea"/>
              <a:cs typeface="+mn-cs"/>
            </a:endParaRPr>
          </a:p>
        </p:txBody>
      </p:sp>
      <p:sp>
        <p:nvSpPr>
          <p:cNvPr id="11" name="Ellipse 10">
            <a:extLst>
              <a:ext uri="{FF2B5EF4-FFF2-40B4-BE49-F238E27FC236}">
                <a16:creationId xmlns:a16="http://schemas.microsoft.com/office/drawing/2014/main" id="{E975D40C-0ADA-484F-818E-8D03F874958C}"/>
              </a:ext>
            </a:extLst>
          </p:cNvPr>
          <p:cNvSpPr/>
          <p:nvPr/>
        </p:nvSpPr>
        <p:spPr>
          <a:xfrm>
            <a:off x="4983801" y="4195917"/>
            <a:ext cx="2224396" cy="1051765"/>
          </a:xfrm>
          <a:prstGeom prst="ellipse">
            <a:avLst/>
          </a:prstGeom>
          <a:solidFill>
            <a:schemeClr val="accent6">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Politikker</a:t>
            </a:r>
          </a:p>
        </p:txBody>
      </p:sp>
      <p:cxnSp>
        <p:nvCxnSpPr>
          <p:cNvPr id="12" name="Lige pilforbindelse 11">
            <a:extLst>
              <a:ext uri="{FF2B5EF4-FFF2-40B4-BE49-F238E27FC236}">
                <a16:creationId xmlns:a16="http://schemas.microsoft.com/office/drawing/2014/main" id="{86F01505-97DE-4C3C-AF21-86A4BF386676}"/>
              </a:ext>
            </a:extLst>
          </p:cNvPr>
          <p:cNvCxnSpPr/>
          <p:nvPr/>
        </p:nvCxnSpPr>
        <p:spPr>
          <a:xfrm>
            <a:off x="4422221" y="2563589"/>
            <a:ext cx="561581" cy="3923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7CF98E15-0E75-4F09-B2E2-66E924AD8B22}"/>
              </a:ext>
            </a:extLst>
          </p:cNvPr>
          <p:cNvCxnSpPr>
            <a:cxnSpLocks/>
          </p:cNvCxnSpPr>
          <p:nvPr/>
        </p:nvCxnSpPr>
        <p:spPr>
          <a:xfrm flipH="1">
            <a:off x="7247109" y="2563589"/>
            <a:ext cx="512591" cy="460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a:extLst>
              <a:ext uri="{FF2B5EF4-FFF2-40B4-BE49-F238E27FC236}">
                <a16:creationId xmlns:a16="http://schemas.microsoft.com/office/drawing/2014/main" id="{FFFD3A4C-8067-4107-B091-25B495670D48}"/>
              </a:ext>
            </a:extLst>
          </p:cNvPr>
          <p:cNvCxnSpPr>
            <a:cxnSpLocks/>
          </p:cNvCxnSpPr>
          <p:nvPr/>
        </p:nvCxnSpPr>
        <p:spPr>
          <a:xfrm>
            <a:off x="6096000" y="2322991"/>
            <a:ext cx="0" cy="2811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9C98CD4B-00FA-4A51-B14A-A2BE3C4881E0}"/>
              </a:ext>
            </a:extLst>
          </p:cNvPr>
          <p:cNvCxnSpPr>
            <a:cxnSpLocks/>
          </p:cNvCxnSpPr>
          <p:nvPr/>
        </p:nvCxnSpPr>
        <p:spPr>
          <a:xfrm>
            <a:off x="6075175" y="3875495"/>
            <a:ext cx="0" cy="2811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03215354-661B-40BE-823A-3CD3C278C6CD}"/>
              </a:ext>
            </a:extLst>
          </p:cNvPr>
          <p:cNvCxnSpPr/>
          <p:nvPr/>
        </p:nvCxnSpPr>
        <p:spPr>
          <a:xfrm>
            <a:off x="7247109" y="5151928"/>
            <a:ext cx="561581" cy="3923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a:extLst>
              <a:ext uri="{FF2B5EF4-FFF2-40B4-BE49-F238E27FC236}">
                <a16:creationId xmlns:a16="http://schemas.microsoft.com/office/drawing/2014/main" id="{66DECA7B-C8D8-48D8-8222-1D2DEDED02FD}"/>
              </a:ext>
            </a:extLst>
          </p:cNvPr>
          <p:cNvCxnSpPr>
            <a:cxnSpLocks/>
          </p:cNvCxnSpPr>
          <p:nvPr/>
        </p:nvCxnSpPr>
        <p:spPr>
          <a:xfrm flipH="1">
            <a:off x="4422221" y="5117743"/>
            <a:ext cx="512591" cy="460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ktangel: afrundede hjørner 5">
            <a:extLst>
              <a:ext uri="{FF2B5EF4-FFF2-40B4-BE49-F238E27FC236}">
                <a16:creationId xmlns:a16="http://schemas.microsoft.com/office/drawing/2014/main" id="{5E342D93-CC41-4DD7-A875-34B6FDE865C2}"/>
              </a:ext>
            </a:extLst>
          </p:cNvPr>
          <p:cNvSpPr/>
          <p:nvPr/>
        </p:nvSpPr>
        <p:spPr>
          <a:xfrm>
            <a:off x="2711624" y="5445224"/>
            <a:ext cx="1584176" cy="648072"/>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Målplaner</a:t>
            </a:r>
          </a:p>
        </p:txBody>
      </p:sp>
      <p:sp>
        <p:nvSpPr>
          <p:cNvPr id="17" name="Rektangel: afrundede hjørner 16">
            <a:extLst>
              <a:ext uri="{FF2B5EF4-FFF2-40B4-BE49-F238E27FC236}">
                <a16:creationId xmlns:a16="http://schemas.microsoft.com/office/drawing/2014/main" id="{92B21F96-C244-4F07-B5B8-F0D69FF557F0}"/>
              </a:ext>
            </a:extLst>
          </p:cNvPr>
          <p:cNvSpPr/>
          <p:nvPr/>
        </p:nvSpPr>
        <p:spPr>
          <a:xfrm>
            <a:off x="5276377" y="6092809"/>
            <a:ext cx="1584176" cy="648072"/>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Målplaner</a:t>
            </a:r>
          </a:p>
        </p:txBody>
      </p:sp>
      <p:sp>
        <p:nvSpPr>
          <p:cNvPr id="18" name="Rektangel: afrundede hjørner 17">
            <a:extLst>
              <a:ext uri="{FF2B5EF4-FFF2-40B4-BE49-F238E27FC236}">
                <a16:creationId xmlns:a16="http://schemas.microsoft.com/office/drawing/2014/main" id="{6899D65F-D8B0-464C-B689-E38273B8E07C}"/>
              </a:ext>
            </a:extLst>
          </p:cNvPr>
          <p:cNvSpPr/>
          <p:nvPr/>
        </p:nvSpPr>
        <p:spPr>
          <a:xfrm>
            <a:off x="7874583" y="5445224"/>
            <a:ext cx="1584176" cy="648072"/>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350" b="0" i="1" u="none" strike="noStrike" kern="1200" cap="none" spc="0" normalizeH="0" baseline="0" noProof="0" dirty="0">
                <a:ln>
                  <a:noFill/>
                </a:ln>
                <a:solidFill>
                  <a:srgbClr val="FFFFFF"/>
                </a:solidFill>
                <a:effectLst/>
                <a:uLnTx/>
                <a:uFillTx/>
                <a:latin typeface="Georgia"/>
                <a:ea typeface="+mn-ea"/>
                <a:cs typeface="+mn-cs"/>
              </a:rPr>
              <a:t>Målplaner</a:t>
            </a:r>
          </a:p>
        </p:txBody>
      </p:sp>
      <p:cxnSp>
        <p:nvCxnSpPr>
          <p:cNvPr id="20" name="Lige pilforbindelse 19">
            <a:extLst>
              <a:ext uri="{FF2B5EF4-FFF2-40B4-BE49-F238E27FC236}">
                <a16:creationId xmlns:a16="http://schemas.microsoft.com/office/drawing/2014/main" id="{E8688A69-1A8A-4411-BB71-B21DB3E4FCC6}"/>
              </a:ext>
            </a:extLst>
          </p:cNvPr>
          <p:cNvCxnSpPr>
            <a:cxnSpLocks/>
          </p:cNvCxnSpPr>
          <p:nvPr/>
        </p:nvCxnSpPr>
        <p:spPr>
          <a:xfrm>
            <a:off x="6083458" y="5376595"/>
            <a:ext cx="0" cy="5171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Billede 9">
            <a:extLst>
              <a:ext uri="{FF2B5EF4-FFF2-40B4-BE49-F238E27FC236}">
                <a16:creationId xmlns:a16="http://schemas.microsoft.com/office/drawing/2014/main" id="{B0E9CC70-E113-4FFC-B64F-C2624D1ED5AB}"/>
              </a:ext>
            </a:extLst>
          </p:cNvPr>
          <p:cNvPicPr>
            <a:picLocks noChangeAspect="1"/>
          </p:cNvPicPr>
          <p:nvPr/>
        </p:nvPicPr>
        <p:blipFill>
          <a:blip r:embed="rId3"/>
          <a:stretch>
            <a:fillRect/>
          </a:stretch>
        </p:blipFill>
        <p:spPr>
          <a:xfrm>
            <a:off x="9984432" y="304961"/>
            <a:ext cx="2207568" cy="1627515"/>
          </a:xfrm>
          <a:prstGeom prst="rect">
            <a:avLst/>
          </a:prstGeom>
        </p:spPr>
      </p:pic>
    </p:spTree>
    <p:extLst>
      <p:ext uri="{BB962C8B-B14F-4D97-AF65-F5344CB8AC3E}">
        <p14:creationId xmlns:p14="http://schemas.microsoft.com/office/powerpoint/2010/main" val="66270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CDBB6-E7B8-47ED-B537-3619F284D440}"/>
              </a:ext>
            </a:extLst>
          </p:cNvPr>
          <p:cNvSpPr>
            <a:spLocks noGrp="1"/>
          </p:cNvSpPr>
          <p:nvPr>
            <p:ph type="title"/>
          </p:nvPr>
        </p:nvSpPr>
        <p:spPr/>
        <p:txBody>
          <a:bodyPr/>
          <a:lstStyle/>
          <a:p>
            <a:r>
              <a:rPr lang="da-DK" dirty="0"/>
              <a:t>Albertslunds Kommunes vision</a:t>
            </a:r>
            <a:br>
              <a:rPr lang="da-DK" dirty="0"/>
            </a:br>
            <a:r>
              <a:rPr lang="da-DK" sz="2400" i="1" dirty="0"/>
              <a:t>- Den bæredygtige by for børnene, det grønne og fællesskaber</a:t>
            </a:r>
          </a:p>
        </p:txBody>
      </p:sp>
      <p:sp>
        <p:nvSpPr>
          <p:cNvPr id="3" name="Pladsholder til indhold 2">
            <a:extLst>
              <a:ext uri="{FF2B5EF4-FFF2-40B4-BE49-F238E27FC236}">
                <a16:creationId xmlns:a16="http://schemas.microsoft.com/office/drawing/2014/main" id="{01453E3B-CCD7-4879-8877-788B2800CEF2}"/>
              </a:ext>
            </a:extLst>
          </p:cNvPr>
          <p:cNvSpPr>
            <a:spLocks noGrp="1"/>
          </p:cNvSpPr>
          <p:nvPr>
            <p:ph idx="1"/>
          </p:nvPr>
        </p:nvSpPr>
        <p:spPr>
          <a:xfrm>
            <a:off x="670985" y="1593123"/>
            <a:ext cx="10850033" cy="4537075"/>
          </a:xfrm>
        </p:spPr>
        <p:txBody>
          <a:bodyPr/>
          <a:lstStyle/>
          <a:p>
            <a:pPr marL="0" indent="0">
              <a:buNone/>
            </a:pPr>
            <a:r>
              <a:rPr lang="da-DK" sz="1850" b="1" i="0" dirty="0">
                <a:effectLst/>
              </a:rPr>
              <a:t>For børnene</a:t>
            </a:r>
          </a:p>
          <a:p>
            <a:r>
              <a:rPr lang="da-DK" sz="1700" i="0" dirty="0">
                <a:effectLst/>
              </a:rPr>
              <a:t>I Albertslund trives familier, og her skabes rammerne for det gode børneliv fyldt af glæde, oplevelser og tryghed. Vi har stærke børnefællesskaber i institutioner, skoler og foreninger, der støtter børnenes trivsel, læring og udvikling. </a:t>
            </a:r>
          </a:p>
          <a:p>
            <a:r>
              <a:rPr lang="da-DK" sz="1700" i="0" dirty="0">
                <a:effectLst/>
              </a:rPr>
              <a:t>I Albertslund har alle børn lige muligheder, uanset hvor eller hvad de kommer fra. Børn og unge i Albertslund udvider deres horisonter og får nye erkendelser.</a:t>
            </a:r>
          </a:p>
          <a:p>
            <a:pPr marL="0" indent="0" algn="l">
              <a:buNone/>
            </a:pPr>
            <a:r>
              <a:rPr lang="da-DK" sz="1850" b="1" i="0" dirty="0">
                <a:effectLst/>
              </a:rPr>
              <a:t>Det grønne</a:t>
            </a:r>
          </a:p>
          <a:p>
            <a:r>
              <a:rPr lang="da-DK" sz="1700" i="0" dirty="0">
                <a:effectLst/>
              </a:rPr>
              <a:t>Albertslund er en ambitiøs grøn bæredygtig by. Byen er vores laboratorium, og globale udfordringer tænkes ind i lokale løsninger. </a:t>
            </a:r>
          </a:p>
          <a:p>
            <a:pPr algn="l"/>
            <a:r>
              <a:rPr lang="da-DK" sz="1700" i="0" dirty="0">
                <a:effectLst/>
              </a:rPr>
              <a:t>I Albertslund eksperimenterer kommune, borgere, erhvervsliv virksomheder og </a:t>
            </a:r>
            <a:r>
              <a:rPr lang="da-DK" sz="1700" i="0" dirty="0" err="1">
                <a:effectLst/>
              </a:rPr>
              <a:t>vidensinstitutioner</a:t>
            </a:r>
            <a:r>
              <a:rPr lang="da-DK" sz="1700" i="0" dirty="0">
                <a:effectLst/>
              </a:rPr>
              <a:t> sammen om at udvikle nye grønne løsninger, der kommer os alle til gode. </a:t>
            </a:r>
          </a:p>
          <a:p>
            <a:pPr algn="l"/>
            <a:r>
              <a:rPr lang="da-DK" sz="1700" i="0" dirty="0">
                <a:effectLst/>
              </a:rPr>
              <a:t>Vi værner om naturens kredsløb og biodiversitet. Naturen er indtænkt i </a:t>
            </a:r>
            <a:r>
              <a:rPr lang="da-DK" sz="1700" i="0" dirty="0" err="1">
                <a:effectLst/>
              </a:rPr>
              <a:t>albertslundernes</a:t>
            </a:r>
            <a:r>
              <a:rPr lang="da-DK" sz="1700" i="0" dirty="0">
                <a:effectLst/>
              </a:rPr>
              <a:t> liv, hvor vi mødes og fællesskaber blomstrer. </a:t>
            </a:r>
          </a:p>
          <a:p>
            <a:pPr algn="l"/>
            <a:r>
              <a:rPr lang="da-DK" sz="1700" i="0" dirty="0">
                <a:effectLst/>
              </a:rPr>
              <a:t>Naturen indgår i læringen helt fra barndommen, og vores børn er vokset op med at tage ansvar for den. Naturen understøtter vores fysiske og mentale sundhed, og hver enkelt </a:t>
            </a:r>
            <a:r>
              <a:rPr lang="da-DK" sz="1700" i="0" dirty="0" err="1">
                <a:effectLst/>
              </a:rPr>
              <a:t>albertslunder</a:t>
            </a:r>
            <a:r>
              <a:rPr lang="da-DK" sz="1700" i="0" dirty="0">
                <a:effectLst/>
              </a:rPr>
              <a:t> tager ejerskab for at passe på den.</a:t>
            </a:r>
          </a:p>
          <a:p>
            <a:endParaRPr lang="da-DK" dirty="0"/>
          </a:p>
        </p:txBody>
      </p:sp>
      <p:pic>
        <p:nvPicPr>
          <p:cNvPr id="4" name="Billede 3">
            <a:extLst>
              <a:ext uri="{FF2B5EF4-FFF2-40B4-BE49-F238E27FC236}">
                <a16:creationId xmlns:a16="http://schemas.microsoft.com/office/drawing/2014/main" id="{50D625F3-2121-4062-8AAC-C336182100FE}"/>
              </a:ext>
            </a:extLst>
          </p:cNvPr>
          <p:cNvPicPr>
            <a:picLocks noChangeAspect="1"/>
          </p:cNvPicPr>
          <p:nvPr/>
        </p:nvPicPr>
        <p:blipFill>
          <a:blip r:embed="rId2"/>
          <a:stretch>
            <a:fillRect/>
          </a:stretch>
        </p:blipFill>
        <p:spPr>
          <a:xfrm>
            <a:off x="9873842" y="304961"/>
            <a:ext cx="2133337" cy="1572788"/>
          </a:xfrm>
          <a:prstGeom prst="rect">
            <a:avLst/>
          </a:prstGeom>
        </p:spPr>
      </p:pic>
    </p:spTree>
    <p:extLst>
      <p:ext uri="{BB962C8B-B14F-4D97-AF65-F5344CB8AC3E}">
        <p14:creationId xmlns:p14="http://schemas.microsoft.com/office/powerpoint/2010/main" val="178771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CDBB6-E7B8-47ED-B537-3619F284D440}"/>
              </a:ext>
            </a:extLst>
          </p:cNvPr>
          <p:cNvSpPr>
            <a:spLocks noGrp="1"/>
          </p:cNvSpPr>
          <p:nvPr>
            <p:ph type="title"/>
          </p:nvPr>
        </p:nvSpPr>
        <p:spPr/>
        <p:txBody>
          <a:bodyPr/>
          <a:lstStyle/>
          <a:p>
            <a:r>
              <a:rPr lang="da-DK" dirty="0"/>
              <a:t>Albertslunds Kommunes vision</a:t>
            </a:r>
            <a:br>
              <a:rPr lang="da-DK" dirty="0"/>
            </a:br>
            <a:r>
              <a:rPr lang="da-DK" sz="2400" i="1" dirty="0"/>
              <a:t>- Den bæredygtige by for børnene, det grønne og fællesskaber</a:t>
            </a:r>
          </a:p>
        </p:txBody>
      </p:sp>
      <p:sp>
        <p:nvSpPr>
          <p:cNvPr id="3" name="Pladsholder til indhold 2">
            <a:extLst>
              <a:ext uri="{FF2B5EF4-FFF2-40B4-BE49-F238E27FC236}">
                <a16:creationId xmlns:a16="http://schemas.microsoft.com/office/drawing/2014/main" id="{01453E3B-CCD7-4879-8877-788B2800CEF2}"/>
              </a:ext>
            </a:extLst>
          </p:cNvPr>
          <p:cNvSpPr>
            <a:spLocks noGrp="1"/>
          </p:cNvSpPr>
          <p:nvPr>
            <p:ph idx="1"/>
          </p:nvPr>
        </p:nvSpPr>
        <p:spPr/>
        <p:txBody>
          <a:bodyPr/>
          <a:lstStyle/>
          <a:p>
            <a:pPr marL="0" indent="0" algn="l">
              <a:buNone/>
            </a:pPr>
            <a:endParaRPr lang="da-DK" b="1" i="0" dirty="0">
              <a:effectLst/>
              <a:latin typeface="var(--font-secondary)"/>
            </a:endParaRPr>
          </a:p>
          <a:p>
            <a:pPr marL="0" indent="0" algn="l">
              <a:buNone/>
            </a:pPr>
            <a:r>
              <a:rPr lang="da-DK" b="1" i="0" dirty="0">
                <a:effectLst/>
              </a:rPr>
              <a:t>Fællesskaber</a:t>
            </a:r>
          </a:p>
          <a:p>
            <a:r>
              <a:rPr lang="da-DK" i="0" dirty="0">
                <a:effectLst/>
              </a:rPr>
              <a:t>I Albertslund omfavner vi, at vi er mangfoldige. Vores åbne og inkluderende fællesskaber bidrager til, at Albertslund er en by for alle. Borgere, foreninger og virksomheder erhvervsliv tager aktivt del i byens fællesskaber og bidrager til en fælles udviklingen af Albertslund. </a:t>
            </a:r>
          </a:p>
          <a:p>
            <a:pPr algn="l"/>
            <a:r>
              <a:rPr lang="da-DK" i="0" dirty="0">
                <a:effectLst/>
              </a:rPr>
              <a:t>Øget samvær på tværs af generationer udvider vores horisonter og giver erkendelser for både ældre, børn, unge og voksne. Kulturen er motor for fællesskabet.  </a:t>
            </a:r>
          </a:p>
          <a:p>
            <a:pPr algn="l"/>
            <a:r>
              <a:rPr lang="da-DK" i="0" dirty="0">
                <a:effectLst/>
              </a:rPr>
              <a:t>De mange forenings- og kulturtilbud i byen sikrer, at fællesskaber gror, og det tætte samarbejde med uddannelses- og kulturinstitutioner og erhvervsliv skaber nye indsigter og fælles værdi. </a:t>
            </a:r>
          </a:p>
          <a:p>
            <a:pPr algn="l"/>
            <a:r>
              <a:rPr lang="da-DK" i="0" dirty="0">
                <a:effectLst/>
              </a:rPr>
              <a:t>Forskellige holdninger, forståelser og tilgange mødes, og vi får øje på flere nuancer, og bliver klogere sammen.</a:t>
            </a:r>
          </a:p>
          <a:p>
            <a:endParaRPr lang="da-DK" dirty="0"/>
          </a:p>
        </p:txBody>
      </p:sp>
      <p:pic>
        <p:nvPicPr>
          <p:cNvPr id="4" name="Billede 3">
            <a:extLst>
              <a:ext uri="{FF2B5EF4-FFF2-40B4-BE49-F238E27FC236}">
                <a16:creationId xmlns:a16="http://schemas.microsoft.com/office/drawing/2014/main" id="{390E0044-5F62-4BEE-9C0F-9F3EB12FA02F}"/>
              </a:ext>
            </a:extLst>
          </p:cNvPr>
          <p:cNvPicPr>
            <a:picLocks noChangeAspect="1"/>
          </p:cNvPicPr>
          <p:nvPr/>
        </p:nvPicPr>
        <p:blipFill>
          <a:blip r:embed="rId2"/>
          <a:stretch>
            <a:fillRect/>
          </a:stretch>
        </p:blipFill>
        <p:spPr>
          <a:xfrm>
            <a:off x="9940238" y="304961"/>
            <a:ext cx="2066942" cy="1523839"/>
          </a:xfrm>
          <a:prstGeom prst="rect">
            <a:avLst/>
          </a:prstGeom>
        </p:spPr>
      </p:pic>
    </p:spTree>
    <p:extLst>
      <p:ext uri="{BB962C8B-B14F-4D97-AF65-F5344CB8AC3E}">
        <p14:creationId xmlns:p14="http://schemas.microsoft.com/office/powerpoint/2010/main" val="156161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DDBBE576-6453-4920-9A0E-1CAF7AA72348}"/>
              </a:ext>
            </a:extLst>
          </p:cNvPr>
          <p:cNvPicPr>
            <a:picLocks noChangeAspect="1"/>
          </p:cNvPicPr>
          <p:nvPr/>
        </p:nvPicPr>
        <p:blipFill>
          <a:blip r:embed="rId2"/>
          <a:stretch>
            <a:fillRect/>
          </a:stretch>
        </p:blipFill>
        <p:spPr>
          <a:xfrm>
            <a:off x="10068452" y="295631"/>
            <a:ext cx="2022703" cy="1491224"/>
          </a:xfrm>
          <a:prstGeom prst="rect">
            <a:avLst/>
          </a:prstGeom>
        </p:spPr>
      </p:pic>
      <p:pic>
        <p:nvPicPr>
          <p:cNvPr id="4" name="Grafik 1">
            <a:extLst>
              <a:ext uri="{FF2B5EF4-FFF2-40B4-BE49-F238E27FC236}">
                <a16:creationId xmlns:a16="http://schemas.microsoft.com/office/drawing/2014/main" id="{E57F393B-47FB-4130-939A-7548B0920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7" t="3175" b="21875"/>
          <a:stretch/>
        </p:blipFill>
        <p:spPr bwMode="auto">
          <a:xfrm>
            <a:off x="910179" y="1088054"/>
            <a:ext cx="9593048" cy="51821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747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99CE9-C436-4831-B8AF-3106A6158122}"/>
              </a:ext>
            </a:extLst>
          </p:cNvPr>
          <p:cNvSpPr>
            <a:spLocks noGrp="1"/>
          </p:cNvSpPr>
          <p:nvPr>
            <p:ph type="title"/>
          </p:nvPr>
        </p:nvSpPr>
        <p:spPr/>
        <p:txBody>
          <a:bodyPr/>
          <a:lstStyle/>
          <a:p>
            <a:r>
              <a:rPr lang="da-DK" dirty="0"/>
              <a:t>Politikker contra målplaner</a:t>
            </a:r>
          </a:p>
        </p:txBody>
      </p:sp>
      <p:sp>
        <p:nvSpPr>
          <p:cNvPr id="3" name="Pladsholder til indhold 2">
            <a:extLst>
              <a:ext uri="{FF2B5EF4-FFF2-40B4-BE49-F238E27FC236}">
                <a16:creationId xmlns:a16="http://schemas.microsoft.com/office/drawing/2014/main" id="{F20AC209-37A0-4F2C-99DF-2552A7369D54}"/>
              </a:ext>
            </a:extLst>
          </p:cNvPr>
          <p:cNvSpPr>
            <a:spLocks noGrp="1"/>
          </p:cNvSpPr>
          <p:nvPr>
            <p:ph idx="1"/>
          </p:nvPr>
        </p:nvSpPr>
        <p:spPr>
          <a:xfrm>
            <a:off x="1988327" y="1340769"/>
            <a:ext cx="8137525" cy="4537075"/>
          </a:xfrm>
        </p:spPr>
        <p:txBody>
          <a:bodyPr/>
          <a:lstStyle/>
          <a:p>
            <a:pPr marL="0" indent="0">
              <a:buNone/>
            </a:pPr>
            <a:r>
              <a:rPr lang="da-DK" b="1" dirty="0"/>
              <a:t>                  POLITIKKER		                MÅLPLANER</a:t>
            </a:r>
          </a:p>
        </p:txBody>
      </p:sp>
      <p:sp>
        <p:nvSpPr>
          <p:cNvPr id="28" name="Rektangel: afrundede hjørner 27">
            <a:extLst>
              <a:ext uri="{FF2B5EF4-FFF2-40B4-BE49-F238E27FC236}">
                <a16:creationId xmlns:a16="http://schemas.microsoft.com/office/drawing/2014/main" id="{226F973A-B88D-4C02-95FA-337BCBD615B6}"/>
              </a:ext>
            </a:extLst>
          </p:cNvPr>
          <p:cNvSpPr/>
          <p:nvPr/>
        </p:nvSpPr>
        <p:spPr>
          <a:xfrm>
            <a:off x="1949414" y="1764355"/>
            <a:ext cx="4434618" cy="4509445"/>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1" u="none" strike="noStrike" kern="1200" cap="none" spc="0" normalizeH="0" baseline="0" noProof="0" dirty="0">
                <a:ln>
                  <a:noFill/>
                </a:ln>
                <a:solidFill>
                  <a:srgbClr val="FFFFFF"/>
                </a:solidFill>
                <a:effectLst/>
                <a:uLnTx/>
                <a:uFillTx/>
                <a:latin typeface="Georgia"/>
                <a:ea typeface="+mn-ea"/>
                <a:cs typeface="+mn-cs"/>
              </a:rPr>
              <a:t>Ønsket fremtidsscenarie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FFFFFF"/>
                </a:solidFill>
                <a:effectLst/>
                <a:uLnTx/>
                <a:uFillTx/>
                <a:latin typeface="Georgia"/>
                <a:ea typeface="+mn-ea"/>
                <a:cs typeface="+mn-cs"/>
              </a:rPr>
              <a:t>Fremtidsscenariet i politikkerne angiver den ønskede fremtid for de borgere de vedrører.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FFFFFF"/>
                </a:solidFill>
                <a:effectLst/>
                <a:uLnTx/>
                <a:uFillTx/>
                <a:latin typeface="Georgia"/>
                <a:ea typeface="+mn-ea"/>
                <a:cs typeface="+mn-cs"/>
              </a:rPr>
              <a:t>Den knytter an til Kommunalbestyrelsens vision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FFFFFF"/>
                </a:solidFill>
                <a:effectLst/>
                <a:uLnTx/>
                <a:uFillTx/>
                <a:latin typeface="Georgia"/>
                <a:ea typeface="+mn-ea"/>
                <a:cs typeface="+mn-cs"/>
              </a:rPr>
              <a:t>Et godt fremtidsscenarie er inden for synsvidde, men ude for rækkevidde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FFFFFF"/>
                </a:solidFill>
                <a:effectLst/>
                <a:uLnTx/>
                <a:uFillTx/>
                <a:latin typeface="Georgia"/>
                <a:ea typeface="+mn-ea"/>
                <a:cs typeface="+mn-cs"/>
              </a:rPr>
              <a:t>______________________</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1" u="none" strike="noStrike" kern="1200" cap="none" spc="0" normalizeH="0" baseline="0" noProof="0" dirty="0">
                <a:ln>
                  <a:noFill/>
                </a:ln>
                <a:solidFill>
                  <a:srgbClr val="FFFFFF"/>
                </a:solidFill>
                <a:effectLst/>
                <a:uLnTx/>
                <a:uFillTx/>
                <a:latin typeface="Georgia"/>
                <a:ea typeface="+mn-ea"/>
                <a:cs typeface="+mn-cs"/>
              </a:rPr>
              <a:t>Målsætninger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FFFFFF"/>
                </a:solidFill>
                <a:effectLst/>
                <a:uLnTx/>
                <a:uFillTx/>
                <a:latin typeface="Georgia"/>
                <a:ea typeface="+mn-ea"/>
                <a:cs typeface="+mn-cs"/>
              </a:rPr>
              <a:t>Konkretisering af fremtidsscenarie, som angiver den retning vi skal bevæge os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dirty="0">
                <a:ln>
                  <a:noFill/>
                </a:ln>
                <a:solidFill>
                  <a:srgbClr val="FFFFFF"/>
                </a:solidFill>
                <a:effectLst/>
                <a:uLnTx/>
                <a:uFillTx/>
                <a:latin typeface="Georgia"/>
                <a:ea typeface="+mn-ea"/>
                <a:cs typeface="+mn-cs"/>
              </a:rPr>
              <a:t>De er byggeklodser, som tilsammen kan indfri fremtidsscenariet inden for politikken, og som medvirker til at indfri visionen.</a:t>
            </a:r>
          </a:p>
        </p:txBody>
      </p:sp>
      <p:sp>
        <p:nvSpPr>
          <p:cNvPr id="34" name="Rektangel: afrundede hjørner 33">
            <a:extLst>
              <a:ext uri="{FF2B5EF4-FFF2-40B4-BE49-F238E27FC236}">
                <a16:creationId xmlns:a16="http://schemas.microsoft.com/office/drawing/2014/main" id="{F2D33C1B-A61B-4725-8634-23530E6CD20F}"/>
              </a:ext>
            </a:extLst>
          </p:cNvPr>
          <p:cNvSpPr/>
          <p:nvPr/>
        </p:nvSpPr>
        <p:spPr>
          <a:xfrm>
            <a:off x="7151499" y="2010188"/>
            <a:ext cx="3741788" cy="3227734"/>
          </a:xfrm>
          <a:prstGeom prst="roundRect">
            <a:avLst/>
          </a:prstGeom>
          <a:solidFill>
            <a:schemeClr val="accent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1" u="none" strike="noStrike" kern="1200" cap="none" spc="0" normalizeH="0" baseline="0" noProof="0" dirty="0">
                <a:ln>
                  <a:noFill/>
                </a:ln>
                <a:solidFill>
                  <a:srgbClr val="FFFFFF"/>
                </a:solidFill>
                <a:effectLst/>
                <a:uLnTx/>
                <a:uFillTx/>
                <a:latin typeface="Georgia"/>
                <a:ea typeface="+mn-ea"/>
                <a:cs typeface="+mn-cs"/>
              </a:rPr>
              <a:t>Mål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600" b="1" i="1" u="none" strike="noStrike" kern="1200" cap="none" spc="0" normalizeH="0" baseline="0" noProof="0" dirty="0">
              <a:ln>
                <a:noFill/>
              </a:ln>
              <a:solidFill>
                <a:srgbClr val="FFFFFF"/>
              </a:solidFill>
              <a:effectLst/>
              <a:uLnTx/>
              <a:uFillTx/>
              <a:latin typeface="Georg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1" u="none" strike="noStrike" kern="1200" cap="none" spc="0" normalizeH="0" baseline="0" noProof="0" dirty="0">
                <a:ln>
                  <a:noFill/>
                </a:ln>
                <a:solidFill>
                  <a:srgbClr val="FFFFFF"/>
                </a:solidFill>
                <a:effectLst/>
                <a:uLnTx/>
                <a:uFillTx/>
                <a:latin typeface="Georgia"/>
                <a:ea typeface="+mn-ea"/>
                <a:cs typeface="+mn-cs"/>
              </a:rPr>
              <a:t>Tegn</a:t>
            </a:r>
          </a:p>
          <a:p>
            <a:pPr marL="0" marR="0" lvl="0" indent="0" algn="l" defTabSz="914400" rtl="0" eaLnBrk="1" fontAlgn="base" latinLnBrk="0" hangingPunct="1">
              <a:lnSpc>
                <a:spcPct val="100000"/>
              </a:lnSpc>
              <a:spcBef>
                <a:spcPct val="0"/>
              </a:spcBef>
              <a:spcAft>
                <a:spcPct val="0"/>
              </a:spcAft>
              <a:buClrTx/>
              <a:buSzTx/>
              <a:buFontTx/>
              <a:buNone/>
              <a:tabLst/>
              <a:defRPr/>
            </a:pPr>
            <a:endParaRPr lang="da-DK" sz="1600" b="1" i="1" dirty="0">
              <a:solidFill>
                <a:srgbClr val="FFFFFF"/>
              </a:solidFill>
              <a:latin typeface="Georgi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a-DK" sz="1600" b="1" i="1" dirty="0">
                <a:solidFill>
                  <a:srgbClr val="FFFFFF"/>
                </a:solidFill>
                <a:latin typeface="Georgia"/>
              </a:rPr>
              <a:t>Prøvehandlinger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600" b="1" i="1" u="none" strike="noStrike" kern="1200" cap="none" spc="0" normalizeH="0" baseline="0" noProof="0" dirty="0">
              <a:ln>
                <a:noFill/>
              </a:ln>
              <a:solidFill>
                <a:srgbClr val="FFFFFF"/>
              </a:solidFill>
              <a:effectLst/>
              <a:uLnTx/>
              <a:uFillTx/>
              <a:latin typeface="Georg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1" u="none" strike="noStrike" kern="1200" cap="none" spc="0" normalizeH="0" baseline="0" noProof="0" dirty="0">
                <a:ln>
                  <a:noFill/>
                </a:ln>
                <a:solidFill>
                  <a:srgbClr val="FFFFFF"/>
                </a:solidFill>
                <a:effectLst/>
                <a:uLnTx/>
                <a:uFillTx/>
                <a:latin typeface="Georgia"/>
                <a:ea typeface="+mn-ea"/>
                <a:cs typeface="+mn-cs"/>
              </a:rPr>
              <a:t>Evaluering</a:t>
            </a:r>
          </a:p>
          <a:p>
            <a:pPr marL="0" marR="0" lvl="0" indent="0" algn="l" defTabSz="914400" rtl="0" eaLnBrk="1" fontAlgn="base" latinLnBrk="0" hangingPunct="1">
              <a:lnSpc>
                <a:spcPct val="100000"/>
              </a:lnSpc>
              <a:spcBef>
                <a:spcPct val="0"/>
              </a:spcBef>
              <a:spcAft>
                <a:spcPct val="0"/>
              </a:spcAft>
              <a:buClrTx/>
              <a:buSzTx/>
              <a:buFontTx/>
              <a:buNone/>
              <a:tabLst/>
              <a:defRPr/>
            </a:pPr>
            <a:endParaRPr lang="da-DK" sz="1600" b="1" i="1" dirty="0">
              <a:solidFill>
                <a:srgbClr val="FFFFFF"/>
              </a:solidFill>
              <a:latin typeface="Georgi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a-DK" sz="1600" b="1" i="1" dirty="0">
                <a:solidFill>
                  <a:srgbClr val="FFFFFF"/>
                </a:solidFill>
                <a:latin typeface="Georgia"/>
              </a:rPr>
              <a:t>Læring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600" b="1" i="1" u="none" strike="noStrike" kern="1200" cap="none" spc="0" normalizeH="0" baseline="0" noProof="0" dirty="0">
              <a:ln>
                <a:noFill/>
              </a:ln>
              <a:solidFill>
                <a:srgbClr val="FFFFFF"/>
              </a:solidFill>
              <a:effectLst/>
              <a:uLnTx/>
              <a:uFillTx/>
              <a:latin typeface="Georg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a-DK" sz="1600" b="1" i="1" dirty="0">
                <a:solidFill>
                  <a:srgbClr val="FFFFFF"/>
                </a:solidFill>
                <a:latin typeface="Georgia"/>
              </a:rPr>
              <a:t>Milepælsplan</a:t>
            </a:r>
            <a:endParaRPr kumimoji="0" lang="da-DK" sz="1600" b="1" i="1" u="none" strike="noStrike" kern="1200" cap="none" spc="0" normalizeH="0" baseline="0" noProof="0" dirty="0">
              <a:ln>
                <a:noFill/>
              </a:ln>
              <a:solidFill>
                <a:srgbClr val="FFFFFF"/>
              </a:solidFill>
              <a:effectLst/>
              <a:uLnTx/>
              <a:uFillTx/>
              <a:latin typeface="Georgia"/>
              <a:ea typeface="+mn-ea"/>
              <a:cs typeface="+mn-cs"/>
            </a:endParaRPr>
          </a:p>
        </p:txBody>
      </p:sp>
      <p:sp>
        <p:nvSpPr>
          <p:cNvPr id="8" name="Pil: højre 7">
            <a:extLst>
              <a:ext uri="{FF2B5EF4-FFF2-40B4-BE49-F238E27FC236}">
                <a16:creationId xmlns:a16="http://schemas.microsoft.com/office/drawing/2014/main" id="{456F3C80-B484-4975-847E-B7381A03E54F}"/>
              </a:ext>
            </a:extLst>
          </p:cNvPr>
          <p:cNvSpPr/>
          <p:nvPr/>
        </p:nvSpPr>
        <p:spPr>
          <a:xfrm>
            <a:off x="6624473" y="3248968"/>
            <a:ext cx="397937" cy="360040"/>
          </a:xfrm>
          <a:prstGeom prst="righ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800" b="0" i="1" u="none" strike="noStrike" kern="1200" cap="none" spc="0" normalizeH="0" baseline="0" noProof="0" dirty="0" err="1">
              <a:ln>
                <a:noFill/>
              </a:ln>
              <a:solidFill>
                <a:srgbClr val="FFFFFF"/>
              </a:solidFill>
              <a:effectLst/>
              <a:uLnTx/>
              <a:uFillTx/>
              <a:latin typeface="Georgia"/>
              <a:ea typeface="+mn-ea"/>
              <a:cs typeface="+mn-cs"/>
            </a:endParaRPr>
          </a:p>
        </p:txBody>
      </p:sp>
      <p:pic>
        <p:nvPicPr>
          <p:cNvPr id="7" name="Billede 6">
            <a:extLst>
              <a:ext uri="{FF2B5EF4-FFF2-40B4-BE49-F238E27FC236}">
                <a16:creationId xmlns:a16="http://schemas.microsoft.com/office/drawing/2014/main" id="{F9E692CD-04F0-4679-A492-A229E7FA5D85}"/>
              </a:ext>
            </a:extLst>
          </p:cNvPr>
          <p:cNvPicPr>
            <a:picLocks noChangeAspect="1"/>
          </p:cNvPicPr>
          <p:nvPr/>
        </p:nvPicPr>
        <p:blipFill>
          <a:blip r:embed="rId3"/>
          <a:stretch>
            <a:fillRect/>
          </a:stretch>
        </p:blipFill>
        <p:spPr>
          <a:xfrm>
            <a:off x="9882232" y="304961"/>
            <a:ext cx="2124948" cy="1566603"/>
          </a:xfrm>
          <a:prstGeom prst="rect">
            <a:avLst/>
          </a:prstGeom>
        </p:spPr>
      </p:pic>
    </p:spTree>
    <p:extLst>
      <p:ext uri="{BB962C8B-B14F-4D97-AF65-F5344CB8AC3E}">
        <p14:creationId xmlns:p14="http://schemas.microsoft.com/office/powerpoint/2010/main" val="403508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52E4CE72-F827-4B9E-AB3A-BFBAE5F2BA1C}"/>
              </a:ext>
            </a:extLst>
          </p:cNvPr>
          <p:cNvPicPr>
            <a:picLocks noChangeAspect="1"/>
          </p:cNvPicPr>
          <p:nvPr/>
        </p:nvPicPr>
        <p:blipFill>
          <a:blip r:embed="rId2"/>
          <a:stretch>
            <a:fillRect/>
          </a:stretch>
        </p:blipFill>
        <p:spPr>
          <a:xfrm>
            <a:off x="1871482" y="253068"/>
            <a:ext cx="8365146" cy="6084888"/>
          </a:xfrm>
          <a:prstGeom prst="rect">
            <a:avLst/>
          </a:prstGeom>
          <a:noFill/>
        </p:spPr>
      </p:pic>
      <p:pic>
        <p:nvPicPr>
          <p:cNvPr id="3" name="Billede 2">
            <a:extLst>
              <a:ext uri="{FF2B5EF4-FFF2-40B4-BE49-F238E27FC236}">
                <a16:creationId xmlns:a16="http://schemas.microsoft.com/office/drawing/2014/main" id="{16702762-4116-482F-9B9C-605C94B1677E}"/>
              </a:ext>
            </a:extLst>
          </p:cNvPr>
          <p:cNvPicPr>
            <a:picLocks noChangeAspect="1"/>
          </p:cNvPicPr>
          <p:nvPr/>
        </p:nvPicPr>
        <p:blipFill>
          <a:blip r:embed="rId3"/>
          <a:stretch>
            <a:fillRect/>
          </a:stretch>
        </p:blipFill>
        <p:spPr>
          <a:xfrm>
            <a:off x="9758176" y="304961"/>
            <a:ext cx="2249004" cy="1658063"/>
          </a:xfrm>
          <a:prstGeom prst="rect">
            <a:avLst/>
          </a:prstGeom>
        </p:spPr>
      </p:pic>
    </p:spTree>
    <p:extLst>
      <p:ext uri="{BB962C8B-B14F-4D97-AF65-F5344CB8AC3E}">
        <p14:creationId xmlns:p14="http://schemas.microsoft.com/office/powerpoint/2010/main" val="15198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45D1C-111F-4D0C-9D67-0180C56FEDE7}"/>
              </a:ext>
            </a:extLst>
          </p:cNvPr>
          <p:cNvSpPr>
            <a:spLocks noGrp="1"/>
          </p:cNvSpPr>
          <p:nvPr>
            <p:ph type="title"/>
          </p:nvPr>
        </p:nvSpPr>
        <p:spPr/>
        <p:txBody>
          <a:bodyPr/>
          <a:lstStyle/>
          <a:p>
            <a:r>
              <a:rPr lang="da-DK" dirty="0"/>
              <a:t>Én kommune – én organisation</a:t>
            </a:r>
          </a:p>
        </p:txBody>
      </p:sp>
      <p:sp>
        <p:nvSpPr>
          <p:cNvPr id="3" name="Pladsholder til indhold 2">
            <a:extLst>
              <a:ext uri="{FF2B5EF4-FFF2-40B4-BE49-F238E27FC236}">
                <a16:creationId xmlns:a16="http://schemas.microsoft.com/office/drawing/2014/main" id="{A0CAA429-1CE6-4488-B2F0-BE197F230C2C}"/>
              </a:ext>
            </a:extLst>
          </p:cNvPr>
          <p:cNvSpPr>
            <a:spLocks noGrp="1"/>
          </p:cNvSpPr>
          <p:nvPr>
            <p:ph idx="1"/>
          </p:nvPr>
        </p:nvSpPr>
        <p:spPr>
          <a:xfrm>
            <a:off x="185351" y="1387176"/>
            <a:ext cx="11335667" cy="4537075"/>
          </a:xfrm>
        </p:spPr>
        <p:txBody>
          <a:bodyPr/>
          <a:lstStyle/>
          <a:p>
            <a:r>
              <a:rPr lang="da-DK" dirty="0"/>
              <a:t>Det er vores opgave som organisation at skabe værdi for borgerne i Albertslund. Derfor skal vores organisation indrettes, så den skaber de bedste forudsætninger for, at vi kan lykkes med de indsatser, der netop kan etablere den merværdi.</a:t>
            </a:r>
          </a:p>
          <a:p>
            <a:endParaRPr lang="da-DK" dirty="0"/>
          </a:p>
          <a:p>
            <a:r>
              <a:rPr lang="da-DK" dirty="0"/>
              <a:t>For at skabe forudsætninger herfor, har vi foretaget følgende centrale ændringer:</a:t>
            </a:r>
          </a:p>
          <a:p>
            <a:pPr lvl="1">
              <a:lnSpc>
                <a:spcPct val="150000"/>
              </a:lnSpc>
            </a:pPr>
            <a:r>
              <a:rPr lang="da-DK" dirty="0"/>
              <a:t>Et mere overskueligt styringshierarki med kort vej fra vision til daglige handlinger i organisationen</a:t>
            </a:r>
          </a:p>
          <a:p>
            <a:pPr lvl="1">
              <a:lnSpc>
                <a:spcPct val="150000"/>
              </a:lnSpc>
            </a:pPr>
            <a:r>
              <a:rPr lang="da-DK" dirty="0"/>
              <a:t>Færre styringsdokumenter</a:t>
            </a:r>
          </a:p>
          <a:p>
            <a:pPr lvl="1">
              <a:lnSpc>
                <a:spcPct val="150000"/>
              </a:lnSpc>
            </a:pPr>
            <a:r>
              <a:rPr lang="da-DK" dirty="0"/>
              <a:t>Hele organisationen arbejder ud fra samme årshjul og med samme skabeloner for at skabe en bedre ramme for tværfagligt samarbejde</a:t>
            </a:r>
          </a:p>
          <a:p>
            <a:pPr lvl="1">
              <a:lnSpc>
                <a:spcPct val="150000"/>
              </a:lnSpc>
            </a:pPr>
            <a:r>
              <a:rPr lang="da-DK" dirty="0"/>
              <a:t>Gode rammer for faglig refleksion, dialog og udvikling blandt medarbejdere og ledere.</a:t>
            </a:r>
          </a:p>
          <a:p>
            <a:endParaRPr lang="da-DK" dirty="0"/>
          </a:p>
          <a:p>
            <a:endParaRPr lang="da-DK" dirty="0"/>
          </a:p>
        </p:txBody>
      </p:sp>
    </p:spTree>
    <p:extLst>
      <p:ext uri="{BB962C8B-B14F-4D97-AF65-F5344CB8AC3E}">
        <p14:creationId xmlns:p14="http://schemas.microsoft.com/office/powerpoint/2010/main" val="259472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E770B8CF-6A10-4C0C-9E26-06D6045617C4}"/>
              </a:ext>
            </a:extLst>
          </p:cNvPr>
          <p:cNvPicPr>
            <a:picLocks noChangeAspect="1"/>
          </p:cNvPicPr>
          <p:nvPr/>
        </p:nvPicPr>
        <p:blipFill>
          <a:blip r:embed="rId2"/>
          <a:stretch>
            <a:fillRect/>
          </a:stretch>
        </p:blipFill>
        <p:spPr>
          <a:xfrm>
            <a:off x="9746796" y="304961"/>
            <a:ext cx="2260383" cy="1666452"/>
          </a:xfrm>
          <a:prstGeom prst="rect">
            <a:avLst/>
          </a:prstGeom>
        </p:spPr>
      </p:pic>
      <p:sp>
        <p:nvSpPr>
          <p:cNvPr id="2" name="Titel 1">
            <a:extLst>
              <a:ext uri="{FF2B5EF4-FFF2-40B4-BE49-F238E27FC236}">
                <a16:creationId xmlns:a16="http://schemas.microsoft.com/office/drawing/2014/main" id="{A0538F58-6331-4221-8F4C-79B1AE7BB785}"/>
              </a:ext>
            </a:extLst>
          </p:cNvPr>
          <p:cNvSpPr>
            <a:spLocks noGrp="1"/>
          </p:cNvSpPr>
          <p:nvPr>
            <p:ph type="title"/>
          </p:nvPr>
        </p:nvSpPr>
        <p:spPr/>
        <p:txBody>
          <a:bodyPr/>
          <a:lstStyle/>
          <a:p>
            <a:r>
              <a:rPr lang="da-DK" dirty="0"/>
              <a:t>Udefra og ind-perspektiv – </a:t>
            </a:r>
            <a:br>
              <a:rPr lang="da-DK" dirty="0"/>
            </a:br>
            <a:r>
              <a:rPr lang="da-DK" dirty="0"/>
              <a:t>i arbejdet med målsætninger og mål</a:t>
            </a:r>
          </a:p>
        </p:txBody>
      </p:sp>
      <p:sp>
        <p:nvSpPr>
          <p:cNvPr id="5" name="Ellipse 4">
            <a:extLst>
              <a:ext uri="{FF2B5EF4-FFF2-40B4-BE49-F238E27FC236}">
                <a16:creationId xmlns:a16="http://schemas.microsoft.com/office/drawing/2014/main" id="{7E9B230E-24AE-4C95-97AF-A5D3FEEA9E54}"/>
              </a:ext>
            </a:extLst>
          </p:cNvPr>
          <p:cNvSpPr/>
          <p:nvPr/>
        </p:nvSpPr>
        <p:spPr>
          <a:xfrm>
            <a:off x="1473238" y="1754891"/>
            <a:ext cx="2705100" cy="2562225"/>
          </a:xfrm>
          <a:prstGeom prst="ellipse">
            <a:avLst/>
          </a:prstGeom>
          <a:solidFill>
            <a:srgbClr val="007033"/>
          </a:solidFill>
          <a:ln>
            <a:solidFill>
              <a:srgbClr val="0070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Børneliv</a:t>
            </a: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0-12 år</a:t>
            </a:r>
          </a:p>
        </p:txBody>
      </p:sp>
      <p:sp>
        <p:nvSpPr>
          <p:cNvPr id="6" name="Ellipse 5">
            <a:extLst>
              <a:ext uri="{FF2B5EF4-FFF2-40B4-BE49-F238E27FC236}">
                <a16:creationId xmlns:a16="http://schemas.microsoft.com/office/drawing/2014/main" id="{FFB63619-62B7-451F-9DC2-609284BEEF6C}"/>
              </a:ext>
            </a:extLst>
          </p:cNvPr>
          <p:cNvSpPr/>
          <p:nvPr/>
        </p:nvSpPr>
        <p:spPr>
          <a:xfrm>
            <a:off x="4749165" y="1757998"/>
            <a:ext cx="2705100" cy="2562225"/>
          </a:xfrm>
          <a:prstGeom prst="ellipse">
            <a:avLst/>
          </a:prstGeom>
          <a:solidFill>
            <a:srgbClr val="005DA2"/>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Ungeliv</a:t>
            </a: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12-25 år</a:t>
            </a:r>
          </a:p>
        </p:txBody>
      </p:sp>
      <p:sp>
        <p:nvSpPr>
          <p:cNvPr id="7" name="Ellipse 6">
            <a:extLst>
              <a:ext uri="{FF2B5EF4-FFF2-40B4-BE49-F238E27FC236}">
                <a16:creationId xmlns:a16="http://schemas.microsoft.com/office/drawing/2014/main" id="{6EE03360-D555-417E-83F2-8FB00687B1C2}"/>
              </a:ext>
            </a:extLst>
          </p:cNvPr>
          <p:cNvSpPr/>
          <p:nvPr/>
        </p:nvSpPr>
        <p:spPr>
          <a:xfrm>
            <a:off x="8013664" y="1754891"/>
            <a:ext cx="2705100" cy="25622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Voksenliv</a:t>
            </a: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25-70 år</a:t>
            </a:r>
          </a:p>
        </p:txBody>
      </p:sp>
      <p:sp>
        <p:nvSpPr>
          <p:cNvPr id="8" name="Ellipse 7">
            <a:extLst>
              <a:ext uri="{FF2B5EF4-FFF2-40B4-BE49-F238E27FC236}">
                <a16:creationId xmlns:a16="http://schemas.microsoft.com/office/drawing/2014/main" id="{DC6E4C74-0D07-4540-99F9-617489FAAF30}"/>
              </a:ext>
            </a:extLst>
          </p:cNvPr>
          <p:cNvSpPr/>
          <p:nvPr/>
        </p:nvSpPr>
        <p:spPr>
          <a:xfrm>
            <a:off x="3105488" y="4178438"/>
            <a:ext cx="2705100" cy="2562225"/>
          </a:xfrm>
          <a:prstGeom prst="ellipse">
            <a:avLst/>
          </a:prstGeom>
          <a:solidFill>
            <a:srgbClr val="D2B900"/>
          </a:solidFill>
          <a:ln>
            <a:solidFill>
              <a:srgbClr val="D2B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err="1">
                <a:effectLst/>
                <a:latin typeface="Arial" panose="020B0604020202020204" pitchFamily="34" charset="0"/>
                <a:ea typeface="Times New Roman" panose="02020603050405020304" pitchFamily="18" charset="0"/>
                <a:cs typeface="Times New Roman" panose="02020603050405020304" pitchFamily="18" charset="0"/>
              </a:rPr>
              <a:t>Ældreliv</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70+ år</a:t>
            </a:r>
          </a:p>
        </p:txBody>
      </p:sp>
      <p:sp>
        <p:nvSpPr>
          <p:cNvPr id="9" name="Ellipse 8">
            <a:extLst>
              <a:ext uri="{FF2B5EF4-FFF2-40B4-BE49-F238E27FC236}">
                <a16:creationId xmlns:a16="http://schemas.microsoft.com/office/drawing/2014/main" id="{03643196-9320-4561-AA03-894F5150B1EE}"/>
              </a:ext>
            </a:extLst>
          </p:cNvPr>
          <p:cNvSpPr/>
          <p:nvPr/>
        </p:nvSpPr>
        <p:spPr>
          <a:xfrm>
            <a:off x="6612841" y="4178438"/>
            <a:ext cx="2705100" cy="2562225"/>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Erhvervsliv</a:t>
            </a:r>
            <a:endParaRPr lang="da-DK" sz="1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979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BD9189B-6767-4556-BEB9-6E9CFE734651}"/>
              </a:ext>
            </a:extLst>
          </p:cNvPr>
          <p:cNvSpPr>
            <a:spLocks noGrp="1"/>
          </p:cNvSpPr>
          <p:nvPr>
            <p:ph idx="1"/>
          </p:nvPr>
        </p:nvSpPr>
        <p:spPr/>
        <p:txBody>
          <a:bodyPr/>
          <a:lstStyle/>
          <a:p>
            <a:pPr marL="0" indent="0">
              <a:buNone/>
            </a:pPr>
            <a:endParaRPr lang="da-DK" dirty="0"/>
          </a:p>
          <a:p>
            <a:pPr marL="0" indent="0">
              <a:buNone/>
            </a:pPr>
            <a:endParaRPr lang="da-DK" dirty="0"/>
          </a:p>
          <a:p>
            <a:pPr marL="0" indent="0">
              <a:buNone/>
            </a:pPr>
            <a:endParaRPr lang="da-DK" dirty="0"/>
          </a:p>
          <a:p>
            <a:pPr marL="0" indent="0" algn="ctr">
              <a:buNone/>
            </a:pPr>
            <a:r>
              <a:rPr lang="da-DK" sz="5500" dirty="0"/>
              <a:t>Målsætninger 2023</a:t>
            </a:r>
          </a:p>
        </p:txBody>
      </p:sp>
      <p:pic>
        <p:nvPicPr>
          <p:cNvPr id="4" name="Billede 3">
            <a:extLst>
              <a:ext uri="{FF2B5EF4-FFF2-40B4-BE49-F238E27FC236}">
                <a16:creationId xmlns:a16="http://schemas.microsoft.com/office/drawing/2014/main" id="{8687F096-0CC2-4D35-B344-7FD49055C43A}"/>
              </a:ext>
            </a:extLst>
          </p:cNvPr>
          <p:cNvPicPr>
            <a:picLocks noChangeAspect="1"/>
          </p:cNvPicPr>
          <p:nvPr/>
        </p:nvPicPr>
        <p:blipFill>
          <a:blip r:embed="rId2"/>
          <a:stretch>
            <a:fillRect/>
          </a:stretch>
        </p:blipFill>
        <p:spPr>
          <a:xfrm>
            <a:off x="9644386" y="304961"/>
            <a:ext cx="2362793" cy="1741953"/>
          </a:xfrm>
          <a:prstGeom prst="rect">
            <a:avLst/>
          </a:prstGeom>
        </p:spPr>
      </p:pic>
    </p:spTree>
    <p:extLst>
      <p:ext uri="{BB962C8B-B14F-4D97-AF65-F5344CB8AC3E}">
        <p14:creationId xmlns:p14="http://schemas.microsoft.com/office/powerpoint/2010/main" val="273640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CD815-8CA3-42FC-934A-326A7CB2B312}"/>
              </a:ext>
            </a:extLst>
          </p:cNvPr>
          <p:cNvSpPr>
            <a:spLocks noGrp="1"/>
          </p:cNvSpPr>
          <p:nvPr>
            <p:ph type="title"/>
          </p:nvPr>
        </p:nvSpPr>
        <p:spPr/>
        <p:txBody>
          <a:bodyPr/>
          <a:lstStyle/>
          <a:p>
            <a:r>
              <a:rPr lang="da-DK" dirty="0"/>
              <a:t>Børneliv</a:t>
            </a:r>
          </a:p>
        </p:txBody>
      </p:sp>
      <p:sp>
        <p:nvSpPr>
          <p:cNvPr id="4" name="Ellipse 3">
            <a:extLst>
              <a:ext uri="{FF2B5EF4-FFF2-40B4-BE49-F238E27FC236}">
                <a16:creationId xmlns:a16="http://schemas.microsoft.com/office/drawing/2014/main" id="{96571E1A-8FED-4B5A-B55B-98D1102770B3}"/>
              </a:ext>
            </a:extLst>
          </p:cNvPr>
          <p:cNvSpPr/>
          <p:nvPr/>
        </p:nvSpPr>
        <p:spPr>
          <a:xfrm>
            <a:off x="4494734" y="3201035"/>
            <a:ext cx="2705100" cy="2562225"/>
          </a:xfrm>
          <a:prstGeom prst="ellipse">
            <a:avLst/>
          </a:prstGeom>
          <a:solidFill>
            <a:srgbClr val="007033"/>
          </a:solidFill>
          <a:ln>
            <a:solidFill>
              <a:srgbClr val="0070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Børneliv</a:t>
            </a: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0-12 år</a:t>
            </a:r>
          </a:p>
        </p:txBody>
      </p:sp>
      <p:sp>
        <p:nvSpPr>
          <p:cNvPr id="5" name="Ellipse 4">
            <a:extLst>
              <a:ext uri="{FF2B5EF4-FFF2-40B4-BE49-F238E27FC236}">
                <a16:creationId xmlns:a16="http://schemas.microsoft.com/office/drawing/2014/main" id="{08C478BA-A47B-4D5E-B8F1-C775E526C361}"/>
              </a:ext>
            </a:extLst>
          </p:cNvPr>
          <p:cNvSpPr/>
          <p:nvPr/>
        </p:nvSpPr>
        <p:spPr>
          <a:xfrm>
            <a:off x="4732859" y="866775"/>
            <a:ext cx="2232660" cy="2094230"/>
          </a:xfrm>
          <a:prstGeom prst="ellipse">
            <a:avLst/>
          </a:prstGeom>
          <a:solidFill>
            <a:srgbClr val="00D25F"/>
          </a:solidFill>
          <a:ln>
            <a:solidFill>
              <a:srgbClr val="00D2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effectLst/>
                <a:latin typeface="Arial" panose="020B0604020202020204" pitchFamily="34" charset="0"/>
                <a:ea typeface="Times New Roman" panose="02020603050405020304" pitchFamily="18" charset="0"/>
                <a:cs typeface="Times New Roman" panose="02020603050405020304" pitchFamily="18" charset="0"/>
              </a:rPr>
              <a:t>Børn og unge oplever progression i læring</a:t>
            </a:r>
          </a:p>
        </p:txBody>
      </p:sp>
      <p:sp>
        <p:nvSpPr>
          <p:cNvPr id="6" name="Ellipse 5">
            <a:extLst>
              <a:ext uri="{FF2B5EF4-FFF2-40B4-BE49-F238E27FC236}">
                <a16:creationId xmlns:a16="http://schemas.microsoft.com/office/drawing/2014/main" id="{0CD3996F-BD52-4320-B5E7-AC77450FE7BB}"/>
              </a:ext>
            </a:extLst>
          </p:cNvPr>
          <p:cNvSpPr/>
          <p:nvPr/>
        </p:nvSpPr>
        <p:spPr>
          <a:xfrm>
            <a:off x="7477964" y="3429000"/>
            <a:ext cx="2232660" cy="2094230"/>
          </a:xfrm>
          <a:prstGeom prst="ellipse">
            <a:avLst/>
          </a:prstGeom>
          <a:solidFill>
            <a:srgbClr val="00D25F"/>
          </a:solidFill>
          <a:ln>
            <a:solidFill>
              <a:srgbClr val="00D2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Den mentale og fysiske sundhed i Albertslund skal fremmes, så flere oplever bedre mental sundhed, livskvalitet og trivsel</a:t>
            </a:r>
          </a:p>
        </p:txBody>
      </p:sp>
      <p:sp>
        <p:nvSpPr>
          <p:cNvPr id="7" name="Ellipse 6">
            <a:extLst>
              <a:ext uri="{FF2B5EF4-FFF2-40B4-BE49-F238E27FC236}">
                <a16:creationId xmlns:a16="http://schemas.microsoft.com/office/drawing/2014/main" id="{F4CBC36C-6896-400C-8814-C904A3DEAF7F}"/>
              </a:ext>
            </a:extLst>
          </p:cNvPr>
          <p:cNvSpPr/>
          <p:nvPr/>
        </p:nvSpPr>
        <p:spPr>
          <a:xfrm>
            <a:off x="1983944" y="3433828"/>
            <a:ext cx="2232660" cy="2094230"/>
          </a:xfrm>
          <a:prstGeom prst="ellipse">
            <a:avLst/>
          </a:prstGeom>
          <a:solidFill>
            <a:srgbClr val="00D25F"/>
          </a:solidFill>
          <a:ln>
            <a:solidFill>
              <a:srgbClr val="00D2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effectLst/>
                <a:latin typeface="Arial" panose="020B0604020202020204" pitchFamily="34" charset="0"/>
                <a:ea typeface="Times New Roman" panose="02020603050405020304" pitchFamily="18" charset="0"/>
                <a:cs typeface="Times New Roman" panose="02020603050405020304" pitchFamily="18" charset="0"/>
              </a:rPr>
              <a:t>Deltagelses-muligheder for alle børn i Albertslund</a:t>
            </a:r>
          </a:p>
        </p:txBody>
      </p:sp>
      <p:pic>
        <p:nvPicPr>
          <p:cNvPr id="8" name="Billede 7">
            <a:extLst>
              <a:ext uri="{FF2B5EF4-FFF2-40B4-BE49-F238E27FC236}">
                <a16:creationId xmlns:a16="http://schemas.microsoft.com/office/drawing/2014/main" id="{EFA7EDA4-B880-47F1-BE56-2EA99870FE97}"/>
              </a:ext>
            </a:extLst>
          </p:cNvPr>
          <p:cNvPicPr>
            <a:picLocks noChangeAspect="1"/>
          </p:cNvPicPr>
          <p:nvPr/>
        </p:nvPicPr>
        <p:blipFill>
          <a:blip r:embed="rId2"/>
          <a:stretch>
            <a:fillRect/>
          </a:stretch>
        </p:blipFill>
        <p:spPr>
          <a:xfrm>
            <a:off x="9576114" y="304961"/>
            <a:ext cx="2431066" cy="1792287"/>
          </a:xfrm>
          <a:prstGeom prst="rect">
            <a:avLst/>
          </a:prstGeom>
        </p:spPr>
      </p:pic>
    </p:spTree>
    <p:extLst>
      <p:ext uri="{BB962C8B-B14F-4D97-AF65-F5344CB8AC3E}">
        <p14:creationId xmlns:p14="http://schemas.microsoft.com/office/powerpoint/2010/main" val="409876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93122-2D88-4E56-87DC-83323958183D}"/>
              </a:ext>
            </a:extLst>
          </p:cNvPr>
          <p:cNvSpPr>
            <a:spLocks noGrp="1"/>
          </p:cNvSpPr>
          <p:nvPr>
            <p:ph type="title"/>
          </p:nvPr>
        </p:nvSpPr>
        <p:spPr/>
        <p:txBody>
          <a:bodyPr/>
          <a:lstStyle/>
          <a:p>
            <a:r>
              <a:rPr lang="da-DK" dirty="0"/>
              <a:t>Ungeliv</a:t>
            </a:r>
          </a:p>
        </p:txBody>
      </p:sp>
      <p:sp>
        <p:nvSpPr>
          <p:cNvPr id="4" name="Ellipse 3">
            <a:extLst>
              <a:ext uri="{FF2B5EF4-FFF2-40B4-BE49-F238E27FC236}">
                <a16:creationId xmlns:a16="http://schemas.microsoft.com/office/drawing/2014/main" id="{24016676-C769-4F6C-8C59-F0A2710C04D3}"/>
              </a:ext>
            </a:extLst>
          </p:cNvPr>
          <p:cNvSpPr/>
          <p:nvPr/>
        </p:nvSpPr>
        <p:spPr>
          <a:xfrm>
            <a:off x="2272030" y="2972118"/>
            <a:ext cx="2232660" cy="2094230"/>
          </a:xfrm>
          <a:prstGeom prst="ellipse">
            <a:avLst/>
          </a:prstGeom>
          <a:solidFill>
            <a:srgbClr val="00D25F"/>
          </a:solidFill>
          <a:ln>
            <a:solidFill>
              <a:srgbClr val="00D2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a:effectLst/>
                <a:latin typeface="Arial" panose="020B0604020202020204" pitchFamily="34" charset="0"/>
                <a:ea typeface="Times New Roman" panose="02020603050405020304" pitchFamily="18" charset="0"/>
                <a:cs typeface="Times New Roman" panose="02020603050405020304" pitchFamily="18" charset="0"/>
              </a:rPr>
              <a:t>Deltagelsesmuligheder for alle børn i Albertslund</a:t>
            </a:r>
          </a:p>
        </p:txBody>
      </p:sp>
      <p:sp>
        <p:nvSpPr>
          <p:cNvPr id="5" name="Ellipse 4">
            <a:extLst>
              <a:ext uri="{FF2B5EF4-FFF2-40B4-BE49-F238E27FC236}">
                <a16:creationId xmlns:a16="http://schemas.microsoft.com/office/drawing/2014/main" id="{98CB962B-1E5B-4F88-8DA4-C12F22B31BD4}"/>
              </a:ext>
            </a:extLst>
          </p:cNvPr>
          <p:cNvSpPr/>
          <p:nvPr/>
        </p:nvSpPr>
        <p:spPr>
          <a:xfrm>
            <a:off x="4749165" y="1757998"/>
            <a:ext cx="2705100" cy="2562225"/>
          </a:xfrm>
          <a:prstGeom prst="ellipse">
            <a:avLst/>
          </a:prstGeom>
          <a:solidFill>
            <a:srgbClr val="005DA2"/>
          </a:soli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Ungeliv</a:t>
            </a: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12-25 år</a:t>
            </a:r>
          </a:p>
        </p:txBody>
      </p:sp>
      <p:sp>
        <p:nvSpPr>
          <p:cNvPr id="6" name="Ellipse 5">
            <a:extLst>
              <a:ext uri="{FF2B5EF4-FFF2-40B4-BE49-F238E27FC236}">
                <a16:creationId xmlns:a16="http://schemas.microsoft.com/office/drawing/2014/main" id="{5FA283E5-7C86-4D58-834E-6F35B385B86B}"/>
              </a:ext>
            </a:extLst>
          </p:cNvPr>
          <p:cNvSpPr/>
          <p:nvPr/>
        </p:nvSpPr>
        <p:spPr>
          <a:xfrm>
            <a:off x="2793021" y="203836"/>
            <a:ext cx="2340319" cy="2223308"/>
          </a:xfrm>
          <a:prstGeom prst="ellipse">
            <a:avLst/>
          </a:prstGeom>
          <a:solidFill>
            <a:srgbClr val="71C2FF"/>
          </a:solidFill>
          <a:ln>
            <a:solidFill>
              <a:srgbClr val="71C2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effectLst/>
                <a:latin typeface="Arial" panose="020B0604020202020204" pitchFamily="34" charset="0"/>
                <a:ea typeface="Times New Roman" panose="02020603050405020304" pitchFamily="18" charset="0"/>
                <a:cs typeface="Times New Roman" panose="02020603050405020304" pitchFamily="18" charset="0"/>
              </a:rPr>
              <a:t>Børn og unge oplever progression i læring</a:t>
            </a:r>
          </a:p>
          <a:p>
            <a:pPr algn="ctr"/>
            <a:r>
              <a:rPr lang="da-DK"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Ellipse 6">
            <a:extLst>
              <a:ext uri="{FF2B5EF4-FFF2-40B4-BE49-F238E27FC236}">
                <a16:creationId xmlns:a16="http://schemas.microsoft.com/office/drawing/2014/main" id="{7E6493D2-1E8B-4165-A378-DDE81C1108D5}"/>
              </a:ext>
            </a:extLst>
          </p:cNvPr>
          <p:cNvSpPr/>
          <p:nvPr/>
        </p:nvSpPr>
        <p:spPr>
          <a:xfrm>
            <a:off x="7255375" y="203836"/>
            <a:ext cx="2340320" cy="2350134"/>
          </a:xfrm>
          <a:prstGeom prst="ellipse">
            <a:avLst/>
          </a:prstGeom>
          <a:solidFill>
            <a:srgbClr val="71C2FF"/>
          </a:solidFill>
          <a:ln>
            <a:solidFill>
              <a:srgbClr val="71C2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Den mentale og fysiske sundhed i Albertslund skal fremmes, så flere oplever bedre mental sundhed, livskvalitet og trivsel</a:t>
            </a:r>
          </a:p>
          <a:p>
            <a:pPr algn="ctr"/>
            <a:r>
              <a:rPr lang="da-DK"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Ellipse 7">
            <a:extLst>
              <a:ext uri="{FF2B5EF4-FFF2-40B4-BE49-F238E27FC236}">
                <a16:creationId xmlns:a16="http://schemas.microsoft.com/office/drawing/2014/main" id="{2251AA8F-DE3B-43A9-9468-BF54120E9D64}"/>
              </a:ext>
            </a:extLst>
          </p:cNvPr>
          <p:cNvSpPr/>
          <p:nvPr/>
        </p:nvSpPr>
        <p:spPr>
          <a:xfrm>
            <a:off x="2269318" y="2919326"/>
            <a:ext cx="2340319" cy="2223307"/>
          </a:xfrm>
          <a:prstGeom prst="ellipse">
            <a:avLst/>
          </a:prstGeom>
          <a:solidFill>
            <a:srgbClr val="71C2FF"/>
          </a:solidFill>
          <a:ln>
            <a:solidFill>
              <a:srgbClr val="71C2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err="1">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600" dirty="0">
                <a:effectLst/>
                <a:latin typeface="Arial" panose="020B0604020202020204" pitchFamily="34" charset="0"/>
                <a:ea typeface="Times New Roman" panose="02020603050405020304" pitchFamily="18" charset="0"/>
                <a:cs typeface="Times New Roman" panose="02020603050405020304" pitchFamily="18" charset="0"/>
              </a:rPr>
              <a:t> skal bidrage til klimaindsatsen, så vi styrker naturen, bæredygtig adfærd og CO2 neutralitet</a:t>
            </a:r>
          </a:p>
        </p:txBody>
      </p:sp>
      <p:sp>
        <p:nvSpPr>
          <p:cNvPr id="9" name="Ellipse 8">
            <a:extLst>
              <a:ext uri="{FF2B5EF4-FFF2-40B4-BE49-F238E27FC236}">
                <a16:creationId xmlns:a16="http://schemas.microsoft.com/office/drawing/2014/main" id="{5141C94E-CA14-41DC-90D1-0452C3634F7A}"/>
              </a:ext>
            </a:extLst>
          </p:cNvPr>
          <p:cNvSpPr/>
          <p:nvPr/>
        </p:nvSpPr>
        <p:spPr>
          <a:xfrm>
            <a:off x="7582364" y="2910205"/>
            <a:ext cx="2491275" cy="2353945"/>
          </a:xfrm>
          <a:prstGeom prst="ellipse">
            <a:avLst/>
          </a:prstGeom>
          <a:solidFill>
            <a:srgbClr val="71C2FF"/>
          </a:solidFill>
          <a:ln>
            <a:solidFill>
              <a:srgbClr val="71C2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effectLst/>
                <a:latin typeface="Arial" panose="020B0604020202020204" pitchFamily="34" charset="0"/>
                <a:ea typeface="Times New Roman" panose="02020603050405020304" pitchFamily="18" charset="0"/>
                <a:cs typeface="Times New Roman" panose="02020603050405020304" pitchFamily="18" charset="0"/>
              </a:rPr>
              <a:t>Albertslunds unge er under uddannelse eller arbejde</a:t>
            </a:r>
          </a:p>
        </p:txBody>
      </p:sp>
      <p:sp>
        <p:nvSpPr>
          <p:cNvPr id="10" name="Ellipse 9">
            <a:extLst>
              <a:ext uri="{FF2B5EF4-FFF2-40B4-BE49-F238E27FC236}">
                <a16:creationId xmlns:a16="http://schemas.microsoft.com/office/drawing/2014/main" id="{23E97918-6343-401F-B4D6-53FF9F624519}"/>
              </a:ext>
            </a:extLst>
          </p:cNvPr>
          <p:cNvSpPr/>
          <p:nvPr/>
        </p:nvSpPr>
        <p:spPr>
          <a:xfrm>
            <a:off x="4964825" y="4445332"/>
            <a:ext cx="2340320" cy="2353945"/>
          </a:xfrm>
          <a:prstGeom prst="ellipse">
            <a:avLst/>
          </a:prstGeom>
          <a:solidFill>
            <a:srgbClr val="71C2FF"/>
          </a:solidFill>
          <a:ln>
            <a:solidFill>
              <a:srgbClr val="71C2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400" dirty="0">
                <a:effectLst/>
                <a:latin typeface="Arial" panose="020B0604020202020204" pitchFamily="34" charset="0"/>
                <a:ea typeface="Times New Roman" panose="02020603050405020304" pitchFamily="18" charset="0"/>
                <a:cs typeface="Times New Roman" panose="02020603050405020304" pitchFamily="18" charset="0"/>
              </a:rPr>
              <a:t>Albertslund skal være en stærkere, rigere og mere selvstændig by, en bæredygtig by i balance både socialt, økonomisk og miljømæssigt</a:t>
            </a:r>
          </a:p>
        </p:txBody>
      </p:sp>
      <p:pic>
        <p:nvPicPr>
          <p:cNvPr id="11" name="Billede 10">
            <a:extLst>
              <a:ext uri="{FF2B5EF4-FFF2-40B4-BE49-F238E27FC236}">
                <a16:creationId xmlns:a16="http://schemas.microsoft.com/office/drawing/2014/main" id="{E3E73FFD-7864-4DB0-8040-1601E088B216}"/>
              </a:ext>
            </a:extLst>
          </p:cNvPr>
          <p:cNvPicPr>
            <a:picLocks noChangeAspect="1"/>
          </p:cNvPicPr>
          <p:nvPr/>
        </p:nvPicPr>
        <p:blipFill>
          <a:blip r:embed="rId2"/>
          <a:stretch>
            <a:fillRect/>
          </a:stretch>
        </p:blipFill>
        <p:spPr>
          <a:xfrm>
            <a:off x="9750750" y="304961"/>
            <a:ext cx="2340319" cy="1725384"/>
          </a:xfrm>
          <a:prstGeom prst="rect">
            <a:avLst/>
          </a:prstGeom>
        </p:spPr>
      </p:pic>
    </p:spTree>
    <p:extLst>
      <p:ext uri="{BB962C8B-B14F-4D97-AF65-F5344CB8AC3E}">
        <p14:creationId xmlns:p14="http://schemas.microsoft.com/office/powerpoint/2010/main" val="128457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DEC413AA-DAB4-4A92-88A5-0B06D5F459B9}"/>
              </a:ext>
            </a:extLst>
          </p:cNvPr>
          <p:cNvPicPr>
            <a:picLocks noChangeAspect="1"/>
          </p:cNvPicPr>
          <p:nvPr/>
        </p:nvPicPr>
        <p:blipFill>
          <a:blip r:embed="rId2"/>
          <a:stretch>
            <a:fillRect/>
          </a:stretch>
        </p:blipFill>
        <p:spPr>
          <a:xfrm>
            <a:off x="9716733" y="287683"/>
            <a:ext cx="2315613" cy="1707170"/>
          </a:xfrm>
          <a:prstGeom prst="rect">
            <a:avLst/>
          </a:prstGeom>
        </p:spPr>
      </p:pic>
      <p:sp>
        <p:nvSpPr>
          <p:cNvPr id="2" name="Titel 1">
            <a:extLst>
              <a:ext uri="{FF2B5EF4-FFF2-40B4-BE49-F238E27FC236}">
                <a16:creationId xmlns:a16="http://schemas.microsoft.com/office/drawing/2014/main" id="{7C53CA78-5371-4934-B2AB-D8EB9371E952}"/>
              </a:ext>
            </a:extLst>
          </p:cNvPr>
          <p:cNvSpPr>
            <a:spLocks noGrp="1"/>
          </p:cNvSpPr>
          <p:nvPr>
            <p:ph type="title"/>
          </p:nvPr>
        </p:nvSpPr>
        <p:spPr/>
        <p:txBody>
          <a:bodyPr/>
          <a:lstStyle/>
          <a:p>
            <a:r>
              <a:rPr lang="da-DK" dirty="0"/>
              <a:t>Voksenliv</a:t>
            </a:r>
          </a:p>
        </p:txBody>
      </p:sp>
      <p:sp>
        <p:nvSpPr>
          <p:cNvPr id="4" name="Ellipse 3">
            <a:extLst>
              <a:ext uri="{FF2B5EF4-FFF2-40B4-BE49-F238E27FC236}">
                <a16:creationId xmlns:a16="http://schemas.microsoft.com/office/drawing/2014/main" id="{7090FF8D-215D-43D6-9E75-E3B5B6F4C22E}"/>
              </a:ext>
            </a:extLst>
          </p:cNvPr>
          <p:cNvSpPr/>
          <p:nvPr/>
        </p:nvSpPr>
        <p:spPr>
          <a:xfrm>
            <a:off x="4765357" y="1994853"/>
            <a:ext cx="2705100" cy="25622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Voksenliv</a:t>
            </a: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25-70 år</a:t>
            </a:r>
          </a:p>
        </p:txBody>
      </p:sp>
      <p:sp>
        <p:nvSpPr>
          <p:cNvPr id="5" name="Ellipse 4">
            <a:extLst>
              <a:ext uri="{FF2B5EF4-FFF2-40B4-BE49-F238E27FC236}">
                <a16:creationId xmlns:a16="http://schemas.microsoft.com/office/drawing/2014/main" id="{03F88EB2-C22F-4846-9CF7-90F7C6DF4C7C}"/>
              </a:ext>
            </a:extLst>
          </p:cNvPr>
          <p:cNvSpPr/>
          <p:nvPr/>
        </p:nvSpPr>
        <p:spPr>
          <a:xfrm>
            <a:off x="1656854" y="2009132"/>
            <a:ext cx="2200275" cy="207645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Den mentale og fysiske sundhed i Albertslund skal fremmes, så flere oplever bedre mental sundhed, livskvalitet og trivsel</a:t>
            </a:r>
          </a:p>
          <a:p>
            <a:pPr algn="ctr"/>
            <a:r>
              <a:rPr lang="da-DK"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Ellipse 5">
            <a:extLst>
              <a:ext uri="{FF2B5EF4-FFF2-40B4-BE49-F238E27FC236}">
                <a16:creationId xmlns:a16="http://schemas.microsoft.com/office/drawing/2014/main" id="{B0B59B17-0752-40B3-B661-2D4CB08F2C76}"/>
              </a:ext>
            </a:extLst>
          </p:cNvPr>
          <p:cNvSpPr/>
          <p:nvPr/>
        </p:nvSpPr>
        <p:spPr>
          <a:xfrm>
            <a:off x="2662959" y="4025294"/>
            <a:ext cx="2238375" cy="215265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500" dirty="0" err="1">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500" dirty="0">
                <a:effectLst/>
                <a:latin typeface="Arial" panose="020B0604020202020204" pitchFamily="34" charset="0"/>
                <a:ea typeface="Times New Roman" panose="02020603050405020304" pitchFamily="18" charset="0"/>
                <a:cs typeface="Times New Roman" panose="02020603050405020304" pitchFamily="18" charset="0"/>
              </a:rPr>
              <a:t> skal bidrage til klimaindsatsen, så vi styrker naturen, bæredygtig adfærd og CO2 neutralitet</a:t>
            </a:r>
          </a:p>
        </p:txBody>
      </p:sp>
      <p:sp>
        <p:nvSpPr>
          <p:cNvPr id="7" name="Ellipse 6">
            <a:extLst>
              <a:ext uri="{FF2B5EF4-FFF2-40B4-BE49-F238E27FC236}">
                <a16:creationId xmlns:a16="http://schemas.microsoft.com/office/drawing/2014/main" id="{B16C65B8-B603-49AD-95E0-9F258A28192D}"/>
              </a:ext>
            </a:extLst>
          </p:cNvPr>
          <p:cNvSpPr/>
          <p:nvPr/>
        </p:nvSpPr>
        <p:spPr>
          <a:xfrm>
            <a:off x="5122442" y="4610893"/>
            <a:ext cx="2219325" cy="215265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effectLst/>
                <a:latin typeface="Arial" panose="020B0604020202020204" pitchFamily="34" charset="0"/>
                <a:ea typeface="Times New Roman" panose="02020603050405020304" pitchFamily="18" charset="0"/>
                <a:cs typeface="Times New Roman" panose="02020603050405020304" pitchFamily="18" charset="0"/>
              </a:rPr>
              <a:t>Flere </a:t>
            </a:r>
            <a:r>
              <a:rPr lang="da-DK" sz="1600" dirty="0" err="1">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600" dirty="0">
                <a:effectLst/>
                <a:latin typeface="Arial" panose="020B0604020202020204" pitchFamily="34" charset="0"/>
                <a:ea typeface="Times New Roman" panose="02020603050405020304" pitchFamily="18" charset="0"/>
                <a:cs typeface="Times New Roman" panose="02020603050405020304" pitchFamily="18" charset="0"/>
              </a:rPr>
              <a:t> skal være en del af </a:t>
            </a:r>
            <a:r>
              <a:rPr lang="da-DK" sz="1600" dirty="0" err="1">
                <a:effectLst/>
                <a:latin typeface="Arial" panose="020B0604020202020204" pitchFamily="34" charset="0"/>
                <a:ea typeface="Times New Roman" panose="02020603050405020304" pitchFamily="18" charset="0"/>
                <a:cs typeface="Times New Roman" panose="02020603050405020304" pitchFamily="18" charset="0"/>
              </a:rPr>
              <a:t>arbejds-markedet</a:t>
            </a:r>
            <a:endParaRPr lang="da-DK"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Ellipse 7">
            <a:extLst>
              <a:ext uri="{FF2B5EF4-FFF2-40B4-BE49-F238E27FC236}">
                <a16:creationId xmlns:a16="http://schemas.microsoft.com/office/drawing/2014/main" id="{F3C7CB91-6864-462F-8D57-CEA86092F48C}"/>
              </a:ext>
            </a:extLst>
          </p:cNvPr>
          <p:cNvSpPr/>
          <p:nvPr/>
        </p:nvSpPr>
        <p:spPr>
          <a:xfrm>
            <a:off x="3484320" y="287683"/>
            <a:ext cx="2124075" cy="205740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200" dirty="0" err="1">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200" dirty="0">
                <a:effectLst/>
                <a:latin typeface="Arial" panose="020B0604020202020204" pitchFamily="34" charset="0"/>
                <a:ea typeface="Times New Roman" panose="02020603050405020304" pitchFamily="18" charset="0"/>
                <a:cs typeface="Times New Roman" panose="02020603050405020304" pitchFamily="18" charset="0"/>
              </a:rPr>
              <a:t> styrker deres digitale </a:t>
            </a:r>
            <a:r>
              <a:rPr lang="da-DK" sz="1200" dirty="0" err="1">
                <a:effectLst/>
                <a:latin typeface="Arial" panose="020B0604020202020204" pitchFamily="34" charset="0"/>
                <a:ea typeface="Times New Roman" panose="02020603050405020304" pitchFamily="18" charset="0"/>
                <a:cs typeface="Times New Roman" panose="02020603050405020304" pitchFamily="18" charset="0"/>
              </a:rPr>
              <a:t>kompe-tencer</a:t>
            </a:r>
            <a:r>
              <a:rPr lang="da-DK" sz="1200" dirty="0">
                <a:effectLst/>
                <a:latin typeface="Arial" panose="020B0604020202020204" pitchFamily="34" charset="0"/>
                <a:ea typeface="Times New Roman" panose="02020603050405020304" pitchFamily="18" charset="0"/>
                <a:cs typeface="Times New Roman" panose="02020603050405020304" pitchFamily="18" charset="0"/>
              </a:rPr>
              <a:t> og øger evnen til at deltage i det demokratiske samfund og er en del af givende fællesskaber i Albertslund</a:t>
            </a:r>
          </a:p>
        </p:txBody>
      </p:sp>
      <p:sp>
        <p:nvSpPr>
          <p:cNvPr id="9" name="Ellipse 8">
            <a:extLst>
              <a:ext uri="{FF2B5EF4-FFF2-40B4-BE49-F238E27FC236}">
                <a16:creationId xmlns:a16="http://schemas.microsoft.com/office/drawing/2014/main" id="{D9AF4C9F-060F-4057-9264-819B4F9C320F}"/>
              </a:ext>
            </a:extLst>
          </p:cNvPr>
          <p:cNvSpPr/>
          <p:nvPr/>
        </p:nvSpPr>
        <p:spPr>
          <a:xfrm>
            <a:off x="6283073" y="94457"/>
            <a:ext cx="2190750" cy="209550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skal mødes ligeværdigt i mødet med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kom-munen</a:t>
            </a:r>
            <a:r>
              <a:rPr lang="da-DK" sz="1400" dirty="0">
                <a:effectLst/>
                <a:latin typeface="Arial" panose="020B0604020202020204" pitchFamily="34" charset="0"/>
                <a:ea typeface="Times New Roman" panose="02020603050405020304" pitchFamily="18" charset="0"/>
                <a:cs typeface="Times New Roman" panose="02020603050405020304" pitchFamily="18" charset="0"/>
              </a:rPr>
              <a:t>, og skal modtage en værdig, ordentlig og effektiv </a:t>
            </a:r>
            <a:r>
              <a:rPr lang="da-DK" sz="1400" dirty="0" err="1">
                <a:effectLst/>
                <a:latin typeface="Arial" panose="020B0604020202020204" pitchFamily="34" charset="0"/>
                <a:ea typeface="Times New Roman" panose="02020603050405020304" pitchFamily="18" charset="0"/>
                <a:cs typeface="Times New Roman" panose="02020603050405020304" pitchFamily="18" charset="0"/>
              </a:rPr>
              <a:t>sags-behandling</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Ellipse 9">
            <a:extLst>
              <a:ext uri="{FF2B5EF4-FFF2-40B4-BE49-F238E27FC236}">
                <a16:creationId xmlns:a16="http://schemas.microsoft.com/office/drawing/2014/main" id="{09521604-B5FA-4F7F-B124-CA1CEA1EBB69}"/>
              </a:ext>
            </a:extLst>
          </p:cNvPr>
          <p:cNvSpPr/>
          <p:nvPr/>
        </p:nvSpPr>
        <p:spPr>
          <a:xfrm>
            <a:off x="8220636" y="1826185"/>
            <a:ext cx="2114550" cy="207645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250" dirty="0">
                <a:effectLst/>
                <a:latin typeface="Arial" panose="020B0604020202020204" pitchFamily="34" charset="0"/>
                <a:ea typeface="Times New Roman" panose="02020603050405020304" pitchFamily="18" charset="0"/>
                <a:cs typeface="Times New Roman" panose="02020603050405020304" pitchFamily="18" charset="0"/>
              </a:rPr>
              <a:t>Albertslund </a:t>
            </a:r>
          </a:p>
          <a:p>
            <a:pPr algn="ctr"/>
            <a:r>
              <a:rPr lang="da-DK" sz="1250" dirty="0">
                <a:effectLst/>
                <a:latin typeface="Arial" panose="020B0604020202020204" pitchFamily="34" charset="0"/>
                <a:ea typeface="Times New Roman" panose="02020603050405020304" pitchFamily="18" charset="0"/>
                <a:cs typeface="Times New Roman" panose="02020603050405020304" pitchFamily="18" charset="0"/>
              </a:rPr>
              <a:t>skal være en stærkere, rigere og mere </a:t>
            </a:r>
            <a:r>
              <a:rPr lang="da-DK" sz="1250" dirty="0" err="1">
                <a:effectLst/>
                <a:latin typeface="Arial" panose="020B0604020202020204" pitchFamily="34" charset="0"/>
                <a:ea typeface="Times New Roman" panose="02020603050405020304" pitchFamily="18" charset="0"/>
                <a:cs typeface="Times New Roman" panose="02020603050405020304" pitchFamily="18" charset="0"/>
              </a:rPr>
              <a:t>selv-stændig</a:t>
            </a:r>
            <a:r>
              <a:rPr lang="da-DK" sz="1250" dirty="0">
                <a:effectLst/>
                <a:latin typeface="Arial" panose="020B0604020202020204" pitchFamily="34" charset="0"/>
                <a:ea typeface="Times New Roman" panose="02020603050405020304" pitchFamily="18" charset="0"/>
                <a:cs typeface="Times New Roman" panose="02020603050405020304" pitchFamily="18" charset="0"/>
              </a:rPr>
              <a:t> by, en bæredygtig by i balance både socialt, </a:t>
            </a:r>
            <a:r>
              <a:rPr lang="da-DK" sz="1250" dirty="0" err="1">
                <a:effectLst/>
                <a:latin typeface="Arial" panose="020B0604020202020204" pitchFamily="34" charset="0"/>
                <a:ea typeface="Times New Roman" panose="02020603050405020304" pitchFamily="18" charset="0"/>
                <a:cs typeface="Times New Roman" panose="02020603050405020304" pitchFamily="18" charset="0"/>
              </a:rPr>
              <a:t>økono-misk</a:t>
            </a:r>
            <a:r>
              <a:rPr lang="da-DK" sz="1250" dirty="0">
                <a:effectLst/>
                <a:latin typeface="Arial" panose="020B0604020202020204" pitchFamily="34" charset="0"/>
                <a:ea typeface="Times New Roman" panose="02020603050405020304" pitchFamily="18" charset="0"/>
                <a:cs typeface="Times New Roman" panose="02020603050405020304" pitchFamily="18" charset="0"/>
              </a:rPr>
              <a:t> og miljømæssigt</a:t>
            </a:r>
          </a:p>
        </p:txBody>
      </p:sp>
      <p:sp>
        <p:nvSpPr>
          <p:cNvPr id="11" name="Ellipse 10">
            <a:extLst>
              <a:ext uri="{FF2B5EF4-FFF2-40B4-BE49-F238E27FC236}">
                <a16:creationId xmlns:a16="http://schemas.microsoft.com/office/drawing/2014/main" id="{FD6420FC-7CF8-4B7C-B607-8EE6922A1BB5}"/>
              </a:ext>
            </a:extLst>
          </p:cNvPr>
          <p:cNvSpPr/>
          <p:nvPr/>
        </p:nvSpPr>
        <p:spPr>
          <a:xfrm>
            <a:off x="7470457" y="4000634"/>
            <a:ext cx="2286000" cy="2171700"/>
          </a:xfrm>
          <a:prstGeom prst="ellipse">
            <a:avLst/>
          </a:prstGeom>
          <a:solidFill>
            <a:srgbClr val="FF3F3F"/>
          </a:solidFill>
          <a:ln>
            <a:solidFill>
              <a:srgbClr val="FF3F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effectLst/>
                <a:latin typeface="Arial" panose="020B0604020202020204" pitchFamily="34" charset="0"/>
                <a:ea typeface="Times New Roman" panose="02020603050405020304" pitchFamily="18" charset="0"/>
                <a:cs typeface="Times New Roman" panose="02020603050405020304" pitchFamily="18" charset="0"/>
              </a:rPr>
              <a:t>Borgerne møder kultur i deres hverdag og i bylivet</a:t>
            </a:r>
          </a:p>
        </p:txBody>
      </p:sp>
    </p:spTree>
    <p:extLst>
      <p:ext uri="{BB962C8B-B14F-4D97-AF65-F5344CB8AC3E}">
        <p14:creationId xmlns:p14="http://schemas.microsoft.com/office/powerpoint/2010/main" val="1218021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8E728-AF2D-45DE-BD92-44F150D9294E}"/>
              </a:ext>
            </a:extLst>
          </p:cNvPr>
          <p:cNvSpPr>
            <a:spLocks noGrp="1"/>
          </p:cNvSpPr>
          <p:nvPr>
            <p:ph type="title"/>
          </p:nvPr>
        </p:nvSpPr>
        <p:spPr/>
        <p:txBody>
          <a:bodyPr/>
          <a:lstStyle/>
          <a:p>
            <a:r>
              <a:rPr lang="da-DK" dirty="0"/>
              <a:t>Ældreliv</a:t>
            </a:r>
          </a:p>
        </p:txBody>
      </p:sp>
      <p:sp>
        <p:nvSpPr>
          <p:cNvPr id="4" name="Ellipse 3">
            <a:extLst>
              <a:ext uri="{FF2B5EF4-FFF2-40B4-BE49-F238E27FC236}">
                <a16:creationId xmlns:a16="http://schemas.microsoft.com/office/drawing/2014/main" id="{BC9255C4-A24D-4134-9BC2-BB32290EE900}"/>
              </a:ext>
            </a:extLst>
          </p:cNvPr>
          <p:cNvSpPr/>
          <p:nvPr/>
        </p:nvSpPr>
        <p:spPr>
          <a:xfrm>
            <a:off x="7811452" y="3530600"/>
            <a:ext cx="2705100" cy="2562225"/>
          </a:xfrm>
          <a:prstGeom prst="ellipse">
            <a:avLst/>
          </a:prstGeom>
          <a:solidFill>
            <a:srgbClr val="F6D900"/>
          </a:solidFill>
          <a:ln>
            <a:solidFill>
              <a:srgbClr val="F6D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Den mentale og fysiske sundhed i Albertslund skal fremmes, så flere oplever bedre mental sundhed, livskvalitet og trivsel</a:t>
            </a:r>
          </a:p>
          <a:p>
            <a:pPr algn="ctr"/>
            <a:r>
              <a:rPr lang="da-DK"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Ellipse 4">
            <a:extLst>
              <a:ext uri="{FF2B5EF4-FFF2-40B4-BE49-F238E27FC236}">
                <a16:creationId xmlns:a16="http://schemas.microsoft.com/office/drawing/2014/main" id="{DA353B6F-6051-4055-885E-807B98ED602F}"/>
              </a:ext>
            </a:extLst>
          </p:cNvPr>
          <p:cNvSpPr/>
          <p:nvPr/>
        </p:nvSpPr>
        <p:spPr>
          <a:xfrm>
            <a:off x="4739322" y="3527425"/>
            <a:ext cx="2705100" cy="2562225"/>
          </a:xfrm>
          <a:prstGeom prst="ellipse">
            <a:avLst/>
          </a:prstGeom>
          <a:solidFill>
            <a:srgbClr val="D2B900"/>
          </a:solidFill>
          <a:ln>
            <a:solidFill>
              <a:srgbClr val="D2B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err="1">
                <a:effectLst/>
                <a:latin typeface="Arial" panose="020B0604020202020204" pitchFamily="34" charset="0"/>
                <a:ea typeface="Times New Roman" panose="02020603050405020304" pitchFamily="18" charset="0"/>
                <a:cs typeface="Times New Roman" panose="02020603050405020304" pitchFamily="18" charset="0"/>
              </a:rPr>
              <a:t>Ældreliv</a:t>
            </a:r>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da-DK" sz="2000" dirty="0">
                <a:effectLst/>
                <a:latin typeface="Arial" panose="020B0604020202020204" pitchFamily="34" charset="0"/>
                <a:ea typeface="Times New Roman" panose="02020603050405020304" pitchFamily="18" charset="0"/>
                <a:cs typeface="Times New Roman" panose="02020603050405020304" pitchFamily="18" charset="0"/>
              </a:rPr>
              <a:t>70+ år</a:t>
            </a:r>
          </a:p>
        </p:txBody>
      </p:sp>
      <p:sp>
        <p:nvSpPr>
          <p:cNvPr id="6" name="Ellipse 5">
            <a:extLst>
              <a:ext uri="{FF2B5EF4-FFF2-40B4-BE49-F238E27FC236}">
                <a16:creationId xmlns:a16="http://schemas.microsoft.com/office/drawing/2014/main" id="{13A891F1-EDAF-4C5C-A1E2-5C6BDCF66A58}"/>
              </a:ext>
            </a:extLst>
          </p:cNvPr>
          <p:cNvSpPr/>
          <p:nvPr/>
        </p:nvSpPr>
        <p:spPr>
          <a:xfrm>
            <a:off x="1675447" y="3528060"/>
            <a:ext cx="2705100" cy="2562225"/>
          </a:xfrm>
          <a:prstGeom prst="ellipse">
            <a:avLst/>
          </a:prstGeom>
          <a:solidFill>
            <a:srgbClr val="F6D900"/>
          </a:solidFill>
          <a:ln>
            <a:solidFill>
              <a:srgbClr val="F6D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Borgerne møder kultur i deres hverdag og i bylivet</a:t>
            </a:r>
          </a:p>
        </p:txBody>
      </p:sp>
      <p:sp>
        <p:nvSpPr>
          <p:cNvPr id="7" name="Ellipse 6">
            <a:extLst>
              <a:ext uri="{FF2B5EF4-FFF2-40B4-BE49-F238E27FC236}">
                <a16:creationId xmlns:a16="http://schemas.microsoft.com/office/drawing/2014/main" id="{4718766D-4870-4758-A590-4090E145B8A8}"/>
              </a:ext>
            </a:extLst>
          </p:cNvPr>
          <p:cNvSpPr/>
          <p:nvPr/>
        </p:nvSpPr>
        <p:spPr>
          <a:xfrm>
            <a:off x="4672012" y="765175"/>
            <a:ext cx="2705100" cy="2562225"/>
          </a:xfrm>
          <a:prstGeom prst="ellipse">
            <a:avLst/>
          </a:prstGeom>
          <a:solidFill>
            <a:srgbClr val="F6D900"/>
          </a:solidFill>
          <a:ln>
            <a:solidFill>
              <a:srgbClr val="F6D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Ældre </a:t>
            </a:r>
            <a:r>
              <a:rPr lang="da-DK" sz="16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får hjælp og støtte til at leve eller fastholde det liv, som har værdi for dem </a:t>
            </a:r>
          </a:p>
        </p:txBody>
      </p:sp>
      <p:pic>
        <p:nvPicPr>
          <p:cNvPr id="8" name="Billede 7">
            <a:extLst>
              <a:ext uri="{FF2B5EF4-FFF2-40B4-BE49-F238E27FC236}">
                <a16:creationId xmlns:a16="http://schemas.microsoft.com/office/drawing/2014/main" id="{A076BAFB-E33E-44AD-9A19-B8178196AA60}"/>
              </a:ext>
            </a:extLst>
          </p:cNvPr>
          <p:cNvPicPr>
            <a:picLocks noChangeAspect="1"/>
          </p:cNvPicPr>
          <p:nvPr/>
        </p:nvPicPr>
        <p:blipFill>
          <a:blip r:embed="rId2"/>
          <a:stretch>
            <a:fillRect/>
          </a:stretch>
        </p:blipFill>
        <p:spPr>
          <a:xfrm>
            <a:off x="9120960" y="304961"/>
            <a:ext cx="2886220" cy="2127846"/>
          </a:xfrm>
          <a:prstGeom prst="rect">
            <a:avLst/>
          </a:prstGeom>
        </p:spPr>
      </p:pic>
    </p:spTree>
    <p:extLst>
      <p:ext uri="{BB962C8B-B14F-4D97-AF65-F5344CB8AC3E}">
        <p14:creationId xmlns:p14="http://schemas.microsoft.com/office/powerpoint/2010/main" val="285873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C0643BCE-DD3D-4688-A4D0-43702EE13593}"/>
              </a:ext>
            </a:extLst>
          </p:cNvPr>
          <p:cNvPicPr>
            <a:picLocks noChangeAspect="1"/>
          </p:cNvPicPr>
          <p:nvPr/>
        </p:nvPicPr>
        <p:blipFill>
          <a:blip r:embed="rId2"/>
          <a:stretch>
            <a:fillRect/>
          </a:stretch>
        </p:blipFill>
        <p:spPr>
          <a:xfrm>
            <a:off x="9903198" y="304961"/>
            <a:ext cx="2271762" cy="1674841"/>
          </a:xfrm>
          <a:prstGeom prst="rect">
            <a:avLst/>
          </a:prstGeom>
        </p:spPr>
      </p:pic>
      <p:sp>
        <p:nvSpPr>
          <p:cNvPr id="2" name="Titel 1">
            <a:extLst>
              <a:ext uri="{FF2B5EF4-FFF2-40B4-BE49-F238E27FC236}">
                <a16:creationId xmlns:a16="http://schemas.microsoft.com/office/drawing/2014/main" id="{13AE9DD0-FF25-4A6B-A876-F6922A3D2CCC}"/>
              </a:ext>
            </a:extLst>
          </p:cNvPr>
          <p:cNvSpPr>
            <a:spLocks noGrp="1"/>
          </p:cNvSpPr>
          <p:nvPr>
            <p:ph type="title"/>
          </p:nvPr>
        </p:nvSpPr>
        <p:spPr/>
        <p:txBody>
          <a:bodyPr/>
          <a:lstStyle/>
          <a:p>
            <a:r>
              <a:rPr lang="da-DK" dirty="0"/>
              <a:t>Erhvervsliv</a:t>
            </a:r>
          </a:p>
        </p:txBody>
      </p:sp>
      <p:sp>
        <p:nvSpPr>
          <p:cNvPr id="4" name="Ellipse 3">
            <a:extLst>
              <a:ext uri="{FF2B5EF4-FFF2-40B4-BE49-F238E27FC236}">
                <a16:creationId xmlns:a16="http://schemas.microsoft.com/office/drawing/2014/main" id="{669EBDF3-E080-4D54-ACF2-6205BD162945}"/>
              </a:ext>
            </a:extLst>
          </p:cNvPr>
          <p:cNvSpPr/>
          <p:nvPr/>
        </p:nvSpPr>
        <p:spPr>
          <a:xfrm>
            <a:off x="3073686" y="433373"/>
            <a:ext cx="2705100" cy="256222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skal bidrage til klimaindsatsen, så vi styrker naturen, bæredygtig adfærd og CO2 neutralitet</a:t>
            </a:r>
          </a:p>
        </p:txBody>
      </p:sp>
      <p:sp>
        <p:nvSpPr>
          <p:cNvPr id="5" name="Ellipse 4">
            <a:extLst>
              <a:ext uri="{FF2B5EF4-FFF2-40B4-BE49-F238E27FC236}">
                <a16:creationId xmlns:a16="http://schemas.microsoft.com/office/drawing/2014/main" id="{6BBEEA89-1EDE-46CB-9134-3A32624648E5}"/>
              </a:ext>
            </a:extLst>
          </p:cNvPr>
          <p:cNvSpPr/>
          <p:nvPr/>
        </p:nvSpPr>
        <p:spPr>
          <a:xfrm>
            <a:off x="3016536" y="3976673"/>
            <a:ext cx="2705100" cy="256222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Flere </a:t>
            </a:r>
            <a:r>
              <a:rPr lang="da-DK" sz="1600" dirty="0" err="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albertslundere</a:t>
            </a:r>
            <a:r>
              <a:rPr lang="da-DK"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skal være en del af arbejdsmarkedet</a:t>
            </a:r>
          </a:p>
        </p:txBody>
      </p:sp>
      <p:sp>
        <p:nvSpPr>
          <p:cNvPr id="6" name="Ellipse 5">
            <a:extLst>
              <a:ext uri="{FF2B5EF4-FFF2-40B4-BE49-F238E27FC236}">
                <a16:creationId xmlns:a16="http://schemas.microsoft.com/office/drawing/2014/main" id="{99B06E30-C395-467C-B940-316AED3836A9}"/>
              </a:ext>
            </a:extLst>
          </p:cNvPr>
          <p:cNvSpPr/>
          <p:nvPr/>
        </p:nvSpPr>
        <p:spPr>
          <a:xfrm>
            <a:off x="5251736" y="2229153"/>
            <a:ext cx="2705100" cy="2562225"/>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2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Erhvervsliv</a:t>
            </a:r>
            <a:endParaRPr lang="da-DK" sz="1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Ellipse 6">
            <a:extLst>
              <a:ext uri="{FF2B5EF4-FFF2-40B4-BE49-F238E27FC236}">
                <a16:creationId xmlns:a16="http://schemas.microsoft.com/office/drawing/2014/main" id="{3B06D6BB-0E85-4D2A-9621-C51A84FE8939}"/>
              </a:ext>
            </a:extLst>
          </p:cNvPr>
          <p:cNvSpPr/>
          <p:nvPr/>
        </p:nvSpPr>
        <p:spPr>
          <a:xfrm>
            <a:off x="7455186" y="3986198"/>
            <a:ext cx="2705100" cy="256222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Albertslund skal være en stærkere, rigere og mere selvstændig by, en bæredygtig by i balance både socialt, økonomisk og miljømæssigt</a:t>
            </a:r>
          </a:p>
        </p:txBody>
      </p:sp>
      <p:sp>
        <p:nvSpPr>
          <p:cNvPr id="8" name="Ellipse 7">
            <a:extLst>
              <a:ext uri="{FF2B5EF4-FFF2-40B4-BE49-F238E27FC236}">
                <a16:creationId xmlns:a16="http://schemas.microsoft.com/office/drawing/2014/main" id="{A5C33C5E-3C81-411A-80F4-8CA175B8AFDA}"/>
              </a:ext>
            </a:extLst>
          </p:cNvPr>
          <p:cNvSpPr/>
          <p:nvPr/>
        </p:nvSpPr>
        <p:spPr>
          <a:xfrm>
            <a:off x="7460266" y="427023"/>
            <a:ext cx="2705100" cy="2562225"/>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Nuværende og fremtidige virksomheder har gode vilkår i Albertslund Kommune</a:t>
            </a:r>
          </a:p>
        </p:txBody>
      </p:sp>
    </p:spTree>
    <p:extLst>
      <p:ext uri="{BB962C8B-B14F-4D97-AF65-F5344CB8AC3E}">
        <p14:creationId xmlns:p14="http://schemas.microsoft.com/office/powerpoint/2010/main" val="3282374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7F5A43FA-F835-42F8-B299-0A0FADB45AB0}"/>
              </a:ext>
            </a:extLst>
          </p:cNvPr>
          <p:cNvPicPr>
            <a:picLocks noChangeAspect="1"/>
          </p:cNvPicPr>
          <p:nvPr/>
        </p:nvPicPr>
        <p:blipFill>
          <a:blip r:embed="rId2"/>
          <a:stretch>
            <a:fillRect/>
          </a:stretch>
        </p:blipFill>
        <p:spPr>
          <a:xfrm>
            <a:off x="1961591" y="584201"/>
            <a:ext cx="8268819" cy="5653112"/>
          </a:xfrm>
          <a:prstGeom prst="rect">
            <a:avLst/>
          </a:prstGeom>
          <a:noFill/>
        </p:spPr>
      </p:pic>
      <p:pic>
        <p:nvPicPr>
          <p:cNvPr id="4" name="Billede 3">
            <a:extLst>
              <a:ext uri="{FF2B5EF4-FFF2-40B4-BE49-F238E27FC236}">
                <a16:creationId xmlns:a16="http://schemas.microsoft.com/office/drawing/2014/main" id="{28BD228C-07D1-4D36-A0C5-7D1F6A64876F}"/>
              </a:ext>
            </a:extLst>
          </p:cNvPr>
          <p:cNvPicPr>
            <a:picLocks noChangeAspect="1"/>
          </p:cNvPicPr>
          <p:nvPr/>
        </p:nvPicPr>
        <p:blipFill>
          <a:blip r:embed="rId3"/>
          <a:stretch>
            <a:fillRect/>
          </a:stretch>
        </p:blipFill>
        <p:spPr>
          <a:xfrm>
            <a:off x="10202316" y="304961"/>
            <a:ext cx="1804863" cy="1330623"/>
          </a:xfrm>
          <a:prstGeom prst="rect">
            <a:avLst/>
          </a:prstGeom>
        </p:spPr>
      </p:pic>
    </p:spTree>
    <p:extLst>
      <p:ext uri="{BB962C8B-B14F-4D97-AF65-F5344CB8AC3E}">
        <p14:creationId xmlns:p14="http://schemas.microsoft.com/office/powerpoint/2010/main" val="1393110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9745176-F256-46E8-9121-E6129C1F3000}"/>
              </a:ext>
            </a:extLst>
          </p:cNvPr>
          <p:cNvPicPr>
            <a:picLocks noChangeAspect="1"/>
          </p:cNvPicPr>
          <p:nvPr/>
        </p:nvPicPr>
        <p:blipFill>
          <a:blip r:embed="rId2"/>
          <a:stretch>
            <a:fillRect/>
          </a:stretch>
        </p:blipFill>
        <p:spPr>
          <a:xfrm>
            <a:off x="2142065" y="584201"/>
            <a:ext cx="7907870" cy="5653112"/>
          </a:xfrm>
          <a:prstGeom prst="rect">
            <a:avLst/>
          </a:prstGeom>
          <a:noFill/>
        </p:spPr>
      </p:pic>
      <p:pic>
        <p:nvPicPr>
          <p:cNvPr id="3" name="Billede 2">
            <a:extLst>
              <a:ext uri="{FF2B5EF4-FFF2-40B4-BE49-F238E27FC236}">
                <a16:creationId xmlns:a16="http://schemas.microsoft.com/office/drawing/2014/main" id="{9C3758F3-5BF4-421E-8F91-16B650EC6611}"/>
              </a:ext>
            </a:extLst>
          </p:cNvPr>
          <p:cNvPicPr>
            <a:picLocks noChangeAspect="1"/>
          </p:cNvPicPr>
          <p:nvPr/>
        </p:nvPicPr>
        <p:blipFill>
          <a:blip r:embed="rId3"/>
          <a:stretch>
            <a:fillRect/>
          </a:stretch>
        </p:blipFill>
        <p:spPr>
          <a:xfrm>
            <a:off x="10202316" y="304961"/>
            <a:ext cx="1804863" cy="1330623"/>
          </a:xfrm>
          <a:prstGeom prst="rect">
            <a:avLst/>
          </a:prstGeom>
        </p:spPr>
      </p:pic>
    </p:spTree>
    <p:extLst>
      <p:ext uri="{BB962C8B-B14F-4D97-AF65-F5344CB8AC3E}">
        <p14:creationId xmlns:p14="http://schemas.microsoft.com/office/powerpoint/2010/main" val="3333352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D10A09B-5644-4DDE-B2E0-282725A4A3F0}"/>
              </a:ext>
            </a:extLst>
          </p:cNvPr>
          <p:cNvPicPr>
            <a:picLocks noChangeAspect="1"/>
          </p:cNvPicPr>
          <p:nvPr/>
        </p:nvPicPr>
        <p:blipFill>
          <a:blip r:embed="rId2"/>
          <a:stretch>
            <a:fillRect/>
          </a:stretch>
        </p:blipFill>
        <p:spPr>
          <a:xfrm>
            <a:off x="1822704" y="449580"/>
            <a:ext cx="8546592" cy="5958840"/>
          </a:xfrm>
          <a:prstGeom prst="rect">
            <a:avLst/>
          </a:prstGeom>
        </p:spPr>
      </p:pic>
      <p:pic>
        <p:nvPicPr>
          <p:cNvPr id="3" name="Billede 2">
            <a:extLst>
              <a:ext uri="{FF2B5EF4-FFF2-40B4-BE49-F238E27FC236}">
                <a16:creationId xmlns:a16="http://schemas.microsoft.com/office/drawing/2014/main" id="{6A0BE90E-FD48-4110-89F5-CAFF9D133501}"/>
              </a:ext>
            </a:extLst>
          </p:cNvPr>
          <p:cNvPicPr>
            <a:picLocks noChangeAspect="1"/>
          </p:cNvPicPr>
          <p:nvPr/>
        </p:nvPicPr>
        <p:blipFill>
          <a:blip r:embed="rId3"/>
          <a:stretch>
            <a:fillRect/>
          </a:stretch>
        </p:blipFill>
        <p:spPr>
          <a:xfrm>
            <a:off x="10202316" y="304961"/>
            <a:ext cx="1804863" cy="1330623"/>
          </a:xfrm>
          <a:prstGeom prst="rect">
            <a:avLst/>
          </a:prstGeom>
        </p:spPr>
      </p:pic>
    </p:spTree>
    <p:extLst>
      <p:ext uri="{BB962C8B-B14F-4D97-AF65-F5344CB8AC3E}">
        <p14:creationId xmlns:p14="http://schemas.microsoft.com/office/powerpoint/2010/main" val="157174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45D1C-111F-4D0C-9D67-0180C56FEDE7}"/>
              </a:ext>
            </a:extLst>
          </p:cNvPr>
          <p:cNvSpPr>
            <a:spLocks noGrp="1"/>
          </p:cNvSpPr>
          <p:nvPr>
            <p:ph type="title"/>
          </p:nvPr>
        </p:nvSpPr>
        <p:spPr/>
        <p:txBody>
          <a:bodyPr/>
          <a:lstStyle/>
          <a:p>
            <a:r>
              <a:rPr lang="da-DK" dirty="0"/>
              <a:t>Én kommune – én organisation</a:t>
            </a:r>
          </a:p>
        </p:txBody>
      </p:sp>
      <p:sp>
        <p:nvSpPr>
          <p:cNvPr id="3" name="Pladsholder til indhold 2">
            <a:extLst>
              <a:ext uri="{FF2B5EF4-FFF2-40B4-BE49-F238E27FC236}">
                <a16:creationId xmlns:a16="http://schemas.microsoft.com/office/drawing/2014/main" id="{A0CAA429-1CE6-4488-B2F0-BE197F230C2C}"/>
              </a:ext>
            </a:extLst>
          </p:cNvPr>
          <p:cNvSpPr>
            <a:spLocks noGrp="1"/>
          </p:cNvSpPr>
          <p:nvPr>
            <p:ph idx="1"/>
          </p:nvPr>
        </p:nvSpPr>
        <p:spPr>
          <a:xfrm>
            <a:off x="185351" y="1387176"/>
            <a:ext cx="11335667" cy="4537075"/>
          </a:xfrm>
        </p:spPr>
        <p:txBody>
          <a:bodyPr/>
          <a:lstStyle/>
          <a:p>
            <a:endParaRPr lang="da-DK" dirty="0"/>
          </a:p>
          <a:p>
            <a:pPr>
              <a:lnSpc>
                <a:spcPct val="150000"/>
              </a:lnSpc>
            </a:pPr>
            <a:r>
              <a:rPr lang="da-DK" dirty="0"/>
              <a:t>Ændringerne er en del af styringskonceptet for Albertslund Kommune. Konceptet tager udgangspunkt i de tre følgende perspektiver i vores måde at agere på som organisation.</a:t>
            </a:r>
          </a:p>
          <a:p>
            <a:pPr lvl="1">
              <a:lnSpc>
                <a:spcPct val="150000"/>
              </a:lnSpc>
            </a:pPr>
            <a:r>
              <a:rPr lang="da-DK" dirty="0"/>
              <a:t>Opgaver: Vi skal indfri de politiske målsætninger og drage læring af det</a:t>
            </a:r>
          </a:p>
          <a:p>
            <a:pPr lvl="1">
              <a:lnSpc>
                <a:spcPct val="150000"/>
              </a:lnSpc>
            </a:pPr>
            <a:r>
              <a:rPr lang="da-DK" dirty="0"/>
              <a:t>Adfærd: Vi skal have samme tilgang til vores opgave, som vi selv ville ønske at opleve som borgere</a:t>
            </a:r>
          </a:p>
          <a:p>
            <a:pPr lvl="1">
              <a:lnSpc>
                <a:spcPct val="150000"/>
              </a:lnSpc>
            </a:pPr>
            <a:r>
              <a:rPr lang="da-DK" dirty="0"/>
              <a:t>Struktur: Vi skal vide, hvem der har ansvaret for hvad, men også finde sammen om det der går på tværs.</a:t>
            </a:r>
          </a:p>
          <a:p>
            <a:pPr>
              <a:lnSpc>
                <a:spcPct val="150000"/>
              </a:lnSpc>
            </a:pPr>
            <a:r>
              <a:rPr lang="da-DK" dirty="0"/>
              <a:t>Tredelingen tilkendegiver, at vi både skal have fokus på at levere værdi for borgerne, på at have en arbejdsplads med høj trivsel og lavt fravær og på at have klare forventninger til hinanden og klare rammer for vores opgavefordeling.</a:t>
            </a:r>
          </a:p>
        </p:txBody>
      </p:sp>
    </p:spTree>
    <p:extLst>
      <p:ext uri="{BB962C8B-B14F-4D97-AF65-F5344CB8AC3E}">
        <p14:creationId xmlns:p14="http://schemas.microsoft.com/office/powerpoint/2010/main" val="10392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E09E7E7-8303-48C2-8F26-8056BB7F40EE}"/>
              </a:ext>
            </a:extLst>
          </p:cNvPr>
          <p:cNvSpPr>
            <a:spLocks noGrp="1"/>
          </p:cNvSpPr>
          <p:nvPr>
            <p:ph idx="1"/>
          </p:nvPr>
        </p:nvSpPr>
        <p:spPr>
          <a:xfrm>
            <a:off x="456380" y="602444"/>
            <a:ext cx="10850033" cy="5653112"/>
          </a:xfrm>
        </p:spPr>
        <p:txBody>
          <a:bodyPr/>
          <a:lstStyle/>
          <a:p>
            <a:endParaRPr lang="da-DK" dirty="0"/>
          </a:p>
          <a:p>
            <a:pPr marL="0" indent="0" algn="ctr">
              <a:buNone/>
            </a:pPr>
            <a:r>
              <a:rPr lang="da-DK" sz="4300" b="1" dirty="0"/>
              <a:t>2023 er én stor prøvehandling</a:t>
            </a:r>
          </a:p>
          <a:p>
            <a:pPr marL="0" indent="0" algn="ctr">
              <a:buNone/>
            </a:pPr>
            <a:endParaRPr lang="da-DK" sz="4300" dirty="0"/>
          </a:p>
          <a:p>
            <a:pPr marL="0" indent="0" algn="ctr">
              <a:buNone/>
            </a:pPr>
            <a:r>
              <a:rPr lang="da-DK" sz="3800" dirty="0"/>
              <a:t>“Du misser 100% af de skud, du ikke tager”</a:t>
            </a:r>
          </a:p>
          <a:p>
            <a:pPr marL="0" indent="0" algn="ctr">
              <a:buNone/>
            </a:pPr>
            <a:r>
              <a:rPr lang="da-DK" sz="1800" dirty="0"/>
              <a:t>(Wayne </a:t>
            </a:r>
            <a:r>
              <a:rPr lang="da-DK" sz="1800" dirty="0" err="1"/>
              <a:t>Gretzky</a:t>
            </a:r>
            <a:r>
              <a:rPr lang="da-DK" sz="1800" dirty="0"/>
              <a:t>)</a:t>
            </a:r>
          </a:p>
          <a:p>
            <a:pPr marL="0" indent="0" algn="ctr">
              <a:buNone/>
            </a:pPr>
            <a:endParaRPr lang="da-DK" sz="3800" dirty="0"/>
          </a:p>
          <a:p>
            <a:pPr marL="0" indent="0" algn="ctr">
              <a:buNone/>
            </a:pPr>
            <a:r>
              <a:rPr lang="da-DK" sz="3800" dirty="0"/>
              <a:t>"Det har jeg aldrig prøvet før, så det klarer jeg helt sikkert”</a:t>
            </a:r>
          </a:p>
          <a:p>
            <a:pPr marL="0" indent="0" algn="ctr">
              <a:buNone/>
            </a:pPr>
            <a:r>
              <a:rPr lang="da-DK" sz="1800" dirty="0"/>
              <a:t>(Pippi)</a:t>
            </a:r>
          </a:p>
        </p:txBody>
      </p:sp>
      <p:pic>
        <p:nvPicPr>
          <p:cNvPr id="3" name="Billede 2">
            <a:extLst>
              <a:ext uri="{FF2B5EF4-FFF2-40B4-BE49-F238E27FC236}">
                <a16:creationId xmlns:a16="http://schemas.microsoft.com/office/drawing/2014/main" id="{02FD7606-A820-4DFC-A13B-161BFE43BFF1}"/>
              </a:ext>
            </a:extLst>
          </p:cNvPr>
          <p:cNvPicPr>
            <a:picLocks noChangeAspect="1"/>
          </p:cNvPicPr>
          <p:nvPr/>
        </p:nvPicPr>
        <p:blipFill>
          <a:blip r:embed="rId2"/>
          <a:stretch>
            <a:fillRect/>
          </a:stretch>
        </p:blipFill>
        <p:spPr>
          <a:xfrm>
            <a:off x="10202316" y="304961"/>
            <a:ext cx="1804863" cy="1330623"/>
          </a:xfrm>
          <a:prstGeom prst="rect">
            <a:avLst/>
          </a:prstGeom>
        </p:spPr>
      </p:pic>
    </p:spTree>
    <p:extLst>
      <p:ext uri="{BB962C8B-B14F-4D97-AF65-F5344CB8AC3E}">
        <p14:creationId xmlns:p14="http://schemas.microsoft.com/office/powerpoint/2010/main" val="402425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4822C94-9C65-488F-80B6-4269D358AA92}"/>
              </a:ext>
            </a:extLst>
          </p:cNvPr>
          <p:cNvSpPr>
            <a:spLocks noGrp="1"/>
          </p:cNvSpPr>
          <p:nvPr>
            <p:ph type="ctrTitle"/>
          </p:nvPr>
        </p:nvSpPr>
        <p:spPr/>
        <p:txBody>
          <a:bodyPr/>
          <a:lstStyle/>
          <a:p>
            <a:r>
              <a:rPr lang="da-DK" dirty="0"/>
              <a:t>Vi er fælles om Albertslund!</a:t>
            </a:r>
          </a:p>
        </p:txBody>
      </p:sp>
    </p:spTree>
    <p:extLst>
      <p:ext uri="{BB962C8B-B14F-4D97-AF65-F5344CB8AC3E}">
        <p14:creationId xmlns:p14="http://schemas.microsoft.com/office/powerpoint/2010/main" val="16458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44FB8-9E75-4719-8431-435AF75148CE}"/>
              </a:ext>
            </a:extLst>
          </p:cNvPr>
          <p:cNvSpPr>
            <a:spLocks noGrp="1"/>
          </p:cNvSpPr>
          <p:nvPr>
            <p:ph type="title"/>
          </p:nvPr>
        </p:nvSpPr>
        <p:spPr/>
        <p:txBody>
          <a:bodyPr/>
          <a:lstStyle/>
          <a:p>
            <a:r>
              <a:rPr lang="da-DK" dirty="0"/>
              <a:t>Organisationen</a:t>
            </a:r>
          </a:p>
        </p:txBody>
      </p:sp>
      <p:pic>
        <p:nvPicPr>
          <p:cNvPr id="7" name="Billede 6">
            <a:extLst>
              <a:ext uri="{FF2B5EF4-FFF2-40B4-BE49-F238E27FC236}">
                <a16:creationId xmlns:a16="http://schemas.microsoft.com/office/drawing/2014/main" id="{2B8CDAEE-8B04-478B-91FB-F3FD622BC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46" y="1142207"/>
            <a:ext cx="8304439" cy="5419875"/>
          </a:xfrm>
          <a:prstGeom prst="rect">
            <a:avLst/>
          </a:prstGeom>
          <a:noFill/>
          <a:ln>
            <a:noFill/>
          </a:ln>
        </p:spPr>
      </p:pic>
      <p:sp>
        <p:nvSpPr>
          <p:cNvPr id="9" name="Tekstfelt 8">
            <a:extLst>
              <a:ext uri="{FF2B5EF4-FFF2-40B4-BE49-F238E27FC236}">
                <a16:creationId xmlns:a16="http://schemas.microsoft.com/office/drawing/2014/main" id="{69112C62-D43B-4CDC-8BC8-A7BABB9E0A8B}"/>
              </a:ext>
            </a:extLst>
          </p:cNvPr>
          <p:cNvSpPr txBox="1"/>
          <p:nvPr/>
        </p:nvSpPr>
        <p:spPr>
          <a:xfrm>
            <a:off x="1287090" y="4883886"/>
            <a:ext cx="2882239" cy="1515800"/>
          </a:xfrm>
          <a:prstGeom prst="rect">
            <a:avLst/>
          </a:prstGeom>
          <a:solidFill>
            <a:schemeClr val="bg1"/>
          </a:solidFill>
        </p:spPr>
        <p:txBody>
          <a:bodyPr wrap="square">
            <a:spAutoFit/>
          </a:bodyPr>
          <a:lstStyle/>
          <a:p>
            <a:pPr algn="l"/>
            <a:endParaRPr lang="da-DK" sz="1600" b="0" i="0" u="none" strike="noStrike" baseline="0" dirty="0">
              <a:solidFill>
                <a:srgbClr val="000000"/>
              </a:solidFill>
              <a:latin typeface="Open Sans" panose="020B0606030504020204" pitchFamily="34" charset="0"/>
            </a:endParaRPr>
          </a:p>
          <a:p>
            <a:pPr algn="just"/>
            <a:r>
              <a:rPr lang="da-DK" sz="850" b="0" i="0" u="none" strike="noStrike" baseline="0" dirty="0">
                <a:solidFill>
                  <a:schemeClr val="accent5">
                    <a:lumMod val="50000"/>
                  </a:schemeClr>
                </a:solidFill>
                <a:latin typeface="Open Sans" panose="020B0606030504020204" pitchFamily="34" charset="0"/>
              </a:rPr>
              <a:t>INDIKATOR 4: Det er en naturlig del af </a:t>
            </a:r>
          </a:p>
          <a:p>
            <a:pPr algn="just"/>
            <a:r>
              <a:rPr lang="da-DK" sz="850" b="0" i="0" u="none" strike="noStrike" baseline="0" dirty="0">
                <a:solidFill>
                  <a:schemeClr val="accent5">
                    <a:lumMod val="50000"/>
                  </a:schemeClr>
                </a:solidFill>
                <a:latin typeface="Open Sans" panose="020B0606030504020204" pitchFamily="34" charset="0"/>
              </a:rPr>
              <a:t>vores opgaveløsning at inddrage borgerne </a:t>
            </a:r>
          </a:p>
          <a:p>
            <a:pPr algn="just"/>
            <a:r>
              <a:rPr lang="da-DK" sz="850" b="0" i="0" u="none" strike="noStrike" baseline="0" dirty="0">
                <a:solidFill>
                  <a:schemeClr val="accent5">
                    <a:lumMod val="50000"/>
                  </a:schemeClr>
                </a:solidFill>
                <a:latin typeface="Open Sans" panose="020B0606030504020204" pitchFamily="34" charset="0"/>
              </a:rPr>
              <a:t>og borgernes perspektiv</a:t>
            </a:r>
          </a:p>
          <a:p>
            <a:pPr algn="just"/>
            <a:endParaRPr lang="da-DK" sz="850" b="0" i="0" u="none" strike="noStrike" baseline="0" dirty="0">
              <a:solidFill>
                <a:schemeClr val="accent5">
                  <a:lumMod val="50000"/>
                </a:schemeClr>
              </a:solidFill>
              <a:latin typeface="Open Sans" panose="020B0606030504020204" pitchFamily="34" charset="0"/>
            </a:endParaRPr>
          </a:p>
          <a:p>
            <a:pPr algn="just"/>
            <a:r>
              <a:rPr lang="da-DK" sz="850" b="0" i="0" u="none" strike="noStrike" baseline="0" dirty="0">
                <a:solidFill>
                  <a:schemeClr val="accent5">
                    <a:lumMod val="50000"/>
                  </a:schemeClr>
                </a:solidFill>
                <a:latin typeface="Open Sans" panose="020B0606030504020204" pitchFamily="34" charset="0"/>
              </a:rPr>
              <a:t>INDIKATOR 5: Velfungerende samarbejdsrelationer </a:t>
            </a:r>
          </a:p>
          <a:p>
            <a:pPr algn="just"/>
            <a:r>
              <a:rPr lang="da-DK" sz="850" b="0" i="0" u="none" strike="noStrike" baseline="0" dirty="0">
                <a:solidFill>
                  <a:schemeClr val="accent5">
                    <a:lumMod val="50000"/>
                  </a:schemeClr>
                </a:solidFill>
                <a:latin typeface="Open Sans" panose="020B0606030504020204" pitchFamily="34" charset="0"/>
              </a:rPr>
              <a:t>er afgørende for at vi kan skabe værdi for borgeren</a:t>
            </a:r>
          </a:p>
          <a:p>
            <a:pPr algn="just"/>
            <a:endParaRPr lang="da-DK" sz="850" b="0" i="0" u="none" strike="noStrike" baseline="0" dirty="0">
              <a:solidFill>
                <a:schemeClr val="accent5">
                  <a:lumMod val="50000"/>
                </a:schemeClr>
              </a:solidFill>
              <a:latin typeface="Open Sans" panose="020B0606030504020204" pitchFamily="34" charset="0"/>
            </a:endParaRPr>
          </a:p>
          <a:p>
            <a:pPr algn="just"/>
            <a:r>
              <a:rPr lang="da-DK" sz="850" b="0" i="0" u="none" strike="noStrike" baseline="0" dirty="0">
                <a:solidFill>
                  <a:schemeClr val="accent5">
                    <a:lumMod val="50000"/>
                  </a:schemeClr>
                </a:solidFill>
                <a:latin typeface="Open Sans" panose="020B0606030504020204" pitchFamily="34" charset="0"/>
              </a:rPr>
              <a:t>INDIKATOR 6: Vi har høj trivsel og lavt </a:t>
            </a:r>
          </a:p>
          <a:p>
            <a:pPr algn="just"/>
            <a:r>
              <a:rPr lang="da-DK" sz="850" b="0" i="0" u="none" strike="noStrike" baseline="0" dirty="0">
                <a:solidFill>
                  <a:schemeClr val="accent5">
                    <a:lumMod val="50000"/>
                  </a:schemeClr>
                </a:solidFill>
                <a:latin typeface="Open Sans" panose="020B0606030504020204" pitchFamily="34" charset="0"/>
              </a:rPr>
              <a:t>personalefravær</a:t>
            </a:r>
            <a:endParaRPr lang="da-DK" sz="850" dirty="0">
              <a:solidFill>
                <a:schemeClr val="accent5">
                  <a:lumMod val="50000"/>
                </a:schemeClr>
              </a:solidFill>
            </a:endParaRPr>
          </a:p>
        </p:txBody>
      </p:sp>
    </p:spTree>
    <p:extLst>
      <p:ext uri="{BB962C8B-B14F-4D97-AF65-F5344CB8AC3E}">
        <p14:creationId xmlns:p14="http://schemas.microsoft.com/office/powerpoint/2010/main" val="247251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44FB8-9E75-4719-8431-435AF75148CE}"/>
              </a:ext>
            </a:extLst>
          </p:cNvPr>
          <p:cNvSpPr>
            <a:spLocks noGrp="1"/>
          </p:cNvSpPr>
          <p:nvPr>
            <p:ph type="title"/>
          </p:nvPr>
        </p:nvSpPr>
        <p:spPr/>
        <p:txBody>
          <a:bodyPr/>
          <a:lstStyle/>
          <a:p>
            <a:r>
              <a:rPr lang="da-DK" dirty="0"/>
              <a:t>Organisationen</a:t>
            </a:r>
          </a:p>
        </p:txBody>
      </p:sp>
      <p:pic>
        <p:nvPicPr>
          <p:cNvPr id="7" name="Billede 6">
            <a:extLst>
              <a:ext uri="{FF2B5EF4-FFF2-40B4-BE49-F238E27FC236}">
                <a16:creationId xmlns:a16="http://schemas.microsoft.com/office/drawing/2014/main" id="{2B8CDAEE-8B04-478B-91FB-F3FD622BCF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46" y="1142207"/>
            <a:ext cx="8304439" cy="5419875"/>
          </a:xfrm>
          <a:prstGeom prst="rect">
            <a:avLst/>
          </a:prstGeom>
          <a:noFill/>
          <a:ln>
            <a:noFill/>
          </a:ln>
        </p:spPr>
      </p:pic>
      <p:sp>
        <p:nvSpPr>
          <p:cNvPr id="9" name="Tekstfelt 8">
            <a:extLst>
              <a:ext uri="{FF2B5EF4-FFF2-40B4-BE49-F238E27FC236}">
                <a16:creationId xmlns:a16="http://schemas.microsoft.com/office/drawing/2014/main" id="{69112C62-D43B-4CDC-8BC8-A7BABB9E0A8B}"/>
              </a:ext>
            </a:extLst>
          </p:cNvPr>
          <p:cNvSpPr txBox="1"/>
          <p:nvPr/>
        </p:nvSpPr>
        <p:spPr>
          <a:xfrm>
            <a:off x="1339103" y="4957893"/>
            <a:ext cx="2882239" cy="151580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INDIKATOR 4: Det er en naturlig del af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vores opgaveløsning at inddrage borgerne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og borgernes perspektiv</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INDIKATOR 5: Velfungerende samarbejdsrelationer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er afgørende for at vi kan skabe værdi for borgeren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INDIKATOR 6: Vi har høj trivsel og lavt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a-DK" sz="850" b="0" i="0" u="none" strike="noStrike" kern="1200" cap="none" spc="0" normalizeH="0" baseline="0" noProof="0" dirty="0">
                <a:ln>
                  <a:noFill/>
                </a:ln>
                <a:solidFill>
                  <a:srgbClr val="B6C9A9">
                    <a:lumMod val="50000"/>
                  </a:srgbClr>
                </a:solidFill>
                <a:effectLst/>
                <a:uLnTx/>
                <a:uFillTx/>
                <a:latin typeface="Open Sans" panose="020B0606030504020204" pitchFamily="34" charset="0"/>
                <a:ea typeface="+mn-ea"/>
                <a:cs typeface="+mn-cs"/>
              </a:rPr>
              <a:t>personalefravær</a:t>
            </a:r>
            <a:endParaRPr kumimoji="0" lang="da-DK" sz="850" b="0" i="0" u="none" strike="noStrike" kern="1200" cap="none" spc="0" normalizeH="0" baseline="0" noProof="0" dirty="0">
              <a:ln>
                <a:noFill/>
              </a:ln>
              <a:solidFill>
                <a:srgbClr val="B6C9A9">
                  <a:lumMod val="50000"/>
                </a:srgbClr>
              </a:solidFill>
              <a:effectLst/>
              <a:uLnTx/>
              <a:uFillTx/>
              <a:latin typeface="Georgia"/>
              <a:ea typeface="+mn-ea"/>
              <a:cs typeface="+mn-cs"/>
            </a:endParaRPr>
          </a:p>
        </p:txBody>
      </p:sp>
      <p:sp>
        <p:nvSpPr>
          <p:cNvPr id="4" name="Tekstfelt 3">
            <a:extLst>
              <a:ext uri="{FF2B5EF4-FFF2-40B4-BE49-F238E27FC236}">
                <a16:creationId xmlns:a16="http://schemas.microsoft.com/office/drawing/2014/main" id="{BFD416EE-3841-4F52-9817-9888559D3C0E}"/>
              </a:ext>
            </a:extLst>
          </p:cNvPr>
          <p:cNvSpPr txBox="1"/>
          <p:nvPr/>
        </p:nvSpPr>
        <p:spPr>
          <a:xfrm>
            <a:off x="989901" y="5033394"/>
            <a:ext cx="3231441" cy="1375795"/>
          </a:xfrm>
          <a:prstGeom prst="rect">
            <a:avLst/>
          </a:prstGeom>
          <a:solidFill>
            <a:schemeClr val="bg1"/>
          </a:solidFill>
        </p:spPr>
        <p:txBody>
          <a:bodyPr wrap="square" lIns="0" tIns="0" rIns="0" bIns="0" rtlCol="0">
            <a:spAutoFit/>
          </a:bodyPr>
          <a:lstStyle/>
          <a:p>
            <a:endParaRPr lang="da-DK" sz="2000" i="1" dirty="0" err="1">
              <a:latin typeface="+mn-lt"/>
            </a:endParaRPr>
          </a:p>
        </p:txBody>
      </p:sp>
      <p:sp>
        <p:nvSpPr>
          <p:cNvPr id="11" name="Tekstfelt 10">
            <a:extLst>
              <a:ext uri="{FF2B5EF4-FFF2-40B4-BE49-F238E27FC236}">
                <a16:creationId xmlns:a16="http://schemas.microsoft.com/office/drawing/2014/main" id="{F07E5A8B-F3F2-4AB6-923F-B20B0C88FAC0}"/>
              </a:ext>
            </a:extLst>
          </p:cNvPr>
          <p:cNvSpPr txBox="1"/>
          <p:nvPr/>
        </p:nvSpPr>
        <p:spPr>
          <a:xfrm>
            <a:off x="8566557" y="4672806"/>
            <a:ext cx="3231441" cy="1375795"/>
          </a:xfrm>
          <a:prstGeom prst="rect">
            <a:avLst/>
          </a:prstGeom>
          <a:solidFill>
            <a:schemeClr val="bg1"/>
          </a:solidFill>
        </p:spPr>
        <p:txBody>
          <a:bodyPr wrap="square" lIns="0" tIns="0" rIns="0" bIns="0" rtlCol="0">
            <a:spAutoFit/>
          </a:bodyPr>
          <a:lstStyle/>
          <a:p>
            <a:endParaRPr lang="da-DK" sz="2000" i="1" dirty="0" err="1">
              <a:latin typeface="+mn-lt"/>
            </a:endParaRPr>
          </a:p>
        </p:txBody>
      </p:sp>
      <p:sp>
        <p:nvSpPr>
          <p:cNvPr id="12" name="Tekstfelt 11">
            <a:extLst>
              <a:ext uri="{FF2B5EF4-FFF2-40B4-BE49-F238E27FC236}">
                <a16:creationId xmlns:a16="http://schemas.microsoft.com/office/drawing/2014/main" id="{DD8D7304-B5EE-4412-9347-EDDB2B985D9C}"/>
              </a:ext>
            </a:extLst>
          </p:cNvPr>
          <p:cNvSpPr txBox="1"/>
          <p:nvPr/>
        </p:nvSpPr>
        <p:spPr>
          <a:xfrm>
            <a:off x="4845104" y="863410"/>
            <a:ext cx="3231441" cy="1375795"/>
          </a:xfrm>
          <a:prstGeom prst="rect">
            <a:avLst/>
          </a:prstGeom>
          <a:solidFill>
            <a:schemeClr val="bg1"/>
          </a:solidFill>
        </p:spPr>
        <p:txBody>
          <a:bodyPr wrap="square" lIns="0" tIns="0" rIns="0" bIns="0" rtlCol="0">
            <a:spAutoFit/>
          </a:bodyPr>
          <a:lstStyle/>
          <a:p>
            <a:endParaRPr lang="da-DK" sz="2000" i="1" dirty="0" err="1">
              <a:latin typeface="+mn-lt"/>
            </a:endParaRPr>
          </a:p>
        </p:txBody>
      </p:sp>
      <p:sp>
        <p:nvSpPr>
          <p:cNvPr id="8" name="Ellipse 7">
            <a:extLst>
              <a:ext uri="{FF2B5EF4-FFF2-40B4-BE49-F238E27FC236}">
                <a16:creationId xmlns:a16="http://schemas.microsoft.com/office/drawing/2014/main" id="{D9421A08-425B-4E6C-B797-DE7F46F3FB24}"/>
              </a:ext>
            </a:extLst>
          </p:cNvPr>
          <p:cNvSpPr/>
          <p:nvPr/>
        </p:nvSpPr>
        <p:spPr>
          <a:xfrm>
            <a:off x="4685314" y="797475"/>
            <a:ext cx="3460396" cy="1420758"/>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endParaRPr lang="da-DK" sz="1400" dirty="0">
              <a:solidFill>
                <a:schemeClr val="bg1"/>
              </a:solidFill>
              <a:latin typeface="+mj-lt"/>
            </a:endParaRPr>
          </a:p>
          <a:p>
            <a:pPr marL="742950" lvl="1" indent="-285750">
              <a:buFontTx/>
              <a:buChar char="-"/>
            </a:pPr>
            <a:r>
              <a:rPr lang="da-DK" sz="1400" dirty="0">
                <a:solidFill>
                  <a:schemeClr val="bg1"/>
                </a:solidFill>
                <a:latin typeface="+mj-lt"/>
              </a:rPr>
              <a:t>Vision</a:t>
            </a:r>
          </a:p>
          <a:p>
            <a:pPr marL="742950" lvl="1" indent="-285750">
              <a:buFontTx/>
              <a:buChar char="-"/>
            </a:pPr>
            <a:r>
              <a:rPr lang="da-DK" sz="1400" dirty="0">
                <a:solidFill>
                  <a:schemeClr val="bg1"/>
                </a:solidFill>
                <a:latin typeface="+mj-lt"/>
              </a:rPr>
              <a:t>Politikker</a:t>
            </a:r>
          </a:p>
          <a:p>
            <a:pPr marL="742950" lvl="1" indent="-285750">
              <a:buFontTx/>
              <a:buChar char="-"/>
            </a:pPr>
            <a:r>
              <a:rPr lang="da-DK" sz="1400" dirty="0">
                <a:solidFill>
                  <a:schemeClr val="bg1"/>
                </a:solidFill>
                <a:latin typeface="+mj-lt"/>
              </a:rPr>
              <a:t>Målplaner</a:t>
            </a:r>
          </a:p>
          <a:p>
            <a:pPr marL="742950" lvl="1" indent="-285750">
              <a:buFontTx/>
              <a:buChar char="-"/>
            </a:pPr>
            <a:r>
              <a:rPr lang="da-DK" sz="1400" dirty="0">
                <a:solidFill>
                  <a:schemeClr val="bg1"/>
                </a:solidFill>
                <a:latin typeface="+mj-lt"/>
              </a:rPr>
              <a:t>Årshjul</a:t>
            </a:r>
          </a:p>
          <a:p>
            <a:pPr marL="285750" indent="-285750">
              <a:buFontTx/>
              <a:buChar char="-"/>
            </a:pPr>
            <a:endParaRPr lang="da-DK" sz="1400" dirty="0">
              <a:solidFill>
                <a:schemeClr val="bg1"/>
              </a:solidFill>
            </a:endParaRPr>
          </a:p>
        </p:txBody>
      </p:sp>
      <p:sp>
        <p:nvSpPr>
          <p:cNvPr id="10" name="Ellipse 9">
            <a:extLst>
              <a:ext uri="{FF2B5EF4-FFF2-40B4-BE49-F238E27FC236}">
                <a16:creationId xmlns:a16="http://schemas.microsoft.com/office/drawing/2014/main" id="{26619C36-AD57-405A-9506-EDD84F1334B7}"/>
              </a:ext>
            </a:extLst>
          </p:cNvPr>
          <p:cNvSpPr/>
          <p:nvPr/>
        </p:nvSpPr>
        <p:spPr>
          <a:xfrm>
            <a:off x="691469" y="4296703"/>
            <a:ext cx="3492496" cy="1453961"/>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da-DK" sz="1400" dirty="0">
                <a:solidFill>
                  <a:schemeClr val="bg1"/>
                </a:solidFill>
                <a:latin typeface="+mj-lt"/>
              </a:rPr>
              <a:t>APV og Trivselsmåling</a:t>
            </a:r>
          </a:p>
          <a:p>
            <a:pPr marL="285750" indent="-285750">
              <a:buFontTx/>
              <a:buChar char="-"/>
            </a:pPr>
            <a:r>
              <a:rPr lang="da-DK" sz="1400" dirty="0">
                <a:solidFill>
                  <a:schemeClr val="bg1"/>
                </a:solidFill>
                <a:latin typeface="+mj-lt"/>
              </a:rPr>
              <a:t>Fraværsindsats</a:t>
            </a:r>
          </a:p>
          <a:p>
            <a:pPr marL="285750" indent="-285750">
              <a:buFontTx/>
              <a:buChar char="-"/>
            </a:pPr>
            <a:r>
              <a:rPr lang="da-DK" sz="1400" dirty="0">
                <a:solidFill>
                  <a:schemeClr val="bg1"/>
                </a:solidFill>
                <a:latin typeface="+mj-lt"/>
              </a:rPr>
              <a:t>Medarbejder- og ledergrundlag</a:t>
            </a:r>
          </a:p>
        </p:txBody>
      </p:sp>
      <p:sp>
        <p:nvSpPr>
          <p:cNvPr id="6" name="Ellipse 5">
            <a:extLst>
              <a:ext uri="{FF2B5EF4-FFF2-40B4-BE49-F238E27FC236}">
                <a16:creationId xmlns:a16="http://schemas.microsoft.com/office/drawing/2014/main" id="{5892BE3E-1832-45A3-8DEA-E8B69E3F245B}"/>
              </a:ext>
            </a:extLst>
          </p:cNvPr>
          <p:cNvSpPr/>
          <p:nvPr/>
        </p:nvSpPr>
        <p:spPr>
          <a:xfrm>
            <a:off x="8566557" y="4297584"/>
            <a:ext cx="3492496" cy="1458287"/>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da-DK" sz="1400" dirty="0">
                <a:solidFill>
                  <a:schemeClr val="bg1"/>
                </a:solidFill>
                <a:latin typeface="+mj-lt"/>
              </a:rPr>
              <a:t>Organisationsdiagram</a:t>
            </a:r>
          </a:p>
          <a:p>
            <a:pPr marL="285750" indent="-285750">
              <a:buFontTx/>
              <a:buChar char="-"/>
            </a:pPr>
            <a:r>
              <a:rPr lang="da-DK" sz="1400" dirty="0">
                <a:solidFill>
                  <a:schemeClr val="bg1"/>
                </a:solidFill>
                <a:latin typeface="+mj-lt"/>
              </a:rPr>
              <a:t>Interne styringsdokumenter</a:t>
            </a:r>
          </a:p>
          <a:p>
            <a:pPr marL="285750" indent="-285750">
              <a:buFontTx/>
              <a:buChar char="-"/>
            </a:pPr>
            <a:r>
              <a:rPr lang="da-DK" sz="1400" dirty="0">
                <a:solidFill>
                  <a:schemeClr val="bg1"/>
                </a:solidFill>
                <a:latin typeface="+mj-lt"/>
              </a:rPr>
              <a:t>Model for tværfagligt samarbejde</a:t>
            </a:r>
          </a:p>
        </p:txBody>
      </p:sp>
    </p:spTree>
    <p:extLst>
      <p:ext uri="{BB962C8B-B14F-4D97-AF65-F5344CB8AC3E}">
        <p14:creationId xmlns:p14="http://schemas.microsoft.com/office/powerpoint/2010/main" val="206639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0A0F239E-5521-41A5-A218-AC3DD3450FA8}"/>
              </a:ext>
            </a:extLst>
          </p:cNvPr>
          <p:cNvSpPr txBox="1"/>
          <p:nvPr/>
        </p:nvSpPr>
        <p:spPr>
          <a:xfrm>
            <a:off x="539578" y="612845"/>
            <a:ext cx="10404390" cy="5062924"/>
          </a:xfrm>
          <a:prstGeom prst="rect">
            <a:avLst/>
          </a:prstGeom>
          <a:noFill/>
        </p:spPr>
        <p:txBody>
          <a:bodyPr wrap="square">
            <a:spAutoFit/>
          </a:bodyPr>
          <a:lstStyle/>
          <a:p>
            <a:r>
              <a:rPr lang="da-DK" sz="1700" b="1" dirty="0"/>
              <a:t>1. Indikator: Tydelig sammenhæng mellem den overordnede vision og vores indsatser</a:t>
            </a:r>
          </a:p>
          <a:p>
            <a:endParaRPr lang="da-DK" sz="1700" dirty="0"/>
          </a:p>
          <a:p>
            <a:r>
              <a:rPr lang="da-DK" sz="1700" dirty="0"/>
              <a:t>Det er helt centralt, at vi skaber gode rammer for at kunne arbejde med de politiske målsætninger. De gode rammer skabes ved, at vi ikke arbejder med flere af Kommunalbestyrelsens mål end vi kan overkomme, at vi prioriterer vores ressourcer på at indfri de politiske mål, at vi gøre brug af hinandens kompetencer og indsigter, og at der er en klar ramme for arbejdet med målene og på opfølgning af disse.</a:t>
            </a:r>
          </a:p>
          <a:p>
            <a:endParaRPr lang="da-DK" sz="1700" dirty="0"/>
          </a:p>
          <a:p>
            <a:r>
              <a:rPr lang="da-DK" sz="1700" dirty="0"/>
              <a:t>Derudover skal vi sikre et overskueligt styringshierarki således at de politiske forventninger er klare og tydelige. Øverst i hierarkiet er Kommunalbestyrelsens vision. Den skal fungere som et overordnet rettesnor for alle opgaveydelser i kommunen. </a:t>
            </a:r>
          </a:p>
          <a:p>
            <a:endParaRPr lang="da-DK" sz="1700" dirty="0"/>
          </a:p>
          <a:p>
            <a:r>
              <a:rPr lang="da-DK" sz="1700" dirty="0"/>
              <a:t>Under visionen har vi en række politikker, som konkret knytter an til visionen. Alle politikker skal udarbejdes ud fra samme kriterier til indhold. Dermed skabes der genkendelighed for politikere, borgere og organisationen, hvilket både vil etablere bedre rammer for samarbejde med borgerne og for tværfagligt samarbejde. Kriterierne som politikker skal op fylde er følgende:</a:t>
            </a:r>
          </a:p>
          <a:p>
            <a:endParaRPr lang="da-DK" sz="1700" dirty="0"/>
          </a:p>
          <a:p>
            <a:pPr marL="285750" indent="-285750">
              <a:buFont typeface="Arial" panose="020B0604020202020204" pitchFamily="34" charset="0"/>
              <a:buChar char="•"/>
            </a:pPr>
            <a:r>
              <a:rPr lang="da-DK" sz="1700" dirty="0"/>
              <a:t>En beskrivelse af ønsket fremtidsscenarie, hvor der kobles til visionen</a:t>
            </a:r>
          </a:p>
          <a:p>
            <a:pPr marL="285750" indent="-285750">
              <a:buFont typeface="Arial" panose="020B0604020202020204" pitchFamily="34" charset="0"/>
              <a:buChar char="•"/>
            </a:pPr>
            <a:r>
              <a:rPr lang="da-DK" sz="1700" dirty="0"/>
              <a:t>Formulering af konkrete målsætninger på kommunalt niveau, der skal understøtte arbejdet med at indfri de ønskede fremtidsscenarier</a:t>
            </a:r>
          </a:p>
        </p:txBody>
      </p:sp>
    </p:spTree>
    <p:extLst>
      <p:ext uri="{BB962C8B-B14F-4D97-AF65-F5344CB8AC3E}">
        <p14:creationId xmlns:p14="http://schemas.microsoft.com/office/powerpoint/2010/main" val="181184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F6F35D3-7C03-4116-868F-047B9EB5139D}"/>
              </a:ext>
            </a:extLst>
          </p:cNvPr>
          <p:cNvSpPr txBox="1"/>
          <p:nvPr/>
        </p:nvSpPr>
        <p:spPr>
          <a:xfrm>
            <a:off x="638432" y="1582341"/>
            <a:ext cx="10503244" cy="3385542"/>
          </a:xfrm>
          <a:prstGeom prst="rect">
            <a:avLst/>
          </a:prstGeom>
          <a:noFill/>
        </p:spPr>
        <p:txBody>
          <a:bodyPr wrap="square">
            <a:spAutoFit/>
          </a:bodyPr>
          <a:lstStyle/>
          <a:p>
            <a:r>
              <a:rPr lang="da-DK" b="1" dirty="0"/>
              <a:t>2. Indikator: Kommunalbestyrelsen får gennemskuelige afrapporteringer der viser graden af målopfyldelse</a:t>
            </a:r>
          </a:p>
          <a:p>
            <a:endParaRPr lang="da-DK" dirty="0"/>
          </a:p>
          <a:p>
            <a:r>
              <a:rPr lang="da-DK" dirty="0"/>
              <a:t>For at sikre gode rammer for, at der kan arbejdes målrettet og struktureret med de politiske målsætninger, og for at Kommunalbestyrelsen kan få et godt indblik i graden af målopfyldelse, så skal organisationen arbejde ud fra et årshjul. </a:t>
            </a:r>
          </a:p>
          <a:p>
            <a:endParaRPr lang="da-DK" dirty="0"/>
          </a:p>
          <a:p>
            <a:r>
              <a:rPr lang="da-DK" dirty="0"/>
              <a:t>Årshjulet vil endvidere skabe gode rammer for at organisationen kan få et helhedsblik på indsatser til borgere, da vi i organisationen tidsmæssigt samtidigt skal udarbejde mål, ligesom vi samtidigt skal arbejde med, og samarbejde om, dem. Dermed kan vi lettere koordinere indsatser og etablere tværfagligt samarbejde. </a:t>
            </a:r>
          </a:p>
          <a:p>
            <a:pPr marL="285750" indent="-285750">
              <a:buFont typeface="Arial" panose="020B0604020202020204" pitchFamily="34" charset="0"/>
              <a:buChar char="•"/>
            </a:pPr>
            <a:endParaRPr lang="da-DK" sz="1600" dirty="0"/>
          </a:p>
        </p:txBody>
      </p:sp>
    </p:spTree>
    <p:extLst>
      <p:ext uri="{BB962C8B-B14F-4D97-AF65-F5344CB8AC3E}">
        <p14:creationId xmlns:p14="http://schemas.microsoft.com/office/powerpoint/2010/main" val="65485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091DC8-2123-4CCC-BB65-AAE2B626BEEC}"/>
              </a:ext>
            </a:extLst>
          </p:cNvPr>
          <p:cNvSpPr txBox="1"/>
          <p:nvPr/>
        </p:nvSpPr>
        <p:spPr>
          <a:xfrm>
            <a:off x="351356" y="584041"/>
            <a:ext cx="11104605" cy="5755422"/>
          </a:xfrm>
          <a:prstGeom prst="rect">
            <a:avLst/>
          </a:prstGeom>
          <a:noFill/>
        </p:spPr>
        <p:txBody>
          <a:bodyPr wrap="square">
            <a:spAutoFit/>
          </a:bodyPr>
          <a:lstStyle/>
          <a:p>
            <a:r>
              <a:rPr lang="da-DK" sz="1600" b="1" dirty="0"/>
              <a:t>3. Indikator: Der er gode rammer for faglig refleksion , dialog og udvikling blandt medarbejdere og leder</a:t>
            </a:r>
          </a:p>
          <a:p>
            <a:endParaRPr lang="da-DK" sz="1600" dirty="0"/>
          </a:p>
          <a:p>
            <a:r>
              <a:rPr lang="da-DK" sz="1600" dirty="0"/>
              <a:t>Udover at vores opgaveløsning skal gøre en positiv forskel for borgerne, så skal de også give mening for medarbejdere og ledere i organisationen. Vi skal opleve, at vi kan sætte vores kompetencer i spil og på spil. Derfor skal der være en ramme, hvor vi kan reflektere, og have dialog, over vores praksis. </a:t>
            </a:r>
          </a:p>
          <a:p>
            <a:endParaRPr lang="da-DK" sz="1600" dirty="0"/>
          </a:p>
          <a:p>
            <a:r>
              <a:rPr lang="da-DK" sz="1600" dirty="0"/>
              <a:t>Refleksionen og dialogen skal rykke fokus fra handlingerne der foretages til effekten af handlingerne der foretages. Dette medfører, at der skal rettes et markant stærkere fokus på brug af data til at vurdere effekten og kvaliteten af vores handlinger i praksis. Data kan både være kvantitativ og kvalitativ, og dermed både bestå af tal og af faglige observationer og vurderinger. </a:t>
            </a:r>
          </a:p>
          <a:p>
            <a:endParaRPr lang="da-DK" sz="1600" dirty="0"/>
          </a:p>
          <a:p>
            <a:r>
              <a:rPr lang="da-DK" sz="1600" dirty="0"/>
              <a:t>At sætte fokus på effekter vil også medføre, at vi kigger på vores opgaveløsning med nye øjne. Det vil udfordre vores vanetænkning og det kan motivere os til at afprøve nye handlinger – prøvehandlinger - i bestræbelserne på at opnå de ønskede effekter. Prøvehandlinger tilkendegiver, at vi prøver noget nyt. Der ligger forberedelser og overvejelser bag vores handlinger, men netop fordi vi prøver noget nyt, så kender vi ikke udfaldet af vores handlinger. Til gengæld skal vi være meget nysgerrige på udfaldet. Vi skal sammen drøfte og reflektere over iagttagelser, og vi skal drøfte hvilke tegn, vi vil kigge efter, for at vurdere effekten af handlingerne. For kun derved kan vi planlægge hvilke handlinger, der vil være virksomme at følge op med. Opfølgningen på og refleksionen over handlinger er afgørende for, at arbejdet med mål bliver en integreret del af opgaveydelserne i hverdagen.</a:t>
            </a:r>
          </a:p>
          <a:p>
            <a:endParaRPr lang="da-DK" sz="1600" dirty="0"/>
          </a:p>
          <a:p>
            <a:r>
              <a:rPr lang="da-DK" sz="1600" dirty="0"/>
              <a:t>Endeligt er fokus på effekter også et opgør med at fortsætte en praksis, der ikke skaber de ønskede resultater. Som organisation skal vi turde fejle i bestræbelserne på at skabe forbedringer. Men vi må ikke gentage, og bruge ressourcer på, handlinger, som ikke har den ønskede effekt hos borgerne.</a:t>
            </a:r>
          </a:p>
        </p:txBody>
      </p:sp>
    </p:spTree>
    <p:extLst>
      <p:ext uri="{BB962C8B-B14F-4D97-AF65-F5344CB8AC3E}">
        <p14:creationId xmlns:p14="http://schemas.microsoft.com/office/powerpoint/2010/main" val="106518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4FAE388C-DFF3-4E16-AC04-DF398D372A3C}"/>
              </a:ext>
            </a:extLst>
          </p:cNvPr>
          <p:cNvSpPr txBox="1"/>
          <p:nvPr/>
        </p:nvSpPr>
        <p:spPr>
          <a:xfrm>
            <a:off x="420130" y="411891"/>
            <a:ext cx="11092249" cy="5324535"/>
          </a:xfrm>
          <a:prstGeom prst="rect">
            <a:avLst/>
          </a:prstGeom>
          <a:noFill/>
        </p:spPr>
        <p:txBody>
          <a:bodyPr wrap="square">
            <a:spAutoFit/>
          </a:bodyPr>
          <a:lstStyle/>
          <a:p>
            <a:r>
              <a:rPr lang="da-DK" sz="1700" b="1" dirty="0"/>
              <a:t>4. Indikator: Det er en naturlig del af vores opgaveløsning at inddrage borgerne og borgernes perspektiv</a:t>
            </a:r>
          </a:p>
          <a:p>
            <a:endParaRPr lang="da-DK" sz="1700" dirty="0"/>
          </a:p>
          <a:p>
            <a:r>
              <a:rPr lang="da-DK" sz="1700" dirty="0"/>
              <a:t>Albertslund er kendetegnet ved aktive medborgere, der bidrager med idéer til, hvordan vores by kan udvikle sig, og energi til at føre det ud i virkeligheden. Byens udfordringer kan kun løses ved, at vi samarbejder med byens borgere, virksomheder, foreninger, frivillige og fællesskaber.</a:t>
            </a:r>
          </a:p>
          <a:p>
            <a:endParaRPr lang="da-DK" sz="1700" dirty="0"/>
          </a:p>
          <a:p>
            <a:r>
              <a:rPr lang="da-DK" sz="1700" dirty="0"/>
              <a:t>Vi er fælles om byen, når virksomheder skaber arbejdspladser og engagerer sig i at hjælpe borgere i arbejde eller når vi udvikler boligområder med parker, naturområder og et rigt dyre- og planteliv.</a:t>
            </a:r>
          </a:p>
          <a:p>
            <a:endParaRPr lang="da-DK" sz="1700" dirty="0"/>
          </a:p>
          <a:p>
            <a:r>
              <a:rPr lang="da-DK" sz="1700" dirty="0"/>
              <a:t>Vi er også fælles om Albertslund og byens udvikling, når vi møder hinanden i helt almindelige </a:t>
            </a:r>
            <a:r>
              <a:rPr lang="da-DK" sz="1700" dirty="0" err="1"/>
              <a:t>hverdags-situationer</a:t>
            </a:r>
            <a:r>
              <a:rPr lang="da-DK" sz="1700" dirty="0"/>
              <a:t> - I fx mødet med forældre i daginstitutionen og med pårørende på ældreområdet</a:t>
            </a:r>
          </a:p>
          <a:p>
            <a:endParaRPr lang="da-DK" sz="1700" dirty="0"/>
          </a:p>
          <a:p>
            <a:r>
              <a:rPr lang="da-DK" sz="1700" dirty="0"/>
              <a:t>At være fælles betyder, at vi møder hinanden i et fælles vi, frem for i et ”dem” og et ”os”, og at vi møder borgere som individuelle personer med individuelle livsforløb, erfaringer, værdier og kompetencer. </a:t>
            </a:r>
          </a:p>
          <a:p>
            <a:endParaRPr lang="da-DK" sz="1700" dirty="0"/>
          </a:p>
          <a:p>
            <a:r>
              <a:rPr lang="da-DK" sz="1700" dirty="0"/>
              <a:t>I mødet med borgerne skal vi ikke kun fokusere på lovgivning og regler. Det er afgørende, at vi også har fokus på det som borgerne oplever og finder meningsfuldt. Derfor skal vi prioritere at forholde os lyttende og være nysgerrige på deres perspektiver, for at vi sammen kan afsøge og forsøge at gøre det meningsfulde muligt. Vi skal således gå fra idealet om at ville gøre en forskel for borgerne til at ville gøre en forskel med borgerne.</a:t>
            </a:r>
          </a:p>
        </p:txBody>
      </p:sp>
    </p:spTree>
    <p:extLst>
      <p:ext uri="{BB962C8B-B14F-4D97-AF65-F5344CB8AC3E}">
        <p14:creationId xmlns:p14="http://schemas.microsoft.com/office/powerpoint/2010/main" val="1829808318"/>
      </p:ext>
    </p:extLst>
  </p:cSld>
  <p:clrMapOvr>
    <a:masterClrMapping/>
  </p:clrMapOvr>
</p:sld>
</file>

<file path=ppt/theme/theme1.xml><?xml version="1.0" encoding="utf-8"?>
<a:theme xmlns:a="http://schemas.openxmlformats.org/drawingml/2006/main" name="Albertslund Kommune">
  <a:themeElements>
    <a:clrScheme name="1 Albertslund Miljø &amp; Teknik">
      <a:dk1>
        <a:srgbClr val="7F7F7F"/>
      </a:dk1>
      <a:lt1>
        <a:srgbClr val="FFFFFF"/>
      </a:lt1>
      <a:dk2>
        <a:srgbClr val="000000"/>
      </a:dk2>
      <a:lt2>
        <a:srgbClr val="034EA2"/>
      </a:lt2>
      <a:accent1>
        <a:srgbClr val="497729"/>
      </a:accent1>
      <a:accent2>
        <a:srgbClr val="92AD7F"/>
      </a:accent2>
      <a:accent3>
        <a:srgbClr val="37591F"/>
      </a:accent3>
      <a:accent4>
        <a:srgbClr val="6D9254"/>
      </a:accent4>
      <a:accent5>
        <a:srgbClr val="B6C9A9"/>
      </a:accent5>
      <a:accent6>
        <a:srgbClr val="DBE4D4"/>
      </a:accent6>
      <a:hlink>
        <a:srgbClr val="497729"/>
      </a:hlink>
      <a:folHlink>
        <a:srgbClr val="8CC63F"/>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1 Albertslund Miljø &amp; Teknik.potx" id="{7BD21565-25C9-46CF-B65B-1F49D7F031DD}" vid="{713073CF-9CDC-4BED-813C-F3A9985EA37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TotalTime>
  <Words>3197</Words>
  <Application>Microsoft Office PowerPoint</Application>
  <PresentationFormat>Widescreen</PresentationFormat>
  <Paragraphs>242</Paragraphs>
  <Slides>31</Slides>
  <Notes>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31</vt:i4>
      </vt:variant>
    </vt:vector>
  </HeadingPairs>
  <TitlesOfParts>
    <vt:vector size="38" baseType="lpstr">
      <vt:lpstr>Arial</vt:lpstr>
      <vt:lpstr>Arial Unicode MS</vt:lpstr>
      <vt:lpstr>Calibri</vt:lpstr>
      <vt:lpstr>Georgia</vt:lpstr>
      <vt:lpstr>Open Sans</vt:lpstr>
      <vt:lpstr>var(--font-secondary)</vt:lpstr>
      <vt:lpstr>Albertslund Kommune</vt:lpstr>
      <vt:lpstr> Én kommune – én organisation </vt:lpstr>
      <vt:lpstr>Én kommune – én organisation</vt:lpstr>
      <vt:lpstr>Én kommune – én organisation</vt:lpstr>
      <vt:lpstr>Organisationen</vt:lpstr>
      <vt:lpstr>Organisationen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Revideret vision som samlende pejlemærke</vt:lpstr>
      <vt:lpstr>Albertslunds Kommunes vision - Den bæredygtige by for børnene, det grønne og fællesskaber</vt:lpstr>
      <vt:lpstr>Albertslunds Kommunes vision - Den bæredygtige by for børnene, det grønne og fællesskaber</vt:lpstr>
      <vt:lpstr>PowerPoint-præsentation</vt:lpstr>
      <vt:lpstr>Politikker contra målplaner</vt:lpstr>
      <vt:lpstr>PowerPoint-præsentation</vt:lpstr>
      <vt:lpstr>Udefra og ind-perspektiv –  i arbejdet med målsætninger og mål</vt:lpstr>
      <vt:lpstr>PowerPoint-præsentation</vt:lpstr>
      <vt:lpstr>Børneliv</vt:lpstr>
      <vt:lpstr>Ungeliv</vt:lpstr>
      <vt:lpstr>Voksenliv</vt:lpstr>
      <vt:lpstr>Ældreliv</vt:lpstr>
      <vt:lpstr>Erhvervsliv</vt:lpstr>
      <vt:lpstr>PowerPoint-præsentation</vt:lpstr>
      <vt:lpstr>PowerPoint-præsentation</vt:lpstr>
      <vt:lpstr>PowerPoint-præsentation</vt:lpstr>
      <vt:lpstr>PowerPoint-præsentation</vt:lpstr>
      <vt:lpstr>Vi er fælles om Albertslund!</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Udarbejdelse af målplaner</dc:title>
  <dc:creator>Henrik Harder</dc:creator>
  <cp:lastModifiedBy>Janus Enemark Nissen</cp:lastModifiedBy>
  <cp:revision>46</cp:revision>
  <dcterms:created xsi:type="dcterms:W3CDTF">2022-11-23T05:59:52Z</dcterms:created>
  <dcterms:modified xsi:type="dcterms:W3CDTF">2022-12-13T08:35:41Z</dcterms:modified>
</cp:coreProperties>
</file>