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EC"/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966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4324F-4488-4CA0-8D73-563523A984ED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B0186-2B94-4AE5-99BC-7BA0AA57A0F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662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Udfyldes af D&amp;S - Makkermatematik og musik – </a:t>
            </a:r>
          </a:p>
          <a:p>
            <a:r>
              <a:rPr lang="da-DK" dirty="0"/>
              <a:t>Maike: Efter udviklingsdag og konfirmering i Chefforum er prøvehandling efter aftale mellem Lise og Yasar blevet ændret, så målplan og forløb i stedet handler om styrkelse indenfor dansk (sprog og genrekendskab) og musik – Planchen er </a:t>
            </a:r>
            <a:r>
              <a:rPr lang="da-DK"/>
              <a:t>udfyldt ud fra </a:t>
            </a:r>
            <a:r>
              <a:rPr lang="da-DK" dirty="0"/>
              <a:t>ny udgave </a:t>
            </a:r>
            <a:r>
              <a:rPr lang="da-DK"/>
              <a:t>af Målplan.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1742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Udfyldes af B&amp;F - Lillehold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2624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Udfyldes af M&amp;T - Trivselsture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7751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Udfyldes af BAE - Ambassadørnetværk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3426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Udfyldes af BAE – Spar på energien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2900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Udfyldes af BAE - Juniormesterlære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9488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Udfyldes af KFE – Netværksmøder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1415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Udfyldes af KFE – Frivillighed i undervisningen (NEXT)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0341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Udfyldes af ÆSS </a:t>
            </a:r>
            <a:r>
              <a:rPr lang="da-DK"/>
              <a:t>– Dialogværktøj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75D998-57E5-48B9-8D5D-41860F536BB6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028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F0213-5A48-B5C3-6954-9130A19A1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7CFB79E-3609-5A5D-0436-A886E370A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D8B20FC-C377-DBFE-1E2C-E122DC73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BA6512-BEAE-C26C-072B-ACCB4D4CF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B20ACA-9682-03F9-40BE-67DFBD9C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86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E59F77-ED5B-14CA-D426-25F01046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DCA867D-50AD-2E63-01E6-843846697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ADE5A82-D4B0-F7CA-7DFC-B0E2BF434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FF4A48-F155-2AC2-29B8-E5E5D72A7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360693-7B26-67DE-1400-7D002A42C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3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E4325EB-D8BB-1DBD-4C0E-30CD6D6368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29EB946-241F-063B-F38A-D6FC91FE2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97DE5B8-96A5-F3A0-65E0-2F4B3EAF2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7D7843-8E28-D4AE-1DC8-B3AC438E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EC65A6E-8FE0-9495-EDAF-C22FAF9D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737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F76CA-F9F9-6122-711B-CC8C90C3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05E9D26-52A7-0943-0EC5-670D4EFCF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07C8C5D-3A08-8FD6-7CDC-779D1F76E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8E6ACC3-D476-EE3F-393D-6729CEB1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9027AB3-AE52-23AB-6AEF-EA1F0EE3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329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1D53A2-DF21-FC3B-68DE-03DA7B055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090AF7F-54F0-8E14-707E-F53BB9E66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2C525E5-8471-8DA7-BEA4-2AE2EAEB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8FD131C-20BC-AAD1-9B14-1B7040A7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7D4191-CEAF-F362-9DCD-A5E1FCE52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571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05F634-ABB3-4C90-4485-D081306F7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CBBAE0D-EEC2-F69E-DC23-EE2044DF7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22703EA-ACF2-BFE0-4892-7EE9F044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72E828B-0D35-B749-5E5D-C6EAB6EDF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B1F6CF-BE5F-1916-0D50-EF0C5F14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04A4F9A-86C5-A40A-6BCB-C1EEB6AF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5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9E28D0-2490-5D6C-56A8-4CAC7993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026C99-C284-ADD5-C522-04A40AD92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6D1A924-FAEC-DD06-E373-056BD9647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D1A47AD-8C7B-88BB-C320-A622C80DE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63D6E16-DC2C-3BA3-EC59-4A07EA312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643A7B0-A705-29E4-654D-C45ADA4F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BC68CF2-ECCE-E74C-88BB-B24B7BD31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7586C0A-1112-BB47-B6A7-CE6FF79C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58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CF24C-5B92-B8FD-49E4-1BC0B2229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90083E7-D0A0-C736-BE4C-5D827E6B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C106A91-487C-70CD-7E03-3F46E7FC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B28793D-804F-DCB5-D97F-51E54D28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614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6530947-F4CD-C5B4-9C1A-C7035987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7E57C74-01C4-E4FC-9410-FA91BCCB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39B5B57-8DEA-F48B-5A17-C9F5D868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845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37A54-058F-D2F4-8059-BD345F392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02E2DE-6468-649B-7B80-71BEDFC76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03A8240-D5A5-318B-2555-E1FF6A433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AA498FC-0C37-00A2-AC0E-54C3B294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F238748-7ABB-373F-0C64-C40311BC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2AF1348-1F55-1B11-886C-61BA419EF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533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092F05-19F4-8404-7256-C56597589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39CE2F7-6140-C0B8-7DD7-3AAC112D3A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032BF02-3E5C-0C50-2C93-1857B829B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F70D5CF-3806-8C93-243F-F22E2DFB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83B4C84-70A8-2D06-2E68-D333EEDD0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DEA4A59-B7AB-3CC4-FBB3-117E1CBF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92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76455E0-C11D-8993-A7C3-BA7381D7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CB13814-8790-8687-19C9-37C0D3085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3FBC940-AAEA-D58F-2DF1-A6C91AA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8F026-06A5-4517-882A-AEB6D1955EAB}" type="datetimeFigureOut">
              <a:rPr lang="da-DK" smtClean="0"/>
              <a:t>05-05-2025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082996F-C31A-0488-DA01-0526DD95F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20EE0D5-7B44-AD57-4FD0-AC603495C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1DC1B5-3D92-4637-A3E3-B5D0A282A6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652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C8EC2881-99D4-E2FD-CC65-6DD2D44FBD82}"/>
              </a:ext>
            </a:extLst>
          </p:cNvPr>
          <p:cNvSpPr/>
          <p:nvPr/>
        </p:nvSpPr>
        <p:spPr>
          <a:xfrm>
            <a:off x="-8340" y="0"/>
            <a:ext cx="12192000" cy="6858000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9B2DDC81-4E4A-5A27-CDEC-E54263355DDD}"/>
              </a:ext>
            </a:extLst>
          </p:cNvPr>
          <p:cNvSpPr txBox="1"/>
          <p:nvPr/>
        </p:nvSpPr>
        <p:spPr>
          <a:xfrm>
            <a:off x="9086549" y="695543"/>
            <a:ext cx="2895901" cy="388843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 et tværprofessionelt miljø vil forløbet udvikles og bidrage til større deltagelsesmuligheder for elever, som normalt ikke har deres gang på Musikskolen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Eleverne vil blive undervist på nye måder, i nye omgivelser (Musikskolen)</a:t>
            </a:r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Elevgruppen har ofte svært ved det danskfaglige pga. sproglige udfordringer</a:t>
            </a: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EA49C791-8988-797C-6746-AE76C972F0CA}"/>
              </a:ext>
            </a:extLst>
          </p:cNvPr>
          <p:cNvSpPr txBox="1"/>
          <p:nvPr/>
        </p:nvSpPr>
        <p:spPr>
          <a:xfrm>
            <a:off x="315510" y="2339393"/>
            <a:ext cx="3063972" cy="2974975"/>
          </a:xfrm>
          <a:prstGeom prst="rect">
            <a:avLst/>
          </a:prstGeom>
          <a:solidFill>
            <a:srgbClr val="FDEADA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Prøvehandlingen er rettet mod de 10 % svageste elever på 8. årgang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Prøvehandlingen iværksættes i december 2025, der arbejdes med forløbet 8 uger, og det afsluttes i uge 7 2026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Timebankens midler indgår i forløbet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Musikskolens medarbejder og udvalgt lærer fra Herstedvester udarbejder indhold til prøvehandlingen</a:t>
            </a: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5BE0FC33-9E79-1BAE-6B48-4736D8059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347805" y="375076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97D45F7A-98CC-EAE3-245E-3ADDF6547697}"/>
              </a:ext>
            </a:extLst>
          </p:cNvPr>
          <p:cNvSpPr/>
          <p:nvPr/>
        </p:nvSpPr>
        <p:spPr>
          <a:xfrm>
            <a:off x="4070307" y="1564799"/>
            <a:ext cx="4104456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000" b="1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EFFEKTER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Vi vil se elever, der deltager i skolens fællesskaber og bliver motiveret af den anderledes tilgang til pensum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Eleverne vil udvise større engagement og deltagelse i undervisningen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Eleverne vil søge gode etablerede eksisterende fællesskaber på f.eks. Musikskolen</a:t>
            </a:r>
          </a:p>
          <a:p>
            <a:pPr marL="285750" indent="-285750" algn="ctr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a-DK" sz="10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kstfelt 7">
            <a:extLst>
              <a:ext uri="{FF2B5EF4-FFF2-40B4-BE49-F238E27FC236}">
                <a16:creationId xmlns:a16="http://schemas.microsoft.com/office/drawing/2014/main" id="{8D701CC6-FCA3-B484-D671-3C76BE6ECDED}"/>
              </a:ext>
            </a:extLst>
          </p:cNvPr>
          <p:cNvSpPr txBox="1"/>
          <p:nvPr/>
        </p:nvSpPr>
        <p:spPr>
          <a:xfrm>
            <a:off x="650842" y="95065"/>
            <a:ext cx="10873635" cy="7006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b="1" dirty="0">
                <a:solidFill>
                  <a:schemeClr val="tx2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ALLE BØRN OG UNGE BLIVER MØDT MED FORVENTNINGER OG AMBITIONER </a:t>
            </a:r>
            <a:r>
              <a:rPr lang="da-DK" dirty="0">
                <a:solidFill>
                  <a:schemeClr val="tx2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da-DK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SKOLEPOLITIK</a:t>
            </a:r>
            <a:endParaRPr lang="da-DK" dirty="0">
              <a:solidFill>
                <a:srgbClr val="FF0000"/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sz="1600" dirty="0">
                <a:solidFill>
                  <a:schemeClr val="tx2">
                    <a:lumMod val="75000"/>
                    <a:lumOff val="25000"/>
                  </a:schemeClr>
                </a:solidFill>
                <a:ea typeface="Arial" panose="020B0604020202020204" pitchFamily="34" charset="0"/>
                <a:cs typeface="72 Black" panose="020B0A04030603020204" pitchFamily="34" charset="0"/>
              </a:rPr>
              <a:t>LYRIK</a:t>
            </a:r>
            <a:r>
              <a:rPr lang="da-DK" sz="16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Arial" panose="020B0604020202020204" pitchFamily="34" charset="0"/>
                <a:cs typeface="72 Black" panose="020B0A04030603020204" pitchFamily="34" charset="0"/>
              </a:rPr>
              <a:t> OG MUSIK</a:t>
            </a: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FCFE7065-F8DC-70AD-1165-39093E5F43BD}"/>
              </a:ext>
            </a:extLst>
          </p:cNvPr>
          <p:cNvSpPr/>
          <p:nvPr/>
        </p:nvSpPr>
        <p:spPr>
          <a:xfrm>
            <a:off x="209550" y="821903"/>
            <a:ext cx="2895901" cy="1010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Flere børn og unge forlader folkeskolen med en afgangsprøve på min. 2 i dansk og matematik</a:t>
            </a:r>
          </a:p>
        </p:txBody>
      </p:sp>
    </p:spTree>
    <p:extLst>
      <p:ext uri="{BB962C8B-B14F-4D97-AF65-F5344CB8AC3E}">
        <p14:creationId xmlns:p14="http://schemas.microsoft.com/office/powerpoint/2010/main" val="134214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20524-FD18-7034-6156-9F2609E55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1C57322B-2766-1C3B-C618-575DEC7403D8}"/>
              </a:ext>
            </a:extLst>
          </p:cNvPr>
          <p:cNvSpPr/>
          <p:nvPr/>
        </p:nvSpPr>
        <p:spPr>
          <a:xfrm>
            <a:off x="-1136" y="9525"/>
            <a:ext cx="12192000" cy="6858155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D56D1D45-BB40-214E-29B3-A2C3412BF198}"/>
              </a:ext>
            </a:extLst>
          </p:cNvPr>
          <p:cNvSpPr txBox="1"/>
          <p:nvPr/>
        </p:nvSpPr>
        <p:spPr>
          <a:xfrm>
            <a:off x="9018767" y="965409"/>
            <a:ext cx="3097024" cy="42350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Der udarbejdes en konkret skriftlig plan til forældre og samarbejdspartnere, hvor alle møder, drøftelser, sparringer, og forsøg beskrives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Opgaven er at tydeliggøre, overfor alle parter, hvordan der arbejdes med at skabe forudsætninger for, at eleven vender tilbage til klassen, og klassen opkvalificeres til at imødekomme behovet hos eleven</a:t>
            </a:r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8A67C3FC-CEA1-7D1E-466B-A97C373B7B14}"/>
              </a:ext>
            </a:extLst>
          </p:cNvPr>
          <p:cNvSpPr txBox="1"/>
          <p:nvPr/>
        </p:nvSpPr>
        <p:spPr>
          <a:xfrm>
            <a:off x="312113" y="3429000"/>
            <a:ext cx="2925242" cy="29749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Fælles planlægning af indsatsen rettet mod barnet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Tværfaglig sparring til lærere både på Lillehold og i stamklassen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Udvidet samarbejde med skolesocialrådgiver eller barnets Børn- og Ungerådgiver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4EC40F71-39B2-859B-1B4B-315C055C7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403584" y="485183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F5F2FB94-23B6-2E94-D472-02DF7397FF60}"/>
              </a:ext>
            </a:extLst>
          </p:cNvPr>
          <p:cNvSpPr/>
          <p:nvPr/>
        </p:nvSpPr>
        <p:spPr>
          <a:xfrm>
            <a:off x="4124350" y="1645688"/>
            <a:ext cx="4104456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000" b="1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EFFEKTER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Målrettet, intensivt og struktureret tværfagligt samarbejde om elever på kanten af klassefællesskabet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Bedre samarbejde med elevens forældre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Tættere samarbejde med oprindelig klasse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Færre der får behov for at blive visiteret videre til andre tilbud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a-DK" sz="10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kstfelt 7">
            <a:extLst>
              <a:ext uri="{FF2B5EF4-FFF2-40B4-BE49-F238E27FC236}">
                <a16:creationId xmlns:a16="http://schemas.microsoft.com/office/drawing/2014/main" id="{69F04056-FA0D-EA01-6573-DAE6F6725A7E}"/>
              </a:ext>
            </a:extLst>
          </p:cNvPr>
          <p:cNvSpPr txBox="1"/>
          <p:nvPr/>
        </p:nvSpPr>
        <p:spPr>
          <a:xfrm>
            <a:off x="1159017" y="86321"/>
            <a:ext cx="10035121" cy="71278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b="1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ALLE BØRN OG UNGE BLIVER MØDT MED FORVENTNINGER OG AMBITIONER </a:t>
            </a:r>
            <a:r>
              <a:rPr lang="da-DK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da-DK" dirty="0">
                <a:cs typeface="Times New Roman" panose="02020603050405020304" pitchFamily="18" charset="0"/>
              </a:rPr>
              <a:t>SKOLEPOLITIK</a:t>
            </a:r>
          </a:p>
          <a:p>
            <a:pPr algn="ctr">
              <a:spcAft>
                <a:spcPts val="800"/>
              </a:spcAft>
            </a:pPr>
            <a:r>
              <a:rPr lang="da-DK" sz="1600" dirty="0">
                <a:solidFill>
                  <a:schemeClr val="tx2">
                    <a:lumMod val="75000"/>
                    <a:lumOff val="25000"/>
                  </a:schemeClr>
                </a:solidFill>
                <a:ea typeface="Arial" panose="020B0604020202020204" pitchFamily="34" charset="0"/>
                <a:cs typeface="72 Black" panose="020B0A04030603020204" pitchFamily="34" charset="0"/>
              </a:rPr>
              <a:t>LILLEHOLD OG VEJEN TILBAGE</a:t>
            </a:r>
            <a:endParaRPr lang="da-DK" sz="1600" dirty="0">
              <a:solidFill>
                <a:schemeClr val="tx2">
                  <a:lumMod val="75000"/>
                  <a:lumOff val="25000"/>
                </a:schemeClr>
              </a:solidFill>
              <a:effectLst/>
              <a:ea typeface="Arial" panose="020B0604020202020204" pitchFamily="34" charset="0"/>
              <a:cs typeface="72 Black" panose="020B0A04030603020204" pitchFamily="34" charset="0"/>
            </a:endParaRP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31159194-3B8F-92E8-0C0C-296E932AC90C}"/>
              </a:ext>
            </a:extLst>
          </p:cNvPr>
          <p:cNvSpPr/>
          <p:nvPr/>
        </p:nvSpPr>
        <p:spPr>
          <a:xfrm>
            <a:off x="381901" y="799109"/>
            <a:ext cx="3288400" cy="89236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400" i="1" dirty="0">
                <a:solidFill>
                  <a:schemeClr val="tx1"/>
                </a:solidFill>
              </a:rPr>
              <a:t>MÅL: Andelen af børn og unge, der </a:t>
            </a:r>
            <a:br>
              <a:rPr lang="da-DK" sz="1400" i="1" dirty="0">
                <a:solidFill>
                  <a:schemeClr val="tx1"/>
                </a:solidFill>
              </a:rPr>
            </a:br>
            <a:r>
              <a:rPr lang="da-DK" sz="1400" i="1" dirty="0">
                <a:solidFill>
                  <a:schemeClr val="tx1"/>
                </a:solidFill>
              </a:rPr>
              <a:t>har behov for et behandlings- og specialundervisningstilbud, nedbringes</a:t>
            </a:r>
          </a:p>
        </p:txBody>
      </p:sp>
    </p:spTree>
    <p:extLst>
      <p:ext uri="{BB962C8B-B14F-4D97-AF65-F5344CB8AC3E}">
        <p14:creationId xmlns:p14="http://schemas.microsoft.com/office/powerpoint/2010/main" val="350068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808A3-CA8E-7605-2972-EA661E52E6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E452407C-DD1A-D096-301C-81491CD2C6EB}"/>
              </a:ext>
            </a:extLst>
          </p:cNvPr>
          <p:cNvSpPr/>
          <p:nvPr/>
        </p:nvSpPr>
        <p:spPr>
          <a:xfrm>
            <a:off x="0" y="-42924"/>
            <a:ext cx="12192000" cy="7015224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4EB7AF57-4E8B-36D2-E1CA-BC6578FFF98B}"/>
              </a:ext>
            </a:extLst>
          </p:cNvPr>
          <p:cNvSpPr txBox="1"/>
          <p:nvPr/>
        </p:nvSpPr>
        <p:spPr>
          <a:xfrm>
            <a:off x="9149290" y="1247428"/>
            <a:ext cx="2789821" cy="35283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  <a:endParaRPr lang="da-DK" sz="2000" b="1" i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Byrummets indhold skabes ved at gennemføre to forskellige typer ture, som drives af forskellige aktører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Institutioner, skole, frivillige og borgere inddrages i en mere systematisk form i indholdet i byrummet</a:t>
            </a:r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7A90862C-5400-492E-7688-E180ADDDC58D}"/>
              </a:ext>
            </a:extLst>
          </p:cNvPr>
          <p:cNvSpPr txBox="1"/>
          <p:nvPr/>
        </p:nvSpPr>
        <p:spPr>
          <a:xfrm>
            <a:off x="252889" y="2924944"/>
            <a:ext cx="2614136" cy="29749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Samarbejde mellem afdelinger, frivillige og borgere om, hvad et byrum skal indeholde for at øge trivslen for børn og unge 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(fx aktivitetskasse)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Den institutionsdrevne tur kræver samarbejde for at kunne udvælge, hvilke børn der skal med på tur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2"/>
              </a:solidFill>
              <a:latin typeface="72 Light" panose="020B0303030000000003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sz="14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BA13A4C7-EF14-130D-AFA7-32B46C2570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274922" y="402510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AA6F7864-481A-F4F6-FA34-3276D2B60C2C}"/>
              </a:ext>
            </a:extLst>
          </p:cNvPr>
          <p:cNvSpPr/>
          <p:nvPr/>
        </p:nvSpPr>
        <p:spPr>
          <a:xfrm>
            <a:off x="3986964" y="1584226"/>
            <a:ext cx="4104456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000" b="1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EFFEKTER</a:t>
            </a:r>
            <a:endParaRPr lang="da-DK" sz="2200" b="1" dirty="0">
              <a:solidFill>
                <a:srgbClr val="00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Børn og unges trivsel øges gennem leg, trivsel og bevægelse i byrummet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Byrummene anvendes aktivt af flere børn og unge både i skole og daginstitutioner, men også i fritiden</a:t>
            </a:r>
          </a:p>
        </p:txBody>
      </p:sp>
      <p:sp>
        <p:nvSpPr>
          <p:cNvPr id="2" name="Tekstfelt 7">
            <a:extLst>
              <a:ext uri="{FF2B5EF4-FFF2-40B4-BE49-F238E27FC236}">
                <a16:creationId xmlns:a16="http://schemas.microsoft.com/office/drawing/2014/main" id="{7B436048-759B-FD54-9066-9C769A04E3DE}"/>
              </a:ext>
            </a:extLst>
          </p:cNvPr>
          <p:cNvSpPr txBox="1"/>
          <p:nvPr/>
        </p:nvSpPr>
        <p:spPr>
          <a:xfrm>
            <a:off x="0" y="0"/>
            <a:ext cx="12192000" cy="10048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b="1" dirty="0">
                <a:solidFill>
                  <a:schemeClr val="tx2"/>
                </a:solidFill>
                <a:ea typeface="Arial" panose="020B0604020202020204" pitchFamily="34" charset="0"/>
                <a:cs typeface="72 Light" panose="020B0303030000000003" pitchFamily="34" charset="0"/>
              </a:rPr>
              <a:t>ALLE BØRN DELTAGER I LEGENDE BØRNEFÆLLESSKABER, DER STYRKER TRIVSEL, LÆRING, UDVIKLING OG DANNELSE FOR DET ENKELTE BARN OG FOR BØRNEGRUPPEN </a:t>
            </a:r>
            <a:r>
              <a:rPr lang="da-DK" dirty="0">
                <a:solidFill>
                  <a:schemeClr val="tx2"/>
                </a:solidFill>
                <a:cs typeface="72 Light" panose="020B0303030000000003" pitchFamily="34" charset="0"/>
              </a:rPr>
              <a:t>– DAGTILBUDSPOLITIK</a:t>
            </a:r>
            <a:br>
              <a:rPr lang="da-DK" sz="1600" dirty="0">
                <a:solidFill>
                  <a:srgbClr val="FF0000"/>
                </a:solidFill>
                <a:latin typeface="72 Light" panose="020B0303030000000003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>
                    <a:lumMod val="75000"/>
                    <a:lumOff val="25000"/>
                  </a:schemeClr>
                </a:solidFill>
                <a:ea typeface="Arial" panose="020B0604020202020204" pitchFamily="34" charset="0"/>
                <a:cs typeface="72 Black" panose="020B0A04030603020204" pitchFamily="34" charset="0"/>
              </a:rPr>
              <a:t>TRIVSELSFORLØB DER UDVIKLER ET SPÆNDENDE BYRUM</a:t>
            </a:r>
            <a:endParaRPr lang="da-DK" sz="700" dirty="0">
              <a:solidFill>
                <a:srgbClr val="FF0000"/>
              </a:solidFill>
              <a:ea typeface="Arial" panose="020B0604020202020204" pitchFamily="34" charset="0"/>
              <a:cs typeface="72 Black" panose="020B0A04030603020204" pitchFamily="34" charset="0"/>
            </a:endParaRP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C1944D24-6DC4-A4EE-93B4-03D552608FE7}"/>
              </a:ext>
            </a:extLst>
          </p:cNvPr>
          <p:cNvSpPr/>
          <p:nvPr/>
        </p:nvSpPr>
        <p:spPr>
          <a:xfrm>
            <a:off x="310965" y="1247428"/>
            <a:ext cx="2254250" cy="842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Byens rum inviterer til leg og bevægelse</a:t>
            </a:r>
          </a:p>
        </p:txBody>
      </p:sp>
    </p:spTree>
    <p:extLst>
      <p:ext uri="{BB962C8B-B14F-4D97-AF65-F5344CB8AC3E}">
        <p14:creationId xmlns:p14="http://schemas.microsoft.com/office/powerpoint/2010/main" val="24666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5C5B1-0D82-2FA6-1F47-8AA30A0D6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0A039523-3CAD-1A1C-5174-5A174B35652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8D573296-0EB9-3F70-C0C0-AB59B21177A4}"/>
              </a:ext>
            </a:extLst>
          </p:cNvPr>
          <p:cNvSpPr txBox="1"/>
          <p:nvPr/>
        </p:nvSpPr>
        <p:spPr>
          <a:xfrm>
            <a:off x="9531783" y="1284419"/>
            <a:ext cx="2145867" cy="28803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  <a:endParaRPr lang="da-DK" sz="2000" b="1" i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Mere formelle partnerskaber med virksomheder omkring S’et i ESG</a:t>
            </a:r>
          </a:p>
          <a:p>
            <a:pPr>
              <a:spcAft>
                <a:spcPts val="800"/>
              </a:spcAft>
            </a:pPr>
            <a:endParaRPr lang="da-DK" sz="1600" i="1" dirty="0">
              <a:solidFill>
                <a:schemeClr val="tx2"/>
              </a:solidFill>
              <a:latin typeface="72 Light" panose="020B0303030000000003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6324B881-A6AC-EF8D-B363-1338F858D026}"/>
              </a:ext>
            </a:extLst>
          </p:cNvPr>
          <p:cNvSpPr txBox="1"/>
          <p:nvPr/>
        </p:nvSpPr>
        <p:spPr>
          <a:xfrm>
            <a:off x="295722" y="3235690"/>
            <a:ext cx="2476053" cy="24316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Der er brug for tæt samarbejde mellem de afdelinger, der har en snitflade ud til virksomhederne </a:t>
            </a: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8240256B-8B35-E7AC-19F8-4E6350F019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480541">
            <a:off x="3447391" y="575100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054CCFB8-88C6-9C8C-46C1-AD3148273B01}"/>
              </a:ext>
            </a:extLst>
          </p:cNvPr>
          <p:cNvSpPr/>
          <p:nvPr/>
        </p:nvSpPr>
        <p:spPr>
          <a:xfrm>
            <a:off x="4142259" y="1802791"/>
            <a:ext cx="4176464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000" b="1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EFFEKTER</a:t>
            </a:r>
          </a:p>
          <a:p>
            <a:pPr marL="271463" indent="-18097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Få ny viden om, hvordan forvaltningen endnu bedre understøtter virksomheder i AK, bl.a. i samarbejdet omkring rekruttering på lønnede timer og fuld tid</a:t>
            </a:r>
          </a:p>
          <a:p>
            <a:pPr marL="271463" indent="-18097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Få et netværk af virksomheder, som kan være med til at kvalificere mulige indsatser og kan hjælpe med at skabe interesse hos andre virksomheder fremadrettet</a:t>
            </a:r>
          </a:p>
          <a:p>
            <a:pPr marL="271463" indent="-180975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2"/>
              </a:solidFill>
              <a:latin typeface="72 Light" panose="020B0303030000000003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kstfelt 7">
            <a:extLst>
              <a:ext uri="{FF2B5EF4-FFF2-40B4-BE49-F238E27FC236}">
                <a16:creationId xmlns:a16="http://schemas.microsoft.com/office/drawing/2014/main" id="{2B5E8DD8-FB06-A68E-BADE-AE5AB97AF91C}"/>
              </a:ext>
            </a:extLst>
          </p:cNvPr>
          <p:cNvSpPr txBox="1"/>
          <p:nvPr/>
        </p:nvSpPr>
        <p:spPr>
          <a:xfrm>
            <a:off x="295722" y="68387"/>
            <a:ext cx="11632925" cy="6000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b="1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DER INDGÅS PARTNERSKABER OG SAMARBEJDER MED VIRKSOMHEDER MED HENBLIK PÅ AT UNDERSTØTTE DEN GRØNNE OMSTILLING OG REKRUTTERING AF KVALIFICERET ARBEJDSKRAFT </a:t>
            </a:r>
            <a:r>
              <a:rPr lang="da-DK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– ERHVERVSPOLITIK</a:t>
            </a:r>
            <a:endParaRPr lang="da-DK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sz="1600" dirty="0">
                <a:solidFill>
                  <a:schemeClr val="accent1"/>
                </a:solidFill>
                <a:ea typeface="Arial" panose="020B0604020202020204" pitchFamily="34" charset="0"/>
                <a:cs typeface="72 Black" panose="020B0A04030603020204" pitchFamily="34" charset="0"/>
              </a:rPr>
              <a:t>AMBASSADØRNETVÆRK</a:t>
            </a:r>
            <a:endParaRPr lang="da-DK" sz="1600" dirty="0">
              <a:solidFill>
                <a:schemeClr val="accent1"/>
              </a:solidFill>
              <a:effectLst/>
              <a:ea typeface="Arial" panose="020B0604020202020204" pitchFamily="34" charset="0"/>
              <a:cs typeface="72 Black" panose="020B0A04030603020204" pitchFamily="34" charset="0"/>
            </a:endParaRPr>
          </a:p>
          <a:p>
            <a:pPr algn="ctr">
              <a:spcAft>
                <a:spcPts val="800"/>
              </a:spcAft>
            </a:pPr>
            <a:endParaRPr lang="da-DK" sz="8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ktangel: afrundede hjørner 3">
            <a:extLst>
              <a:ext uri="{FF2B5EF4-FFF2-40B4-BE49-F238E27FC236}">
                <a16:creationId xmlns:a16="http://schemas.microsoft.com/office/drawing/2014/main" id="{A38C9D12-8D7C-86A8-D82A-E1E7034FCF29}"/>
              </a:ext>
            </a:extLst>
          </p:cNvPr>
          <p:cNvSpPr/>
          <p:nvPr/>
        </p:nvSpPr>
        <p:spPr>
          <a:xfrm>
            <a:off x="315584" y="1074690"/>
            <a:ext cx="3244831" cy="86841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Ved udgangen af 2026 er der skabt otte partnerskaber inden for rekruttering eller den grønne omstilling</a:t>
            </a:r>
          </a:p>
        </p:txBody>
      </p:sp>
    </p:spTree>
    <p:extLst>
      <p:ext uri="{BB962C8B-B14F-4D97-AF65-F5344CB8AC3E}">
        <p14:creationId xmlns:p14="http://schemas.microsoft.com/office/powerpoint/2010/main" val="326802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BD0AF-CEEE-792E-7C39-6209726DE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9CB9650B-0F25-2E03-6E9C-1A7D5D105E3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CDAA7C09-0A99-636C-2FAB-B1B077F53844}"/>
              </a:ext>
            </a:extLst>
          </p:cNvPr>
          <p:cNvSpPr txBox="1"/>
          <p:nvPr/>
        </p:nvSpPr>
        <p:spPr>
          <a:xfrm>
            <a:off x="9510283" y="1266760"/>
            <a:ext cx="2385996" cy="33623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  <a:endParaRPr lang="da-DK" sz="2000" b="1" i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72 Light" panose="020B0303030000000003" pitchFamily="34" charset="0"/>
              </a:rPr>
              <a:t>At data omkring virksomhedernes forbrug anvendes som afsæt for kontakten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At flere virksomheder får en gennemgang af deres energiforbrug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a-DK" sz="1600" i="1" dirty="0">
              <a:solidFill>
                <a:schemeClr val="tx2"/>
              </a:solidFill>
              <a:latin typeface="72 Light" panose="020B0303030000000003" pitchFamily="34" charset="0"/>
              <a:ea typeface="Arial" panose="020B0604020202020204" pitchFamily="34" charset="0"/>
              <a:cs typeface="72 Light" panose="020B0303030000000003" pitchFamily="34" charset="0"/>
            </a:endParaRP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FC11F746-95FE-2C50-CEA2-5370AC2AD009}"/>
              </a:ext>
            </a:extLst>
          </p:cNvPr>
          <p:cNvSpPr txBox="1"/>
          <p:nvPr/>
        </p:nvSpPr>
        <p:spPr>
          <a:xfrm>
            <a:off x="552127" y="3805759"/>
            <a:ext cx="2296829" cy="29749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72 Light" panose="020B0303030000000003" pitchFamily="34" charset="0"/>
              </a:rPr>
              <a:t>Der er brug for et tæt samarbejde mellem afdelinger, der er i kontakt med virksomhederne</a:t>
            </a:r>
          </a:p>
          <a:p>
            <a:pPr algn="ctr">
              <a:spcAft>
                <a:spcPts val="800"/>
              </a:spcAft>
            </a:pPr>
            <a:r>
              <a:rPr lang="da-DK" sz="14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C2CDCCC9-8D13-709F-375A-243E1E0D0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447392" y="508426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185B8B0C-9E03-1761-C3DE-95542B064983}"/>
              </a:ext>
            </a:extLst>
          </p:cNvPr>
          <p:cNvSpPr/>
          <p:nvPr/>
        </p:nvSpPr>
        <p:spPr>
          <a:xfrm>
            <a:off x="4171975" y="1688216"/>
            <a:ext cx="4104456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EFFEKTER</a:t>
            </a:r>
          </a:p>
          <a:p>
            <a:pPr marL="64770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Målet er, at flere virksomheder reducerer deres energiforbrug via partnerskaber med kommunen</a:t>
            </a:r>
          </a:p>
        </p:txBody>
      </p:sp>
      <p:sp>
        <p:nvSpPr>
          <p:cNvPr id="2" name="Tekstfelt 7">
            <a:extLst>
              <a:ext uri="{FF2B5EF4-FFF2-40B4-BE49-F238E27FC236}">
                <a16:creationId xmlns:a16="http://schemas.microsoft.com/office/drawing/2014/main" id="{11FA30E2-F4A0-C655-F20B-96175E096E2E}"/>
              </a:ext>
            </a:extLst>
          </p:cNvPr>
          <p:cNvSpPr txBox="1"/>
          <p:nvPr/>
        </p:nvSpPr>
        <p:spPr>
          <a:xfrm>
            <a:off x="295722" y="68387"/>
            <a:ext cx="11632925" cy="6000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b="1" dirty="0">
                <a:solidFill>
                  <a:schemeClr val="tx2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DER INDGÅS PARTNERSKABER OG SAMARBEJDER MED VIRKSOMHEDER MED HENBLIK PÅ AT UNDERSTØTTE DEN GRØNNE OMSTILLING OG REKRUTTERING AF KVALIFICERET ARBEJDSKRAFT </a:t>
            </a:r>
            <a:r>
              <a:rPr lang="da-DK" dirty="0">
                <a:solidFill>
                  <a:schemeClr val="tx2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da-DK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ERHVERVSPOLITIK</a:t>
            </a:r>
          </a:p>
          <a:p>
            <a:pPr algn="ctr">
              <a:spcAft>
                <a:spcPts val="800"/>
              </a:spcAft>
            </a:pPr>
            <a:r>
              <a:rPr lang="da-DK" sz="1600" dirty="0">
                <a:solidFill>
                  <a:schemeClr val="accent1"/>
                </a:solidFill>
                <a:ea typeface="Arial" panose="020B0604020202020204" pitchFamily="34" charset="0"/>
                <a:cs typeface="72 Light" panose="020B0303030000000003" pitchFamily="34" charset="0"/>
              </a:rPr>
              <a:t>SPAR PÅ ENERGIEN</a:t>
            </a:r>
            <a:endParaRPr lang="da-DK" sz="1600" dirty="0">
              <a:solidFill>
                <a:schemeClr val="accent1"/>
              </a:solidFill>
              <a:effectLst/>
              <a:ea typeface="Arial" panose="020B0604020202020204" pitchFamily="34" charset="0"/>
              <a:cs typeface="72 Light" panose="020B0303030000000003" pitchFamily="34" charset="0"/>
            </a:endParaRPr>
          </a:p>
        </p:txBody>
      </p:sp>
      <p:sp>
        <p:nvSpPr>
          <p:cNvPr id="4" name="Rektangel: afrundede hjørner 3">
            <a:extLst>
              <a:ext uri="{FF2B5EF4-FFF2-40B4-BE49-F238E27FC236}">
                <a16:creationId xmlns:a16="http://schemas.microsoft.com/office/drawing/2014/main" id="{A84718A7-A54B-9751-B628-99998EC33C63}"/>
              </a:ext>
            </a:extLst>
          </p:cNvPr>
          <p:cNvSpPr/>
          <p:nvPr/>
        </p:nvSpPr>
        <p:spPr>
          <a:xfrm>
            <a:off x="315584" y="1074690"/>
            <a:ext cx="3244831" cy="86841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Ved udgangen af 2026 er der skabt otte partnerskaber inden for rekruttering eller den grønne omstilling</a:t>
            </a:r>
          </a:p>
        </p:txBody>
      </p:sp>
    </p:spTree>
    <p:extLst>
      <p:ext uri="{BB962C8B-B14F-4D97-AF65-F5344CB8AC3E}">
        <p14:creationId xmlns:p14="http://schemas.microsoft.com/office/powerpoint/2010/main" val="21663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D2A09-C254-C377-F806-ECA55B98F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A7CD2F63-3B20-498C-CB44-B3CF99978FB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9E17FC14-BDE5-0BBC-CCEA-729A3D7684C4}"/>
              </a:ext>
            </a:extLst>
          </p:cNvPr>
          <p:cNvSpPr txBox="1"/>
          <p:nvPr/>
        </p:nvSpPr>
        <p:spPr>
          <a:xfrm>
            <a:off x="9239303" y="1146945"/>
            <a:ext cx="2588867" cy="33394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Ordningen om juniormesterlære er baseret på ny lov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Der skal sikres en dialog mellem virksomheder og skoler med henblik på indgåelse af partnerskaber ifm. juniormesterlære</a:t>
            </a:r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85FB4F99-1476-CE8E-903E-55777C6E145E}"/>
              </a:ext>
            </a:extLst>
          </p:cNvPr>
          <p:cNvSpPr txBox="1"/>
          <p:nvPr/>
        </p:nvSpPr>
        <p:spPr>
          <a:xfrm>
            <a:off x="424533" y="3624791"/>
            <a:ext cx="2334692" cy="29749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Der sikres et tæt samarbejde mellem afdelinger, der arbejder med de unge - Dagtilbud &amp; Skole, Uddannelse &amp; Job samt Kultur 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&amp; Fritid</a:t>
            </a:r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sz="14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CB756A15-05C9-5EC0-2635-826D139B3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278806" y="428033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0CE2AD81-8B66-3BB7-89FC-7766CB4A5281}"/>
              </a:ext>
            </a:extLst>
          </p:cNvPr>
          <p:cNvSpPr/>
          <p:nvPr/>
        </p:nvSpPr>
        <p:spPr>
          <a:xfrm>
            <a:off x="4024722" y="1645688"/>
            <a:ext cx="4104456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72 Light" panose="020B0303030000000003" pitchFamily="34" charset="0"/>
              </a:rPr>
              <a:t>EFFEKTER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rial" panose="020B0604020202020204" pitchFamily="34" charset="0"/>
                <a:cs typeface="72 Light" panose="020B0303030000000003" pitchFamily="34" charset="0"/>
              </a:rPr>
              <a:t>6-8 lokale virksomheder møder op til skole/-virksomhedsarrangementet den 30. april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72 Light" panose="020B0303030000000003" pitchFamily="34" charset="0"/>
              </a:rPr>
            </a:br>
            <a:r>
              <a:rPr lang="da-DK" sz="16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rial" panose="020B0604020202020204" pitchFamily="34" charset="0"/>
                <a:cs typeface="72 Light" panose="020B0303030000000003" pitchFamily="34" charset="0"/>
              </a:rPr>
              <a:t> 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rial" panose="020B0604020202020204" pitchFamily="34" charset="0"/>
                <a:cs typeface="72 Light" panose="020B0303030000000003" pitchFamily="34" charset="0"/>
              </a:rPr>
              <a:t>Mindst 4 virksomheder indgår partnerskabsaftale om juniormesterlære  inden sommerferien 2025</a:t>
            </a:r>
          </a:p>
        </p:txBody>
      </p:sp>
      <p:sp>
        <p:nvSpPr>
          <p:cNvPr id="3" name="Tekstfelt 7">
            <a:extLst>
              <a:ext uri="{FF2B5EF4-FFF2-40B4-BE49-F238E27FC236}">
                <a16:creationId xmlns:a16="http://schemas.microsoft.com/office/drawing/2014/main" id="{3AE69871-85DC-EB56-D259-F965CD455F7D}"/>
              </a:ext>
            </a:extLst>
          </p:cNvPr>
          <p:cNvSpPr txBox="1"/>
          <p:nvPr/>
        </p:nvSpPr>
        <p:spPr>
          <a:xfrm>
            <a:off x="295722" y="68387"/>
            <a:ext cx="11632925" cy="6000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b="1" dirty="0">
                <a:solidFill>
                  <a:schemeClr val="tx2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DER INDGÅS PARTNERSKABER OG SAMARBEJDER MED VIRKSOMHEDER MED HENBLIK PÅ AT UNDERSTØTTE DEN GRØNNE OMSTILLING OG REKRUTTERING AF KVALIFICERET ARBEJDSKRAFT </a:t>
            </a:r>
            <a:r>
              <a:rPr lang="da-DK" dirty="0">
                <a:solidFill>
                  <a:schemeClr val="tx2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da-DK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ERHVERVSPOLITIK</a:t>
            </a:r>
          </a:p>
          <a:p>
            <a:pPr algn="ctr">
              <a:spcAft>
                <a:spcPts val="800"/>
              </a:spcAft>
            </a:pPr>
            <a:r>
              <a:rPr lang="da-DK" sz="1600" dirty="0">
                <a:solidFill>
                  <a:schemeClr val="accent1"/>
                </a:solidFill>
                <a:effectLst/>
                <a:ea typeface="Arial" panose="020B0604020202020204" pitchFamily="34" charset="0"/>
                <a:cs typeface="72 Black" panose="020B0A04030603020204" pitchFamily="34" charset="0"/>
              </a:rPr>
              <a:t>JUNIORMESTERLÆRE</a:t>
            </a:r>
            <a:endParaRPr lang="da-DK" sz="1600" dirty="0">
              <a:solidFill>
                <a:schemeClr val="accent1"/>
              </a:solidFill>
              <a:ea typeface="Arial" panose="020B0604020202020204" pitchFamily="34" charset="0"/>
              <a:cs typeface="72 Black" panose="020B0A04030603020204" pitchFamily="34" charset="0"/>
            </a:endParaRPr>
          </a:p>
        </p:txBody>
      </p:sp>
      <p:sp>
        <p:nvSpPr>
          <p:cNvPr id="2" name="Rektangel: afrundede hjørner 1">
            <a:extLst>
              <a:ext uri="{FF2B5EF4-FFF2-40B4-BE49-F238E27FC236}">
                <a16:creationId xmlns:a16="http://schemas.microsoft.com/office/drawing/2014/main" id="{C1F57A7C-A771-31B7-A21A-C41EDC71C0A6}"/>
              </a:ext>
            </a:extLst>
          </p:cNvPr>
          <p:cNvSpPr/>
          <p:nvPr/>
        </p:nvSpPr>
        <p:spPr>
          <a:xfrm>
            <a:off x="315584" y="1074690"/>
            <a:ext cx="3244831" cy="86841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Ved udgangen af 2026 er der skabt otte partnerskaber inden for rekruttering eller den grønne omstilling</a:t>
            </a:r>
          </a:p>
        </p:txBody>
      </p:sp>
    </p:spTree>
    <p:extLst>
      <p:ext uri="{BB962C8B-B14F-4D97-AF65-F5344CB8AC3E}">
        <p14:creationId xmlns:p14="http://schemas.microsoft.com/office/powerpoint/2010/main" val="281392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95C4E-D70D-24E1-0262-76D471AFE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BB8B5618-201E-7473-42D2-9434912B32B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2B6FBE91-C426-ED8B-5325-DD04DF9A4743}"/>
              </a:ext>
            </a:extLst>
          </p:cNvPr>
          <p:cNvSpPr txBox="1"/>
          <p:nvPr/>
        </p:nvSpPr>
        <p:spPr>
          <a:xfrm>
            <a:off x="9277350" y="965083"/>
            <a:ext cx="2795314" cy="260567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Netværksmøde - foreninger, kommunale aktører og relevante interessenter samles for at udforske samarbejdsmuligheder, styrke forbindelsen mellem foreninger og velfærdsområder samt udvikle fælles løsninger på samfundsmæssige udfordringer</a:t>
            </a: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731520A3-3452-5471-8062-91D7000EDBFF}"/>
              </a:ext>
            </a:extLst>
          </p:cNvPr>
          <p:cNvSpPr txBox="1"/>
          <p:nvPr/>
        </p:nvSpPr>
        <p:spPr>
          <a:xfrm>
            <a:off x="290785" y="3994367"/>
            <a:ext cx="2864917" cy="230483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Samarbejde med: foreninger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Dagtilbud &amp; Skole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Ældre, Sundhed &amp; Social 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Kultur, Fritid &amp; Ejendomme</a:t>
            </a:r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da-DK" sz="14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4E9F207D-16A1-D0AD-1DA9-9809D78F4D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144825" y="246760"/>
            <a:ext cx="7789894" cy="7956572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934F62D3-98D1-C58F-876F-66111452DCF0}"/>
              </a:ext>
            </a:extLst>
          </p:cNvPr>
          <p:cNvSpPr/>
          <p:nvPr/>
        </p:nvSpPr>
        <p:spPr>
          <a:xfrm>
            <a:off x="3803061" y="1400175"/>
            <a:ext cx="4452528" cy="457321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1600" b="1" dirty="0">
                <a:solidFill>
                  <a:schemeClr val="tx2"/>
                </a:solidFill>
                <a:ea typeface="Arial" panose="020B0604020202020204" pitchFamily="34" charset="0"/>
                <a:cs typeface="72 Light" panose="020B0303030000000003" pitchFamily="34" charset="0"/>
              </a:rPr>
              <a:t>EFFEKTER</a:t>
            </a:r>
            <a:endParaRPr lang="da-DK" sz="1500" b="1" dirty="0">
              <a:solidFill>
                <a:schemeClr val="tx2"/>
              </a:solidFill>
              <a:ea typeface="Arial" panose="020B0604020202020204" pitchFamily="34" charset="0"/>
              <a:cs typeface="72 Light" panose="020B0303030000000003" pitchFamily="34" charset="0"/>
            </a:endParaRPr>
          </a:p>
          <a:p>
            <a:pPr marL="285750" lvl="0" indent="-285750" algn="ctr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a-DK" sz="15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Der etableres konkrete samarbejder mellem forvaltningen og foreningerne som resultat af, at mødet blev gennemført</a:t>
            </a:r>
          </a:p>
          <a:p>
            <a:pPr marL="285750" lvl="0" indent="-285750" algn="ctr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a-DK" sz="15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Der etableres en dialog som sikrer, at man i fremtiden ser hinanden som </a:t>
            </a:r>
            <a:r>
              <a:rPr lang="da-DK" sz="1500" kern="100" dirty="0">
                <a:solidFill>
                  <a:schemeClr val="tx2"/>
                </a:solidFill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n</a:t>
            </a:r>
            <a:r>
              <a:rPr lang="da-DK" sz="15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aturlige samarbejdspartnere</a:t>
            </a:r>
          </a:p>
          <a:p>
            <a:pPr marL="285750" indent="-2857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5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Langsigtet tegn: </a:t>
            </a:r>
            <a:r>
              <a:rPr lang="da-DK" sz="15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Øget frivillighed i foreningerne (det bliver nemmere at være forening, og derved oplever foreningen større overskud til at tage imod både nye frivillige og nye medlemmer)</a:t>
            </a:r>
            <a:endParaRPr lang="da-DK" sz="1500" dirty="0">
              <a:solidFill>
                <a:schemeClr val="tx2"/>
              </a:solidFill>
              <a:latin typeface="72 Light" panose="020B0303030000000003" pitchFamily="34" charset="0"/>
              <a:ea typeface="Arial" panose="020B0604020202020204" pitchFamily="34" charset="0"/>
              <a:cs typeface="72 Light" panose="020B0303030000000003" pitchFamily="34" charset="0"/>
            </a:endParaRPr>
          </a:p>
        </p:txBody>
      </p:sp>
      <p:sp>
        <p:nvSpPr>
          <p:cNvPr id="2" name="Tekstfelt 7">
            <a:extLst>
              <a:ext uri="{FF2B5EF4-FFF2-40B4-BE49-F238E27FC236}">
                <a16:creationId xmlns:a16="http://schemas.microsoft.com/office/drawing/2014/main" id="{8EEF2CA0-0F4B-A96D-8F31-E75A4440ED2F}"/>
              </a:ext>
            </a:extLst>
          </p:cNvPr>
          <p:cNvSpPr txBox="1"/>
          <p:nvPr/>
        </p:nvSpPr>
        <p:spPr>
          <a:xfrm>
            <a:off x="0" y="91859"/>
            <a:ext cx="12192000" cy="10701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b="1" dirty="0">
                <a:ea typeface="Arial" panose="020B0604020202020204" pitchFamily="34" charset="0"/>
                <a:cs typeface="Times New Roman" panose="02020603050405020304" pitchFamily="18" charset="0"/>
              </a:rPr>
              <a:t>FLERE BORGERE BLIVER FRIVILLIGE OG UNDERSTØTTER AKTIVITETER OG DEN DEMOKRATISKE DANNELSE AF BORGERE I IDRÆTSLIVET </a:t>
            </a:r>
            <a:r>
              <a:rPr lang="da-DK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– IDRÆTSPOLITIK</a:t>
            </a:r>
          </a:p>
          <a:p>
            <a:pPr algn="ctr">
              <a:spcAft>
                <a:spcPts val="800"/>
              </a:spcAft>
            </a:pPr>
            <a:r>
              <a:rPr lang="da-DK" sz="1600" dirty="0">
                <a:solidFill>
                  <a:schemeClr val="accent1"/>
                </a:solidFill>
                <a:ea typeface="Arial" panose="020B0604020202020204" pitchFamily="34" charset="0"/>
                <a:cs typeface="72 Black" panose="020B0A04030603020204" pitchFamily="34" charset="0"/>
              </a:rPr>
              <a:t>NETVÆRKSMØDER</a:t>
            </a: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9D93548F-9915-5CBB-DBA7-58835EB958A4}"/>
              </a:ext>
            </a:extLst>
          </p:cNvPr>
          <p:cNvSpPr/>
          <p:nvPr/>
        </p:nvSpPr>
        <p:spPr>
          <a:xfrm>
            <a:off x="282690" y="1123391"/>
            <a:ext cx="3196692" cy="8286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Stigning i antallet af frivillige fra ikke-foreningsvante borgere</a:t>
            </a:r>
          </a:p>
        </p:txBody>
      </p:sp>
    </p:spTree>
    <p:extLst>
      <p:ext uri="{BB962C8B-B14F-4D97-AF65-F5344CB8AC3E}">
        <p14:creationId xmlns:p14="http://schemas.microsoft.com/office/powerpoint/2010/main" val="1532359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7FFCB-CF0D-AEB6-18C7-D11F2C3095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29AC143E-539A-352F-0941-4103163D7C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159752A1-A517-88C6-3049-A174DB15A223}"/>
              </a:ext>
            </a:extLst>
          </p:cNvPr>
          <p:cNvSpPr txBox="1"/>
          <p:nvPr/>
        </p:nvSpPr>
        <p:spPr>
          <a:xfrm>
            <a:off x="8935453" y="1012820"/>
            <a:ext cx="2929161" cy="34639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U</a:t>
            </a:r>
            <a:r>
              <a:rPr lang="da-DK" sz="16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ndervisningsforløb i samarbejde med NEXT – hvor cases fra det virkelige liv med fokus på frivillighed bruges som et centralt element for, at gøre undervisningen både mere relevant og praksisnær for eleverne </a:t>
            </a:r>
            <a:endParaRPr lang="da-DK" sz="800" dirty="0">
              <a:solidFill>
                <a:schemeClr val="tx2"/>
              </a:solidFill>
              <a:latin typeface="72 Light" panose="020B0303030000000003" pitchFamily="34" charset="0"/>
              <a:ea typeface="Arial" panose="020B0604020202020204" pitchFamily="34" charset="0"/>
              <a:cs typeface="72 Light" panose="020B0303030000000003" pitchFamily="34" charset="0"/>
            </a:endParaRP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D8755CF2-C7E7-59AB-F183-19C6354D5E80}"/>
              </a:ext>
            </a:extLst>
          </p:cNvPr>
          <p:cNvSpPr txBox="1"/>
          <p:nvPr/>
        </p:nvSpPr>
        <p:spPr>
          <a:xfrm>
            <a:off x="327386" y="4447325"/>
            <a:ext cx="4719425" cy="257073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Samarbejde med: 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foreninger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NEXT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DGI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Politik, Jura, Kommunikation &amp; Udvikling </a:t>
            </a:r>
            <a:b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Kultur, Fritid &amp; Ejendomme</a:t>
            </a:r>
            <a:endParaRPr lang="da-DK" sz="16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24837D4B-97EB-44B8-2F9C-D66A4FA1B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407938" y="375076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E1078A18-1A5B-3387-327F-90846A1CC36A}"/>
              </a:ext>
            </a:extLst>
          </p:cNvPr>
          <p:cNvSpPr/>
          <p:nvPr/>
        </p:nvSpPr>
        <p:spPr>
          <a:xfrm>
            <a:off x="4135850" y="1555746"/>
            <a:ext cx="4104456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16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EFFEKTER</a:t>
            </a:r>
            <a:endParaRPr lang="da-DK" sz="1200" b="1" dirty="0">
              <a:solidFill>
                <a:schemeClr val="tx2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lvl="0" indent="-2857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4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Eleverne får kendskab til og erfaring med frivillighed, og de </a:t>
            </a:r>
            <a:r>
              <a:rPr lang="da-DK" sz="14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opnår øget kendskab til lokalsamfundet gennem mødet med de deltagende foreninger</a:t>
            </a:r>
            <a:endParaRPr lang="da-DK" sz="1400" dirty="0">
              <a:solidFill>
                <a:schemeClr val="tx2"/>
              </a:solidFill>
              <a:latin typeface="72 Light" panose="020B0303030000000003" pitchFamily="34" charset="0"/>
              <a:ea typeface="Aptos" panose="020B0004020202020204" pitchFamily="34" charset="0"/>
              <a:cs typeface="72 Light" panose="020B0303030000000003" pitchFamily="34" charset="0"/>
            </a:endParaRPr>
          </a:p>
          <a:p>
            <a:pPr marL="285750" lvl="0" indent="-2857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400" kern="100" dirty="0">
                <a:solidFill>
                  <a:schemeClr val="tx2"/>
                </a:solidFill>
                <a:effectLst/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Eleverne producerer konkrete løsninger, såsom kommunikationskampagner eller forslag til frivillige initiativer, som kan anvendes af foreningerne.</a:t>
            </a:r>
          </a:p>
          <a:p>
            <a:pPr marL="285750" lvl="0" indent="-2857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400" kern="100" dirty="0">
                <a:solidFill>
                  <a:schemeClr val="tx2"/>
                </a:solidFill>
                <a:latin typeface="72 Light" panose="020B0303030000000003" pitchFamily="34" charset="0"/>
                <a:ea typeface="Aptos" panose="020B0004020202020204" pitchFamily="34" charset="0"/>
                <a:cs typeface="72 Light" panose="020B0303030000000003" pitchFamily="34" charset="0"/>
              </a:rPr>
              <a:t>De unge bliver inspireret til selv at gøre en forskel som frivillig</a:t>
            </a:r>
            <a:endParaRPr lang="da-DK" sz="1400" kern="100" dirty="0">
              <a:solidFill>
                <a:schemeClr val="tx2"/>
              </a:solidFill>
              <a:effectLst/>
              <a:latin typeface="72 Light" panose="020B0303030000000003" pitchFamily="34" charset="0"/>
              <a:ea typeface="Aptos" panose="020B0004020202020204" pitchFamily="34" charset="0"/>
              <a:cs typeface="72 Light" panose="020B03030300000000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da-DK" sz="1200" kern="100" dirty="0">
              <a:solidFill>
                <a:schemeClr val="tx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kstfelt 7">
            <a:extLst>
              <a:ext uri="{FF2B5EF4-FFF2-40B4-BE49-F238E27FC236}">
                <a16:creationId xmlns:a16="http://schemas.microsoft.com/office/drawing/2014/main" id="{3E9A30F2-E4EF-C842-45EE-DC0B28A75F20}"/>
              </a:ext>
            </a:extLst>
          </p:cNvPr>
          <p:cNvSpPr txBox="1"/>
          <p:nvPr/>
        </p:nvSpPr>
        <p:spPr>
          <a:xfrm>
            <a:off x="1199456" y="92620"/>
            <a:ext cx="9616702" cy="6000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FLERE BORGERE BLIVER FRIVILLIGE OG UNDERSTØTTER AKTIVITETER OG DEN DEMOKRATISKE DANNELSE AF BORGERE I IDRÆTSLIVET </a:t>
            </a:r>
            <a:r>
              <a:rPr lang="da-DK" dirty="0">
                <a:solidFill>
                  <a:schemeClr val="tx2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da-DK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IDRÆTSPOLITIK</a:t>
            </a:r>
          </a:p>
          <a:p>
            <a:pPr algn="ctr">
              <a:spcAft>
                <a:spcPts val="800"/>
              </a:spcAft>
            </a:pPr>
            <a:r>
              <a:rPr lang="da-DK" sz="1600" dirty="0">
                <a:solidFill>
                  <a:schemeClr val="accent1"/>
                </a:solidFill>
                <a:ea typeface="Arial" panose="020B0604020202020204" pitchFamily="34" charset="0"/>
                <a:cs typeface="72 Black" panose="020B0A04030603020204" pitchFamily="34" charset="0"/>
              </a:rPr>
              <a:t>FRIVILLIGHED I UNDERVISNINGEN (NEXT)</a:t>
            </a:r>
            <a:endParaRPr lang="da-DK" sz="1600" dirty="0">
              <a:solidFill>
                <a:srgbClr val="FF0000"/>
              </a:solidFill>
              <a:ea typeface="Arial" panose="020B0604020202020204" pitchFamily="34" charset="0"/>
              <a:cs typeface="72 Black" panose="020B0A04030603020204" pitchFamily="34" charset="0"/>
            </a:endParaRP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6090C2BC-4EC5-00C2-F8D6-64FC7A750159}"/>
              </a:ext>
            </a:extLst>
          </p:cNvPr>
          <p:cNvSpPr/>
          <p:nvPr/>
        </p:nvSpPr>
        <p:spPr>
          <a:xfrm>
            <a:off x="301195" y="1248700"/>
            <a:ext cx="3196692" cy="8286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Stigning i antallet af frivillige fra ikke-foreningsvante borgere</a:t>
            </a:r>
          </a:p>
        </p:txBody>
      </p:sp>
    </p:spTree>
    <p:extLst>
      <p:ext uri="{BB962C8B-B14F-4D97-AF65-F5344CB8AC3E}">
        <p14:creationId xmlns:p14="http://schemas.microsoft.com/office/powerpoint/2010/main" val="2243609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B7758-BFE9-B908-1DBA-381D8F3A6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BAC9CAAC-8FB5-A747-F2B1-B958987D94B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A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i="1" dirty="0" err="1">
              <a:solidFill>
                <a:schemeClr val="bg1"/>
              </a:solidFill>
            </a:endParaRPr>
          </a:p>
        </p:txBody>
      </p:sp>
      <p:sp>
        <p:nvSpPr>
          <p:cNvPr id="18" name="Tekstfelt 7">
            <a:extLst>
              <a:ext uri="{FF2B5EF4-FFF2-40B4-BE49-F238E27FC236}">
                <a16:creationId xmlns:a16="http://schemas.microsoft.com/office/drawing/2014/main" id="{9A6B3DF5-3D3D-74E9-504E-286B5076CC86}"/>
              </a:ext>
            </a:extLst>
          </p:cNvPr>
          <p:cNvSpPr txBox="1"/>
          <p:nvPr/>
        </p:nvSpPr>
        <p:spPr>
          <a:xfrm>
            <a:off x="9075926" y="1212262"/>
            <a:ext cx="2789821" cy="32248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ea typeface="Arial" panose="020B0604020202020204" pitchFamily="34" charset="0"/>
                <a:cs typeface="Times New Roman" panose="02020603050405020304" pitchFamily="18" charset="0"/>
              </a:rPr>
              <a:t>DET NYE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Udvikling af et fælles nyt dialogværktøj i samarbejde med de unge selv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Brug af det samme dialogværktøj på tværs af unge, voksen og beskæftigelsesområdet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Fælles fokus på fællesskab</a:t>
            </a:r>
            <a:endParaRPr lang="da-DK" sz="9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kstfelt 7">
            <a:extLst>
              <a:ext uri="{FF2B5EF4-FFF2-40B4-BE49-F238E27FC236}">
                <a16:creationId xmlns:a16="http://schemas.microsoft.com/office/drawing/2014/main" id="{BFBF207A-F95A-86F1-CD2B-9DD8386F5B5C}"/>
              </a:ext>
            </a:extLst>
          </p:cNvPr>
          <p:cNvSpPr txBox="1"/>
          <p:nvPr/>
        </p:nvSpPr>
        <p:spPr>
          <a:xfrm>
            <a:off x="437252" y="3987189"/>
            <a:ext cx="2562891" cy="24517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0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PÅ TVÆRS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Fælles fokus på fællesskaber for unge på tværs af unge-, voksen og beskæftigelsesområdet</a:t>
            </a:r>
          </a:p>
          <a:p>
            <a:pPr>
              <a:spcAft>
                <a:spcPts val="800"/>
              </a:spcAft>
            </a:pPr>
            <a:r>
              <a:rPr lang="da-DK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3" descr="Forskning med massiv udfyldning">
            <a:extLst>
              <a:ext uri="{FF2B5EF4-FFF2-40B4-BE49-F238E27FC236}">
                <a16:creationId xmlns:a16="http://schemas.microsoft.com/office/drawing/2014/main" id="{B1C85AA8-7005-A130-6621-30346E06DF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13809">
            <a:off x="3277284" y="375075"/>
            <a:ext cx="7516332" cy="7677157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35BC9AE7-AFAA-2A95-9CC3-7D506929BE92}"/>
              </a:ext>
            </a:extLst>
          </p:cNvPr>
          <p:cNvSpPr/>
          <p:nvPr/>
        </p:nvSpPr>
        <p:spPr>
          <a:xfrm>
            <a:off x="4019549" y="1565270"/>
            <a:ext cx="4105275" cy="423508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000" b="1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EFFEKTER</a:t>
            </a:r>
          </a:p>
          <a:p>
            <a:pPr marL="285750" indent="-285750" algn="ctr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Borgere opnår større bevidsthed om, hvilke fællesskaber de er en del af, og værdien af at bevare dem</a:t>
            </a:r>
          </a:p>
          <a:p>
            <a:pPr marL="285750" indent="-285750" algn="ctr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Borgere og medarbejdere opnår kendskab til, hvilke fællesskaber der findes </a:t>
            </a:r>
          </a:p>
          <a:p>
            <a:pPr marL="285750" indent="-285750" algn="ctr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Flere borgere bliver del af et meningsfuldt fællesskab</a:t>
            </a:r>
          </a:p>
          <a:p>
            <a:pPr marL="285750" indent="-285750" algn="ctr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rgbClr val="000000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Borgerne gennemfører uddannelsesforløb og bevarer job</a:t>
            </a:r>
            <a:endParaRPr lang="da-DK" sz="10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kstfelt 7">
            <a:extLst>
              <a:ext uri="{FF2B5EF4-FFF2-40B4-BE49-F238E27FC236}">
                <a16:creationId xmlns:a16="http://schemas.microsoft.com/office/drawing/2014/main" id="{DC848E52-5796-B0B0-EE50-6058C2CC492E}"/>
              </a:ext>
            </a:extLst>
          </p:cNvPr>
          <p:cNvSpPr txBox="1"/>
          <p:nvPr/>
        </p:nvSpPr>
        <p:spPr>
          <a:xfrm>
            <a:off x="0" y="60745"/>
            <a:ext cx="12208648" cy="8536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1400" b="1" dirty="0">
                <a:solidFill>
                  <a:schemeClr val="tx2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ALLE ALBERTSLUNDERE HAR FORSTÅELSE FOR DE BARRIERER MENNESKER MED HANDICAP KAN BLIVE MØDT AF, OG ARBEJDER AKTIVT PÅ AT MINIMERE DEM, SÅ ALLE HAR MULIGHED FOR AT INDGÅ I DE FÆLLESSKABER, SOM DE ØNSKER AT VÆRE EN DEL AF</a:t>
            </a:r>
            <a:r>
              <a:rPr lang="da-DK" sz="1400" dirty="0">
                <a:solidFill>
                  <a:schemeClr val="tx2"/>
                </a:solidFill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da-DK" sz="1400" dirty="0">
                <a:effectLst/>
                <a:latin typeface="72 Light" panose="020B03030300000000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HANDICAPPOLITIK</a:t>
            </a:r>
            <a:endParaRPr lang="da-DK" sz="1500" dirty="0">
              <a:latin typeface="72 Light" panose="020B0303030000000003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da-DK" sz="1500" dirty="0">
                <a:solidFill>
                  <a:schemeClr val="accent1"/>
                </a:solidFill>
                <a:ea typeface="Arial" panose="020B0604020202020204" pitchFamily="34" charset="0"/>
                <a:cs typeface="72 Black" panose="020B0A04030603020204" pitchFamily="34" charset="0"/>
              </a:rPr>
              <a:t>DIALOGVÆRKTØJ TIL FÆLLESSKAB</a:t>
            </a: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D7F9515E-73AC-8E6B-DF8A-CEA2AE1AF3DB}"/>
              </a:ext>
            </a:extLst>
          </p:cNvPr>
          <p:cNvSpPr/>
          <p:nvPr/>
        </p:nvSpPr>
        <p:spPr>
          <a:xfrm>
            <a:off x="263698" y="1057644"/>
            <a:ext cx="3882910" cy="7039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i="1" dirty="0">
                <a:solidFill>
                  <a:schemeClr val="tx1"/>
                </a:solidFill>
              </a:rPr>
              <a:t>MÅL: Flere unge albertslundere med handicap skal opleve at blive en del af et fællesskab</a:t>
            </a:r>
          </a:p>
        </p:txBody>
      </p:sp>
    </p:spTree>
    <p:extLst>
      <p:ext uri="{BB962C8B-B14F-4D97-AF65-F5344CB8AC3E}">
        <p14:creationId xmlns:p14="http://schemas.microsoft.com/office/powerpoint/2010/main" val="60022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1409</Words>
  <Application>Microsoft Office PowerPoint</Application>
  <PresentationFormat>Widescreen</PresentationFormat>
  <Paragraphs>139</Paragraphs>
  <Slides>9</Slides>
  <Notes>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5" baseType="lpstr">
      <vt:lpstr>72 Light</vt:lpstr>
      <vt:lpstr>Aptos</vt:lpstr>
      <vt:lpstr>Aptos Display</vt:lpstr>
      <vt:lpstr>Arial</vt:lpstr>
      <vt:lpstr>Times New Roman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Albertslund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Liv Bjerg Jensen</dc:creator>
  <cp:lastModifiedBy>Liv Bjerg Jensen</cp:lastModifiedBy>
  <cp:revision>14</cp:revision>
  <dcterms:created xsi:type="dcterms:W3CDTF">2025-04-30T05:59:15Z</dcterms:created>
  <dcterms:modified xsi:type="dcterms:W3CDTF">2025-05-05T06:00:32Z</dcterms:modified>
</cp:coreProperties>
</file>