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4"/>
  </p:notesMasterIdLst>
  <p:sldIdLst>
    <p:sldId id="256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Arial Unicode MS" panose="020B0604020202020204" charset="-128"/>
      <p:regular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</p:embeddedFontLst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1" userDrawn="1">
          <p15:clr>
            <a:srgbClr val="A4A3A4"/>
          </p15:clr>
        </p15:guide>
        <p15:guide id="2" orient="horz" pos="3929" userDrawn="1">
          <p15:clr>
            <a:srgbClr val="A4A3A4"/>
          </p15:clr>
        </p15:guide>
        <p15:guide id="3" orient="horz" pos="368" userDrawn="1">
          <p15:clr>
            <a:srgbClr val="A4A3A4"/>
          </p15:clr>
        </p15:guide>
        <p15:guide id="4" orient="horz" pos="2560" userDrawn="1">
          <p15:clr>
            <a:srgbClr val="A4A3A4"/>
          </p15:clr>
        </p15:guide>
        <p15:guide id="5" orient="horz" pos="2441" userDrawn="1">
          <p15:clr>
            <a:srgbClr val="A4A3A4"/>
          </p15:clr>
        </p15:guide>
        <p15:guide id="6" orient="horz" pos="96" userDrawn="1">
          <p15:clr>
            <a:srgbClr val="A4A3A4"/>
          </p15:clr>
        </p15:guide>
        <p15:guide id="7" orient="horz" pos="4133" userDrawn="1">
          <p15:clr>
            <a:srgbClr val="A4A3A4"/>
          </p15:clr>
        </p15:guide>
        <p15:guide id="8" orient="horz" pos="28" userDrawn="1">
          <p15:clr>
            <a:srgbClr val="A4A3A4"/>
          </p15:clr>
        </p15:guide>
        <p15:guide id="9" pos="423" userDrawn="1">
          <p15:clr>
            <a:srgbClr val="A4A3A4"/>
          </p15:clr>
        </p15:guide>
        <p15:guide id="10" pos="7257" userDrawn="1">
          <p15:clr>
            <a:srgbClr val="A4A3A4"/>
          </p15:clr>
        </p15:guide>
        <p15:guide id="11" pos="3761" userDrawn="1">
          <p15:clr>
            <a:srgbClr val="A4A3A4"/>
          </p15:clr>
        </p15:guide>
        <p15:guide id="12" pos="3919" userDrawn="1">
          <p15:clr>
            <a:srgbClr val="A4A3A4"/>
          </p15:clr>
        </p15:guide>
        <p15:guide id="13" pos="140" userDrawn="1">
          <p15:clr>
            <a:srgbClr val="A4A3A4"/>
          </p15:clr>
        </p15:guide>
        <p15:guide id="14" pos="75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3C3C"/>
    <a:srgbClr val="EC008C"/>
    <a:srgbClr val="7F7F7F"/>
    <a:srgbClr val="FFDD00"/>
    <a:srgbClr val="BF1F24"/>
    <a:srgbClr val="F7931C"/>
    <a:srgbClr val="7ACC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ma til typografi 1 - Markerin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6" autoAdjust="0"/>
    <p:restoredTop sz="94660"/>
  </p:normalViewPr>
  <p:slideViewPr>
    <p:cSldViewPr showGuides="1">
      <p:cViewPr varScale="1">
        <p:scale>
          <a:sx n="100" d="100"/>
          <a:sy n="100" d="100"/>
        </p:scale>
        <p:origin x="72" y="318"/>
      </p:cViewPr>
      <p:guideLst>
        <p:guide orient="horz" pos="1071"/>
        <p:guide orient="horz" pos="3929"/>
        <p:guide orient="horz" pos="368"/>
        <p:guide orient="horz" pos="2560"/>
        <p:guide orient="horz" pos="2441"/>
        <p:guide orient="horz" pos="96"/>
        <p:guide orient="horz" pos="4133"/>
        <p:guide orient="horz" pos="28"/>
        <p:guide pos="423"/>
        <p:guide pos="7257"/>
        <p:guide pos="3761"/>
        <p:guide pos="3919"/>
        <p:guide pos="140"/>
        <p:guide pos="75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a-DK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75D998-57E5-48B9-8D5D-41860F536BB6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20115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1072" y="1908000"/>
            <a:ext cx="10119480" cy="1618714"/>
          </a:xfrm>
        </p:spPr>
        <p:txBody>
          <a:bodyPr anchor="b" anchorCtr="0"/>
          <a:lstStyle>
            <a:lvl1pPr>
              <a:lnSpc>
                <a:spcPct val="83000"/>
              </a:lnSpc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Klik, og tilføj titel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33579" y="3814166"/>
            <a:ext cx="9919464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i="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noProof="0" dirty="0"/>
              <a:t>Klik, og tilføj underoverskrift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027E-75D8-4E45-9E8E-1595773F0041}" type="datetime2">
              <a:rPr lang="da-DK" smtClean="0"/>
              <a:pPr/>
              <a:t>25. september 2026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7A29-F2F5-41C9-9D61-59DDDBBF376E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075A18F-3691-F815-0BA4-4F2D2B5939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2672" y="5576574"/>
            <a:ext cx="10853928" cy="11201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verskrift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titeltypografien i masteren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985" y="1724284"/>
            <a:ext cx="10850033" cy="4537075"/>
          </a:xfrm>
        </p:spPr>
        <p:txBody>
          <a:bodyPr/>
          <a:lstStyle/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1BCECD-DF0F-4558-8209-8405D1F1D426}" type="datetime2">
              <a:rPr lang="da-DK" noProof="0"/>
              <a:pPr/>
              <a:t>25. september 2026</a:t>
            </a:fld>
            <a:endParaRPr lang="da-DK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a-DK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35900-392D-46F4-8341-366E91CBDAA0}" type="slidenum">
              <a:rPr lang="da-DK" noProof="0"/>
              <a:pPr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20859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verskrift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titeltypografien i masteren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985" y="1724284"/>
            <a:ext cx="10850033" cy="4537075"/>
          </a:xfrm>
        </p:spPr>
        <p:txBody>
          <a:bodyPr/>
          <a:lstStyle/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1BCECD-DF0F-4558-8209-8405D1F1D426}" type="datetime2">
              <a:rPr lang="da-DK" noProof="0"/>
              <a:pPr/>
              <a:t>25. september 2026</a:t>
            </a:fld>
            <a:endParaRPr lang="da-DK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a-DK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35900-392D-46F4-8341-366E91CBDAA0}" type="slidenum">
              <a:rPr lang="da-DK" noProof="0"/>
              <a:pPr/>
              <a:t>‹nr.›</a:t>
            </a:fld>
            <a:endParaRPr lang="da-DK" noProof="0"/>
          </a:p>
        </p:txBody>
      </p:sp>
      <p:pic>
        <p:nvPicPr>
          <p:cNvPr id="7" name="Billede 6" descr="Et billede, der indeholder tegning, skitse, Børnekunst, clipart&#10;&#10;Automatisk genereret beskrivelse">
            <a:extLst>
              <a:ext uri="{FF2B5EF4-FFF2-40B4-BE49-F238E27FC236}">
                <a16:creationId xmlns:a16="http://schemas.microsoft.com/office/drawing/2014/main" id="{5943E815-C6DD-6603-032B-A2380F6AED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088" y="586892"/>
            <a:ext cx="4280409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1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verskrift og 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984" y="1700214"/>
            <a:ext cx="5300133" cy="45370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0884" y="1700214"/>
            <a:ext cx="5300133" cy="45370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575FBE-562C-41D5-8814-F60D350A2B2D}" type="datetime2">
              <a:rPr lang="da-DK" noProof="0"/>
              <a:pPr/>
              <a:t>25. september 2026</a:t>
            </a:fld>
            <a:endParaRPr lang="da-DK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a-DK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CFF931-D198-4569-94B6-C4CEBA5B3359}" type="slidenum">
              <a:rPr lang="da-DK" noProof="0"/>
              <a:pPr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016164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re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985" y="1700214"/>
            <a:ext cx="5300132" cy="45370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0884" y="1700214"/>
            <a:ext cx="5300133" cy="21748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575FBE-562C-41D5-8814-F60D350A2B2D}" type="datetime2">
              <a:rPr lang="da-DK" noProof="0"/>
              <a:pPr/>
              <a:t>25. september 2026</a:t>
            </a:fld>
            <a:endParaRPr lang="da-DK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a-DK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CFF931-D198-4569-94B6-C4CEBA5B3359}" type="slidenum">
              <a:rPr lang="da-DK" noProof="0"/>
              <a:pPr/>
              <a:t>‹nr.›</a:t>
            </a:fld>
            <a:endParaRPr lang="da-DK" noProof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220883" y="4064000"/>
            <a:ext cx="5300133" cy="2173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79206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iv tre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027E-75D8-4E45-9E8E-1595773F0041}" type="datetime2">
              <a:rPr lang="da-DK" noProof="0" smtClean="0"/>
              <a:pPr/>
              <a:t>25. september 2026</a:t>
            </a:fld>
            <a:endParaRPr lang="da-DK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/>
          <a:p>
            <a:endParaRPr lang="da-DK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7A29-F2F5-41C9-9D61-59DDDBBF376E}" type="slidenum">
              <a:rPr lang="da-DK" noProof="0" smtClean="0"/>
              <a:pPr/>
              <a:t>‹nr.›</a:t>
            </a:fld>
            <a:endParaRPr lang="da-DK" noProof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70984" y="1700214"/>
            <a:ext cx="5300133" cy="21748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70985" y="4064001"/>
            <a:ext cx="5300132" cy="217328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220883" y="1700214"/>
            <a:ext cx="5300135" cy="45370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3302961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fire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titeltypografien i masteren</a:t>
            </a:r>
            <a:endParaRPr lang="da-DK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027E-75D8-4E45-9E8E-1595773F0041}" type="datetime2">
              <a:rPr lang="da-DK" noProof="0" smtClean="0"/>
              <a:pPr/>
              <a:t>25. september 2026</a:t>
            </a:fld>
            <a:endParaRPr lang="da-DK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/>
          <a:p>
            <a:endParaRPr lang="da-DK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7A29-F2F5-41C9-9D61-59DDDBBF376E}" type="slidenum">
              <a:rPr lang="da-DK" noProof="0" smtClean="0"/>
              <a:pPr/>
              <a:t>‹nr.›</a:t>
            </a:fld>
            <a:endParaRPr lang="da-DK" noProof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70984" y="1700214"/>
            <a:ext cx="5300133" cy="21748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70985" y="4064000"/>
            <a:ext cx="5300132" cy="2173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6220883" y="1700214"/>
            <a:ext cx="5300135" cy="21748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6"/>
          </p:nvPr>
        </p:nvSpPr>
        <p:spPr>
          <a:xfrm>
            <a:off x="6220883" y="4064000"/>
            <a:ext cx="5300135" cy="2173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368432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304800"/>
            <a:ext cx="12192000" cy="5220816"/>
          </a:xfrm>
          <a:solidFill>
            <a:schemeClr val="bg1"/>
          </a:solidFill>
        </p:spPr>
        <p:txBody>
          <a:bodyPr tIns="684000"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027E-75D8-4E45-9E8E-1595773F0041}" type="datetime2">
              <a:rPr lang="da-DK" noProof="0" smtClean="0"/>
              <a:pPr/>
              <a:t>25. september 2026</a:t>
            </a:fld>
            <a:endParaRPr lang="da-DK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/>
          <a:p>
            <a:endParaRPr lang="da-DK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7A29-F2F5-41C9-9D61-59DDDBBF376E}" type="slidenum">
              <a:rPr lang="da-DK" noProof="0" smtClean="0"/>
              <a:pPr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49104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/>
              <a:t>k for at redigere titeltypografien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027E-75D8-4E45-9E8E-1595773F0041}" type="datetime2">
              <a:rPr lang="da-DK" noProof="0" smtClean="0"/>
              <a:pPr/>
              <a:t>25. september 2026</a:t>
            </a:fld>
            <a:endParaRPr lang="da-DK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/>
          <a:p>
            <a:endParaRPr lang="da-DK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7A29-F2F5-41C9-9D61-59DDDBBF376E}" type="slidenum">
              <a:rPr lang="da-DK" noProof="0" smtClean="0"/>
              <a:pPr/>
              <a:t>‹nr.›</a:t>
            </a:fld>
            <a:endParaRPr lang="da-DK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70984" y="1700214"/>
            <a:ext cx="5300133" cy="453707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20883" y="1700214"/>
            <a:ext cx="5300135" cy="3961034"/>
          </a:xfrm>
          <a:solidFill>
            <a:schemeClr val="bg1"/>
          </a:solidFill>
        </p:spPr>
        <p:txBody>
          <a:bodyPr tIns="684000"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6800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titeltypografien i masteren</a:t>
            </a:r>
            <a:endParaRPr lang="da-DK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027E-75D8-4E45-9E8E-1595773F0041}" type="datetime2">
              <a:rPr lang="da-DK" noProof="0" smtClean="0"/>
              <a:pPr/>
              <a:t>25. september 2026</a:t>
            </a:fld>
            <a:endParaRPr lang="da-DK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/>
          <a:p>
            <a:endParaRPr lang="da-DK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7A29-F2F5-41C9-9D61-59DDDBBF376E}" type="slidenum">
              <a:rPr lang="da-DK" noProof="0" smtClean="0"/>
              <a:pPr/>
              <a:t>‹nr.›</a:t>
            </a:fld>
            <a:endParaRPr lang="da-DK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70984" y="1700214"/>
            <a:ext cx="5300133" cy="3745010"/>
          </a:xfrm>
          <a:solidFill>
            <a:schemeClr val="bg1"/>
          </a:solidFill>
        </p:spPr>
        <p:txBody>
          <a:bodyPr tIns="684000"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220883" y="1700214"/>
            <a:ext cx="5300135" cy="388902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403719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984" y="584201"/>
            <a:ext cx="10850033" cy="5653112"/>
          </a:xfrm>
        </p:spPr>
        <p:txBody>
          <a:bodyPr/>
          <a:lstStyle/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  <a:endParaRPr lang="da-DK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1BCECD-DF0F-4558-8209-8405D1F1D426}" type="datetime2">
              <a:rPr lang="da-DK" noProof="0"/>
              <a:pPr/>
              <a:t>25. september 2026</a:t>
            </a:fld>
            <a:endParaRPr lang="da-DK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a-DK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35900-392D-46F4-8341-366E91CBDAA0}" type="slidenum">
              <a:rPr lang="da-DK" noProof="0"/>
              <a:pPr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826820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kille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12192000" cy="70294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9967" y="584200"/>
            <a:ext cx="5015980" cy="2519931"/>
          </a:xfrm>
        </p:spPr>
        <p:txBody>
          <a:bodyPr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Klik, og tilføj titel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70983" y="3360904"/>
            <a:ext cx="5015980" cy="703096"/>
          </a:xfrm>
        </p:spPr>
        <p:txBody>
          <a:bodyPr/>
          <a:lstStyle>
            <a:lvl1pPr marL="0" indent="0" algn="l">
              <a:buNone/>
              <a:defRPr sz="2000" i="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noProof="0" dirty="0"/>
              <a:t>Klik, og tilføj underoverskrift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7C61A6-647D-4B2B-8346-C503198F10DB}" type="datetime2">
              <a:rPr lang="da-DK" noProof="0" smtClean="0"/>
              <a:pPr/>
              <a:t>25. september 2026</a:t>
            </a:fld>
            <a:endParaRPr lang="da-DK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5CA7DE-EF32-49F9-A743-135778064C71}" type="slidenum">
              <a:rPr lang="da-DK" noProof="0"/>
              <a:pPr/>
              <a:t>‹nr.›</a:t>
            </a:fld>
            <a:endParaRPr lang="da-DK" noProof="0"/>
          </a:p>
        </p:txBody>
      </p:sp>
      <p:pic>
        <p:nvPicPr>
          <p:cNvPr id="7" name="Billede 6" descr="Et billede, der indeholder tekst, Font/skrifttype, Grafik, logo&#10;&#10;Automatisk genereret beskrivelse">
            <a:extLst>
              <a:ext uri="{FF2B5EF4-FFF2-40B4-BE49-F238E27FC236}">
                <a16:creationId xmlns:a16="http://schemas.microsoft.com/office/drawing/2014/main" id="{A0DE77B6-BC27-AF00-59D0-2EEB164F17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6218328"/>
            <a:ext cx="2448272" cy="478386"/>
          </a:xfrm>
          <a:prstGeom prst="rect">
            <a:avLst/>
          </a:prstGeom>
        </p:spPr>
      </p:pic>
      <p:pic>
        <p:nvPicPr>
          <p:cNvPr id="10" name="Billede 9" descr="Et billede, der indeholder tegning, skitse, clipart, Stregtegning&#10;&#10;Automatisk genereret beskrivelse">
            <a:extLst>
              <a:ext uri="{FF2B5EF4-FFF2-40B4-BE49-F238E27FC236}">
                <a16:creationId xmlns:a16="http://schemas.microsoft.com/office/drawing/2014/main" id="{D0F1DD74-A6BB-E628-203B-E95D6CC024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49" y="700263"/>
            <a:ext cx="4210623" cy="535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91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Klik for at redigere titeltypografien i masteren</a:t>
            </a:r>
            <a:endParaRPr lang="da-DK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CF30C1-C16D-433C-A96A-D83E69CDD0AF}" type="datetime2">
              <a:rPr lang="da-DK" noProof="0"/>
              <a:pPr/>
              <a:t>25. september 2026</a:t>
            </a:fld>
            <a:endParaRPr lang="da-DK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a-DK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6643C-3FBF-4A6C-AE6E-30C03FEB2E00}" type="slidenum">
              <a:rPr lang="da-DK" noProof="0"/>
              <a:pPr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194160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6E8D41-AB85-4137-B54C-08EAF5DD5794}" type="datetime2">
              <a:rPr lang="da-DK"/>
              <a:pPr/>
              <a:t>25. september 2026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159563" y="0"/>
            <a:ext cx="8880987" cy="152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F77152-ABBE-41DA-A982-CA0A10BA369D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6004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2564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0" y="5102"/>
            <a:ext cx="12192000" cy="1524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9102" y="584201"/>
            <a:ext cx="10901916" cy="11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/>
              <a:t>Klik for at redigere titeltypografien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0985" y="1700214"/>
            <a:ext cx="10850033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0985" y="0"/>
            <a:ext cx="1492756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7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fld id="{5888027E-75D8-4E45-9E8E-1595773F0041}" type="datetime2">
              <a:rPr lang="da-DK" smtClean="0"/>
              <a:pPr/>
              <a:t>25. september 2026</a:t>
            </a:fld>
            <a:endParaRPr lang="da-DK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095439" y="0"/>
            <a:ext cx="4156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fld id="{B6C57A29-F2F5-41C9-9D61-59DDDBBF376E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C8B9A421-8EB5-6E56-BB66-AA4624589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7" name="Billede 6" descr="Et billede, der indeholder Font/skrifttype, Grafik, logo, symbol&#10;&#10;Automatisk genereret beskrivelse">
            <a:extLst>
              <a:ext uri="{FF2B5EF4-FFF2-40B4-BE49-F238E27FC236}">
                <a16:creationId xmlns:a16="http://schemas.microsoft.com/office/drawing/2014/main" id="{B78ECE70-83AC-C54C-B939-91C7329E437F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6214261"/>
            <a:ext cx="3334835" cy="508063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79553C4D-3135-7D3A-AA1A-933679F02D2A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82" y="5666041"/>
            <a:ext cx="6876256" cy="10444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788" r:id="rId3"/>
    <p:sldLayoutId id="2147483662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0" r:id="rId11"/>
    <p:sldLayoutId id="2147483787" r:id="rId12"/>
    <p:sldLayoutId id="2147483664" r:id="rId13"/>
    <p:sldLayoutId id="2147483665" r:id="rId14"/>
    <p:sldLayoutId id="2147483789" r:id="rId15"/>
  </p:sldLayoutIdLst>
  <p:txStyles>
    <p:titleStyle>
      <a:lvl1pPr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rgbClr val="3C3C3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14DA2"/>
          </a:solidFill>
          <a:latin typeface="Arial Unicode MS" pitchFamily="3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14DA2"/>
          </a:solidFill>
          <a:latin typeface="Arial Unicode MS" pitchFamily="3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14DA2"/>
          </a:solidFill>
          <a:latin typeface="Arial Unicode MS" pitchFamily="3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14DA2"/>
          </a:solidFill>
          <a:latin typeface="Arial Unicode MS" pitchFamily="3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14DA2"/>
          </a:solidFill>
          <a:latin typeface="Arial Unicode MS" pitchFamily="3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14DA2"/>
          </a:solidFill>
          <a:latin typeface="Arial Unicode MS" pitchFamily="3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14DA2"/>
          </a:solidFill>
          <a:latin typeface="Arial Unicode MS" pitchFamily="3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214DA2"/>
          </a:solidFill>
          <a:latin typeface="Arial Unicode MS" pitchFamily="34" charset="-128"/>
        </a:defRPr>
      </a:lvl9pPr>
    </p:titleStyle>
    <p:bodyStyle>
      <a:lvl1pPr marL="324000" indent="-324000" algn="l" rtl="0" eaLnBrk="1" fontAlgn="base" hangingPunct="1">
        <a:spcBef>
          <a:spcPct val="20000"/>
        </a:spcBef>
        <a:spcAft>
          <a:spcPct val="0"/>
        </a:spcAft>
        <a:buChar char="•"/>
        <a:defRPr sz="2000" i="0">
          <a:solidFill>
            <a:srgbClr val="3C3C3C"/>
          </a:solidFill>
          <a:latin typeface="+mn-lt"/>
          <a:ea typeface="+mn-ea"/>
          <a:cs typeface="+mn-cs"/>
        </a:defRPr>
      </a:lvl1pPr>
      <a:lvl2pPr marL="640800" indent="-284400" algn="l" rtl="0" eaLnBrk="1" fontAlgn="base" hangingPunct="1">
        <a:spcBef>
          <a:spcPct val="20000"/>
        </a:spcBef>
        <a:spcAft>
          <a:spcPct val="0"/>
        </a:spcAft>
        <a:buChar char="–"/>
        <a:defRPr sz="1800" i="0">
          <a:solidFill>
            <a:srgbClr val="3C3C3C"/>
          </a:solidFill>
          <a:latin typeface="+mn-lt"/>
        </a:defRPr>
      </a:lvl2pPr>
      <a:lvl3pPr marL="871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 i="0">
          <a:solidFill>
            <a:srgbClr val="3C3C3C"/>
          </a:solidFill>
          <a:latin typeface="+mn-lt"/>
        </a:defRPr>
      </a:lvl3pPr>
      <a:lvl4pPr marL="11268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i="0">
          <a:solidFill>
            <a:srgbClr val="3C3C3C"/>
          </a:solidFill>
          <a:latin typeface="+mn-lt"/>
        </a:defRPr>
      </a:lvl4pPr>
      <a:lvl5pPr marL="1357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200" i="0">
          <a:solidFill>
            <a:srgbClr val="3C3C3C"/>
          </a:solidFill>
          <a:latin typeface="+mn-lt"/>
        </a:defRPr>
      </a:lvl5pPr>
      <a:lvl6pPr marL="1357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200" i="1">
          <a:solidFill>
            <a:schemeClr val="tx1"/>
          </a:solidFill>
          <a:latin typeface="+mn-lt"/>
        </a:defRPr>
      </a:lvl6pPr>
      <a:lvl7pPr marL="1357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200" i="1">
          <a:solidFill>
            <a:schemeClr val="tx1"/>
          </a:solidFill>
          <a:latin typeface="+mn-lt"/>
        </a:defRPr>
      </a:lvl7pPr>
      <a:lvl8pPr marL="1357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200" i="1">
          <a:solidFill>
            <a:schemeClr val="tx1"/>
          </a:solidFill>
          <a:latin typeface="+mn-lt"/>
        </a:defRPr>
      </a:lvl8pPr>
      <a:lvl9pPr marL="1357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200" 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36260" y="397525"/>
            <a:ext cx="10119480" cy="1042650"/>
          </a:xfrm>
        </p:spPr>
        <p:txBody>
          <a:bodyPr/>
          <a:lstStyle/>
          <a:p>
            <a:r>
              <a:rPr lang="en-US" sz="2400" b="1" dirty="0" err="1">
                <a:solidFill>
                  <a:srgbClr val="FFFFFF"/>
                </a:solidFill>
              </a:rPr>
              <a:t>Vejledning</a:t>
            </a:r>
            <a:r>
              <a:rPr lang="en-US" sz="2400" b="1" dirty="0">
                <a:solidFill>
                  <a:srgbClr val="FFFFFF"/>
                </a:solidFill>
              </a:rPr>
              <a:t> </a:t>
            </a:r>
            <a:r>
              <a:rPr lang="en-US" sz="2400" b="1" dirty="0" err="1">
                <a:solidFill>
                  <a:srgbClr val="FFFFFF"/>
                </a:solidFill>
              </a:rPr>
              <a:t>i</a:t>
            </a:r>
            <a:r>
              <a:rPr lang="en-US" sz="2400" b="1" dirty="0">
                <a:solidFill>
                  <a:srgbClr val="FFFFFF"/>
                </a:solidFill>
              </a:rPr>
              <a:t> </a:t>
            </a:r>
            <a:r>
              <a:rPr lang="en-US" sz="2400" b="1" dirty="0" err="1">
                <a:solidFill>
                  <a:srgbClr val="FFFFFF"/>
                </a:solidFill>
              </a:rPr>
              <a:t>afstemning</a:t>
            </a:r>
            <a:r>
              <a:rPr lang="en-US" sz="2400" b="1" dirty="0">
                <a:solidFill>
                  <a:srgbClr val="FFFFFF"/>
                </a:solidFill>
              </a:rPr>
              <a:t> </a:t>
            </a:r>
            <a:r>
              <a:rPr lang="en-US" sz="2400" b="1" dirty="0" err="1">
                <a:solidFill>
                  <a:srgbClr val="FFFFFF"/>
                </a:solidFill>
              </a:rPr>
              <a:t>af</a:t>
            </a:r>
            <a:r>
              <a:rPr lang="en-US" sz="2400" b="1" dirty="0">
                <a:solidFill>
                  <a:srgbClr val="FFFFFF"/>
                </a:solidFill>
              </a:rPr>
              <a:t> </a:t>
            </a:r>
            <a:r>
              <a:rPr lang="en-US" sz="2400" b="1" dirty="0" err="1">
                <a:solidFill>
                  <a:srgbClr val="FFFFFF"/>
                </a:solidFill>
              </a:rPr>
              <a:t>kommunens</a:t>
            </a:r>
            <a:r>
              <a:rPr lang="en-US" sz="2400" b="1" dirty="0">
                <a:solidFill>
                  <a:srgbClr val="FFFFFF"/>
                </a:solidFill>
              </a:rPr>
              <a:t> </a:t>
            </a:r>
            <a:r>
              <a:rPr lang="en-US" sz="2400" b="1" dirty="0" err="1">
                <a:solidFill>
                  <a:srgbClr val="FFFFFF"/>
                </a:solidFill>
              </a:rPr>
              <a:t>statuskonti</a:t>
            </a:r>
            <a:br>
              <a:rPr lang="en-US" sz="2400" dirty="0"/>
            </a:br>
            <a:endParaRPr lang="nb-NO" sz="2400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2264" y="588821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8"/>
                </a:solidFill>
              </a:rPr>
              <a:t>Formål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10515600" cy="136769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At </a:t>
            </a:r>
            <a:r>
              <a:rPr lang="en-US" sz="1800" dirty="0" err="1">
                <a:solidFill>
                  <a:srgbClr val="000000"/>
                </a:solidFill>
              </a:rPr>
              <a:t>sikre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en</a:t>
            </a:r>
            <a:r>
              <a:rPr lang="en-US" sz="1800" dirty="0">
                <a:solidFill>
                  <a:srgbClr val="000000"/>
                </a:solidFill>
              </a:rPr>
              <a:t> korrekt balance og regnskabsaflæggelse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At </a:t>
            </a:r>
            <a:r>
              <a:rPr lang="en-US" sz="1800" dirty="0" err="1">
                <a:solidFill>
                  <a:srgbClr val="000000"/>
                </a:solidFill>
              </a:rPr>
              <a:t>identificere</a:t>
            </a:r>
            <a:r>
              <a:rPr lang="en-US" sz="1800" dirty="0">
                <a:solidFill>
                  <a:srgbClr val="000000"/>
                </a:solidFill>
              </a:rPr>
              <a:t> fejl og differencer rettidigt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At </a:t>
            </a:r>
            <a:r>
              <a:rPr lang="en-US" sz="1800" dirty="0" err="1">
                <a:solidFill>
                  <a:srgbClr val="000000"/>
                </a:solidFill>
              </a:rPr>
              <a:t>minimere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risikoen</a:t>
            </a:r>
            <a:r>
              <a:rPr lang="en-US" sz="1800" dirty="0">
                <a:solidFill>
                  <a:srgbClr val="000000"/>
                </a:solidFill>
              </a:rPr>
              <a:t> for </a:t>
            </a:r>
            <a:r>
              <a:rPr lang="en-US" sz="1800" dirty="0" err="1">
                <a:solidFill>
                  <a:srgbClr val="000000"/>
                </a:solidFill>
              </a:rPr>
              <a:t>svig</a:t>
            </a:r>
            <a:r>
              <a:rPr lang="en-US" sz="1800" dirty="0">
                <a:solidFill>
                  <a:srgbClr val="000000"/>
                </a:solidFill>
              </a:rPr>
              <a:t> og </a:t>
            </a:r>
            <a:r>
              <a:rPr lang="en-US" sz="1800" dirty="0" err="1">
                <a:solidFill>
                  <a:srgbClr val="000000"/>
                </a:solidFill>
              </a:rPr>
              <a:t>bedrag</a:t>
            </a:r>
            <a:endParaRPr lang="en-US" sz="1800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4EEA048A-488C-B528-344E-F8E4A81540FE}"/>
              </a:ext>
            </a:extLst>
          </p:cNvPr>
          <p:cNvSpPr/>
          <p:nvPr/>
        </p:nvSpPr>
        <p:spPr>
          <a:xfrm>
            <a:off x="457200" y="2150012"/>
            <a:ext cx="10972800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b="1" dirty="0">
              <a:solidFill>
                <a:srgbClr val="1F4E78"/>
              </a:solidFill>
              <a:ea typeface="Calibri"/>
              <a:cs typeface="Calibri"/>
            </a:endParaRPr>
          </a:p>
          <a:p>
            <a:r>
              <a:rPr lang="en-US" sz="2400" b="1" dirty="0" err="1">
                <a:solidFill>
                  <a:srgbClr val="1F4E78"/>
                </a:solidFill>
                <a:ea typeface="Calibri"/>
                <a:cs typeface="Calibri"/>
              </a:rPr>
              <a:t>Hvilke</a:t>
            </a:r>
            <a:r>
              <a:rPr lang="en-US" sz="2400" b="1" dirty="0">
                <a:solidFill>
                  <a:srgbClr val="1F4E78"/>
                </a:solidFill>
                <a:ea typeface="Calibri"/>
                <a:cs typeface="Calibri"/>
              </a:rPr>
              <a:t> former for </a:t>
            </a:r>
            <a:r>
              <a:rPr lang="en-US" sz="2400" b="1" dirty="0" err="1">
                <a:solidFill>
                  <a:srgbClr val="1F4E78"/>
                </a:solidFill>
                <a:ea typeface="Calibri"/>
                <a:cs typeface="Calibri"/>
              </a:rPr>
              <a:t>konti</a:t>
            </a:r>
            <a:r>
              <a:rPr lang="en-US" sz="2400" b="1" dirty="0">
                <a:solidFill>
                  <a:srgbClr val="1F4E78"/>
                </a:solidFill>
                <a:ea typeface="Calibri"/>
                <a:cs typeface="Calibri"/>
              </a:rPr>
              <a:t>?</a:t>
            </a: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751551A1-9A96-4F41-A01F-4D6B30F4FFDC}"/>
              </a:ext>
            </a:extLst>
          </p:cNvPr>
          <p:cNvSpPr/>
          <p:nvPr/>
        </p:nvSpPr>
        <p:spPr>
          <a:xfrm>
            <a:off x="731520" y="2696307"/>
            <a:ext cx="10515600" cy="1465385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Likvide beholdninger og bankkonti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 err="1">
                <a:solidFill>
                  <a:srgbClr val="000000"/>
                </a:solidFill>
              </a:rPr>
              <a:t>Debitorer</a:t>
            </a:r>
            <a:r>
              <a:rPr lang="en-US" sz="1800" dirty="0">
                <a:solidFill>
                  <a:srgbClr val="000000"/>
                </a:solidFill>
              </a:rPr>
              <a:t>, kreditorer og mellemregninger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Deposita, gæld og øvrige balancekonti</a:t>
            </a:r>
            <a:endParaRPr lang="en-US" sz="1800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2D0D36E9-0E1A-6BA5-2A06-D8713E731C35}"/>
              </a:ext>
            </a:extLst>
          </p:cNvPr>
          <p:cNvSpPr/>
          <p:nvPr/>
        </p:nvSpPr>
        <p:spPr>
          <a:xfrm>
            <a:off x="486508" y="4022187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1F4E78"/>
                </a:solidFill>
              </a:rPr>
              <a:t>Ansvar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330B61-F333-FD2D-8016-58709513C2BD}"/>
              </a:ext>
            </a:extLst>
          </p:cNvPr>
          <p:cNvSpPr txBox="1"/>
          <p:nvPr/>
        </p:nvSpPr>
        <p:spPr>
          <a:xfrm>
            <a:off x="731520" y="4479387"/>
            <a:ext cx="609600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en-US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Den administrative </a:t>
            </a:r>
            <a:r>
              <a:rPr lang="en-US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medarbejder</a:t>
            </a:r>
            <a:r>
              <a:rPr lang="en-US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udarbejder</a:t>
            </a:r>
            <a:r>
              <a:rPr lang="en-US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og </a:t>
            </a:r>
            <a:r>
              <a:rPr lang="en-US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afstemmer</a:t>
            </a:r>
            <a:r>
              <a:rPr lang="en-US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kontoen</a:t>
            </a:r>
            <a:r>
              <a:rPr lang="en-US" sz="18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228600" lvl="0" indent="-228600" algn="l" rtl="0">
              <a:buFont typeface=""/>
              <a:buChar char="•"/>
            </a:pPr>
            <a:r>
              <a:rPr lang="en-US" sz="1800" b="0" i="0" u="none" strike="noStrike" baseline="0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Lederen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er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sidste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ende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ansvarlig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for at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kontoen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afstemmes</a:t>
            </a:r>
            <a:endParaRPr lang="en-US" sz="1800" b="0" i="0" u="none" strike="noStrike" baseline="0" dirty="0">
              <a:solidFill>
                <a:srgbClr val="000000"/>
              </a:solidFill>
              <a:latin typeface="Calibri"/>
              <a:ea typeface="Arial"/>
              <a:cs typeface="Arial"/>
            </a:endParaRPr>
          </a:p>
          <a:p>
            <a:pPr marL="228600" indent="-228600">
              <a:buFont typeface=""/>
              <a:buChar char="•"/>
            </a:pPr>
            <a:r>
              <a:rPr lang="en-US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Ved </a:t>
            </a:r>
            <a:r>
              <a:rPr lang="en-US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uafklarede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differencer</a:t>
            </a:r>
            <a:r>
              <a:rPr lang="en-US" sz="18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  <a:r>
              <a:rPr lang="en-US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følger</a:t>
            </a:r>
            <a:r>
              <a:rPr lang="en-US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den administrative </a:t>
            </a:r>
            <a:r>
              <a:rPr lang="en-US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medarbejder</a:t>
            </a:r>
            <a:r>
              <a:rPr lang="en-US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op </a:t>
            </a:r>
            <a:r>
              <a:rPr lang="en-US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hurtigt</a:t>
            </a:r>
            <a:r>
              <a:rPr lang="en-US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muligt</a:t>
            </a:r>
            <a:endParaRPr lang="en-US" sz="1800" b="0" i="0" dirty="0">
              <a:solidFill>
                <a:srgbClr val="000000"/>
              </a:solidFill>
              <a:latin typeface="Calibri"/>
              <a:ea typeface="Arial"/>
              <a:cs typeface="Arial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DEE045C5-5B6D-AA6A-63B9-995359B8FC30}"/>
              </a:ext>
            </a:extLst>
          </p:cNvPr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1F4E78"/>
                </a:solidFill>
              </a:rPr>
              <a:t>Frekvens</a:t>
            </a:r>
            <a:endParaRPr lang="en-US" sz="240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FD8EEE3C-CD18-59E0-DEA6-B090D43C1054}"/>
              </a:ext>
            </a:extLst>
          </p:cNvPr>
          <p:cNvSpPr/>
          <p:nvPr/>
        </p:nvSpPr>
        <p:spPr>
          <a:xfrm>
            <a:off x="457982" y="855784"/>
            <a:ext cx="10515600" cy="15240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Bank- og mellemregningskonti: (Minimum) </a:t>
            </a:r>
            <a:r>
              <a:rPr lang="en-US" sz="1800" dirty="0" err="1">
                <a:solidFill>
                  <a:srgbClr val="000000"/>
                </a:solidFill>
              </a:rPr>
              <a:t>månedligt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Debitorer og kreditorer: månedligt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Øvrige konti: mindst kvartalsvist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Alle </a:t>
            </a:r>
            <a:r>
              <a:rPr lang="en-US" sz="1800" dirty="0" err="1">
                <a:solidFill>
                  <a:srgbClr val="000000"/>
                </a:solidFill>
              </a:rPr>
              <a:t>konti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skal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afstemmes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ved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regnskabsafslutning</a:t>
            </a:r>
            <a:r>
              <a:rPr lang="en-US" sz="1800" dirty="0">
                <a:solidFill>
                  <a:srgbClr val="000000"/>
                </a:solidFill>
              </a:rPr>
              <a:t> (pr. 31.12)</a:t>
            </a:r>
            <a:endParaRPr lang="en-US" sz="1800" dirty="0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715C2F44-740D-85C3-1E9B-77ED47559E93}"/>
              </a:ext>
            </a:extLst>
          </p:cNvPr>
          <p:cNvSpPr/>
          <p:nvPr/>
        </p:nvSpPr>
        <p:spPr>
          <a:xfrm>
            <a:off x="613508" y="269709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1F4E78"/>
                </a:solidFill>
              </a:rPr>
              <a:t>Afstemningsprocessen</a:t>
            </a:r>
            <a:endParaRPr lang="en-US" sz="2400" dirty="0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597FC2EA-61CC-2F06-DE6F-4497CF453A44}"/>
              </a:ext>
            </a:extLst>
          </p:cNvPr>
          <p:cNvSpPr/>
          <p:nvPr/>
        </p:nvSpPr>
        <p:spPr>
          <a:xfrm>
            <a:off x="614290" y="3425092"/>
            <a:ext cx="10515600" cy="216447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1. Udtræk saldo fra økonomisystemet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2. </a:t>
            </a:r>
            <a:r>
              <a:rPr lang="en-US" sz="1800" dirty="0" err="1">
                <a:solidFill>
                  <a:srgbClr val="000000"/>
                </a:solidFill>
              </a:rPr>
              <a:t>Indhent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ekstern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dokumentation</a:t>
            </a:r>
            <a:r>
              <a:rPr lang="en-US" dirty="0">
                <a:solidFill>
                  <a:srgbClr val="000000"/>
                </a:solidFill>
              </a:rPr>
              <a:t> (</a:t>
            </a:r>
            <a:r>
              <a:rPr lang="en-US" dirty="0" err="1">
                <a:solidFill>
                  <a:srgbClr val="000000"/>
                </a:solidFill>
              </a:rPr>
              <a:t>eksempelvis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saldo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fra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banken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hvis</a:t>
            </a:r>
            <a:r>
              <a:rPr lang="en-US" dirty="0">
                <a:solidFill>
                  <a:srgbClr val="000000"/>
                </a:solidFill>
              </a:rPr>
              <a:t> det er </a:t>
            </a:r>
            <a:r>
              <a:rPr lang="en-US" dirty="0" err="1">
                <a:solidFill>
                  <a:srgbClr val="000000"/>
                </a:solidFill>
              </a:rPr>
              <a:t>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bankafstemning</a:t>
            </a:r>
            <a:r>
              <a:rPr lang="en-US" dirty="0">
                <a:solidFill>
                  <a:srgbClr val="000000"/>
                </a:solidFill>
              </a:rPr>
              <a:t>)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3. </a:t>
            </a:r>
            <a:r>
              <a:rPr lang="en-US" dirty="0" err="1">
                <a:solidFill>
                  <a:srgbClr val="000000"/>
                </a:solidFill>
                <a:ea typeface="Calibri"/>
                <a:cs typeface="Calibri"/>
              </a:rPr>
              <a:t>Begge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Calibri"/>
                <a:cs typeface="Calibri"/>
              </a:rPr>
              <a:t>saldi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i="1" u="sng" dirty="0" err="1">
                <a:solidFill>
                  <a:srgbClr val="000000"/>
                </a:solidFill>
                <a:ea typeface="Calibri"/>
                <a:cs typeface="Calibri"/>
              </a:rPr>
              <a:t>skal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 </a:t>
            </a:r>
            <a:r>
              <a:rPr lang="en-US" dirty="0" err="1">
                <a:solidFill>
                  <a:srgbClr val="000000"/>
                </a:solidFill>
                <a:ea typeface="Calibri"/>
                <a:cs typeface="Calibri"/>
              </a:rPr>
              <a:t>være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Calibri"/>
                <a:cs typeface="Calibri"/>
              </a:rPr>
              <a:t>fra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Calibri"/>
                <a:cs typeface="Calibri"/>
              </a:rPr>
              <a:t>samme</a:t>
            </a:r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Calibri"/>
                <a:cs typeface="Calibri"/>
              </a:rPr>
              <a:t>dato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28600" indent="-228600"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</a:rPr>
              <a:t>4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Sammenlign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de to </a:t>
            </a:r>
            <a:r>
              <a:rPr lang="en-US" dirty="0" err="1">
                <a:solidFill>
                  <a:srgbClr val="000000"/>
                </a:solidFill>
              </a:rPr>
              <a:t>saldi</a:t>
            </a:r>
            <a:endParaRPr lang="en-US" sz="1800" dirty="0" err="1"/>
          </a:p>
          <a:p>
            <a:pPr marL="228600" indent="-228600"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</a:rPr>
              <a:t>5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Identificer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differencer</a:t>
            </a:r>
            <a:endParaRPr lang="en-US" sz="1800" dirty="0" err="1"/>
          </a:p>
          <a:p>
            <a:pPr marL="228600" indent="-228600"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</a:rPr>
              <a:t>6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Dokumentér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og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korrigér</a:t>
            </a:r>
            <a:r>
              <a:rPr lang="en-US" dirty="0">
                <a:solidFill>
                  <a:srgbClr val="000000"/>
                </a:solidFill>
              </a:rPr>
              <a:t> for </a:t>
            </a:r>
            <a:r>
              <a:rPr lang="en-US" dirty="0" err="1">
                <a:solidFill>
                  <a:srgbClr val="000000"/>
                </a:solidFill>
              </a:rPr>
              <a:t>differencerne</a:t>
            </a:r>
            <a:r>
              <a:rPr lang="en-US" dirty="0">
                <a:solidFill>
                  <a:srgbClr val="000000"/>
                </a:solidFill>
              </a:rPr>
              <a:t> </a:t>
            </a:r>
            <a:r>
              <a:rPr lang="en-US" dirty="0" err="1">
                <a:solidFill>
                  <a:srgbClr val="000000"/>
                </a:solidFill>
              </a:rPr>
              <a:t>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afstemningsarket</a:t>
            </a:r>
            <a:endParaRPr lang="en-US" sz="1800" dirty="0" err="1">
              <a:ea typeface="Calibri" panose="020F0502020204030204"/>
              <a:cs typeface="Calibri" panose="020F0502020204030204"/>
            </a:endParaRPr>
          </a:p>
          <a:p>
            <a:pPr>
              <a:buSzPct val="100000"/>
            </a:pPr>
            <a:endParaRPr lang="en-US" sz="1800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8"/>
                </a:solidFill>
              </a:rPr>
              <a:t>Dokumentationskrav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10515600" cy="156307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Kontonummer og kontonavn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Afstemningsdato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</a:rPr>
              <a:t>Saldi for </a:t>
            </a:r>
            <a:r>
              <a:rPr lang="en-US" dirty="0" err="1">
                <a:solidFill>
                  <a:srgbClr val="000000"/>
                </a:solidFill>
              </a:rPr>
              <a:t>både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økonomisystem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banken</a:t>
            </a:r>
            <a:r>
              <a:rPr lang="en-US" dirty="0">
                <a:solidFill>
                  <a:srgbClr val="000000"/>
                </a:solidFill>
              </a:rPr>
              <a:t> for den </a:t>
            </a:r>
            <a:r>
              <a:rPr lang="en-US" dirty="0" err="1">
                <a:solidFill>
                  <a:srgbClr val="000000"/>
                </a:solidFill>
              </a:rPr>
              <a:t>dag</a:t>
            </a:r>
            <a:r>
              <a:rPr lang="en-US" dirty="0">
                <a:solidFill>
                  <a:srgbClr val="000000"/>
                </a:solidFill>
              </a:rPr>
              <a:t> der </a:t>
            </a:r>
            <a:r>
              <a:rPr lang="en-US" dirty="0" err="1">
                <a:solidFill>
                  <a:srgbClr val="000000"/>
                </a:solidFill>
              </a:rPr>
              <a:t>afstemmes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til</a:t>
            </a:r>
            <a:endParaRPr lang="en-US" dirty="0" err="1">
              <a:solidFill>
                <a:srgbClr val="000000"/>
              </a:solidFill>
              <a:ea typeface="Calibri"/>
              <a:cs typeface="Calibri"/>
            </a:endParaRPr>
          </a:p>
          <a:p>
            <a:pPr marL="228600" indent="-228600">
              <a:buSzPct val="100000"/>
              <a:buChar char="•"/>
            </a:pPr>
            <a:r>
              <a:rPr lang="en-US" dirty="0" err="1">
                <a:solidFill>
                  <a:srgbClr val="000000"/>
                </a:solidFill>
              </a:rPr>
              <a:t>Opgørelse</a:t>
            </a:r>
            <a:r>
              <a:rPr lang="en-US" dirty="0">
                <a:solidFill>
                  <a:srgbClr val="000000"/>
                </a:solidFill>
              </a:rPr>
              <a:t> </a:t>
            </a:r>
            <a:r>
              <a:rPr lang="en-US" dirty="0" err="1">
                <a:solidFill>
                  <a:srgbClr val="000000"/>
                </a:solidFill>
              </a:rPr>
              <a:t>og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specifikation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af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evt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 err="1">
                <a:solidFill>
                  <a:srgbClr val="000000"/>
                </a:solidFill>
              </a:rPr>
              <a:t>Differencer</a:t>
            </a:r>
            <a:r>
              <a:rPr lang="en-US" dirty="0">
                <a:solidFill>
                  <a:srgbClr val="000000"/>
                </a:solidFill>
              </a:rPr>
              <a:t> – </a:t>
            </a:r>
            <a:r>
              <a:rPr lang="en-US" dirty="0" err="1">
                <a:solidFill>
                  <a:srgbClr val="000000"/>
                </a:solidFill>
              </a:rPr>
              <a:t>herunder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dokumentation</a:t>
            </a:r>
            <a:r>
              <a:rPr lang="en-US" dirty="0">
                <a:solidFill>
                  <a:srgbClr val="000000"/>
                </a:solidFill>
              </a:rPr>
              <a:t> for </a:t>
            </a:r>
            <a:r>
              <a:rPr lang="en-US" dirty="0" err="1">
                <a:solidFill>
                  <a:srgbClr val="000000"/>
                </a:solidFill>
              </a:rPr>
              <a:t>beløbene</a:t>
            </a:r>
            <a:endParaRPr lang="en-US" sz="1800" dirty="0" err="1">
              <a:ea typeface="Calibri"/>
              <a:cs typeface="Calibri"/>
            </a:endParaRPr>
          </a:p>
          <a:p>
            <a:pPr marL="228600" indent="-228600">
              <a:buSzPct val="100000"/>
              <a:buChar char="•"/>
            </a:pPr>
            <a:r>
              <a:rPr lang="en-US" sz="1800" dirty="0" err="1">
                <a:solidFill>
                  <a:srgbClr val="000000"/>
                </a:solidFill>
              </a:rPr>
              <a:t>Forklaringer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og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bilag</a:t>
            </a:r>
            <a:r>
              <a:rPr lang="en-US" dirty="0">
                <a:solidFill>
                  <a:srgbClr val="000000"/>
                </a:solidFill>
              </a:rPr>
              <a:t> 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 err="1">
                <a:solidFill>
                  <a:srgbClr val="000000"/>
                </a:solidFill>
              </a:rPr>
              <a:t>Navn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på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afstemmer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samt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dato</a:t>
            </a:r>
            <a:r>
              <a:rPr lang="en-US" dirty="0">
                <a:solidFill>
                  <a:srgbClr val="000000"/>
                </a:solidFill>
              </a:rPr>
              <a:t> for </a:t>
            </a:r>
            <a:r>
              <a:rPr lang="en-US" dirty="0" err="1">
                <a:solidFill>
                  <a:srgbClr val="000000"/>
                </a:solidFill>
              </a:rPr>
              <a:t>udarbejdelsen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af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afstemningen</a:t>
            </a:r>
            <a:endParaRPr lang="en-US" sz="1800" dirty="0" err="1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A041F99A-A842-DCA7-BE91-4AA39AF4D7BF}"/>
              </a:ext>
            </a:extLst>
          </p:cNvPr>
          <p:cNvSpPr/>
          <p:nvPr/>
        </p:nvSpPr>
        <p:spPr>
          <a:xfrm>
            <a:off x="506046" y="2970628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1F4E78"/>
                </a:solidFill>
              </a:rPr>
              <a:t>Opfølgning på differencer</a:t>
            </a:r>
            <a:endParaRPr lang="en-US" sz="24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8514F5E0-320F-76C2-8A23-0E322EBEC77F}"/>
              </a:ext>
            </a:extLst>
          </p:cNvPr>
          <p:cNvSpPr/>
          <p:nvPr/>
        </p:nvSpPr>
        <p:spPr>
          <a:xfrm>
            <a:off x="682674" y="3425092"/>
            <a:ext cx="10515600" cy="1543539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228600" indent="-228600">
              <a:buSzPct val="100000"/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Alle </a:t>
            </a:r>
            <a:r>
              <a:rPr lang="en-US" sz="1800" dirty="0" err="1">
                <a:solidFill>
                  <a:srgbClr val="000000"/>
                </a:solidFill>
              </a:rPr>
              <a:t>differencer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skal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forklares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dokumenteres</a:t>
            </a:r>
            <a:endParaRPr lang="en-US" sz="1800" dirty="0" err="1">
              <a:ea typeface="Calibri" panose="020F0502020204030204"/>
              <a:cs typeface="Calibri" panose="020F0502020204030204"/>
            </a:endParaRPr>
          </a:p>
          <a:p>
            <a:pPr marL="228600" indent="-228600">
              <a:buSzPct val="100000"/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</a:rPr>
              <a:t>Gamle</a:t>
            </a:r>
            <a:r>
              <a:rPr lang="en-US" sz="1800" dirty="0">
                <a:solidFill>
                  <a:srgbClr val="000000"/>
                </a:solidFill>
              </a:rPr>
              <a:t> poster </a:t>
            </a:r>
            <a:r>
              <a:rPr lang="en-US" dirty="0" err="1">
                <a:solidFill>
                  <a:srgbClr val="000000"/>
                </a:solidFill>
              </a:rPr>
              <a:t>som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ikke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tidligere</a:t>
            </a:r>
            <a:r>
              <a:rPr lang="en-US" dirty="0">
                <a:solidFill>
                  <a:srgbClr val="000000"/>
                </a:solidFill>
              </a:rPr>
              <a:t> var </a:t>
            </a:r>
            <a:r>
              <a:rPr lang="en-US" dirty="0" err="1">
                <a:solidFill>
                  <a:srgbClr val="000000"/>
                </a:solidFill>
              </a:rPr>
              <a:t>afklaret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skal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afklares</a:t>
            </a:r>
            <a:r>
              <a:rPr lang="en-US" dirty="0">
                <a:solidFill>
                  <a:srgbClr val="000000"/>
                </a:solidFill>
              </a:rPr>
              <a:t> og </a:t>
            </a:r>
            <a:r>
              <a:rPr lang="en-US" dirty="0" err="1">
                <a:solidFill>
                  <a:srgbClr val="000000"/>
                </a:solidFill>
              </a:rPr>
              <a:t>bogføres</a:t>
            </a:r>
            <a:endParaRPr lang="en-US" dirty="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buSzPct val="100000"/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Ingen </a:t>
            </a:r>
            <a:r>
              <a:rPr lang="en-US" dirty="0" err="1">
                <a:solidFill>
                  <a:srgbClr val="000000"/>
                </a:solidFill>
              </a:rPr>
              <a:t>differencer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som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udgangspunkt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ved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regnskabsafalutning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 err="1">
                <a:solidFill>
                  <a:srgbClr val="000000"/>
                </a:solidFill>
              </a:rPr>
              <a:t>Hvis</a:t>
            </a:r>
            <a:r>
              <a:rPr lang="en-US" dirty="0">
                <a:solidFill>
                  <a:srgbClr val="000000"/>
                </a:solidFill>
              </a:rPr>
              <a:t> der </a:t>
            </a:r>
            <a:r>
              <a:rPr lang="en-US" dirty="0" err="1">
                <a:solidFill>
                  <a:srgbClr val="000000"/>
                </a:solidFill>
              </a:rPr>
              <a:t>måtte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være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nogle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så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skal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disse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være</a:t>
            </a:r>
            <a:r>
              <a:rPr lang="en-US" dirty="0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tydeligt</a:t>
            </a:r>
            <a:r>
              <a:rPr lang="en-US" dirty="0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specificerede</a:t>
            </a:r>
            <a:r>
              <a:rPr lang="en-US" dirty="0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, </a:t>
            </a:r>
            <a:r>
              <a:rPr lang="en-US" dirty="0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dokumenterede</a:t>
            </a:r>
            <a:r>
              <a:rPr lang="en-US" dirty="0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og </a:t>
            </a:r>
            <a:r>
              <a:rPr lang="en-US" dirty="0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forklarede</a:t>
            </a:r>
            <a:r>
              <a:rPr lang="en-US" dirty="0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i</a:t>
            </a:r>
            <a:r>
              <a:rPr lang="en-US" dirty="0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dirty="0" err="1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afstemningsarket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A4B7C0DF-14AC-C02B-B493-7796299E6881}"/>
              </a:ext>
            </a:extLst>
          </p:cNvPr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8"/>
                </a:solidFill>
              </a:rPr>
              <a:t>Eksempel </a:t>
            </a:r>
            <a:r>
              <a:rPr lang="en-US" sz="2400" b="1" dirty="0" err="1">
                <a:solidFill>
                  <a:srgbClr val="1F4E78"/>
                </a:solidFill>
              </a:rPr>
              <a:t>på</a:t>
            </a:r>
            <a:r>
              <a:rPr lang="en-US" sz="2400" b="1" dirty="0">
                <a:solidFill>
                  <a:srgbClr val="1F4E78"/>
                </a:solidFill>
              </a:rPr>
              <a:t> </a:t>
            </a:r>
            <a:r>
              <a:rPr lang="en-US" sz="2400" b="1" dirty="0" err="1">
                <a:solidFill>
                  <a:srgbClr val="1F4E78"/>
                </a:solidFill>
              </a:rPr>
              <a:t>afstemning</a:t>
            </a:r>
            <a:endParaRPr lang="en-US" sz="2400" dirty="0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AB7847A2-CBA9-D26B-8A6A-B41DC0670C91}"/>
              </a:ext>
            </a:extLst>
          </p:cNvPr>
          <p:cNvSpPr/>
          <p:nvPr/>
        </p:nvSpPr>
        <p:spPr>
          <a:xfrm>
            <a:off x="457200" y="836712"/>
            <a:ext cx="10515600" cy="1219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Saldo </a:t>
            </a:r>
            <a:r>
              <a:rPr lang="en-US" sz="1800" dirty="0" err="1">
                <a:solidFill>
                  <a:srgbClr val="000000"/>
                </a:solidFill>
              </a:rPr>
              <a:t>i</a:t>
            </a:r>
            <a:r>
              <a:rPr lang="en-US" sz="1800" dirty="0">
                <a:solidFill>
                  <a:srgbClr val="000000"/>
                </a:solidFill>
              </a:rPr>
              <a:t> økonomisystem: 1.250.000 kr.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Saldo bank: 1.247.500 kr.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Difference: 2.500 kr.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Forklaring: Ikke bogført bankgebyr</a:t>
            </a:r>
            <a:endParaRPr lang="en-US" sz="18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A2018039-27BD-82DB-2EB0-BF04328D36C1}"/>
              </a:ext>
            </a:extLst>
          </p:cNvPr>
          <p:cNvSpPr/>
          <p:nvPr/>
        </p:nvSpPr>
        <p:spPr>
          <a:xfrm>
            <a:off x="623392" y="2420888"/>
            <a:ext cx="10515600" cy="1579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buSzPct val="100000"/>
            </a:pPr>
            <a:endParaRPr lang="en-US" sz="1800" dirty="0">
              <a:solidFill>
                <a:srgbClr val="3C3C3C"/>
              </a:solidFill>
            </a:endParaRPr>
          </a:p>
          <a:p>
            <a:pPr>
              <a:buSzPct val="100000"/>
            </a:pPr>
            <a:r>
              <a:rPr lang="en-US" sz="1800" dirty="0">
                <a:solidFill>
                  <a:srgbClr val="3C3C3C"/>
                </a:solidFill>
              </a:rPr>
              <a:t>I </a:t>
            </a:r>
            <a:r>
              <a:rPr lang="en-US" sz="1800" dirty="0" err="1">
                <a:solidFill>
                  <a:srgbClr val="3C3C3C"/>
                </a:solidFill>
              </a:rPr>
              <a:t>nedenstående</a:t>
            </a:r>
            <a:r>
              <a:rPr lang="en-US" sz="1800" dirty="0">
                <a:solidFill>
                  <a:srgbClr val="3C3C3C"/>
                </a:solidFill>
              </a:rPr>
              <a:t> </a:t>
            </a:r>
            <a:r>
              <a:rPr lang="en-US" sz="1800" dirty="0" err="1">
                <a:solidFill>
                  <a:srgbClr val="3C3C3C"/>
                </a:solidFill>
              </a:rPr>
              <a:t>eksempel</a:t>
            </a:r>
            <a:r>
              <a:rPr lang="en-US" sz="1800" dirty="0">
                <a:solidFill>
                  <a:srgbClr val="3C3C3C"/>
                </a:solidFill>
              </a:rPr>
              <a:t> </a:t>
            </a:r>
            <a:r>
              <a:rPr lang="en-US" sz="1800" dirty="0" err="1">
                <a:solidFill>
                  <a:srgbClr val="3C3C3C"/>
                </a:solidFill>
              </a:rPr>
              <a:t>gennemgås</a:t>
            </a:r>
            <a:r>
              <a:rPr lang="en-US" sz="1800" dirty="0">
                <a:solidFill>
                  <a:srgbClr val="3C3C3C"/>
                </a:solidFill>
              </a:rPr>
              <a:t> </a:t>
            </a:r>
            <a:r>
              <a:rPr lang="en-US" sz="1800" dirty="0" err="1">
                <a:solidFill>
                  <a:srgbClr val="3C3C3C"/>
                </a:solidFill>
              </a:rPr>
              <a:t>en</a:t>
            </a:r>
            <a:r>
              <a:rPr lang="en-US" sz="1800" dirty="0">
                <a:solidFill>
                  <a:srgbClr val="3C3C3C"/>
                </a:solidFill>
              </a:rPr>
              <a:t> </a:t>
            </a:r>
            <a:r>
              <a:rPr lang="en-US" sz="1800" dirty="0" err="1">
                <a:solidFill>
                  <a:srgbClr val="3C3C3C"/>
                </a:solidFill>
              </a:rPr>
              <a:t>afstemning</a:t>
            </a:r>
            <a:r>
              <a:rPr lang="en-US" sz="1800" dirty="0">
                <a:solidFill>
                  <a:srgbClr val="3C3C3C"/>
                </a:solidFill>
              </a:rPr>
              <a:t> pr. 06.08.2024</a:t>
            </a:r>
          </a:p>
          <a:p>
            <a:pPr>
              <a:buSzPct val="100000"/>
            </a:pPr>
            <a:endParaRPr lang="en-US" sz="1800" dirty="0">
              <a:solidFill>
                <a:srgbClr val="3C3C3C"/>
              </a:solidFill>
            </a:endParaRPr>
          </a:p>
          <a:p>
            <a:pPr>
              <a:buSzPct val="100000"/>
            </a:pPr>
            <a:r>
              <a:rPr lang="en-US" dirty="0">
                <a:solidFill>
                  <a:srgbClr val="3C3C3C"/>
                </a:solidFill>
              </a:rPr>
              <a:t>Det er </a:t>
            </a:r>
            <a:r>
              <a:rPr lang="en-US" dirty="0" err="1">
                <a:solidFill>
                  <a:srgbClr val="3C3C3C"/>
                </a:solidFill>
              </a:rPr>
              <a:t>vigtigt</a:t>
            </a:r>
            <a:r>
              <a:rPr lang="en-US" dirty="0">
                <a:solidFill>
                  <a:srgbClr val="3C3C3C"/>
                </a:solidFill>
              </a:rPr>
              <a:t> at </a:t>
            </a:r>
            <a:r>
              <a:rPr lang="en-US" dirty="0" err="1">
                <a:solidFill>
                  <a:srgbClr val="3C3C3C"/>
                </a:solidFill>
              </a:rPr>
              <a:t>huske</a:t>
            </a:r>
            <a:r>
              <a:rPr lang="en-US" dirty="0">
                <a:solidFill>
                  <a:srgbClr val="3C3C3C"/>
                </a:solidFill>
              </a:rPr>
              <a:t>:</a:t>
            </a:r>
          </a:p>
          <a:p>
            <a:pPr>
              <a:buSzPct val="100000"/>
            </a:pPr>
            <a:endParaRPr lang="en-US" dirty="0">
              <a:solidFill>
                <a:srgbClr val="3C3C3C"/>
              </a:solidFill>
            </a:endParaRPr>
          </a:p>
          <a:p>
            <a:pPr marL="342900" indent="-342900">
              <a:buSzPct val="100000"/>
              <a:buAutoNum type="arabicPeriod"/>
            </a:pPr>
            <a:r>
              <a:rPr lang="en-US" sz="1800" dirty="0">
                <a:solidFill>
                  <a:srgbClr val="3C3C3C"/>
                </a:solidFill>
              </a:rPr>
              <a:t>FS10N (Saldo </a:t>
            </a:r>
            <a:r>
              <a:rPr lang="en-US" sz="1800" dirty="0" err="1">
                <a:solidFill>
                  <a:srgbClr val="3C3C3C"/>
                </a:solidFill>
              </a:rPr>
              <a:t>i</a:t>
            </a:r>
            <a:r>
              <a:rPr lang="en-US" sz="1800" dirty="0">
                <a:solidFill>
                  <a:srgbClr val="3C3C3C"/>
                </a:solidFill>
              </a:rPr>
              <a:t> </a:t>
            </a:r>
            <a:r>
              <a:rPr lang="en-US" sz="1800" dirty="0" err="1">
                <a:solidFill>
                  <a:srgbClr val="3C3C3C"/>
                </a:solidFill>
              </a:rPr>
              <a:t>økonomisystem</a:t>
            </a:r>
            <a:r>
              <a:rPr lang="en-US" sz="1800" dirty="0">
                <a:solidFill>
                  <a:srgbClr val="3C3C3C"/>
                </a:solidFill>
              </a:rPr>
              <a:t>) </a:t>
            </a:r>
            <a:r>
              <a:rPr lang="en-US" sz="1800" dirty="0" err="1">
                <a:solidFill>
                  <a:srgbClr val="3C3C3C"/>
                </a:solidFill>
              </a:rPr>
              <a:t>skal</a:t>
            </a:r>
            <a:r>
              <a:rPr lang="en-US" sz="1800" dirty="0">
                <a:solidFill>
                  <a:srgbClr val="3C3C3C"/>
                </a:solidFill>
              </a:rPr>
              <a:t> </a:t>
            </a:r>
            <a:r>
              <a:rPr lang="en-US" sz="1800" dirty="0" err="1">
                <a:solidFill>
                  <a:srgbClr val="3C3C3C"/>
                </a:solidFill>
              </a:rPr>
              <a:t>trækkes</a:t>
            </a:r>
            <a:r>
              <a:rPr lang="en-US" sz="1800" dirty="0">
                <a:solidFill>
                  <a:srgbClr val="3C3C3C"/>
                </a:solidFill>
              </a:rPr>
              <a:t> pr. </a:t>
            </a:r>
            <a:r>
              <a:rPr lang="en-US" sz="1800" dirty="0" err="1">
                <a:solidFill>
                  <a:srgbClr val="3C3C3C"/>
                </a:solidFill>
              </a:rPr>
              <a:t>denne</a:t>
            </a:r>
            <a:r>
              <a:rPr lang="en-US" sz="1800" dirty="0">
                <a:solidFill>
                  <a:srgbClr val="3C3C3C"/>
                </a:solidFill>
              </a:rPr>
              <a:t> </a:t>
            </a:r>
            <a:r>
              <a:rPr lang="en-US" sz="1800" dirty="0" err="1">
                <a:solidFill>
                  <a:srgbClr val="3C3C3C"/>
                </a:solidFill>
              </a:rPr>
              <a:t>dato</a:t>
            </a:r>
            <a:endParaRPr lang="en-US" sz="1800" dirty="0">
              <a:solidFill>
                <a:srgbClr val="3C3C3C"/>
              </a:solidFill>
            </a:endParaRPr>
          </a:p>
          <a:p>
            <a:pPr marL="342900" indent="-342900">
              <a:buSzPct val="100000"/>
              <a:buAutoNum type="arabicPeriod"/>
            </a:pPr>
            <a:r>
              <a:rPr lang="en-US" dirty="0">
                <a:solidFill>
                  <a:srgbClr val="3C3C3C"/>
                </a:solidFill>
              </a:rPr>
              <a:t>Saldo I </a:t>
            </a:r>
            <a:r>
              <a:rPr lang="en-US" dirty="0" err="1">
                <a:solidFill>
                  <a:srgbClr val="3C3C3C"/>
                </a:solidFill>
              </a:rPr>
              <a:t>banken</a:t>
            </a:r>
            <a:r>
              <a:rPr lang="en-US" dirty="0">
                <a:solidFill>
                  <a:srgbClr val="3C3C3C"/>
                </a:solidFill>
              </a:rPr>
              <a:t> </a:t>
            </a:r>
            <a:r>
              <a:rPr lang="en-US" dirty="0" err="1">
                <a:solidFill>
                  <a:srgbClr val="3C3C3C"/>
                </a:solidFill>
              </a:rPr>
              <a:t>skal</a:t>
            </a:r>
            <a:r>
              <a:rPr lang="en-US" dirty="0">
                <a:solidFill>
                  <a:srgbClr val="3C3C3C"/>
                </a:solidFill>
              </a:rPr>
              <a:t> </a:t>
            </a:r>
            <a:r>
              <a:rPr lang="en-US" dirty="0" err="1">
                <a:solidFill>
                  <a:srgbClr val="3C3C3C"/>
                </a:solidFill>
              </a:rPr>
              <a:t>være</a:t>
            </a:r>
            <a:r>
              <a:rPr lang="en-US" dirty="0">
                <a:solidFill>
                  <a:srgbClr val="3C3C3C"/>
                </a:solidFill>
              </a:rPr>
              <a:t> pr. 06.08.2024</a:t>
            </a:r>
          </a:p>
          <a:p>
            <a:pPr marL="342900" indent="-342900">
              <a:buSzPct val="100000"/>
              <a:buAutoNum type="arabicPeriod"/>
            </a:pPr>
            <a:r>
              <a:rPr lang="en-US" sz="1800" dirty="0" err="1">
                <a:solidFill>
                  <a:srgbClr val="3C3C3C"/>
                </a:solidFill>
              </a:rPr>
              <a:t>Begge</a:t>
            </a:r>
            <a:r>
              <a:rPr lang="en-US" sz="1800" dirty="0">
                <a:solidFill>
                  <a:srgbClr val="3C3C3C"/>
                </a:solidFill>
              </a:rPr>
              <a:t> </a:t>
            </a:r>
            <a:r>
              <a:rPr lang="en-US" sz="1800" dirty="0" err="1">
                <a:solidFill>
                  <a:srgbClr val="3C3C3C"/>
                </a:solidFill>
              </a:rPr>
              <a:t>saldi</a:t>
            </a:r>
            <a:r>
              <a:rPr lang="en-US" sz="1800" dirty="0">
                <a:solidFill>
                  <a:srgbClr val="3C3C3C"/>
                </a:solidFill>
              </a:rPr>
              <a:t> </a:t>
            </a:r>
            <a:r>
              <a:rPr lang="en-US" sz="1800" dirty="0" err="1">
                <a:solidFill>
                  <a:srgbClr val="3C3C3C"/>
                </a:solidFill>
              </a:rPr>
              <a:t>skal</a:t>
            </a:r>
            <a:r>
              <a:rPr lang="en-US" sz="1800" dirty="0">
                <a:solidFill>
                  <a:srgbClr val="3C3C3C"/>
                </a:solidFill>
              </a:rPr>
              <a:t> </a:t>
            </a:r>
            <a:r>
              <a:rPr lang="en-US" sz="1800" dirty="0" err="1">
                <a:solidFill>
                  <a:srgbClr val="3C3C3C"/>
                </a:solidFill>
              </a:rPr>
              <a:t>være</a:t>
            </a:r>
            <a:r>
              <a:rPr lang="en-US" sz="1800" dirty="0">
                <a:solidFill>
                  <a:srgbClr val="3C3C3C"/>
                </a:solidFill>
              </a:rPr>
              <a:t> </a:t>
            </a:r>
            <a:r>
              <a:rPr lang="en-US" sz="1800" dirty="0" err="1">
                <a:solidFill>
                  <a:srgbClr val="3C3C3C"/>
                </a:solidFill>
              </a:rPr>
              <a:t>dokumenterede</a:t>
            </a:r>
            <a:r>
              <a:rPr lang="en-US" dirty="0">
                <a:solidFill>
                  <a:srgbClr val="3C3C3C"/>
                </a:solidFill>
              </a:rPr>
              <a:t> – Det </a:t>
            </a:r>
            <a:r>
              <a:rPr lang="en-US" dirty="0" err="1">
                <a:solidFill>
                  <a:srgbClr val="3C3C3C"/>
                </a:solidFill>
              </a:rPr>
              <a:t>kan</a:t>
            </a:r>
            <a:r>
              <a:rPr lang="en-US" dirty="0">
                <a:solidFill>
                  <a:srgbClr val="3C3C3C"/>
                </a:solidFill>
              </a:rPr>
              <a:t> </a:t>
            </a:r>
            <a:r>
              <a:rPr lang="en-US" dirty="0" err="1">
                <a:solidFill>
                  <a:srgbClr val="3C3C3C"/>
                </a:solidFill>
              </a:rPr>
              <a:t>gøres</a:t>
            </a:r>
            <a:r>
              <a:rPr lang="en-US" dirty="0">
                <a:solidFill>
                  <a:srgbClr val="3C3C3C"/>
                </a:solidFill>
              </a:rPr>
              <a:t> </a:t>
            </a:r>
            <a:r>
              <a:rPr lang="en-US" dirty="0" err="1">
                <a:solidFill>
                  <a:srgbClr val="3C3C3C"/>
                </a:solidFill>
              </a:rPr>
              <a:t>som</a:t>
            </a:r>
            <a:r>
              <a:rPr lang="en-US" dirty="0">
                <a:solidFill>
                  <a:srgbClr val="3C3C3C"/>
                </a:solidFill>
              </a:rPr>
              <a:t> </a:t>
            </a:r>
            <a:r>
              <a:rPr lang="en-US" dirty="0" err="1">
                <a:solidFill>
                  <a:srgbClr val="3C3C3C"/>
                </a:solidFill>
              </a:rPr>
              <a:t>nedenfor</a:t>
            </a:r>
            <a:r>
              <a:rPr lang="en-US" dirty="0">
                <a:solidFill>
                  <a:srgbClr val="3C3C3C"/>
                </a:solidFill>
              </a:rPr>
              <a:t> </a:t>
            </a:r>
            <a:r>
              <a:rPr lang="en-US" dirty="0" err="1">
                <a:solidFill>
                  <a:srgbClr val="3C3C3C"/>
                </a:solidFill>
              </a:rPr>
              <a:t>vha</a:t>
            </a:r>
            <a:r>
              <a:rPr lang="en-US" dirty="0">
                <a:solidFill>
                  <a:srgbClr val="3C3C3C"/>
                </a:solidFill>
              </a:rPr>
              <a:t> </a:t>
            </a:r>
            <a:r>
              <a:rPr lang="en-US" dirty="0" err="1">
                <a:solidFill>
                  <a:srgbClr val="3C3C3C"/>
                </a:solidFill>
              </a:rPr>
              <a:t>skærmdump</a:t>
            </a:r>
            <a:r>
              <a:rPr lang="en-US" dirty="0">
                <a:solidFill>
                  <a:srgbClr val="3C3C3C"/>
                </a:solidFill>
              </a:rPr>
              <a:t> der </a:t>
            </a:r>
            <a:r>
              <a:rPr lang="en-US" dirty="0" err="1">
                <a:solidFill>
                  <a:srgbClr val="3C3C3C"/>
                </a:solidFill>
              </a:rPr>
              <a:t>insættes</a:t>
            </a:r>
            <a:r>
              <a:rPr lang="en-US" dirty="0">
                <a:solidFill>
                  <a:srgbClr val="3C3C3C"/>
                </a:solidFill>
              </a:rPr>
              <a:t> </a:t>
            </a:r>
            <a:r>
              <a:rPr lang="en-US" dirty="0" err="1">
                <a:solidFill>
                  <a:srgbClr val="3C3C3C"/>
                </a:solidFill>
              </a:rPr>
              <a:t>i</a:t>
            </a:r>
            <a:r>
              <a:rPr lang="en-US" dirty="0">
                <a:solidFill>
                  <a:srgbClr val="3C3C3C"/>
                </a:solidFill>
              </a:rPr>
              <a:t> </a:t>
            </a:r>
            <a:r>
              <a:rPr lang="en-US" dirty="0" err="1">
                <a:solidFill>
                  <a:srgbClr val="3C3C3C"/>
                </a:solidFill>
              </a:rPr>
              <a:t>afstemningsarket</a:t>
            </a:r>
            <a:endParaRPr lang="en-US" sz="1800" dirty="0">
              <a:solidFill>
                <a:srgbClr val="3C3C3C"/>
              </a:solidFill>
            </a:endParaRPr>
          </a:p>
          <a:p>
            <a:pPr>
              <a:buSzPct val="100000"/>
            </a:pP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62F5864-59A1-3585-8607-3B6BBDA2A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908720"/>
            <a:ext cx="6458851" cy="2114845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3B4C9D07-ABB3-7554-51BB-F52A7C50DE88}"/>
              </a:ext>
            </a:extLst>
          </p:cNvPr>
          <p:cNvSpPr txBox="1"/>
          <p:nvPr/>
        </p:nvSpPr>
        <p:spPr>
          <a:xfrm>
            <a:off x="7176120" y="1781476"/>
            <a:ext cx="288032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i="1" dirty="0">
                <a:latin typeface="+mn-lt"/>
              </a:rPr>
              <a:t>Saldo i økonomisystem (se næste slide)</a:t>
            </a:r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76076CC6-2BB1-BF50-D460-4B32D3E2419E}"/>
              </a:ext>
            </a:extLst>
          </p:cNvPr>
          <p:cNvCxnSpPr/>
          <p:nvPr/>
        </p:nvCxnSpPr>
        <p:spPr>
          <a:xfrm flipH="1">
            <a:off x="6240016" y="1966142"/>
            <a:ext cx="864096" cy="3827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felt 9">
            <a:extLst>
              <a:ext uri="{FF2B5EF4-FFF2-40B4-BE49-F238E27FC236}">
                <a16:creationId xmlns:a16="http://schemas.microsoft.com/office/drawing/2014/main" id="{B748FAF4-D7BC-2107-7AA3-D5BF864B9178}"/>
              </a:ext>
            </a:extLst>
          </p:cNvPr>
          <p:cNvSpPr txBox="1"/>
          <p:nvPr/>
        </p:nvSpPr>
        <p:spPr>
          <a:xfrm>
            <a:off x="7459166" y="2348880"/>
            <a:ext cx="230425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i="1" dirty="0">
                <a:latin typeface="+mn-lt"/>
              </a:rPr>
              <a:t>Saldo i banken (se næste slide)</a:t>
            </a:r>
          </a:p>
        </p:txBody>
      </p:sp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CCEA4C13-BAFC-60BC-39E5-3788136A8907}"/>
              </a:ext>
            </a:extLst>
          </p:cNvPr>
          <p:cNvCxnSpPr/>
          <p:nvPr/>
        </p:nvCxnSpPr>
        <p:spPr>
          <a:xfrm flipH="1">
            <a:off x="4871864" y="2441213"/>
            <a:ext cx="244827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felt 12">
            <a:extLst>
              <a:ext uri="{FF2B5EF4-FFF2-40B4-BE49-F238E27FC236}">
                <a16:creationId xmlns:a16="http://schemas.microsoft.com/office/drawing/2014/main" id="{30C97F70-9B21-3D44-6F6B-A8C06C53A839}"/>
              </a:ext>
            </a:extLst>
          </p:cNvPr>
          <p:cNvSpPr txBox="1"/>
          <p:nvPr/>
        </p:nvSpPr>
        <p:spPr>
          <a:xfrm>
            <a:off x="479376" y="3284984"/>
            <a:ext cx="223224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dirty="0">
                <a:solidFill>
                  <a:srgbClr val="3C3C3C"/>
                </a:solidFill>
                <a:latin typeface="+mn-lt"/>
              </a:rPr>
              <a:t>Dokumentation i afstemningsark ligges her:</a:t>
            </a:r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4249E86B-56A4-CBA8-1078-B5E33F604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3921416"/>
            <a:ext cx="9869277" cy="495369"/>
          </a:xfrm>
          <a:prstGeom prst="rect">
            <a:avLst/>
          </a:prstGeom>
        </p:spPr>
      </p:pic>
      <p:cxnSp>
        <p:nvCxnSpPr>
          <p:cNvPr id="17" name="Lige pilforbindelse 16">
            <a:extLst>
              <a:ext uri="{FF2B5EF4-FFF2-40B4-BE49-F238E27FC236}">
                <a16:creationId xmlns:a16="http://schemas.microsoft.com/office/drawing/2014/main" id="{884734B5-AC47-6DE6-FEEA-90F49450D56F}"/>
              </a:ext>
            </a:extLst>
          </p:cNvPr>
          <p:cNvCxnSpPr/>
          <p:nvPr/>
        </p:nvCxnSpPr>
        <p:spPr>
          <a:xfrm>
            <a:off x="1199456" y="3654316"/>
            <a:ext cx="2016224" cy="4227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pilforbindelse 18">
            <a:extLst>
              <a:ext uri="{FF2B5EF4-FFF2-40B4-BE49-F238E27FC236}">
                <a16:creationId xmlns:a16="http://schemas.microsoft.com/office/drawing/2014/main" id="{25CD1E1D-741B-3EE8-F1BA-D6FA93FD2DC9}"/>
              </a:ext>
            </a:extLst>
          </p:cNvPr>
          <p:cNvCxnSpPr/>
          <p:nvPr/>
        </p:nvCxnSpPr>
        <p:spPr>
          <a:xfrm>
            <a:off x="2783632" y="3469650"/>
            <a:ext cx="4680520" cy="6074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368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3F5C95E5-3B46-D374-7501-47C2E8315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863" y="1556792"/>
            <a:ext cx="3998167" cy="3384376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8CACB6B-ED4B-C63C-1F23-0DBE48FCE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980727"/>
            <a:ext cx="3384376" cy="350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36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4EB5E003-E5E2-F755-D0AF-92CFCBFDAAB2}"/>
              </a:ext>
            </a:extLst>
          </p:cNvPr>
          <p:cNvSpPr txBox="1"/>
          <p:nvPr/>
        </p:nvSpPr>
        <p:spPr>
          <a:xfrm>
            <a:off x="407368" y="1412776"/>
            <a:ext cx="7056784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dirty="0">
                <a:solidFill>
                  <a:srgbClr val="3C3C3C"/>
                </a:solidFill>
                <a:latin typeface="+mn-lt"/>
              </a:rPr>
              <a:t>I eksemplet er der d. 6.8.2024 en difference på kr. 206.747.499,94 hvis vi indsætter saldoen fra økonomisystemet på 206.747.499,94 og saldoen på kr. 0,00 fra banken</a:t>
            </a:r>
          </a:p>
          <a:p>
            <a:r>
              <a:rPr lang="da-DK" dirty="0">
                <a:solidFill>
                  <a:srgbClr val="3C3C3C"/>
                </a:solidFill>
                <a:latin typeface="+mn-lt"/>
              </a:rPr>
              <a:t>Afstemnings formål er dels at forklare denne difference samt at hjælpe med at udrede hvad der mangler at blive bogført.</a:t>
            </a:r>
          </a:p>
          <a:p>
            <a:endParaRPr lang="da-DK" dirty="0">
              <a:solidFill>
                <a:srgbClr val="3C3C3C"/>
              </a:solidFill>
              <a:latin typeface="+mn-lt"/>
            </a:endParaRPr>
          </a:p>
          <a:p>
            <a:r>
              <a:rPr lang="da-DK" dirty="0">
                <a:solidFill>
                  <a:srgbClr val="3C3C3C"/>
                </a:solidFill>
                <a:latin typeface="+mn-lt"/>
              </a:rPr>
              <a:t>For finde differencerne er vi nødt til at sammenholde posteringslisten fra banken op i mod posteringslisten fra økonomisystemet. </a:t>
            </a:r>
          </a:p>
        </p:txBody>
      </p:sp>
    </p:spTree>
    <p:extLst>
      <p:ext uri="{BB962C8B-B14F-4D97-AF65-F5344CB8AC3E}">
        <p14:creationId xmlns:p14="http://schemas.microsoft.com/office/powerpoint/2010/main" val="1885535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29EA1191-D4F8-4463-095D-9BE35F716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128" y="836712"/>
            <a:ext cx="3216990" cy="4725144"/>
          </a:xfrm>
          <a:prstGeom prst="rect">
            <a:avLst/>
          </a:prstGeom>
        </p:spPr>
      </p:pic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2715EA7D-FDEE-2FC0-1D5B-9EBFE92B23E6}"/>
              </a:ext>
            </a:extLst>
          </p:cNvPr>
          <p:cNvCxnSpPr/>
          <p:nvPr/>
        </p:nvCxnSpPr>
        <p:spPr>
          <a:xfrm>
            <a:off x="5159896" y="3199284"/>
            <a:ext cx="4392488" cy="22322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felt 10">
            <a:extLst>
              <a:ext uri="{FF2B5EF4-FFF2-40B4-BE49-F238E27FC236}">
                <a16:creationId xmlns:a16="http://schemas.microsoft.com/office/drawing/2014/main" id="{B00E4D5D-D36E-1920-C1A1-F67F260BEB0B}"/>
              </a:ext>
            </a:extLst>
          </p:cNvPr>
          <p:cNvSpPr txBox="1"/>
          <p:nvPr/>
        </p:nvSpPr>
        <p:spPr>
          <a:xfrm>
            <a:off x="551384" y="595471"/>
            <a:ext cx="5544616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dirty="0">
                <a:solidFill>
                  <a:srgbClr val="3C3C3C"/>
                </a:solidFill>
                <a:latin typeface="+mn-lt"/>
              </a:rPr>
              <a:t>De beløb som enten er indgået eller udgået på bankkontoen korrigerer man får i afstemningsarket og forklarer på hver linje hvad det vedrører. Ligeledes kan de ske at der bogført et beløb på kontoen i økonomisystemet ved en fejl. Dette skal der naturligvis også korrigeres for og forklares i afstemningsarket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B1A30DCE-4C71-2EC6-E638-37AE6151194D}"/>
              </a:ext>
            </a:extLst>
          </p:cNvPr>
          <p:cNvSpPr txBox="1"/>
          <p:nvPr/>
        </p:nvSpPr>
        <p:spPr>
          <a:xfrm>
            <a:off x="551384" y="2780928"/>
            <a:ext cx="453650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dirty="0">
                <a:solidFill>
                  <a:srgbClr val="3C3C3C"/>
                </a:solidFill>
                <a:latin typeface="+mn-lt"/>
              </a:rPr>
              <a:t>Når man har fundet alle beløb der enten mangler eller er bogført for meget på kontoen – og skrevet beløbene ind i arket – så vil der stå en difference på kr. 0,00.  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59CE6D99-7A35-326F-D21A-7AAED8171105}"/>
              </a:ext>
            </a:extLst>
          </p:cNvPr>
          <p:cNvSpPr txBox="1"/>
          <p:nvPr/>
        </p:nvSpPr>
        <p:spPr>
          <a:xfrm>
            <a:off x="2135560" y="4143565"/>
            <a:ext cx="4837170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b="1" dirty="0">
                <a:solidFill>
                  <a:srgbClr val="3C3C3C"/>
                </a:solidFill>
                <a:latin typeface="+mn-lt"/>
              </a:rPr>
              <a:t>OBS </a:t>
            </a:r>
            <a:r>
              <a:rPr lang="da-DK" b="1" dirty="0" err="1">
                <a:solidFill>
                  <a:srgbClr val="3C3C3C"/>
                </a:solidFill>
                <a:latin typeface="+mn-lt"/>
              </a:rPr>
              <a:t>OBS</a:t>
            </a:r>
            <a:r>
              <a:rPr lang="da-DK" b="1" dirty="0">
                <a:solidFill>
                  <a:srgbClr val="3C3C3C"/>
                </a:solidFill>
                <a:latin typeface="+mn-lt"/>
              </a:rPr>
              <a:t>: Ved årsafstemning accepteres det ikke som udgangspunkt at der er beløb som ikke er </a:t>
            </a:r>
            <a:r>
              <a:rPr lang="da-DK" b="1" dirty="0" err="1">
                <a:solidFill>
                  <a:srgbClr val="3C3C3C"/>
                </a:solidFill>
                <a:latin typeface="+mn-lt"/>
              </a:rPr>
              <a:t>psoteret</a:t>
            </a:r>
            <a:r>
              <a:rPr lang="da-DK" b="1" dirty="0">
                <a:solidFill>
                  <a:srgbClr val="3C3C3C"/>
                </a:solidFill>
                <a:latin typeface="+mn-lt"/>
              </a:rPr>
              <a:t> ind i driften – Dvs. at Saldo i banken og saldo i økonomisystemet skal være lig hinanden og der derfor ikke er en difference der skal forklares.</a:t>
            </a:r>
          </a:p>
        </p:txBody>
      </p:sp>
    </p:spTree>
    <p:extLst>
      <p:ext uri="{BB962C8B-B14F-4D97-AF65-F5344CB8AC3E}">
        <p14:creationId xmlns:p14="http://schemas.microsoft.com/office/powerpoint/2010/main" val="1989587067"/>
      </p:ext>
    </p:extLst>
  </p:cSld>
  <p:clrMapOvr>
    <a:masterClrMapping/>
  </p:clrMapOvr>
</p:sld>
</file>

<file path=ppt/theme/theme1.xml><?xml version="1.0" encoding="utf-8"?>
<a:theme xmlns:a="http://schemas.openxmlformats.org/drawingml/2006/main" name="Albertslund Kommune">
  <a:themeElements>
    <a:clrScheme name="Brugerdefineret 1">
      <a:dk1>
        <a:srgbClr val="7F7F7F"/>
      </a:dk1>
      <a:lt1>
        <a:srgbClr val="FFFFFF"/>
      </a:lt1>
      <a:dk2>
        <a:srgbClr val="000000"/>
      </a:dk2>
      <a:lt2>
        <a:srgbClr val="034EA2"/>
      </a:lt2>
      <a:accent1>
        <a:srgbClr val="034EA2"/>
      </a:accent1>
      <a:accent2>
        <a:srgbClr val="77B6FC"/>
      </a:accent2>
      <a:accent3>
        <a:srgbClr val="3391FB"/>
      </a:accent3>
      <a:accent4>
        <a:srgbClr val="023A79"/>
      </a:accent4>
      <a:accent5>
        <a:srgbClr val="012751"/>
      </a:accent5>
      <a:accent6>
        <a:srgbClr val="7F7F7F"/>
      </a:accent6>
      <a:hlink>
        <a:srgbClr val="034EA2"/>
      </a:hlink>
      <a:folHlink>
        <a:srgbClr val="77B6FC"/>
      </a:folHlink>
    </a:clrScheme>
    <a:fontScheme name="Albertslund">
      <a:majorFont>
        <a:latin typeface="Open Sans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rtlCol="0" anchor="ctr"/>
      <a:lstStyle>
        <a:defPPr algn="ctr">
          <a:defRPr i="1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i="1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æsentation17" id="{27B0BAAF-1622-4291-991B-77198F4154F2}" vid="{414D9200-33C2-4458-A02C-D922CF26B71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ff0dfcd-e199-4830-9736-85c1fa50cdf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E592555DF3184A84DDD85FEEF3FDFF" ma:contentTypeVersion="12" ma:contentTypeDescription="Create a new document." ma:contentTypeScope="" ma:versionID="4518cc33a6a573b601a5ad3b67f835b0">
  <xsd:schema xmlns:xsd="http://www.w3.org/2001/XMLSchema" xmlns:xs="http://www.w3.org/2001/XMLSchema" xmlns:p="http://schemas.microsoft.com/office/2006/metadata/properties" xmlns:ns3="0ff0dfcd-e199-4830-9736-85c1fa50cdfc" targetNamespace="http://schemas.microsoft.com/office/2006/metadata/properties" ma:root="true" ma:fieldsID="a3df32e0a6ad14b60c9238b01ced6a3f" ns3:_="">
    <xsd:import namespace="0ff0dfcd-e199-4830-9736-85c1fa50cdfc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0dfcd-e199-4830-9736-85c1fa50cdfc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57EF40-9014-40B2-92C4-5E6F1819A7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62C8F2-18CC-4C90-ADCB-6C46FF1139C8}">
  <ds:schemaRefs>
    <ds:schemaRef ds:uri="0ff0dfcd-e199-4830-9736-85c1fa50cdfc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1994655-4E31-44CF-B0D2-12E4DCBC70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f0dfcd-e199-4830-9736-85c1fa50cd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01_blaa_19_6</Template>
  <TotalTime>166</TotalTime>
  <Words>552</Words>
  <Application>Microsoft Office PowerPoint</Application>
  <PresentationFormat>Widescreen</PresentationFormat>
  <Paragraphs>64</Paragraphs>
  <Slides>9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5" baseType="lpstr">
      <vt:lpstr>Open Sans</vt:lpstr>
      <vt:lpstr>Arial</vt:lpstr>
      <vt:lpstr>Calibri</vt:lpstr>
      <vt:lpstr>Georgia</vt:lpstr>
      <vt:lpstr>Arial Unicode MS</vt:lpstr>
      <vt:lpstr>Albertslund Kommune</vt:lpstr>
      <vt:lpstr>Vejledning i afstemning af kommunens statuskonti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Jesper Hansen Dichmann</dc:creator>
  <cp:lastModifiedBy>Jesper Hansen Dichmann</cp:lastModifiedBy>
  <cp:revision>2</cp:revision>
  <dcterms:created xsi:type="dcterms:W3CDTF">2026-09-24T10:39:01Z</dcterms:created>
  <dcterms:modified xsi:type="dcterms:W3CDTF">2026-09-25T07:18:40Z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ContentTypeId">
    <vt:lpwstr>0x01010077E592555DF3184A84DDD85FEEF3FDFF</vt:lpwstr>
  </property>
</Properties>
</file>