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9" r:id="rId3"/>
    <p:sldId id="261" r:id="rId4"/>
    <p:sldId id="260" r:id="rId5"/>
    <p:sldId id="258" r:id="rId6"/>
    <p:sldId id="257" r:id="rId7"/>
    <p:sldId id="262" r:id="rId8"/>
  </p:sldIdLst>
  <p:sldSz cx="9144000" cy="6858000" type="screen4x3"/>
  <p:notesSz cx="6858000" cy="9144000"/>
  <p:embeddedFontLst>
    <p:embeddedFont>
      <p:font typeface="Arial Unicode MS" panose="020B0604020202020204" charset="-128"/>
      <p:regular r:id="rId10"/>
    </p:embeddedFont>
    <p:embeddedFont>
      <p:font typeface="Calibri" panose="020F0502020204030204" pitchFamily="34" charset="0"/>
      <p:regular r:id="rId11"/>
      <p:bold r:id="rId12"/>
      <p:italic r:id="rId13"/>
      <p:boldItalic r:id="rId14"/>
    </p:embeddedFont>
    <p:embeddedFont>
      <p:font typeface="Georgia" panose="02040502050405020303" pitchFamily="18"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Verdana" panose="020B0604030504040204" pitchFamily="34" charset="0"/>
      <p:regular r:id="rId23"/>
      <p:bold r:id="rId24"/>
      <p:italic r:id="rId25"/>
      <p:boldItalic r:id="rId26"/>
    </p:embeddedFont>
  </p:embeddedFontLst>
  <p:defaultTextStyle>
    <a:defPPr>
      <a:defRPr lang="da-D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71">
          <p15:clr>
            <a:srgbClr val="A4A3A4"/>
          </p15:clr>
        </p15:guide>
        <p15:guide id="2" orient="horz" pos="3929">
          <p15:clr>
            <a:srgbClr val="A4A3A4"/>
          </p15:clr>
        </p15:guide>
        <p15:guide id="3" orient="horz" pos="368">
          <p15:clr>
            <a:srgbClr val="A4A3A4"/>
          </p15:clr>
        </p15:guide>
        <p15:guide id="4" orient="horz" pos="2560">
          <p15:clr>
            <a:srgbClr val="A4A3A4"/>
          </p15:clr>
        </p15:guide>
        <p15:guide id="5" orient="horz" pos="2441">
          <p15:clr>
            <a:srgbClr val="A4A3A4"/>
          </p15:clr>
        </p15:guide>
        <p15:guide id="6" orient="horz" pos="96">
          <p15:clr>
            <a:srgbClr val="A4A3A4"/>
          </p15:clr>
        </p15:guide>
        <p15:guide id="7" orient="horz" pos="4133">
          <p15:clr>
            <a:srgbClr val="A4A3A4"/>
          </p15:clr>
        </p15:guide>
        <p15:guide id="8" orient="horz" pos="38">
          <p15:clr>
            <a:srgbClr val="A4A3A4"/>
          </p15:clr>
        </p15:guide>
        <p15:guide id="9" pos="317">
          <p15:clr>
            <a:srgbClr val="A4A3A4"/>
          </p15:clr>
        </p15:guide>
        <p15:guide id="10" pos="5443">
          <p15:clr>
            <a:srgbClr val="A4A3A4"/>
          </p15:clr>
        </p15:guide>
        <p15:guide id="11" pos="2821">
          <p15:clr>
            <a:srgbClr val="A4A3A4"/>
          </p15:clr>
        </p15:guide>
        <p15:guide id="12" pos="2939">
          <p15:clr>
            <a:srgbClr val="A4A3A4"/>
          </p15:clr>
        </p15:guide>
        <p15:guide id="13" pos="105">
          <p15:clr>
            <a:srgbClr val="A4A3A4"/>
          </p15:clr>
        </p15:guide>
        <p15:guide id="14" pos="565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7931C"/>
    <a:srgbClr val="EC008C"/>
    <a:srgbClr val="FFDD00"/>
    <a:srgbClr val="BF1F24"/>
    <a:srgbClr val="7ACC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5" autoAdjust="0"/>
    <p:restoredTop sz="76135" autoAdjust="0"/>
  </p:normalViewPr>
  <p:slideViewPr>
    <p:cSldViewPr showGuides="1">
      <p:cViewPr>
        <p:scale>
          <a:sx n="66" d="100"/>
          <a:sy n="66" d="100"/>
        </p:scale>
        <p:origin x="1410" y="144"/>
      </p:cViewPr>
      <p:guideLst>
        <p:guide orient="horz" pos="1071"/>
        <p:guide orient="horz" pos="3929"/>
        <p:guide orient="horz" pos="368"/>
        <p:guide orient="horz" pos="2560"/>
        <p:guide orient="horz" pos="2441"/>
        <p:guide orient="horz" pos="96"/>
        <p:guide orient="horz" pos="4133"/>
        <p:guide orient="horz" pos="38"/>
        <p:guide pos="317"/>
        <p:guide pos="5443"/>
        <p:guide pos="2821"/>
        <p:guide pos="2939"/>
        <p:guide pos="105"/>
        <p:guide pos="565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a-DK"/>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a-DK"/>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a-DK"/>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5D998-57E5-48B9-8D5D-41860F536BB6}" type="slidenum">
              <a:rPr lang="da-DK"/>
              <a:pPr/>
              <a:t>‹nr.›</a:t>
            </a:fld>
            <a:endParaRPr lang="da-DK"/>
          </a:p>
        </p:txBody>
      </p:sp>
    </p:spTree>
    <p:extLst>
      <p:ext uri="{BB962C8B-B14F-4D97-AF65-F5344CB8AC3E}">
        <p14:creationId xmlns:p14="http://schemas.microsoft.com/office/powerpoint/2010/main" val="4920115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2</a:t>
            </a:fld>
            <a:endParaRPr lang="da-DK"/>
          </a:p>
        </p:txBody>
      </p:sp>
    </p:spTree>
    <p:extLst>
      <p:ext uri="{BB962C8B-B14F-4D97-AF65-F5344CB8AC3E}">
        <p14:creationId xmlns:p14="http://schemas.microsoft.com/office/powerpoint/2010/main" val="963880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Inklusion handler om tit om placering af børn og økonomi frem for kvaliteter</a:t>
            </a:r>
          </a:p>
          <a:p>
            <a:r>
              <a:rPr lang="da-DK" dirty="0"/>
              <a:t>Debat, som lukker lidt ned</a:t>
            </a:r>
          </a:p>
          <a:p>
            <a:r>
              <a:rPr lang="da-DK" dirty="0"/>
              <a:t>Deltagelsesmuligheder – hvad handler inklusion egentlig om. Hvornår oplever børn at være inkluderet – usikker på, hvad man skal kigge efter.</a:t>
            </a:r>
          </a:p>
          <a:p>
            <a:r>
              <a:rPr lang="da-DK" dirty="0"/>
              <a:t>Deltagelse, som mulighed for at:</a:t>
            </a:r>
          </a:p>
          <a:p>
            <a:pPr lvl="1"/>
            <a:r>
              <a:rPr lang="da-DK" dirty="0"/>
              <a:t>blive inddraget i det, som foregår</a:t>
            </a:r>
          </a:p>
          <a:p>
            <a:pPr lvl="1"/>
            <a:r>
              <a:rPr lang="da-DK" dirty="0"/>
              <a:t>Bidrage til det, som foregår (socialt og fagligt)</a:t>
            </a:r>
          </a:p>
          <a:p>
            <a:pPr lvl="1"/>
            <a:r>
              <a:rPr lang="da-DK" dirty="0"/>
              <a:t>Indflydelse</a:t>
            </a:r>
          </a:p>
          <a:p>
            <a:pPr lvl="1"/>
            <a:r>
              <a:rPr lang="da-DK" dirty="0"/>
              <a:t>Tilkaldt værdighed</a:t>
            </a:r>
          </a:p>
          <a:p>
            <a:pPr lvl="1"/>
            <a:endParaRPr lang="da-DK" dirty="0"/>
          </a:p>
          <a:p>
            <a:r>
              <a:rPr lang="da-DK" dirty="0"/>
              <a:t>Noget at kigge efter og arbejde med </a:t>
            </a:r>
          </a:p>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4</a:t>
            </a:fld>
            <a:endParaRPr lang="da-DK"/>
          </a:p>
        </p:txBody>
      </p:sp>
    </p:spTree>
    <p:extLst>
      <p:ext uri="{BB962C8B-B14F-4D97-AF65-F5344CB8AC3E}">
        <p14:creationId xmlns:p14="http://schemas.microsoft.com/office/powerpoint/2010/main" val="143454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god skolegang udgør en vigtig resiliensfremmende faktor, og skolen skal være et godt være- og lærested for alle børn. Børn har jævnligt brug for at mærke, at de betyder noget for læreren/pædagogen.</a:t>
            </a:r>
          </a:p>
          <a:p>
            <a:endParaRPr lang="da-DK" dirty="0"/>
          </a:p>
          <a:p>
            <a:r>
              <a:rPr lang="da-DK" dirty="0"/>
              <a:t>Mange børn oplever lyst til at gå i skole gennem relationerne til de voksne og relationerne til deres kammerater. De sociale relationer i klassen skal udgøre et fællesskab, hvor alle børn og voksne bidrager til de bedste betingelser for, at alle har mulighed for at deltage på den måde, man kan, og trives godt.</a:t>
            </a:r>
          </a:p>
          <a:p>
            <a:endParaRPr lang="da-DK" dirty="0"/>
          </a:p>
          <a:p>
            <a:r>
              <a:rPr lang="da-DK" dirty="0"/>
              <a:t>Tænk tilbage på en lærer, pædagog eller anden voksen, som betød meget for dig i skolen</a:t>
            </a:r>
          </a:p>
          <a:p>
            <a:endParaRPr lang="da-DK" dirty="0"/>
          </a:p>
          <a:p>
            <a:r>
              <a:rPr lang="da-DK" dirty="0"/>
              <a:t>– og del det med en kollega ved næste lejlighed.</a:t>
            </a:r>
          </a:p>
          <a:p>
            <a:endParaRPr lang="da-DK" dirty="0"/>
          </a:p>
          <a:p>
            <a:r>
              <a:rPr lang="da-DK" dirty="0"/>
              <a:t>Lærere og pædagoger er rollemodeller, og i børnesprog kan det udtrykkes så enkelt, at når de voksne er søde ved børnene og hinanden, bliver børnene også sødere ved hinanden. Når læreren og pædagogen gør deres bedste for at afstemme sig positivt med børnene og skabe rum for de omsorgsetiske handlinger, skaber de et omsorgsfuldt miljø mellem børnene, hvor børnene også hjælper, trøster og støtter hinanden.</a:t>
            </a:r>
          </a:p>
          <a:p>
            <a:endParaRPr lang="da-DK" dirty="0"/>
          </a:p>
          <a:p>
            <a:r>
              <a:rPr lang="da-DK" dirty="0"/>
              <a:t>1. Selvbestemmelse</a:t>
            </a:r>
          </a:p>
          <a:p>
            <a:endParaRPr lang="da-DK" dirty="0"/>
          </a:p>
          <a:p>
            <a:r>
              <a:rPr lang="da-DK" dirty="0"/>
              <a:t>Når undervisningen tilrettelægges, sådan at børnene bliver inddraget og involveret, virker det meget motiverende på børnenes lyst til at deltage i undervisningen. Det kan tilrettelægges i delelementer, hvor børnene får mulighed for at vælge og præge aktiviteterne, og det kan også handle om, at læreren og pædagogen er tydelige i at forklare, hvad der skal læres og hvorfor, således at børnene kan se meningen og have medbestemmelse omkring det, de skal lave.</a:t>
            </a:r>
          </a:p>
          <a:p>
            <a:endParaRPr lang="da-DK" dirty="0"/>
          </a:p>
          <a:p>
            <a:r>
              <a:rPr lang="da-DK" dirty="0"/>
              <a:t>2. Samhørighed</a:t>
            </a:r>
          </a:p>
          <a:p>
            <a:endParaRPr lang="da-DK" dirty="0"/>
          </a:p>
          <a:p>
            <a:r>
              <a:rPr lang="da-DK" dirty="0"/>
              <a:t>Behovet for samhørighed handler om at opleve, at man er en værdifuld del af klassens fællesskab. Det at more sig og grine sammen er et godt eksempel på noget, der kan udløse en stor samhørighedsfølelse i en klasse, både børnene imellem og mellem børn og voksne.</a:t>
            </a:r>
          </a:p>
          <a:p>
            <a:endParaRPr lang="da-DK" dirty="0"/>
          </a:p>
          <a:p>
            <a:r>
              <a:rPr lang="da-DK" dirty="0"/>
              <a:t>3. Kompetence</a:t>
            </a:r>
          </a:p>
          <a:p>
            <a:endParaRPr lang="da-DK" dirty="0"/>
          </a:p>
          <a:p>
            <a:r>
              <a:rPr lang="da-DK" dirty="0"/>
              <a:t>Alle mennesker har behov for at opleve sig selv som kompetent og kunne mestre såvel hverdagshandlinger som nye udfordringer. Barnet oplever sig selv som kompetent, når det kan mestre en given situation i skolen og håndtere de krav, der stilles.</a:t>
            </a:r>
          </a:p>
          <a:p>
            <a:endParaRPr lang="da-DK" dirty="0"/>
          </a:p>
          <a:p>
            <a:r>
              <a:rPr lang="da-DK" dirty="0"/>
              <a:t>Som lærer og pædagog er det vigtigt at have forventninger til barnets mestring. Det, at barnet oplever, at den voksne forventer noget af barnet og tror på, at barnet kan, er med til at give barnet oplevelsen af kompetence. Det er også vigtigt, at der ikke skabes selvopfyldende profetier, hvor børn ’skånes’ og italesættes som 'nogle, man ikke skal have for høje forventninger til'. Nogle gange kan læreren og pædagogen formå at udfordre børn til at klare noget, som de slet ikke troede, at de kunne. Naturligvis med blik for den nærmeste udviklingszone, så kravene er passende for det enkelte barn.</a:t>
            </a:r>
          </a:p>
        </p:txBody>
      </p:sp>
      <p:sp>
        <p:nvSpPr>
          <p:cNvPr id="4" name="Pladsholder til slidenummer 3"/>
          <p:cNvSpPr>
            <a:spLocks noGrp="1"/>
          </p:cNvSpPr>
          <p:nvPr>
            <p:ph type="sldNum" sz="quarter" idx="5"/>
          </p:nvPr>
        </p:nvSpPr>
        <p:spPr/>
        <p:txBody>
          <a:bodyPr/>
          <a:lstStyle/>
          <a:p>
            <a:fld id="{3775D998-57E5-48B9-8D5D-41860F536BB6}" type="slidenum">
              <a:rPr lang="da-DK" smtClean="0"/>
              <a:pPr/>
              <a:t>5</a:t>
            </a:fld>
            <a:endParaRPr lang="da-DK"/>
          </a:p>
        </p:txBody>
      </p:sp>
    </p:spTree>
    <p:extLst>
      <p:ext uri="{BB962C8B-B14F-4D97-AF65-F5344CB8AC3E}">
        <p14:creationId xmlns:p14="http://schemas.microsoft.com/office/powerpoint/2010/main" val="247852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 Det er nemt at blive enige om, at børn, der bliver mødt og italesat som ressourcefulde, har stærkere grobund for at trives og udvikle sig. Men når børns adfærd opleves som grænseover­skridende, kan det være en udfordring at forstå barnet og holde opmærksomheden på dets ressourcer. Overvej derfor, hvordan I kan støtte hinanden i at holde fast i ressourcesynet, når det er svært.</a:t>
            </a:r>
          </a:p>
          <a:p>
            <a:endParaRPr lang="da-DK" dirty="0"/>
          </a:p>
          <a:p>
            <a:r>
              <a:rPr lang="da-DK" dirty="0"/>
              <a:t>2: observere, være aktive eller være dem, der tager initiativet. Men hvis ét eller flere børn over tid deltager perifært og udelukkende er observerende, så overvej, hvordan I kan give børnene flere erfaringer med at være aktive eller tage initiativ – fx i mindre grupper, der er et oplagt rum til at tage afsæt i barnets præferencer og bringe dets ressourcer i spil.</a:t>
            </a:r>
          </a:p>
          <a:p>
            <a:endParaRPr lang="da-DK" dirty="0"/>
          </a:p>
          <a:p>
            <a:r>
              <a:rPr lang="da-DK" dirty="0"/>
              <a:t>3: Børn, der har andre kulturelle koder for leg, rutiner, aktiviteter og samspil end dagtilbuddets gængse, kan have svært at komme ind i fællesskabet og opnå anerkendelse for deres erfaringer og input. Reflekter derfor over, hvordan jeres normer og værdier får indflydelse på, hvordan I tilrettelægger det pædago­giske læringsmiljø, hvad I forventer af børnene, og ikke mindst hvordan I formår at forny den pædagogiske praksis med plads til alle børns interesser og bidrag.</a:t>
            </a:r>
          </a:p>
          <a:p>
            <a:endParaRPr lang="da-DK" dirty="0"/>
          </a:p>
          <a:p>
            <a:r>
              <a:rPr lang="da-DK" dirty="0"/>
              <a:t>4: Børns selvinitierede leg er helt central for børns deltagelses­muligheder i børnefællesskabet og er et område, hvor pædago­gisk personale kan opleve, at det er særligt vanskeligt at understøtte børn i udsatte positioner. Børn har varieret viden om, hvad og hvordan man kan lege. Overvej derfor, om jeres børnegruppe vil have gavn af at få flere fælles historier, oplevelser og temaer at lege med og ud fra. Arbejd systematisk med at øge børnegrup­pens fælles legeviden og understøtte at lege, der bygger på de fælles erfaringer ved at tilbyde børnene relevante rekvisitter, gode </a:t>
            </a:r>
            <a:r>
              <a:rPr lang="da-DK" dirty="0" err="1"/>
              <a:t>legesteder</a:t>
            </a:r>
            <a:r>
              <a:rPr lang="da-DK" dirty="0"/>
              <a:t> og inspiration til legens udfoldelse.</a:t>
            </a:r>
          </a:p>
          <a:p>
            <a:endParaRPr lang="da-DK" dirty="0"/>
          </a:p>
          <a:p>
            <a:r>
              <a:rPr lang="da-DK" dirty="0"/>
              <a:t>5: Empatisk nysgerrighed på børnenes perspektiver på det pædagogiske læringsmiljø kan give nye indsigter og inspirere til nye måder at indrette praksis. Undersøg, hvordan det er at være barn i det pædagogiske læringsmiljø – i garderoben, under måltidet og på legepladsen. Hvad har børnene mulighed for at gøre sig af erfaringer, og hvad er de særligt optagede af? </a:t>
            </a:r>
          </a:p>
          <a:p>
            <a:endParaRPr lang="da-DK" dirty="0"/>
          </a:p>
          <a:p>
            <a:r>
              <a:rPr lang="da-DK" dirty="0"/>
              <a:t>6: Forældrene har indsigt i, hvad der kan være udfordrende for barnet, men også hvad der giver barnet succesoplevelser. Et godt samarbejde med forældrene kan derfor bidrage til at fastholde blikket på barnets ressourcer. Samtidig kan dagtilbuddet inddrage forældregruppen som rollemodeller for et inkluderende fællesskab, fx ved at understøtte, at der tales positivt om hele børnegruppen, og at legeaftaler og relationer understøttes med inklusion af alle børn.</a:t>
            </a:r>
          </a:p>
          <a:p>
            <a:endParaRPr lang="da-DK" dirty="0"/>
          </a:p>
          <a:p>
            <a:r>
              <a:rPr lang="da-DK" dirty="0"/>
              <a:t>7: Det kræver alle hænder på stuen at skabe et inkluderende læringsmiljø. Det er vigtigt at være enige om, hvilke handlinger, der skal til, og hvilke prioriteringer der skal foretages i løbet af dagen. Det kan handle om alt fra at skabe ro og struktur i overgange til at sørge for, at et barn kan fordybe sig i en leg med biler i stedet for at deltage i samling. Samarbejdet kræver også fælles faglige refleksioner, fx i forhold til arbejdsdeling og opfølgning på, om der er brug for at justere jeres indsatser.</a:t>
            </a:r>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3775D998-57E5-48B9-8D5D-41860F536BB6}" type="slidenum">
              <a:rPr lang="da-DK" smtClean="0"/>
              <a:pPr/>
              <a:t>6</a:t>
            </a:fld>
            <a:endParaRPr lang="da-DK"/>
          </a:p>
        </p:txBody>
      </p:sp>
    </p:spTree>
    <p:extLst>
      <p:ext uri="{BB962C8B-B14F-4D97-AF65-F5344CB8AC3E}">
        <p14:creationId xmlns:p14="http://schemas.microsoft.com/office/powerpoint/2010/main" val="1384703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8" name="Rektangel 7"/>
          <p:cNvSpPr/>
          <p:nvPr userDrawn="1"/>
        </p:nvSpPr>
        <p:spPr>
          <a:xfrm>
            <a:off x="0" y="0"/>
            <a:ext cx="9144000" cy="213285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2" name="Billede 1"/>
          <p:cNvPicPr>
            <a:picLocks noChangeAspect="1"/>
          </p:cNvPicPr>
          <p:nvPr userDrawn="1"/>
        </p:nvPicPr>
        <p:blipFill rotWithShape="1">
          <a:blip r:embed="rId2">
            <a:extLst>
              <a:ext uri="{28A0092B-C50C-407E-A947-70E740481C1C}">
                <a14:useLocalDpi xmlns:a14="http://schemas.microsoft.com/office/drawing/2010/main" val="0"/>
              </a:ext>
            </a:extLst>
          </a:blip>
          <a:srcRect l="1" r="196" b="35376"/>
          <a:stretch/>
        </p:blipFill>
        <p:spPr>
          <a:xfrm>
            <a:off x="0" y="60325"/>
            <a:ext cx="9144000" cy="2154369"/>
          </a:xfrm>
          <a:prstGeom prst="rect">
            <a:avLst/>
          </a:prstGeom>
        </p:spPr>
      </p:pic>
      <p:sp>
        <p:nvSpPr>
          <p:cNvPr id="3075" name="Rectangle 3"/>
          <p:cNvSpPr>
            <a:spLocks noGrp="1" noChangeArrowheads="1"/>
          </p:cNvSpPr>
          <p:nvPr>
            <p:ph type="ctrTitle" hasCustomPrompt="1"/>
          </p:nvPr>
        </p:nvSpPr>
        <p:spPr>
          <a:xfrm>
            <a:off x="788304" y="1908000"/>
            <a:ext cx="7589610" cy="1618714"/>
          </a:xfrm>
        </p:spPr>
        <p:txBody>
          <a:bodyPr anchor="b" anchorCtr="0"/>
          <a:lstStyle>
            <a:lvl1pPr>
              <a:lnSpc>
                <a:spcPct val="83000"/>
              </a:lnSpc>
              <a:defRPr sz="6000" baseline="0">
                <a:solidFill>
                  <a:srgbClr val="7F7F7F"/>
                </a:solidFill>
              </a:defRPr>
            </a:lvl1pPr>
          </a:lstStyle>
          <a:p>
            <a:pPr lvl="0"/>
            <a:r>
              <a:rPr lang="da-DK" noProof="0" dirty="0"/>
              <a:t>Klik, og tilføj titel</a:t>
            </a:r>
          </a:p>
        </p:txBody>
      </p:sp>
      <p:sp>
        <p:nvSpPr>
          <p:cNvPr id="11" name="Subtitle 2"/>
          <p:cNvSpPr>
            <a:spLocks noGrp="1"/>
          </p:cNvSpPr>
          <p:nvPr>
            <p:ph type="subTitle" idx="1" hasCustomPrompt="1"/>
          </p:nvPr>
        </p:nvSpPr>
        <p:spPr>
          <a:xfrm>
            <a:off x="850184" y="3814166"/>
            <a:ext cx="7439598" cy="1752600"/>
          </a:xfrm>
          <a:prstGeom prst="rect">
            <a:avLst/>
          </a:prstGeom>
        </p:spPr>
        <p:txBody>
          <a:bodyPr/>
          <a:lstStyle>
            <a:lvl1pPr marL="0" indent="0" algn="l">
              <a:buNone/>
              <a:defRPr sz="2000" i="1">
                <a:solidFill>
                  <a:srgbClr val="7F7F7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5" name="Pladsholder til dato 4"/>
          <p:cNvSpPr>
            <a:spLocks noGrp="1"/>
          </p:cNvSpPr>
          <p:nvPr>
            <p:ph type="dt" sz="half" idx="10"/>
          </p:nvPr>
        </p:nvSpPr>
        <p:spPr/>
        <p:txBody>
          <a:bodyPr/>
          <a:lstStyle/>
          <a:p>
            <a:fld id="{5888027E-75D8-4E45-9E8E-1595773F0041}" type="datetime2">
              <a:rPr lang="da-DK" smtClean="0"/>
              <a:pPr/>
              <a:t>8. januar 2023</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9" name="Pladsholder til diasnummer 8"/>
          <p:cNvSpPr>
            <a:spLocks noGrp="1"/>
          </p:cNvSpPr>
          <p:nvPr>
            <p:ph type="sldNum" sz="quarter" idx="12"/>
          </p:nvPr>
        </p:nvSpPr>
        <p:spPr/>
        <p:txBody>
          <a:bodyPr/>
          <a:lstStyle/>
          <a:p>
            <a:fld id="{B6C57A29-F2F5-41C9-9D61-59DDDBBF376E}" type="slidenum">
              <a:rPr lang="da-DK" smtClean="0"/>
              <a:pPr/>
              <a:t>‹nr.›</a:t>
            </a:fld>
            <a:endParaRPr lang="da-DK"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237" y="584201"/>
            <a:ext cx="8137525" cy="5653112"/>
          </a:xfrm>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8. januar 2023</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3826820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killeblad">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3" name="Billede 12"/>
          <p:cNvPicPr>
            <a:picLocks noChangeAspect="1"/>
          </p:cNvPicPr>
          <p:nvPr userDrawn="1"/>
        </p:nvPicPr>
        <p:blipFill rotWithShape="1">
          <a:blip r:embed="rId2">
            <a:extLst>
              <a:ext uri="{28A0092B-C50C-407E-A947-70E740481C1C}">
                <a14:useLocalDpi xmlns:a14="http://schemas.microsoft.com/office/drawing/2010/main" val="0"/>
              </a:ext>
            </a:extLst>
          </a:blip>
          <a:srcRect l="1" r="196" b="16190"/>
          <a:stretch/>
        </p:blipFill>
        <p:spPr>
          <a:xfrm>
            <a:off x="0" y="4064001"/>
            <a:ext cx="9144000" cy="2794000"/>
          </a:xfrm>
          <a:prstGeom prst="rect">
            <a:avLst/>
          </a:prstGeom>
        </p:spPr>
      </p:pic>
      <p:sp>
        <p:nvSpPr>
          <p:cNvPr id="2" name="Title 1"/>
          <p:cNvSpPr>
            <a:spLocks noGrp="1"/>
          </p:cNvSpPr>
          <p:nvPr>
            <p:ph type="ctrTitle" hasCustomPrompt="1"/>
          </p:nvPr>
        </p:nvSpPr>
        <p:spPr>
          <a:xfrm>
            <a:off x="449975" y="584200"/>
            <a:ext cx="8202991" cy="2519931"/>
          </a:xfrm>
        </p:spPr>
        <p:txBody>
          <a:bodyPr anchor="b" anchorCtr="0"/>
          <a:lstStyle>
            <a:lvl1pPr>
              <a:defRPr sz="6000">
                <a:solidFill>
                  <a:schemeClr val="bg1"/>
                </a:solidFill>
              </a:defRPr>
            </a:lvl1pPr>
          </a:lstStyle>
          <a:p>
            <a:r>
              <a:rPr lang="da-DK" noProof="0" dirty="0"/>
              <a:t>Klik, og tilføj titel</a:t>
            </a:r>
          </a:p>
        </p:txBody>
      </p:sp>
      <p:sp>
        <p:nvSpPr>
          <p:cNvPr id="3" name="Subtitle 2"/>
          <p:cNvSpPr>
            <a:spLocks noGrp="1"/>
          </p:cNvSpPr>
          <p:nvPr>
            <p:ph type="subTitle" idx="1" hasCustomPrompt="1"/>
          </p:nvPr>
        </p:nvSpPr>
        <p:spPr>
          <a:xfrm>
            <a:off x="503237" y="3360904"/>
            <a:ext cx="8137525" cy="703096"/>
          </a:xfrm>
        </p:spPr>
        <p:txBody>
          <a:bodyPr/>
          <a:lstStyle>
            <a:lvl1pPr marL="0" indent="0" algn="l">
              <a:buNone/>
              <a:defRPr sz="2000" i="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noProof="0" dirty="0"/>
              <a:t>Klik, og tilføj underoverskrift</a:t>
            </a:r>
          </a:p>
        </p:txBody>
      </p:sp>
      <p:sp>
        <p:nvSpPr>
          <p:cNvPr id="4" name="Date Placeholder 3"/>
          <p:cNvSpPr>
            <a:spLocks noGrp="1"/>
          </p:cNvSpPr>
          <p:nvPr>
            <p:ph type="dt" sz="half" idx="10"/>
          </p:nvPr>
        </p:nvSpPr>
        <p:spPr/>
        <p:txBody>
          <a:bodyPr/>
          <a:lstStyle>
            <a:lvl1pPr>
              <a:defRPr>
                <a:solidFill>
                  <a:schemeClr val="bg1"/>
                </a:solidFill>
              </a:defRPr>
            </a:lvl1pPr>
          </a:lstStyle>
          <a:p>
            <a:fld id="{D27C61A6-647D-4B2B-8346-C503198F10DB}" type="datetime2">
              <a:rPr lang="da-DK" noProof="0" smtClean="0"/>
              <a:pPr/>
              <a:t>8. januar 2023</a:t>
            </a:fld>
            <a:endParaRPr lang="da-DK" noProof="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135CA7DE-EF32-49F9-A743-135778064C71}" type="slidenum">
              <a:rPr lang="da-DK" noProof="0"/>
              <a:pPr/>
              <a:t>‹nr.›</a:t>
            </a:fld>
            <a:endParaRPr lang="da-DK" noProof="0"/>
          </a:p>
        </p:txBody>
      </p:sp>
      <p:pic>
        <p:nvPicPr>
          <p:cNvPr id="10" name="Bille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Tree>
    <p:extLst>
      <p:ext uri="{BB962C8B-B14F-4D97-AF65-F5344CB8AC3E}">
        <p14:creationId xmlns:p14="http://schemas.microsoft.com/office/powerpoint/2010/main" val="40571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lvl1pPr>
              <a:defRPr/>
            </a:lvl1pPr>
          </a:lstStyle>
          <a:p>
            <a:fld id="{C6CF30C1-C16D-433C-A96A-D83E69CDD0AF}" type="datetime2">
              <a:rPr lang="da-DK" noProof="0"/>
              <a:pPr/>
              <a:t>8. januar 2023</a:t>
            </a:fld>
            <a:endParaRPr lang="da-DK" noProof="0"/>
          </a:p>
        </p:txBody>
      </p:sp>
      <p:sp>
        <p:nvSpPr>
          <p:cNvPr id="4" name="Footer Placeholder 3"/>
          <p:cNvSpPr>
            <a:spLocks noGrp="1"/>
          </p:cNvSpPr>
          <p:nvPr>
            <p:ph type="ftr" sz="quarter" idx="11"/>
          </p:nvPr>
        </p:nvSpPr>
        <p:spPr/>
        <p:txBody>
          <a:bodyPr/>
          <a:lstStyle>
            <a:lvl1pPr>
              <a:defRPr/>
            </a:lvl1pPr>
          </a:lstStyle>
          <a:p>
            <a:endParaRPr lang="da-DK" noProof="0"/>
          </a:p>
        </p:txBody>
      </p:sp>
      <p:sp>
        <p:nvSpPr>
          <p:cNvPr id="5" name="Slide Number Placeholder 4"/>
          <p:cNvSpPr>
            <a:spLocks noGrp="1"/>
          </p:cNvSpPr>
          <p:nvPr>
            <p:ph type="sldNum" sz="quarter" idx="12"/>
          </p:nvPr>
        </p:nvSpPr>
        <p:spPr/>
        <p:txBody>
          <a:bodyPr/>
          <a:lstStyle>
            <a:lvl1pPr>
              <a:defRPr/>
            </a:lvl1pPr>
          </a:lstStyle>
          <a:p>
            <a:fld id="{6346643C-3FBF-4A6C-AE6E-30C03FEB2E00}" type="slidenum">
              <a:rPr lang="da-DK" noProof="0"/>
              <a:pPr/>
              <a:t>‹nr.›</a:t>
            </a:fld>
            <a:endParaRPr lang="da-DK" noProof="0"/>
          </a:p>
        </p:txBody>
      </p:sp>
    </p:spTree>
    <p:extLst>
      <p:ext uri="{BB962C8B-B14F-4D97-AF65-F5344CB8AC3E}">
        <p14:creationId xmlns:p14="http://schemas.microsoft.com/office/powerpoint/2010/main" val="219416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F6E8D41-AB85-4137-B54C-08EAF5DD5794}" type="datetime2">
              <a:rPr lang="da-DK"/>
              <a:pPr/>
              <a:t>8. januar 2023</a:t>
            </a:fld>
            <a:endParaRPr lang="da-DK"/>
          </a:p>
        </p:txBody>
      </p:sp>
      <p:sp>
        <p:nvSpPr>
          <p:cNvPr id="3" name="Footer Placeholder 2"/>
          <p:cNvSpPr>
            <a:spLocks noGrp="1"/>
          </p:cNvSpPr>
          <p:nvPr>
            <p:ph type="ftr" sz="quarter" idx="11"/>
          </p:nvPr>
        </p:nvSpPr>
        <p:spPr/>
        <p:txBody>
          <a:bodyPr/>
          <a:lstStyle>
            <a:lvl1pPr>
              <a:defRPr/>
            </a:lvl1pPr>
          </a:lstStyle>
          <a:p>
            <a:endParaRPr lang="da-DK"/>
          </a:p>
        </p:txBody>
      </p:sp>
      <p:sp>
        <p:nvSpPr>
          <p:cNvPr id="4" name="Slide Number Placeholder 3"/>
          <p:cNvSpPr>
            <a:spLocks noGrp="1"/>
          </p:cNvSpPr>
          <p:nvPr>
            <p:ph type="sldNum" sz="quarter" idx="12"/>
          </p:nvPr>
        </p:nvSpPr>
        <p:spPr/>
        <p:txBody>
          <a:bodyPr/>
          <a:lstStyle>
            <a:lvl1pPr>
              <a:defRPr/>
            </a:lvl1pPr>
          </a:lstStyle>
          <a:p>
            <a:fld id="{27F77152-ABBE-41DA-A982-CA0A10BA369D}" type="slidenum">
              <a:rPr lang="da-DK"/>
              <a:pPr/>
              <a:t>‹nr.›</a:t>
            </a:fld>
            <a:endParaRPr lang="da-DK"/>
          </a:p>
        </p:txBody>
      </p:sp>
    </p:spTree>
    <p:extLst>
      <p:ext uri="{BB962C8B-B14F-4D97-AF65-F5344CB8AC3E}">
        <p14:creationId xmlns:p14="http://schemas.microsoft.com/office/powerpoint/2010/main" val="302600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Content Placeholder 2"/>
          <p:cNvSpPr>
            <a:spLocks noGrp="1"/>
          </p:cNvSpPr>
          <p:nvPr>
            <p:ph idx="1"/>
          </p:nvPr>
        </p:nvSpPr>
        <p:spPr/>
        <p:txBody>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Date Placeholder 3"/>
          <p:cNvSpPr>
            <a:spLocks noGrp="1"/>
          </p:cNvSpPr>
          <p:nvPr>
            <p:ph type="dt" sz="half" idx="10"/>
          </p:nvPr>
        </p:nvSpPr>
        <p:spPr/>
        <p:txBody>
          <a:bodyPr/>
          <a:lstStyle>
            <a:lvl1pPr>
              <a:defRPr/>
            </a:lvl1pPr>
          </a:lstStyle>
          <a:p>
            <a:fld id="{E81BCECD-DF0F-4558-8209-8405D1F1D426}" type="datetime2">
              <a:rPr lang="da-DK" noProof="0"/>
              <a:pPr/>
              <a:t>8. januar 2023</a:t>
            </a:fld>
            <a:endParaRPr lang="da-DK" noProof="0"/>
          </a:p>
        </p:txBody>
      </p:sp>
      <p:sp>
        <p:nvSpPr>
          <p:cNvPr id="5" name="Footer Placeholder 4"/>
          <p:cNvSpPr>
            <a:spLocks noGrp="1"/>
          </p:cNvSpPr>
          <p:nvPr>
            <p:ph type="ftr" sz="quarter" idx="11"/>
          </p:nvPr>
        </p:nvSpPr>
        <p:spPr/>
        <p:txBody>
          <a:bodyPr/>
          <a:lstStyle>
            <a:lvl1pPr>
              <a:defRPr/>
            </a:lvl1pPr>
          </a:lstStyle>
          <a:p>
            <a:endParaRPr lang="da-DK" noProof="0"/>
          </a:p>
        </p:txBody>
      </p:sp>
      <p:sp>
        <p:nvSpPr>
          <p:cNvPr id="6" name="Slide Number Placeholder 5"/>
          <p:cNvSpPr>
            <a:spLocks noGrp="1"/>
          </p:cNvSpPr>
          <p:nvPr>
            <p:ph type="sldNum" sz="quarter" idx="12"/>
          </p:nvPr>
        </p:nvSpPr>
        <p:spPr/>
        <p:txBody>
          <a:bodyPr/>
          <a:lstStyle>
            <a:lvl1pPr>
              <a:defRPr/>
            </a:lvl1pPr>
          </a:lstStyle>
          <a:p>
            <a:fld id="{63F35900-392D-46F4-8341-366E91CBDAA0}" type="slidenum">
              <a:rPr lang="da-DK" noProof="0"/>
              <a:pPr/>
              <a:t>‹nr.›</a:t>
            </a:fld>
            <a:endParaRPr lang="da-DK" noProof="0"/>
          </a:p>
        </p:txBody>
      </p:sp>
    </p:spTree>
    <p:extLst>
      <p:ext uri="{BB962C8B-B14F-4D97-AF65-F5344CB8AC3E}">
        <p14:creationId xmlns:p14="http://schemas.microsoft.com/office/powerpoint/2010/main" val="220859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Overskrift og to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8. januar 2023</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Tree>
    <p:extLst>
      <p:ext uri="{BB962C8B-B14F-4D97-AF65-F5344CB8AC3E}">
        <p14:creationId xmlns:p14="http://schemas.microsoft.com/office/powerpoint/2010/main" val="201616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og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Content Placeholder 2"/>
          <p:cNvSpPr>
            <a:spLocks noGrp="1"/>
          </p:cNvSpPr>
          <p:nvPr>
            <p:ph sz="half" idx="1"/>
          </p:nvPr>
        </p:nvSpPr>
        <p:spPr>
          <a:xfrm>
            <a:off x="503238" y="1700213"/>
            <a:ext cx="3975099" cy="45370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4" name="Content Placeholder 3"/>
          <p:cNvSpPr>
            <a:spLocks noGrp="1"/>
          </p:cNvSpPr>
          <p:nvPr>
            <p:ph sz="half" idx="2"/>
          </p:nvPr>
        </p:nvSpPr>
        <p:spPr>
          <a:xfrm>
            <a:off x="4665663" y="1700213"/>
            <a:ext cx="3975100" cy="2174875"/>
          </a:xfrm>
        </p:spPr>
        <p:txBody>
          <a:bodyPr/>
          <a:lstStyle>
            <a:lvl1pPr>
              <a:defRPr sz="2000"/>
            </a:lvl1pPr>
            <a:lvl2pPr>
              <a:defRPr sz="1800"/>
            </a:lvl2pPr>
            <a:lvl3pPr>
              <a:defRPr sz="1600"/>
            </a:lvl3pPr>
            <a:lvl4pPr>
              <a:defRPr sz="1400"/>
            </a:lvl4pPr>
            <a:lvl5pPr>
              <a:defRPr sz="1200"/>
            </a:lvl5pPr>
            <a:lvl6pPr>
              <a:defRPr sz="1800"/>
            </a:lvl6pPr>
            <a:lvl7pPr>
              <a:defRPr sz="1800"/>
            </a:lvl7pPr>
            <a:lvl8pPr>
              <a:defRPr sz="1800"/>
            </a:lvl8pPr>
            <a:lvl9pPr>
              <a:defRPr sz="1800"/>
            </a:lvl9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Date Placeholder 4"/>
          <p:cNvSpPr>
            <a:spLocks noGrp="1"/>
          </p:cNvSpPr>
          <p:nvPr>
            <p:ph type="dt" sz="half" idx="10"/>
          </p:nvPr>
        </p:nvSpPr>
        <p:spPr/>
        <p:txBody>
          <a:bodyPr/>
          <a:lstStyle>
            <a:lvl1pPr>
              <a:defRPr/>
            </a:lvl1pPr>
          </a:lstStyle>
          <a:p>
            <a:fld id="{AE575FBE-562C-41D5-8814-F60D350A2B2D}" type="datetime2">
              <a:rPr lang="da-DK" noProof="0"/>
              <a:pPr/>
              <a:t>8. januar 2023</a:t>
            </a:fld>
            <a:endParaRPr lang="da-DK" noProof="0"/>
          </a:p>
        </p:txBody>
      </p:sp>
      <p:sp>
        <p:nvSpPr>
          <p:cNvPr id="6" name="Footer Placeholder 5"/>
          <p:cNvSpPr>
            <a:spLocks noGrp="1"/>
          </p:cNvSpPr>
          <p:nvPr>
            <p:ph type="ftr" sz="quarter" idx="11"/>
          </p:nvPr>
        </p:nvSpPr>
        <p:spPr/>
        <p:txBody>
          <a:bodyPr/>
          <a:lstStyle>
            <a:lvl1pPr>
              <a:defRPr/>
            </a:lvl1pPr>
          </a:lstStyle>
          <a:p>
            <a:endParaRPr lang="da-DK" noProof="0"/>
          </a:p>
        </p:txBody>
      </p:sp>
      <p:sp>
        <p:nvSpPr>
          <p:cNvPr id="7" name="Slide Number Placeholder 6"/>
          <p:cNvSpPr>
            <a:spLocks noGrp="1"/>
          </p:cNvSpPr>
          <p:nvPr>
            <p:ph type="sldNum" sz="quarter" idx="12"/>
          </p:nvPr>
        </p:nvSpPr>
        <p:spPr/>
        <p:txBody>
          <a:bodyPr/>
          <a:lstStyle>
            <a:lvl1pPr>
              <a:defRPr/>
            </a:lvl1pPr>
          </a:lstStyle>
          <a:p>
            <a:fld id="{11CFF931-D198-4569-94B6-C4CEBA5B3359}" type="slidenum">
              <a:rPr lang="da-DK" noProof="0"/>
              <a:pPr/>
              <a:t>‹nr.›</a:t>
            </a:fld>
            <a:endParaRPr lang="da-DK" noProof="0"/>
          </a:p>
        </p:txBody>
      </p:sp>
      <p:sp>
        <p:nvSpPr>
          <p:cNvPr id="10" name="Content Placeholder 9"/>
          <p:cNvSpPr>
            <a:spLocks noGrp="1"/>
          </p:cNvSpPr>
          <p:nvPr>
            <p:ph sz="quarter" idx="13"/>
          </p:nvPr>
        </p:nvSpPr>
        <p:spPr>
          <a:xfrm>
            <a:off x="4665662" y="4064000"/>
            <a:ext cx="3975100"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79206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t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8.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7"/>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45370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330296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fire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p>
        </p:txBody>
      </p:sp>
      <p:sp>
        <p:nvSpPr>
          <p:cNvPr id="3" name="Date Placeholder 2"/>
          <p:cNvSpPr>
            <a:spLocks noGrp="1"/>
          </p:cNvSpPr>
          <p:nvPr>
            <p:ph type="dt" sz="half" idx="10"/>
          </p:nvPr>
        </p:nvSpPr>
        <p:spPr/>
        <p:txBody>
          <a:bodyPr/>
          <a:lstStyle/>
          <a:p>
            <a:fld id="{5888027E-75D8-4E45-9E8E-1595773F0041}" type="datetime2">
              <a:rPr lang="da-DK" noProof="0" smtClean="0"/>
              <a:pPr/>
              <a:t>8.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Content Placeholder 6"/>
          <p:cNvSpPr>
            <a:spLocks noGrp="1"/>
          </p:cNvSpPr>
          <p:nvPr>
            <p:ph sz="quarter" idx="13"/>
          </p:nvPr>
        </p:nvSpPr>
        <p:spPr>
          <a:xfrm>
            <a:off x="503238" y="1700213"/>
            <a:ext cx="3975100"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Content Placeholder 8"/>
          <p:cNvSpPr>
            <a:spLocks noGrp="1"/>
          </p:cNvSpPr>
          <p:nvPr>
            <p:ph sz="quarter" idx="14"/>
          </p:nvPr>
        </p:nvSpPr>
        <p:spPr>
          <a:xfrm>
            <a:off x="503238" y="4064000"/>
            <a:ext cx="3975099"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11" name="Content Placeholder 10"/>
          <p:cNvSpPr>
            <a:spLocks noGrp="1"/>
          </p:cNvSpPr>
          <p:nvPr>
            <p:ph sz="quarter" idx="15"/>
          </p:nvPr>
        </p:nvSpPr>
        <p:spPr>
          <a:xfrm>
            <a:off x="4665662" y="1700213"/>
            <a:ext cx="3975101" cy="2174875"/>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8" name="Content Placeholder 7"/>
          <p:cNvSpPr>
            <a:spLocks noGrp="1"/>
          </p:cNvSpPr>
          <p:nvPr>
            <p:ph sz="quarter" idx="16"/>
          </p:nvPr>
        </p:nvSpPr>
        <p:spPr>
          <a:xfrm>
            <a:off x="4665662" y="4064000"/>
            <a:ext cx="3975101" cy="2173288"/>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2368432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52400"/>
            <a:ext cx="9144000" cy="6084888"/>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8.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Tree>
    <p:extLst>
      <p:ext uri="{BB962C8B-B14F-4D97-AF65-F5344CB8AC3E}">
        <p14:creationId xmlns:p14="http://schemas.microsoft.com/office/powerpoint/2010/main" val="14910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8.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Text Placeholder 6"/>
          <p:cNvSpPr>
            <a:spLocks noGrp="1"/>
          </p:cNvSpPr>
          <p:nvPr>
            <p:ph type="body" sz="quarter" idx="13"/>
          </p:nvPr>
        </p:nvSpPr>
        <p:spPr>
          <a:xfrm>
            <a:off x="503238" y="1700214"/>
            <a:ext cx="3975100" cy="4537074"/>
          </a:xfrm>
        </p:spPr>
        <p:txBody>
          <a:bodyPr/>
          <a:lstStyle>
            <a:lvl1pPr>
              <a:defRPr sz="2000"/>
            </a:lvl1pPr>
            <a:lvl2pPr>
              <a:defRPr sz="1800"/>
            </a:lvl2pPr>
            <a:lvl3pPr>
              <a:defRPr sz="1600"/>
            </a:lvl3pPr>
            <a:lvl4pPr>
              <a:defRPr sz="1400"/>
            </a:lvl4pPr>
            <a:lvl5pPr>
              <a:defRPr sz="12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Picture Placeholder 8"/>
          <p:cNvSpPr>
            <a:spLocks noGrp="1"/>
          </p:cNvSpPr>
          <p:nvPr>
            <p:ph type="pic" sz="quarter" idx="14"/>
          </p:nvPr>
        </p:nvSpPr>
        <p:spPr>
          <a:xfrm>
            <a:off x="4665662" y="1700214"/>
            <a:ext cx="3975101"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Tree>
    <p:extLst>
      <p:ext uri="{BB962C8B-B14F-4D97-AF65-F5344CB8AC3E}">
        <p14:creationId xmlns:p14="http://schemas.microsoft.com/office/powerpoint/2010/main" val="16800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titeltypografien i masteren</a:t>
            </a:r>
            <a:endParaRPr lang="da-DK" noProof="0" dirty="0"/>
          </a:p>
        </p:txBody>
      </p:sp>
      <p:sp>
        <p:nvSpPr>
          <p:cNvPr id="3" name="Date Placeholder 2"/>
          <p:cNvSpPr>
            <a:spLocks noGrp="1"/>
          </p:cNvSpPr>
          <p:nvPr>
            <p:ph type="dt" sz="half" idx="10"/>
          </p:nvPr>
        </p:nvSpPr>
        <p:spPr/>
        <p:txBody>
          <a:bodyPr/>
          <a:lstStyle/>
          <a:p>
            <a:fld id="{5888027E-75D8-4E45-9E8E-1595773F0041}" type="datetime2">
              <a:rPr lang="da-DK" noProof="0" smtClean="0"/>
              <a:pPr/>
              <a:t>8. januar 2023</a:t>
            </a:fld>
            <a:endParaRPr lang="da-DK" noProof="0"/>
          </a:p>
        </p:txBody>
      </p:sp>
      <p:sp>
        <p:nvSpPr>
          <p:cNvPr id="4" name="Footer Placeholder 3"/>
          <p:cNvSpPr>
            <a:spLocks noGrp="1"/>
          </p:cNvSpPr>
          <p:nvPr>
            <p:ph type="ftr" sz="quarter" idx="11"/>
          </p:nvPr>
        </p:nvSpPr>
        <p:spPr/>
        <p:txBody>
          <a:bodyPr/>
          <a:lstStyle/>
          <a:p>
            <a:endParaRPr lang="da-DK" noProof="0"/>
          </a:p>
        </p:txBody>
      </p:sp>
      <p:sp>
        <p:nvSpPr>
          <p:cNvPr id="5" name="Slide Number Placeholder 4"/>
          <p:cNvSpPr>
            <a:spLocks noGrp="1"/>
          </p:cNvSpPr>
          <p:nvPr>
            <p:ph type="sldNum" sz="quarter" idx="12"/>
          </p:nvPr>
        </p:nvSpPr>
        <p:spPr/>
        <p:txBody>
          <a:bodyPr/>
          <a:lstStyle/>
          <a:p>
            <a:fld id="{B6C57A29-F2F5-41C9-9D61-59DDDBBF376E}" type="slidenum">
              <a:rPr lang="da-DK" noProof="0" smtClean="0"/>
              <a:pPr/>
              <a:t>‹nr.›</a:t>
            </a:fld>
            <a:endParaRPr lang="da-DK" noProof="0"/>
          </a:p>
        </p:txBody>
      </p:sp>
      <p:sp>
        <p:nvSpPr>
          <p:cNvPr id="7" name="Picture Placeholder 6"/>
          <p:cNvSpPr>
            <a:spLocks noGrp="1"/>
          </p:cNvSpPr>
          <p:nvPr>
            <p:ph type="pic" sz="quarter" idx="13"/>
          </p:nvPr>
        </p:nvSpPr>
        <p:spPr>
          <a:xfrm>
            <a:off x="503238" y="1700214"/>
            <a:ext cx="3975100" cy="4537074"/>
          </a:xfrm>
          <a:solidFill>
            <a:schemeClr val="bg1"/>
          </a:solidFill>
        </p:spPr>
        <p:txBody>
          <a:bodyPr tIns="684000" anchor="ctr" anchorCtr="0"/>
          <a:lstStyle>
            <a:lvl1pPr marL="0" indent="0" algn="ctr">
              <a:buNone/>
              <a:defRPr sz="1800"/>
            </a:lvl1pPr>
          </a:lstStyle>
          <a:p>
            <a:r>
              <a:rPr lang="da-DK" noProof="0"/>
              <a:t>Klik på ikonet for at tilføje et billede</a:t>
            </a:r>
            <a:endParaRPr lang="da-DK" noProof="0" dirty="0"/>
          </a:p>
        </p:txBody>
      </p:sp>
      <p:sp>
        <p:nvSpPr>
          <p:cNvPr id="9" name="Text Placeholder 8"/>
          <p:cNvSpPr>
            <a:spLocks noGrp="1"/>
          </p:cNvSpPr>
          <p:nvPr>
            <p:ph type="body" sz="quarter" idx="14"/>
          </p:nvPr>
        </p:nvSpPr>
        <p:spPr>
          <a:xfrm>
            <a:off x="4665662" y="1700214"/>
            <a:ext cx="3975101" cy="4537074"/>
          </a:xfrm>
        </p:spPr>
        <p:txBody>
          <a:bodyPr/>
          <a:lstStyle>
            <a:lvl1pPr>
              <a:defRPr sz="2200"/>
            </a:lvl1pPr>
            <a:lvl2pPr>
              <a:defRPr sz="2000"/>
            </a:lvl2pPr>
            <a:lvl3pPr>
              <a:defRPr sz="1800"/>
            </a:lvl3pPr>
            <a:lvl4pPr>
              <a:defRPr sz="1600"/>
            </a:lvl4pPr>
            <a:lvl5pPr>
              <a:defRPr sz="1400"/>
            </a:lvl5p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Tree>
    <p:extLst>
      <p:ext uri="{BB962C8B-B14F-4D97-AF65-F5344CB8AC3E}">
        <p14:creationId xmlns:p14="http://schemas.microsoft.com/office/powerpoint/2010/main" val="403719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ktangel 11"/>
          <p:cNvSpPr/>
          <p:nvPr userDrawn="1"/>
        </p:nvSpPr>
        <p:spPr>
          <a:xfrm>
            <a:off x="0" y="0"/>
            <a:ext cx="9144000" cy="1524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pic>
        <p:nvPicPr>
          <p:cNvPr id="10" name="Billed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35" y="6382131"/>
            <a:ext cx="1459770" cy="287646"/>
          </a:xfrm>
          <a:prstGeom prst="rect">
            <a:avLst/>
          </a:prstGeom>
        </p:spPr>
      </p:pic>
      <p:pic>
        <p:nvPicPr>
          <p:cNvPr id="11" name="Billed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321579" y="6300230"/>
            <a:ext cx="662774" cy="450983"/>
          </a:xfrm>
          <a:prstGeom prst="rect">
            <a:avLst/>
          </a:prstGeom>
        </p:spPr>
      </p:pic>
      <p:sp>
        <p:nvSpPr>
          <p:cNvPr id="1026" name="Rectangle 2"/>
          <p:cNvSpPr>
            <a:spLocks noGrp="1" noChangeArrowheads="1"/>
          </p:cNvSpPr>
          <p:nvPr>
            <p:ph type="title"/>
          </p:nvPr>
        </p:nvSpPr>
        <p:spPr bwMode="auto">
          <a:xfrm>
            <a:off x="464326" y="584201"/>
            <a:ext cx="8176437" cy="111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titeltypografien i masteren</a:t>
            </a:r>
            <a:endParaRPr lang="da-DK" dirty="0"/>
          </a:p>
        </p:txBody>
      </p:sp>
      <p:sp>
        <p:nvSpPr>
          <p:cNvPr id="1027" name="Rectangle 3"/>
          <p:cNvSpPr>
            <a:spLocks noGrp="1" noChangeArrowheads="1"/>
          </p:cNvSpPr>
          <p:nvPr>
            <p:ph type="body" idx="1"/>
          </p:nvPr>
        </p:nvSpPr>
        <p:spPr bwMode="auto">
          <a:xfrm>
            <a:off x="503238" y="1700213"/>
            <a:ext cx="813752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028" name="Rectangle 4"/>
          <p:cNvSpPr>
            <a:spLocks noGrp="1" noChangeArrowheads="1"/>
          </p:cNvSpPr>
          <p:nvPr>
            <p:ph type="dt" sz="half" idx="2"/>
          </p:nvPr>
        </p:nvSpPr>
        <p:spPr bwMode="auto">
          <a:xfrm>
            <a:off x="503238" y="0"/>
            <a:ext cx="111956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cap="none" baseline="0">
                <a:solidFill>
                  <a:schemeClr val="bg1"/>
                </a:solidFill>
                <a:latin typeface="+mj-lt"/>
              </a:defRPr>
            </a:lvl1pPr>
          </a:lstStyle>
          <a:p>
            <a:fld id="{5888027E-75D8-4E45-9E8E-1595773F0041}" type="datetime2">
              <a:rPr lang="da-DK" smtClean="0"/>
              <a:pPr/>
              <a:t>8. januar 2023</a:t>
            </a:fld>
            <a:endParaRPr lang="da-DK" dirty="0"/>
          </a:p>
        </p:txBody>
      </p:sp>
      <p:sp>
        <p:nvSpPr>
          <p:cNvPr id="1029" name="Rectangle 5"/>
          <p:cNvSpPr>
            <a:spLocks noGrp="1" noChangeArrowheads="1"/>
          </p:cNvSpPr>
          <p:nvPr>
            <p:ph type="ftr" sz="quarter" idx="3"/>
          </p:nvPr>
        </p:nvSpPr>
        <p:spPr bwMode="auto">
          <a:xfrm>
            <a:off x="1619672" y="0"/>
            <a:ext cx="666074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700">
                <a:solidFill>
                  <a:schemeClr val="bg1"/>
                </a:solidFill>
                <a:latin typeface="+mj-lt"/>
              </a:defRPr>
            </a:lvl1pPr>
          </a:lstStyle>
          <a:p>
            <a:endParaRPr lang="da-DK" dirty="0"/>
          </a:p>
        </p:txBody>
      </p:sp>
      <p:sp>
        <p:nvSpPr>
          <p:cNvPr id="1030" name="Rectangle 6"/>
          <p:cNvSpPr>
            <a:spLocks noGrp="1" noChangeArrowheads="1"/>
          </p:cNvSpPr>
          <p:nvPr>
            <p:ph type="sldNum" sz="quarter" idx="4"/>
          </p:nvPr>
        </p:nvSpPr>
        <p:spPr bwMode="auto">
          <a:xfrm>
            <a:off x="8321579" y="0"/>
            <a:ext cx="311766"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defRPr sz="700">
                <a:solidFill>
                  <a:schemeClr val="bg1"/>
                </a:solidFill>
                <a:latin typeface="+mj-lt"/>
              </a:defRPr>
            </a:lvl1pPr>
          </a:lstStyle>
          <a:p>
            <a:fld id="{B6C57A29-F2F5-41C9-9D61-59DDDBBF376E}"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781" r:id="rId4"/>
    <p:sldLayoutId id="2147483782" r:id="rId5"/>
    <p:sldLayoutId id="2147483783" r:id="rId6"/>
    <p:sldLayoutId id="2147483784" r:id="rId7"/>
    <p:sldLayoutId id="2147483785" r:id="rId8"/>
    <p:sldLayoutId id="2147483786" r:id="rId9"/>
    <p:sldLayoutId id="2147483780" r:id="rId10"/>
    <p:sldLayoutId id="2147483787" r:id="rId11"/>
    <p:sldLayoutId id="2147483664" r:id="rId12"/>
    <p:sldLayoutId id="2147483665" r:id="rId13"/>
  </p:sldLayoutIdLst>
  <p:txStyles>
    <p:titleStyle>
      <a:lvl1pPr algn="l" rtl="0" eaLnBrk="1" fontAlgn="base" hangingPunct="1">
        <a:lnSpc>
          <a:spcPct val="83000"/>
        </a:lnSpc>
        <a:spcBef>
          <a:spcPct val="0"/>
        </a:spcBef>
        <a:spcAft>
          <a:spcPct val="0"/>
        </a:spcAft>
        <a:defRPr sz="3600">
          <a:solidFill>
            <a:srgbClr val="7F7F7F"/>
          </a:solidFill>
          <a:latin typeface="+mj-lt"/>
          <a:ea typeface="+mj-ea"/>
          <a:cs typeface="+mj-cs"/>
        </a:defRPr>
      </a:lvl1pPr>
      <a:lvl2pPr algn="l" rtl="0" eaLnBrk="1" fontAlgn="base" hangingPunct="1">
        <a:spcBef>
          <a:spcPct val="0"/>
        </a:spcBef>
        <a:spcAft>
          <a:spcPct val="0"/>
        </a:spcAft>
        <a:defRPr sz="2800">
          <a:solidFill>
            <a:srgbClr val="214DA2"/>
          </a:solidFill>
          <a:latin typeface="Arial Unicode MS" pitchFamily="34" charset="-128"/>
        </a:defRPr>
      </a:lvl2pPr>
      <a:lvl3pPr algn="l" rtl="0" eaLnBrk="1" fontAlgn="base" hangingPunct="1">
        <a:spcBef>
          <a:spcPct val="0"/>
        </a:spcBef>
        <a:spcAft>
          <a:spcPct val="0"/>
        </a:spcAft>
        <a:defRPr sz="2800">
          <a:solidFill>
            <a:srgbClr val="214DA2"/>
          </a:solidFill>
          <a:latin typeface="Arial Unicode MS" pitchFamily="34" charset="-128"/>
        </a:defRPr>
      </a:lvl3pPr>
      <a:lvl4pPr algn="l" rtl="0" eaLnBrk="1" fontAlgn="base" hangingPunct="1">
        <a:spcBef>
          <a:spcPct val="0"/>
        </a:spcBef>
        <a:spcAft>
          <a:spcPct val="0"/>
        </a:spcAft>
        <a:defRPr sz="2800">
          <a:solidFill>
            <a:srgbClr val="214DA2"/>
          </a:solidFill>
          <a:latin typeface="Arial Unicode MS" pitchFamily="34" charset="-128"/>
        </a:defRPr>
      </a:lvl4pPr>
      <a:lvl5pPr algn="l" rtl="0" eaLnBrk="1" fontAlgn="base" hangingPunct="1">
        <a:spcBef>
          <a:spcPct val="0"/>
        </a:spcBef>
        <a:spcAft>
          <a:spcPct val="0"/>
        </a:spcAft>
        <a:defRPr sz="2800">
          <a:solidFill>
            <a:srgbClr val="214DA2"/>
          </a:solidFill>
          <a:latin typeface="Arial Unicode MS" pitchFamily="34" charset="-128"/>
        </a:defRPr>
      </a:lvl5pPr>
      <a:lvl6pPr marL="457200" algn="l" rtl="0" eaLnBrk="1" fontAlgn="base" hangingPunct="1">
        <a:spcBef>
          <a:spcPct val="0"/>
        </a:spcBef>
        <a:spcAft>
          <a:spcPct val="0"/>
        </a:spcAft>
        <a:defRPr sz="2800">
          <a:solidFill>
            <a:srgbClr val="214DA2"/>
          </a:solidFill>
          <a:latin typeface="Arial Unicode MS" pitchFamily="34" charset="-128"/>
        </a:defRPr>
      </a:lvl6pPr>
      <a:lvl7pPr marL="914400" algn="l" rtl="0" eaLnBrk="1" fontAlgn="base" hangingPunct="1">
        <a:spcBef>
          <a:spcPct val="0"/>
        </a:spcBef>
        <a:spcAft>
          <a:spcPct val="0"/>
        </a:spcAft>
        <a:defRPr sz="2800">
          <a:solidFill>
            <a:srgbClr val="214DA2"/>
          </a:solidFill>
          <a:latin typeface="Arial Unicode MS" pitchFamily="34" charset="-128"/>
        </a:defRPr>
      </a:lvl7pPr>
      <a:lvl8pPr marL="1371600" algn="l" rtl="0" eaLnBrk="1" fontAlgn="base" hangingPunct="1">
        <a:spcBef>
          <a:spcPct val="0"/>
        </a:spcBef>
        <a:spcAft>
          <a:spcPct val="0"/>
        </a:spcAft>
        <a:defRPr sz="2800">
          <a:solidFill>
            <a:srgbClr val="214DA2"/>
          </a:solidFill>
          <a:latin typeface="Arial Unicode MS" pitchFamily="34" charset="-128"/>
        </a:defRPr>
      </a:lvl8pPr>
      <a:lvl9pPr marL="1828800" algn="l" rtl="0" eaLnBrk="1" fontAlgn="base" hangingPunct="1">
        <a:spcBef>
          <a:spcPct val="0"/>
        </a:spcBef>
        <a:spcAft>
          <a:spcPct val="0"/>
        </a:spcAft>
        <a:defRPr sz="2800">
          <a:solidFill>
            <a:srgbClr val="214DA2"/>
          </a:solidFill>
          <a:latin typeface="Arial Unicode MS" pitchFamily="34" charset="-128"/>
        </a:defRPr>
      </a:lvl9pPr>
    </p:titleStyle>
    <p:bodyStyle>
      <a:lvl1pPr marL="324000" indent="-324000" algn="l" rtl="0" eaLnBrk="1" fontAlgn="base" hangingPunct="1">
        <a:spcBef>
          <a:spcPct val="20000"/>
        </a:spcBef>
        <a:spcAft>
          <a:spcPct val="0"/>
        </a:spcAft>
        <a:buChar char="•"/>
        <a:defRPr sz="2000" i="1">
          <a:solidFill>
            <a:schemeClr val="tx1"/>
          </a:solidFill>
          <a:latin typeface="+mn-lt"/>
          <a:ea typeface="+mn-ea"/>
          <a:cs typeface="+mn-cs"/>
        </a:defRPr>
      </a:lvl1pPr>
      <a:lvl2pPr marL="640800" indent="-284400" algn="l" rtl="0" eaLnBrk="1" fontAlgn="base" hangingPunct="1">
        <a:spcBef>
          <a:spcPct val="20000"/>
        </a:spcBef>
        <a:spcAft>
          <a:spcPct val="0"/>
        </a:spcAft>
        <a:buChar char="–"/>
        <a:defRPr sz="1800" i="1">
          <a:solidFill>
            <a:schemeClr val="tx1"/>
          </a:solidFill>
          <a:latin typeface="+mn-lt"/>
        </a:defRPr>
      </a:lvl2pPr>
      <a:lvl3pPr marL="871200" indent="-228600" algn="l" rtl="0" eaLnBrk="1" fontAlgn="base" hangingPunct="1">
        <a:spcBef>
          <a:spcPct val="20000"/>
        </a:spcBef>
        <a:spcAft>
          <a:spcPct val="0"/>
        </a:spcAft>
        <a:buChar char="•"/>
        <a:defRPr sz="1600" i="1">
          <a:solidFill>
            <a:schemeClr val="tx1"/>
          </a:solidFill>
          <a:latin typeface="+mn-lt"/>
        </a:defRPr>
      </a:lvl3pPr>
      <a:lvl4pPr marL="1126800" indent="-228600" algn="l" rtl="0" eaLnBrk="1" fontAlgn="base" hangingPunct="1">
        <a:spcBef>
          <a:spcPct val="20000"/>
        </a:spcBef>
        <a:spcAft>
          <a:spcPct val="0"/>
        </a:spcAft>
        <a:buChar char="–"/>
        <a:defRPr sz="1400" i="1">
          <a:solidFill>
            <a:schemeClr val="tx1"/>
          </a:solidFill>
          <a:latin typeface="+mn-lt"/>
        </a:defRPr>
      </a:lvl4pPr>
      <a:lvl5pPr marL="1357200" indent="-228600" algn="l" rtl="0" eaLnBrk="1" fontAlgn="base" hangingPunct="1">
        <a:spcBef>
          <a:spcPct val="20000"/>
        </a:spcBef>
        <a:spcAft>
          <a:spcPct val="0"/>
        </a:spcAft>
        <a:buChar char="•"/>
        <a:defRPr sz="1200" i="1">
          <a:solidFill>
            <a:schemeClr val="tx1"/>
          </a:solidFill>
          <a:latin typeface="+mn-lt"/>
        </a:defRPr>
      </a:lvl5pPr>
      <a:lvl6pPr marL="1357200" indent="-228600" algn="l" rtl="0" eaLnBrk="1" fontAlgn="base" hangingPunct="1">
        <a:spcBef>
          <a:spcPct val="20000"/>
        </a:spcBef>
        <a:spcAft>
          <a:spcPct val="0"/>
        </a:spcAft>
        <a:buChar char="•"/>
        <a:defRPr sz="1200" i="1">
          <a:solidFill>
            <a:schemeClr val="tx1"/>
          </a:solidFill>
          <a:latin typeface="+mn-lt"/>
        </a:defRPr>
      </a:lvl6pPr>
      <a:lvl7pPr marL="1357200" indent="-228600" algn="l" rtl="0" eaLnBrk="1" fontAlgn="base" hangingPunct="1">
        <a:spcBef>
          <a:spcPct val="20000"/>
        </a:spcBef>
        <a:spcAft>
          <a:spcPct val="0"/>
        </a:spcAft>
        <a:buChar char="•"/>
        <a:defRPr sz="1200" i="1">
          <a:solidFill>
            <a:schemeClr val="tx1"/>
          </a:solidFill>
          <a:latin typeface="+mn-lt"/>
        </a:defRPr>
      </a:lvl7pPr>
      <a:lvl8pPr marL="1357200" indent="-228600" algn="l" rtl="0" eaLnBrk="1" fontAlgn="base" hangingPunct="1">
        <a:spcBef>
          <a:spcPct val="20000"/>
        </a:spcBef>
        <a:spcAft>
          <a:spcPct val="0"/>
        </a:spcAft>
        <a:buChar char="•"/>
        <a:defRPr sz="1200" i="1">
          <a:solidFill>
            <a:schemeClr val="tx1"/>
          </a:solidFill>
          <a:latin typeface="+mn-lt"/>
        </a:defRPr>
      </a:lvl8pPr>
      <a:lvl9pPr marL="1357200" indent="-228600" algn="l" rtl="0" eaLnBrk="1" fontAlgn="base" hangingPunct="1">
        <a:spcBef>
          <a:spcPct val="20000"/>
        </a:spcBef>
        <a:spcAft>
          <a:spcPct val="0"/>
        </a:spcAft>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esonans.dk/dialog-og-demokratiform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esonans.dk/dialog-og-demokratiforme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b-NO" sz="5400" dirty="0"/>
              <a:t>Deltagelsesmuligheder for alle børn</a:t>
            </a:r>
          </a:p>
        </p:txBody>
      </p:sp>
      <p:sp>
        <p:nvSpPr>
          <p:cNvPr id="3" name="Undertitel 2"/>
          <p:cNvSpPr>
            <a:spLocks noGrp="1"/>
          </p:cNvSpPr>
          <p:nvPr>
            <p:ph type="subTitle" idx="1"/>
          </p:nvPr>
        </p:nvSpPr>
        <p:spPr/>
        <p:txBody>
          <a:bodyPr/>
          <a:lstStyle/>
          <a:p>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42398-0DDF-49C9-9A36-590E2A85F4E1}"/>
              </a:ext>
            </a:extLst>
          </p:cNvPr>
          <p:cNvSpPr>
            <a:spLocks noGrp="1"/>
          </p:cNvSpPr>
          <p:nvPr>
            <p:ph type="title"/>
          </p:nvPr>
        </p:nvSpPr>
        <p:spPr/>
        <p:txBody>
          <a:bodyPr/>
          <a:lstStyle/>
          <a:p>
            <a:r>
              <a:rPr lang="da-DK" dirty="0"/>
              <a:t>Hvor står vi i Danmark?</a:t>
            </a:r>
          </a:p>
        </p:txBody>
      </p:sp>
      <p:sp>
        <p:nvSpPr>
          <p:cNvPr id="3" name="Pladsholder til indhold 2">
            <a:extLst>
              <a:ext uri="{FF2B5EF4-FFF2-40B4-BE49-F238E27FC236}">
                <a16:creationId xmlns:a16="http://schemas.microsoft.com/office/drawing/2014/main" id="{81DD68B9-DDB6-4910-A981-2413B9BE2B30}"/>
              </a:ext>
            </a:extLst>
          </p:cNvPr>
          <p:cNvSpPr>
            <a:spLocks noGrp="1"/>
          </p:cNvSpPr>
          <p:nvPr>
            <p:ph idx="1"/>
          </p:nvPr>
        </p:nvSpPr>
        <p:spPr>
          <a:xfrm>
            <a:off x="3425514" y="4829876"/>
            <a:ext cx="5308614" cy="914400"/>
          </a:xfrm>
        </p:spPr>
        <p:txBody>
          <a:bodyPr/>
          <a:lstStyle/>
          <a:p>
            <a:pPr marL="0" indent="0">
              <a:lnSpc>
                <a:spcPts val="1300"/>
              </a:lnSpc>
              <a:buNone/>
            </a:pPr>
            <a:endParaRPr lang="da-DK"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da-DK" i="0" dirty="0">
                <a:effectLst/>
                <a:latin typeface="Arial" panose="020B0604020202020204" pitchFamily="34" charset="0"/>
                <a:ea typeface="Times New Roman" panose="02020603050405020304" pitchFamily="18" charset="0"/>
                <a:cs typeface="Times New Roman" panose="02020603050405020304" pitchFamily="18" charset="0"/>
              </a:rPr>
              <a:t>19% af danske dagtilbud leverer det som forskning vil betegner som høj kvalitet</a:t>
            </a:r>
          </a:p>
          <a:p>
            <a:pPr marL="0" indent="0">
              <a:buNone/>
            </a:pPr>
            <a:endParaRPr lang="da-DK" i="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da-DK" dirty="0"/>
          </a:p>
          <a:p>
            <a:pPr marL="0" indent="0" algn="r">
              <a:buNone/>
            </a:pPr>
            <a:r>
              <a:rPr lang="da-DK" dirty="0"/>
              <a:t>Dina Sørensen, EVA</a:t>
            </a:r>
          </a:p>
        </p:txBody>
      </p:sp>
      <p:pic>
        <p:nvPicPr>
          <p:cNvPr id="8" name="Grafik 7" descr="Skoledreng kontur">
            <a:extLst>
              <a:ext uri="{FF2B5EF4-FFF2-40B4-BE49-F238E27FC236}">
                <a16:creationId xmlns:a16="http://schemas.microsoft.com/office/drawing/2014/main" id="{4A0BEF55-6085-4345-902A-881DEB925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447" y="1148997"/>
            <a:ext cx="914400" cy="914400"/>
          </a:xfrm>
          <a:prstGeom prst="rect">
            <a:avLst/>
          </a:prstGeom>
        </p:spPr>
      </p:pic>
      <p:pic>
        <p:nvPicPr>
          <p:cNvPr id="10" name="Grafik 9" descr="Skoledreng med massiv udfyldning">
            <a:extLst>
              <a:ext uri="{FF2B5EF4-FFF2-40B4-BE49-F238E27FC236}">
                <a16:creationId xmlns:a16="http://schemas.microsoft.com/office/drawing/2014/main" id="{7C2F704C-AC80-44AC-970B-F53666CF56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68314" y="1168365"/>
            <a:ext cx="914400" cy="914400"/>
          </a:xfrm>
          <a:prstGeom prst="rect">
            <a:avLst/>
          </a:prstGeom>
        </p:spPr>
      </p:pic>
      <p:pic>
        <p:nvPicPr>
          <p:cNvPr id="11" name="Grafik 10" descr="Skoledreng kontur">
            <a:extLst>
              <a:ext uri="{FF2B5EF4-FFF2-40B4-BE49-F238E27FC236}">
                <a16:creationId xmlns:a16="http://schemas.microsoft.com/office/drawing/2014/main" id="{2DFE6450-F50F-40FD-8A13-3CAB6FD867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6847" y="1148997"/>
            <a:ext cx="914400" cy="914400"/>
          </a:xfrm>
          <a:prstGeom prst="rect">
            <a:avLst/>
          </a:prstGeom>
        </p:spPr>
      </p:pic>
      <p:pic>
        <p:nvPicPr>
          <p:cNvPr id="12" name="Grafik 11" descr="Skoledreng kontur">
            <a:extLst>
              <a:ext uri="{FF2B5EF4-FFF2-40B4-BE49-F238E27FC236}">
                <a16:creationId xmlns:a16="http://schemas.microsoft.com/office/drawing/2014/main" id="{1837BA06-07B2-49D4-88D2-DB9792317B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6556" y="1168365"/>
            <a:ext cx="914400" cy="914400"/>
          </a:xfrm>
          <a:prstGeom prst="rect">
            <a:avLst/>
          </a:prstGeom>
        </p:spPr>
      </p:pic>
      <p:pic>
        <p:nvPicPr>
          <p:cNvPr id="13" name="Grafik 12" descr="Skoledreng kontur">
            <a:extLst>
              <a:ext uri="{FF2B5EF4-FFF2-40B4-BE49-F238E27FC236}">
                <a16:creationId xmlns:a16="http://schemas.microsoft.com/office/drawing/2014/main" id="{9BBD7BF4-FE0C-45A7-97D1-2E65B8EE69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8526" y="1158681"/>
            <a:ext cx="914400" cy="914400"/>
          </a:xfrm>
          <a:prstGeom prst="rect">
            <a:avLst/>
          </a:prstGeom>
        </p:spPr>
      </p:pic>
      <p:sp>
        <p:nvSpPr>
          <p:cNvPr id="14" name="Tekstfelt 13">
            <a:extLst>
              <a:ext uri="{FF2B5EF4-FFF2-40B4-BE49-F238E27FC236}">
                <a16:creationId xmlns:a16="http://schemas.microsoft.com/office/drawing/2014/main" id="{6F419E1E-1657-4A56-B9F6-EA716092F112}"/>
              </a:ext>
            </a:extLst>
          </p:cNvPr>
          <p:cNvSpPr txBox="1"/>
          <p:nvPr/>
        </p:nvSpPr>
        <p:spPr>
          <a:xfrm>
            <a:off x="3882714" y="1340768"/>
            <a:ext cx="5075116" cy="923330"/>
          </a:xfrm>
          <a:prstGeom prst="rect">
            <a:avLst/>
          </a:prstGeom>
          <a:noFill/>
        </p:spPr>
        <p:txBody>
          <a:bodyPr wrap="square" lIns="0" tIns="0" rIns="0" bIns="0" rtlCol="0">
            <a:spAutoFit/>
          </a:bodyPr>
          <a:lstStyle/>
          <a:p>
            <a:r>
              <a:rPr lang="da-DK" sz="2000" dirty="0">
                <a:effectLst/>
                <a:latin typeface="Arial" panose="020B0604020202020204" pitchFamily="34" charset="0"/>
                <a:ea typeface="Times New Roman" panose="02020603050405020304" pitchFamily="18" charset="0"/>
                <a:cs typeface="Times New Roman" panose="02020603050405020304" pitchFamily="18" charset="0"/>
              </a:rPr>
              <a:t>Hver 5. barn vokser op i en familie, hvor de ikke får de rette udviklingsmuligheder</a:t>
            </a:r>
          </a:p>
          <a:p>
            <a:endParaRPr lang="da-DK" sz="2000" i="1" dirty="0" err="1">
              <a:latin typeface="+mn-lt"/>
            </a:endParaRPr>
          </a:p>
        </p:txBody>
      </p:sp>
      <p:sp>
        <p:nvSpPr>
          <p:cNvPr id="22" name="Tekstfelt 21">
            <a:extLst>
              <a:ext uri="{FF2B5EF4-FFF2-40B4-BE49-F238E27FC236}">
                <a16:creationId xmlns:a16="http://schemas.microsoft.com/office/drawing/2014/main" id="{659AABE3-76BB-4835-84E2-2F42F29C233E}"/>
              </a:ext>
            </a:extLst>
          </p:cNvPr>
          <p:cNvSpPr txBox="1"/>
          <p:nvPr/>
        </p:nvSpPr>
        <p:spPr>
          <a:xfrm>
            <a:off x="662997" y="2440046"/>
            <a:ext cx="5075116" cy="1705595"/>
          </a:xfrm>
          <a:prstGeom prst="rect">
            <a:avLst/>
          </a:prstGeom>
          <a:noFill/>
        </p:spPr>
        <p:txBody>
          <a:bodyPr wrap="square" lIns="0" tIns="0" rIns="0" bIns="0" rtlCol="0">
            <a:spAutoFit/>
          </a:bodyPr>
          <a:lstStyle/>
          <a:p>
            <a:r>
              <a:rPr lang="da-DK" sz="2000" dirty="0">
                <a:effectLst/>
                <a:latin typeface="Arial" panose="020B0604020202020204" pitchFamily="34" charset="0"/>
                <a:ea typeface="Times New Roman" panose="02020603050405020304" pitchFamily="18" charset="0"/>
                <a:cs typeface="Times New Roman" panose="02020603050405020304" pitchFamily="18" charset="0"/>
              </a:rPr>
              <a:t>8% får diagnose </a:t>
            </a:r>
            <a:r>
              <a:rPr lang="da-DK" sz="2000" b="1" dirty="0">
                <a:effectLst/>
                <a:latin typeface="Arial" panose="020B0604020202020204" pitchFamily="34" charset="0"/>
                <a:ea typeface="Times New Roman" panose="02020603050405020304" pitchFamily="18" charset="0"/>
                <a:cs typeface="Times New Roman" panose="02020603050405020304" pitchFamily="18" charset="0"/>
              </a:rPr>
              <a:t>inden de bliver 10 år</a:t>
            </a:r>
          </a:p>
          <a:p>
            <a:endParaRPr lang="da-DK"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da-DK" sz="2000" dirty="0">
                <a:effectLst/>
                <a:latin typeface="Arial" panose="020B0604020202020204" pitchFamily="34" charset="0"/>
                <a:ea typeface="Times New Roman" panose="02020603050405020304" pitchFamily="18" charset="0"/>
                <a:cs typeface="Times New Roman" panose="02020603050405020304" pitchFamily="18" charset="0"/>
              </a:rPr>
              <a:t>Der er sket en fordobling af børn med adfærdsforstyrrelser i de sidste 20 år.</a:t>
            </a:r>
          </a:p>
          <a:p>
            <a:pPr>
              <a:lnSpc>
                <a:spcPts val="1300"/>
              </a:lnSpc>
            </a:pPr>
            <a:endParaRPr lang="da-DK" sz="2000" b="1"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a-DK" sz="2000" i="1" dirty="0" err="1">
              <a:latin typeface="+mn-lt"/>
            </a:endParaRPr>
          </a:p>
        </p:txBody>
      </p:sp>
      <p:grpSp>
        <p:nvGrpSpPr>
          <p:cNvPr id="26" name="Gruppe 25">
            <a:extLst>
              <a:ext uri="{FF2B5EF4-FFF2-40B4-BE49-F238E27FC236}">
                <a16:creationId xmlns:a16="http://schemas.microsoft.com/office/drawing/2014/main" id="{DEE9530E-AFE8-4357-A9BA-0B391029EDE7}"/>
              </a:ext>
            </a:extLst>
          </p:cNvPr>
          <p:cNvGrpSpPr/>
          <p:nvPr/>
        </p:nvGrpSpPr>
        <p:grpSpPr>
          <a:xfrm>
            <a:off x="5292080" y="2127937"/>
            <a:ext cx="3508415" cy="2232224"/>
            <a:chOff x="1331640" y="2063397"/>
            <a:chExt cx="7324839" cy="4173891"/>
          </a:xfrm>
        </p:grpSpPr>
        <p:pic>
          <p:nvPicPr>
            <p:cNvPr id="16" name="Billede 15">
              <a:extLst>
                <a:ext uri="{FF2B5EF4-FFF2-40B4-BE49-F238E27FC236}">
                  <a16:creationId xmlns:a16="http://schemas.microsoft.com/office/drawing/2014/main" id="{06F0EE9E-780C-4C58-A63F-22CC11BD8A87}"/>
                </a:ext>
              </a:extLst>
            </p:cNvPr>
            <p:cNvPicPr>
              <a:picLocks noChangeAspect="1"/>
            </p:cNvPicPr>
            <p:nvPr/>
          </p:nvPicPr>
          <p:blipFill>
            <a:blip r:embed="rId7">
              <a:extLst>
                <a:ext uri="{BEBA8EAE-BF5A-486C-A8C5-ECC9F3942E4B}">
                  <a14:imgProps xmlns:a14="http://schemas.microsoft.com/office/drawing/2010/main">
                    <a14:imgLayer r:embed="rId8">
                      <a14:imgEffect>
                        <a14:artisticMarker/>
                      </a14:imgEffect>
                    </a14:imgLayer>
                  </a14:imgProps>
                </a:ext>
              </a:extLst>
            </a:blip>
            <a:stretch>
              <a:fillRect/>
            </a:stretch>
          </p:blipFill>
          <p:spPr>
            <a:xfrm>
              <a:off x="1331640" y="2063397"/>
              <a:ext cx="7324839" cy="4173891"/>
            </a:xfrm>
            <a:prstGeom prst="rect">
              <a:avLst/>
            </a:prstGeom>
          </p:spPr>
        </p:pic>
        <p:grpSp>
          <p:nvGrpSpPr>
            <p:cNvPr id="25" name="Gruppe 24">
              <a:extLst>
                <a:ext uri="{FF2B5EF4-FFF2-40B4-BE49-F238E27FC236}">
                  <a16:creationId xmlns:a16="http://schemas.microsoft.com/office/drawing/2014/main" id="{6B42CFBD-6731-47FD-88A2-C3AF9EC9016E}"/>
                </a:ext>
              </a:extLst>
            </p:cNvPr>
            <p:cNvGrpSpPr/>
            <p:nvPr/>
          </p:nvGrpSpPr>
          <p:grpSpPr>
            <a:xfrm>
              <a:off x="3676081" y="2820513"/>
              <a:ext cx="3669889" cy="834059"/>
              <a:chOff x="3676081" y="2820513"/>
              <a:chExt cx="3669889" cy="834059"/>
            </a:xfrm>
          </p:grpSpPr>
          <p:sp>
            <p:nvSpPr>
              <p:cNvPr id="17" name="Ellipse 16">
                <a:extLst>
                  <a:ext uri="{FF2B5EF4-FFF2-40B4-BE49-F238E27FC236}">
                    <a16:creationId xmlns:a16="http://schemas.microsoft.com/office/drawing/2014/main" id="{A98B37D6-6EEF-4E4A-A0CA-98BBEA570BCA}"/>
                  </a:ext>
                </a:extLst>
              </p:cNvPr>
              <p:cNvSpPr/>
              <p:nvPr/>
            </p:nvSpPr>
            <p:spPr>
              <a:xfrm>
                <a:off x="3890969" y="2820513"/>
                <a:ext cx="302912" cy="439308"/>
              </a:xfrm>
              <a:prstGeom prst="ellipse">
                <a:avLst/>
              </a:prstGeom>
              <a:solidFill>
                <a:srgbClr val="F7931C">
                  <a:alpha val="7098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19" name="Ellipse 18">
                <a:extLst>
                  <a:ext uri="{FF2B5EF4-FFF2-40B4-BE49-F238E27FC236}">
                    <a16:creationId xmlns:a16="http://schemas.microsoft.com/office/drawing/2014/main" id="{5161184C-03B7-45F5-823E-CE1B34674C54}"/>
                  </a:ext>
                </a:extLst>
              </p:cNvPr>
              <p:cNvSpPr/>
              <p:nvPr/>
            </p:nvSpPr>
            <p:spPr>
              <a:xfrm>
                <a:off x="6828170" y="2859615"/>
                <a:ext cx="302912" cy="451144"/>
              </a:xfrm>
              <a:prstGeom prst="ellipse">
                <a:avLst/>
              </a:prstGeom>
              <a:solidFill>
                <a:srgbClr val="F7931C">
                  <a:alpha val="7098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23" name="Ellipse 22">
                <a:extLst>
                  <a:ext uri="{FF2B5EF4-FFF2-40B4-BE49-F238E27FC236}">
                    <a16:creationId xmlns:a16="http://schemas.microsoft.com/office/drawing/2014/main" id="{3BB5779A-905D-4543-B4A9-9D26F15137C8}"/>
                  </a:ext>
                </a:extLst>
              </p:cNvPr>
              <p:cNvSpPr/>
              <p:nvPr/>
            </p:nvSpPr>
            <p:spPr>
              <a:xfrm>
                <a:off x="6613282" y="3203428"/>
                <a:ext cx="732688" cy="451144"/>
              </a:xfrm>
              <a:prstGeom prst="ellipse">
                <a:avLst/>
              </a:prstGeom>
              <a:solidFill>
                <a:srgbClr val="F7931C">
                  <a:alpha val="7098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sp>
            <p:nvSpPr>
              <p:cNvPr id="24" name="Ellipse 23">
                <a:extLst>
                  <a:ext uri="{FF2B5EF4-FFF2-40B4-BE49-F238E27FC236}">
                    <a16:creationId xmlns:a16="http://schemas.microsoft.com/office/drawing/2014/main" id="{E1C9931F-BBCF-4D1E-8663-2A049C44D64C}"/>
                  </a:ext>
                </a:extLst>
              </p:cNvPr>
              <p:cNvSpPr/>
              <p:nvPr/>
            </p:nvSpPr>
            <p:spPr>
              <a:xfrm>
                <a:off x="3676081" y="3196284"/>
                <a:ext cx="732688" cy="451144"/>
              </a:xfrm>
              <a:prstGeom prst="ellipse">
                <a:avLst/>
              </a:prstGeom>
              <a:solidFill>
                <a:srgbClr val="F7931C">
                  <a:alpha val="7098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i="1" dirty="0" err="1">
                  <a:solidFill>
                    <a:schemeClr val="bg1"/>
                  </a:solidFill>
                </a:endParaRPr>
              </a:p>
            </p:txBody>
          </p:sp>
        </p:grpSp>
      </p:grpSp>
      <p:pic>
        <p:nvPicPr>
          <p:cNvPr id="28" name="Billede 27">
            <a:extLst>
              <a:ext uri="{FF2B5EF4-FFF2-40B4-BE49-F238E27FC236}">
                <a16:creationId xmlns:a16="http://schemas.microsoft.com/office/drawing/2014/main" id="{A8D46549-F7AB-49C0-A37D-2FD326EB2E75}"/>
              </a:ext>
            </a:extLst>
          </p:cNvPr>
          <p:cNvPicPr>
            <a:picLocks noChangeAspect="1"/>
          </p:cNvPicPr>
          <p:nvPr/>
        </p:nvPicPr>
        <p:blipFill>
          <a:blip r:embed="rId9"/>
          <a:stretch>
            <a:fillRect/>
          </a:stretch>
        </p:blipFill>
        <p:spPr>
          <a:xfrm>
            <a:off x="650040" y="4494530"/>
            <a:ext cx="2619375" cy="1743075"/>
          </a:xfrm>
          <a:prstGeom prst="rect">
            <a:avLst/>
          </a:prstGeom>
        </p:spPr>
      </p:pic>
    </p:spTree>
    <p:extLst>
      <p:ext uri="{BB962C8B-B14F-4D97-AF65-F5344CB8AC3E}">
        <p14:creationId xmlns:p14="http://schemas.microsoft.com/office/powerpoint/2010/main" val="172857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B4165-2628-4567-90B0-49F2AA211CBA}"/>
              </a:ext>
            </a:extLst>
          </p:cNvPr>
          <p:cNvSpPr>
            <a:spLocks noGrp="1"/>
          </p:cNvSpPr>
          <p:nvPr>
            <p:ph type="title"/>
          </p:nvPr>
        </p:nvSpPr>
        <p:spPr>
          <a:xfrm>
            <a:off x="464326" y="584201"/>
            <a:ext cx="8176437" cy="1116012"/>
          </a:xfrm>
        </p:spPr>
        <p:txBody>
          <a:bodyPr wrap="square" anchor="t">
            <a:normAutofit/>
          </a:bodyPr>
          <a:lstStyle/>
          <a:p>
            <a:r>
              <a:rPr lang="da-DK" dirty="0"/>
              <a:t>Udvikling i segregeringsgraden i Albertslunds skoler 2016-2021</a:t>
            </a:r>
          </a:p>
        </p:txBody>
      </p:sp>
      <p:pic>
        <p:nvPicPr>
          <p:cNvPr id="1026" name="Diagram 2">
            <a:extLst>
              <a:ext uri="{FF2B5EF4-FFF2-40B4-BE49-F238E27FC236}">
                <a16:creationId xmlns:a16="http://schemas.microsoft.com/office/drawing/2014/main" id="{20101023-17E7-430C-B528-8A873BCB1F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238" y="1936705"/>
            <a:ext cx="8137525" cy="40640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293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F9AEF4F3-59DB-4FC8-BA94-0A3E995A82DC}"/>
              </a:ext>
            </a:extLst>
          </p:cNvPr>
          <p:cNvPicPr>
            <a:picLocks noChangeAspect="1"/>
          </p:cNvPicPr>
          <p:nvPr/>
        </p:nvPicPr>
        <p:blipFill>
          <a:blip r:embed="rId3"/>
          <a:stretch>
            <a:fillRect/>
          </a:stretch>
        </p:blipFill>
        <p:spPr>
          <a:xfrm>
            <a:off x="1059674" y="1879054"/>
            <a:ext cx="7620000" cy="4286250"/>
          </a:xfrm>
          <a:prstGeom prst="rect">
            <a:avLst/>
          </a:prstGeom>
        </p:spPr>
      </p:pic>
      <p:sp>
        <p:nvSpPr>
          <p:cNvPr id="2" name="Titel 1">
            <a:extLst>
              <a:ext uri="{FF2B5EF4-FFF2-40B4-BE49-F238E27FC236}">
                <a16:creationId xmlns:a16="http://schemas.microsoft.com/office/drawing/2014/main" id="{04BC221D-CD93-400E-B824-B30E3C59A66A}"/>
              </a:ext>
            </a:extLst>
          </p:cNvPr>
          <p:cNvSpPr>
            <a:spLocks noGrp="1"/>
          </p:cNvSpPr>
          <p:nvPr>
            <p:ph type="title"/>
          </p:nvPr>
        </p:nvSpPr>
        <p:spPr/>
        <p:txBody>
          <a:bodyPr/>
          <a:lstStyle/>
          <a:p>
            <a:r>
              <a:rPr lang="da-DK" sz="3200" dirty="0"/>
              <a:t>Hvorfor deltagelsesmuligheder?</a:t>
            </a:r>
          </a:p>
        </p:txBody>
      </p:sp>
      <p:sp>
        <p:nvSpPr>
          <p:cNvPr id="3" name="Pladsholder til indhold 2">
            <a:extLst>
              <a:ext uri="{FF2B5EF4-FFF2-40B4-BE49-F238E27FC236}">
                <a16:creationId xmlns:a16="http://schemas.microsoft.com/office/drawing/2014/main" id="{FF290D58-2D99-4AD7-A1B6-C6DF51BC7255}"/>
              </a:ext>
            </a:extLst>
          </p:cNvPr>
          <p:cNvSpPr>
            <a:spLocks noGrp="1"/>
          </p:cNvSpPr>
          <p:nvPr>
            <p:ph idx="1"/>
          </p:nvPr>
        </p:nvSpPr>
        <p:spPr>
          <a:xfrm>
            <a:off x="503238" y="1196753"/>
            <a:ext cx="8137525" cy="5040536"/>
          </a:xfrm>
        </p:spPr>
        <p:txBody>
          <a:bodyPr/>
          <a:lstStyle/>
          <a:p>
            <a:r>
              <a:rPr lang="da-DK" dirty="0"/>
              <a:t>Fra inklusion til deltagelsesmuligheder</a:t>
            </a:r>
          </a:p>
          <a:p>
            <a:endParaRPr lang="da-DK" dirty="0"/>
          </a:p>
        </p:txBody>
      </p:sp>
      <p:sp>
        <p:nvSpPr>
          <p:cNvPr id="10" name="Tekstfelt 9">
            <a:extLst>
              <a:ext uri="{FF2B5EF4-FFF2-40B4-BE49-F238E27FC236}">
                <a16:creationId xmlns:a16="http://schemas.microsoft.com/office/drawing/2014/main" id="{0A445E88-AFF8-4E67-BCA1-88F00721C16D}"/>
              </a:ext>
            </a:extLst>
          </p:cNvPr>
          <p:cNvSpPr txBox="1"/>
          <p:nvPr/>
        </p:nvSpPr>
        <p:spPr>
          <a:xfrm>
            <a:off x="474079" y="1703972"/>
            <a:ext cx="4464496" cy="307777"/>
          </a:xfrm>
          <a:prstGeom prst="rect">
            <a:avLst/>
          </a:prstGeom>
          <a:noFill/>
        </p:spPr>
        <p:txBody>
          <a:bodyPr wrap="square" lIns="0" tIns="0" rIns="0" bIns="0" rtlCol="0">
            <a:spAutoFit/>
          </a:bodyPr>
          <a:lstStyle/>
          <a:p>
            <a:r>
              <a:rPr lang="da-DK" sz="2000" b="1" dirty="0">
                <a:solidFill>
                  <a:srgbClr val="7F7F7F"/>
                </a:solidFill>
                <a:latin typeface="+mn-lt"/>
              </a:rPr>
              <a:t>Deltagelse, som mulighed for at:</a:t>
            </a:r>
          </a:p>
        </p:txBody>
      </p:sp>
      <p:sp>
        <p:nvSpPr>
          <p:cNvPr id="11" name="Tekstfelt 10">
            <a:extLst>
              <a:ext uri="{FF2B5EF4-FFF2-40B4-BE49-F238E27FC236}">
                <a16:creationId xmlns:a16="http://schemas.microsoft.com/office/drawing/2014/main" id="{AE4C75DB-5624-4EC3-BFC8-A70E74BF6015}"/>
              </a:ext>
            </a:extLst>
          </p:cNvPr>
          <p:cNvSpPr txBox="1"/>
          <p:nvPr/>
        </p:nvSpPr>
        <p:spPr>
          <a:xfrm>
            <a:off x="6516216" y="2595439"/>
            <a:ext cx="2268562" cy="307777"/>
          </a:xfrm>
          <a:prstGeom prst="rect">
            <a:avLst/>
          </a:prstGeom>
          <a:noFill/>
        </p:spPr>
        <p:txBody>
          <a:bodyPr wrap="square" lIns="0" tIns="0" rIns="0" bIns="0" rtlCol="0">
            <a:spAutoFit/>
          </a:bodyPr>
          <a:lstStyle/>
          <a:p>
            <a:r>
              <a:rPr lang="da-DK" sz="2000" i="1" dirty="0">
                <a:latin typeface="+mn-lt"/>
              </a:rPr>
              <a:t>Tilkaldt værdighed</a:t>
            </a:r>
          </a:p>
        </p:txBody>
      </p:sp>
      <p:sp>
        <p:nvSpPr>
          <p:cNvPr id="14" name="Tekstfelt 13">
            <a:extLst>
              <a:ext uri="{FF2B5EF4-FFF2-40B4-BE49-F238E27FC236}">
                <a16:creationId xmlns:a16="http://schemas.microsoft.com/office/drawing/2014/main" id="{BDD64ADE-EEFA-4A67-A97F-A259B3B7F1D7}"/>
              </a:ext>
            </a:extLst>
          </p:cNvPr>
          <p:cNvSpPr txBox="1"/>
          <p:nvPr/>
        </p:nvSpPr>
        <p:spPr>
          <a:xfrm>
            <a:off x="3437719" y="4022179"/>
            <a:ext cx="2268562" cy="307777"/>
          </a:xfrm>
          <a:prstGeom prst="rect">
            <a:avLst/>
          </a:prstGeom>
          <a:noFill/>
        </p:spPr>
        <p:txBody>
          <a:bodyPr wrap="square" lIns="0" tIns="0" rIns="0" bIns="0" rtlCol="0">
            <a:spAutoFit/>
          </a:bodyPr>
          <a:lstStyle/>
          <a:p>
            <a:r>
              <a:rPr lang="da-DK" sz="2000" i="1" dirty="0">
                <a:latin typeface="+mn-lt"/>
              </a:rPr>
              <a:t>Blive inddraget</a:t>
            </a:r>
          </a:p>
        </p:txBody>
      </p:sp>
      <p:sp>
        <p:nvSpPr>
          <p:cNvPr id="15" name="Tekstfelt 14">
            <a:extLst>
              <a:ext uri="{FF2B5EF4-FFF2-40B4-BE49-F238E27FC236}">
                <a16:creationId xmlns:a16="http://schemas.microsoft.com/office/drawing/2014/main" id="{71C6E749-81D9-4372-AF36-C5661ACFB24D}"/>
              </a:ext>
            </a:extLst>
          </p:cNvPr>
          <p:cNvSpPr txBox="1"/>
          <p:nvPr/>
        </p:nvSpPr>
        <p:spPr>
          <a:xfrm>
            <a:off x="1331640" y="5994133"/>
            <a:ext cx="5976664" cy="307777"/>
          </a:xfrm>
          <a:prstGeom prst="rect">
            <a:avLst/>
          </a:prstGeom>
          <a:noFill/>
        </p:spPr>
        <p:txBody>
          <a:bodyPr wrap="square" lIns="0" tIns="0" rIns="0" bIns="0" rtlCol="0">
            <a:spAutoFit/>
          </a:bodyPr>
          <a:lstStyle/>
          <a:p>
            <a:r>
              <a:rPr lang="da-DK" sz="2000" i="1" dirty="0">
                <a:latin typeface="+mn-lt"/>
              </a:rPr>
              <a:t>Bidrage til det, som foregår – fagligt og socialt</a:t>
            </a:r>
          </a:p>
        </p:txBody>
      </p:sp>
      <p:sp>
        <p:nvSpPr>
          <p:cNvPr id="19" name="Tekstfelt 18">
            <a:extLst>
              <a:ext uri="{FF2B5EF4-FFF2-40B4-BE49-F238E27FC236}">
                <a16:creationId xmlns:a16="http://schemas.microsoft.com/office/drawing/2014/main" id="{BE9E6F5C-EC93-4130-BADD-07F92888DD88}"/>
              </a:ext>
            </a:extLst>
          </p:cNvPr>
          <p:cNvSpPr txBox="1"/>
          <p:nvPr/>
        </p:nvSpPr>
        <p:spPr>
          <a:xfrm>
            <a:off x="1802219" y="4466562"/>
            <a:ext cx="4572000" cy="400110"/>
          </a:xfrm>
          <a:prstGeom prst="rect">
            <a:avLst/>
          </a:prstGeom>
          <a:noFill/>
        </p:spPr>
        <p:txBody>
          <a:bodyPr wrap="square">
            <a:spAutoFit/>
          </a:bodyPr>
          <a:lstStyle/>
          <a:p>
            <a:r>
              <a:rPr lang="da-DK" sz="2000" i="1" dirty="0">
                <a:latin typeface="+mn-lt"/>
              </a:rPr>
              <a:t>Få indflydelse</a:t>
            </a:r>
          </a:p>
        </p:txBody>
      </p:sp>
      <p:sp>
        <p:nvSpPr>
          <p:cNvPr id="20" name="Tekstfelt 19">
            <a:extLst>
              <a:ext uri="{FF2B5EF4-FFF2-40B4-BE49-F238E27FC236}">
                <a16:creationId xmlns:a16="http://schemas.microsoft.com/office/drawing/2014/main" id="{FDFFC058-5485-4F0B-A5FE-F9BCAB2E1AA1}"/>
              </a:ext>
            </a:extLst>
          </p:cNvPr>
          <p:cNvSpPr txBox="1"/>
          <p:nvPr/>
        </p:nvSpPr>
        <p:spPr>
          <a:xfrm>
            <a:off x="3995936" y="6412371"/>
            <a:ext cx="4248472" cy="384721"/>
          </a:xfrm>
          <a:prstGeom prst="rect">
            <a:avLst/>
          </a:prstGeom>
          <a:noFill/>
        </p:spPr>
        <p:txBody>
          <a:bodyPr wrap="square" lIns="0" tIns="0" rIns="0" bIns="0" rtlCol="0">
            <a:spAutoFit/>
          </a:bodyPr>
          <a:lstStyle/>
          <a:p>
            <a:pPr algn="r"/>
            <a:r>
              <a:rPr lang="da-DK" sz="800" i="1" dirty="0">
                <a:latin typeface="+mn-lt"/>
              </a:rPr>
              <a:t>Foto: </a:t>
            </a:r>
            <a:r>
              <a:rPr lang="da-DK" sz="800" i="1" dirty="0">
                <a:latin typeface="+mn-lt"/>
                <a:hlinkClick r:id="rId4"/>
              </a:rPr>
              <a:t>https://resonans.dk/dialog-og-demokratiformer/</a:t>
            </a:r>
            <a:endParaRPr lang="da-DK" sz="800" i="1" dirty="0">
              <a:latin typeface="+mn-lt"/>
            </a:endParaRPr>
          </a:p>
          <a:p>
            <a:pPr algn="r"/>
            <a:r>
              <a:rPr lang="da-DK" sz="800" i="1" dirty="0">
                <a:latin typeface="+mn-lt"/>
              </a:rPr>
              <a:t>Kilde: </a:t>
            </a:r>
            <a:r>
              <a:rPr lang="da-DK" sz="900" dirty="0"/>
              <a:t>Christina Holm Poulsen, lektor i pædagogisk psykolog, </a:t>
            </a:r>
            <a:r>
              <a:rPr lang="da-DK" sz="900" dirty="0" err="1"/>
              <a:t>phd</a:t>
            </a:r>
            <a:r>
              <a:rPr lang="da-DK" sz="900" dirty="0"/>
              <a:t>.</a:t>
            </a:r>
          </a:p>
          <a:p>
            <a:pPr algn="r"/>
            <a:endParaRPr lang="da-DK" sz="800" i="1" dirty="0">
              <a:latin typeface="+mn-lt"/>
            </a:endParaRPr>
          </a:p>
        </p:txBody>
      </p:sp>
    </p:spTree>
    <p:extLst>
      <p:ext uri="{BB962C8B-B14F-4D97-AF65-F5344CB8AC3E}">
        <p14:creationId xmlns:p14="http://schemas.microsoft.com/office/powerpoint/2010/main" val="186262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E07562D-CD13-4A4A-AA82-CE41F63080E3}"/>
              </a:ext>
            </a:extLst>
          </p:cNvPr>
          <p:cNvSpPr>
            <a:spLocks noGrp="1"/>
          </p:cNvSpPr>
          <p:nvPr>
            <p:ph type="title"/>
          </p:nvPr>
        </p:nvSpPr>
        <p:spPr/>
        <p:txBody>
          <a:bodyPr/>
          <a:lstStyle/>
          <a:p>
            <a:r>
              <a:rPr lang="da-DK" dirty="0"/>
              <a:t>Relations betydning</a:t>
            </a:r>
          </a:p>
        </p:txBody>
      </p:sp>
      <p:sp>
        <p:nvSpPr>
          <p:cNvPr id="3" name="Pladsholder til indhold 2">
            <a:extLst>
              <a:ext uri="{FF2B5EF4-FFF2-40B4-BE49-F238E27FC236}">
                <a16:creationId xmlns:a16="http://schemas.microsoft.com/office/drawing/2014/main" id="{4697BA49-25D4-43E2-99EE-60FD0DAC1965}"/>
              </a:ext>
            </a:extLst>
          </p:cNvPr>
          <p:cNvSpPr>
            <a:spLocks noGrp="1"/>
          </p:cNvSpPr>
          <p:nvPr>
            <p:ph idx="1"/>
          </p:nvPr>
        </p:nvSpPr>
        <p:spPr/>
        <p:txBody>
          <a:body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5" name="Billede 4">
            <a:extLst>
              <a:ext uri="{FF2B5EF4-FFF2-40B4-BE49-F238E27FC236}">
                <a16:creationId xmlns:a16="http://schemas.microsoft.com/office/drawing/2014/main" id="{CB48C14C-553A-4F37-BDED-25CB9373CD4F}"/>
              </a:ext>
            </a:extLst>
          </p:cNvPr>
          <p:cNvPicPr>
            <a:picLocks noChangeAspect="1"/>
          </p:cNvPicPr>
          <p:nvPr/>
        </p:nvPicPr>
        <p:blipFill rotWithShape="1">
          <a:blip r:embed="rId3"/>
          <a:srcRect l="22273" t="18107" r="23776" b="33463"/>
          <a:stretch/>
        </p:blipFill>
        <p:spPr>
          <a:xfrm>
            <a:off x="1248972" y="1221750"/>
            <a:ext cx="7376577" cy="4414500"/>
          </a:xfrm>
          <a:prstGeom prst="rect">
            <a:avLst/>
          </a:prstGeom>
        </p:spPr>
      </p:pic>
      <p:sp>
        <p:nvSpPr>
          <p:cNvPr id="6" name="Tekstfelt 5">
            <a:extLst>
              <a:ext uri="{FF2B5EF4-FFF2-40B4-BE49-F238E27FC236}">
                <a16:creationId xmlns:a16="http://schemas.microsoft.com/office/drawing/2014/main" id="{83B3DB64-419F-4F99-BE5C-867CD97C4686}"/>
              </a:ext>
            </a:extLst>
          </p:cNvPr>
          <p:cNvSpPr txBox="1"/>
          <p:nvPr/>
        </p:nvSpPr>
        <p:spPr>
          <a:xfrm>
            <a:off x="3995936" y="6412371"/>
            <a:ext cx="4248472" cy="246221"/>
          </a:xfrm>
          <a:prstGeom prst="rect">
            <a:avLst/>
          </a:prstGeom>
          <a:noFill/>
        </p:spPr>
        <p:txBody>
          <a:bodyPr wrap="square" lIns="0" tIns="0" rIns="0" bIns="0" rtlCol="0">
            <a:spAutoFit/>
          </a:bodyPr>
          <a:lstStyle/>
          <a:p>
            <a:pPr algn="r"/>
            <a:r>
              <a:rPr lang="da-DK" sz="800" i="1" dirty="0">
                <a:latin typeface="+mn-lt"/>
              </a:rPr>
              <a:t>Kilde: Louise Klinge</a:t>
            </a:r>
            <a:endParaRPr lang="da-DK" sz="900" dirty="0"/>
          </a:p>
          <a:p>
            <a:pPr algn="r"/>
            <a:endParaRPr lang="da-DK" sz="800" i="1" dirty="0">
              <a:latin typeface="+mn-lt"/>
            </a:endParaRPr>
          </a:p>
        </p:txBody>
      </p:sp>
      <p:sp>
        <p:nvSpPr>
          <p:cNvPr id="11" name="Tekstfelt 10">
            <a:extLst>
              <a:ext uri="{FF2B5EF4-FFF2-40B4-BE49-F238E27FC236}">
                <a16:creationId xmlns:a16="http://schemas.microsoft.com/office/drawing/2014/main" id="{DEBC06DC-06F3-4D35-8743-5C0005D8F24B}"/>
              </a:ext>
            </a:extLst>
          </p:cNvPr>
          <p:cNvSpPr txBox="1"/>
          <p:nvPr/>
        </p:nvSpPr>
        <p:spPr>
          <a:xfrm>
            <a:off x="3995936" y="6412371"/>
            <a:ext cx="4248472" cy="246221"/>
          </a:xfrm>
          <a:prstGeom prst="rect">
            <a:avLst/>
          </a:prstGeom>
          <a:noFill/>
        </p:spPr>
        <p:txBody>
          <a:bodyPr wrap="square" lIns="0" tIns="0" rIns="0" bIns="0" rtlCol="0">
            <a:spAutoFit/>
          </a:bodyPr>
          <a:lstStyle/>
          <a:p>
            <a:pPr algn="r"/>
            <a:r>
              <a:rPr lang="da-DK" sz="800" i="1" dirty="0">
                <a:latin typeface="+mn-lt"/>
                <a:hlinkClick r:id="rId4"/>
              </a:rPr>
              <a:t>/</a:t>
            </a:r>
            <a:endParaRPr lang="da-DK" sz="900" dirty="0"/>
          </a:p>
          <a:p>
            <a:pPr algn="r"/>
            <a:endParaRPr lang="da-DK" sz="800" i="1" dirty="0">
              <a:latin typeface="+mn-lt"/>
            </a:endParaRPr>
          </a:p>
        </p:txBody>
      </p:sp>
    </p:spTree>
    <p:extLst>
      <p:ext uri="{BB962C8B-B14F-4D97-AF65-F5344CB8AC3E}">
        <p14:creationId xmlns:p14="http://schemas.microsoft.com/office/powerpoint/2010/main" val="165684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7 gode råd til at skabe deltagelsesmuligheder for alle børn</a:t>
            </a:r>
          </a:p>
        </p:txBody>
      </p:sp>
      <p:sp>
        <p:nvSpPr>
          <p:cNvPr id="3" name="Pladsholder til indhold 2"/>
          <p:cNvSpPr>
            <a:spLocks noGrp="1"/>
          </p:cNvSpPr>
          <p:nvPr>
            <p:ph idx="1"/>
          </p:nvPr>
        </p:nvSpPr>
        <p:spPr>
          <a:xfrm>
            <a:off x="5868144" y="5921211"/>
            <a:ext cx="2988642" cy="360635"/>
          </a:xfrm>
        </p:spPr>
        <p:txBody>
          <a:bodyPr/>
          <a:lstStyle/>
          <a:p>
            <a:pPr marL="0" indent="0" algn="r">
              <a:buNone/>
            </a:pPr>
            <a:r>
              <a:rPr lang="da-DK" dirty="0"/>
              <a:t>Line Buer Bjerre, EVA 2021</a:t>
            </a:r>
          </a:p>
        </p:txBody>
      </p:sp>
      <p:pic>
        <p:nvPicPr>
          <p:cNvPr id="5" name="Billede 4">
            <a:extLst>
              <a:ext uri="{FF2B5EF4-FFF2-40B4-BE49-F238E27FC236}">
                <a16:creationId xmlns:a16="http://schemas.microsoft.com/office/drawing/2014/main" id="{8D812001-3905-4309-A791-9FBFC325E39B}"/>
              </a:ext>
            </a:extLst>
          </p:cNvPr>
          <p:cNvPicPr>
            <a:picLocks noChangeAspect="1"/>
          </p:cNvPicPr>
          <p:nvPr/>
        </p:nvPicPr>
        <p:blipFill>
          <a:blip r:embed="rId3"/>
          <a:stretch>
            <a:fillRect/>
          </a:stretch>
        </p:blipFill>
        <p:spPr>
          <a:xfrm>
            <a:off x="539552" y="1988840"/>
            <a:ext cx="1954560" cy="1628800"/>
          </a:xfrm>
          <a:prstGeom prst="rect">
            <a:avLst/>
          </a:prstGeom>
        </p:spPr>
      </p:pic>
      <p:pic>
        <p:nvPicPr>
          <p:cNvPr id="7" name="Billede 6">
            <a:extLst>
              <a:ext uri="{FF2B5EF4-FFF2-40B4-BE49-F238E27FC236}">
                <a16:creationId xmlns:a16="http://schemas.microsoft.com/office/drawing/2014/main" id="{12041689-6A84-4054-A086-6D93A06512AB}"/>
              </a:ext>
            </a:extLst>
          </p:cNvPr>
          <p:cNvPicPr>
            <a:picLocks noChangeAspect="1"/>
          </p:cNvPicPr>
          <p:nvPr/>
        </p:nvPicPr>
        <p:blipFill>
          <a:blip r:embed="rId4"/>
          <a:stretch>
            <a:fillRect/>
          </a:stretch>
        </p:blipFill>
        <p:spPr>
          <a:xfrm>
            <a:off x="2555776" y="1988841"/>
            <a:ext cx="1954560" cy="1628800"/>
          </a:xfrm>
          <a:prstGeom prst="rect">
            <a:avLst/>
          </a:prstGeom>
        </p:spPr>
      </p:pic>
      <p:pic>
        <p:nvPicPr>
          <p:cNvPr id="9" name="Billede 8">
            <a:extLst>
              <a:ext uri="{FF2B5EF4-FFF2-40B4-BE49-F238E27FC236}">
                <a16:creationId xmlns:a16="http://schemas.microsoft.com/office/drawing/2014/main" id="{F4F41BF1-D143-4BD5-BF98-F07F0978DBC8}"/>
              </a:ext>
            </a:extLst>
          </p:cNvPr>
          <p:cNvPicPr>
            <a:picLocks noChangeAspect="1"/>
          </p:cNvPicPr>
          <p:nvPr/>
        </p:nvPicPr>
        <p:blipFill>
          <a:blip r:embed="rId5"/>
          <a:stretch>
            <a:fillRect/>
          </a:stretch>
        </p:blipFill>
        <p:spPr>
          <a:xfrm>
            <a:off x="4633666" y="1988840"/>
            <a:ext cx="1954560" cy="1628800"/>
          </a:xfrm>
          <a:prstGeom prst="rect">
            <a:avLst/>
          </a:prstGeom>
        </p:spPr>
      </p:pic>
      <p:pic>
        <p:nvPicPr>
          <p:cNvPr id="11" name="Billede 10">
            <a:extLst>
              <a:ext uri="{FF2B5EF4-FFF2-40B4-BE49-F238E27FC236}">
                <a16:creationId xmlns:a16="http://schemas.microsoft.com/office/drawing/2014/main" id="{C2A0E5CE-7962-4F76-B954-3A10C253884A}"/>
              </a:ext>
            </a:extLst>
          </p:cNvPr>
          <p:cNvPicPr>
            <a:picLocks noChangeAspect="1"/>
          </p:cNvPicPr>
          <p:nvPr/>
        </p:nvPicPr>
        <p:blipFill>
          <a:blip r:embed="rId6"/>
          <a:stretch>
            <a:fillRect/>
          </a:stretch>
        </p:blipFill>
        <p:spPr>
          <a:xfrm>
            <a:off x="6711556" y="1988840"/>
            <a:ext cx="1954560" cy="1628800"/>
          </a:xfrm>
          <a:prstGeom prst="rect">
            <a:avLst/>
          </a:prstGeom>
        </p:spPr>
      </p:pic>
      <p:pic>
        <p:nvPicPr>
          <p:cNvPr id="13" name="Billede 12">
            <a:extLst>
              <a:ext uri="{FF2B5EF4-FFF2-40B4-BE49-F238E27FC236}">
                <a16:creationId xmlns:a16="http://schemas.microsoft.com/office/drawing/2014/main" id="{16B8CBE0-F16A-40EF-B840-69BDE360D425}"/>
              </a:ext>
            </a:extLst>
          </p:cNvPr>
          <p:cNvPicPr>
            <a:picLocks noChangeAspect="1"/>
          </p:cNvPicPr>
          <p:nvPr/>
        </p:nvPicPr>
        <p:blipFill>
          <a:blip r:embed="rId7"/>
          <a:stretch>
            <a:fillRect/>
          </a:stretch>
        </p:blipFill>
        <p:spPr>
          <a:xfrm>
            <a:off x="539552" y="3752351"/>
            <a:ext cx="1954560" cy="1628800"/>
          </a:xfrm>
          <a:prstGeom prst="rect">
            <a:avLst/>
          </a:prstGeom>
        </p:spPr>
      </p:pic>
      <p:pic>
        <p:nvPicPr>
          <p:cNvPr id="15" name="Billede 14">
            <a:extLst>
              <a:ext uri="{FF2B5EF4-FFF2-40B4-BE49-F238E27FC236}">
                <a16:creationId xmlns:a16="http://schemas.microsoft.com/office/drawing/2014/main" id="{66DAFD88-C291-48B7-8F4D-03BB4BE5CAA9}"/>
              </a:ext>
            </a:extLst>
          </p:cNvPr>
          <p:cNvPicPr>
            <a:picLocks noChangeAspect="1"/>
          </p:cNvPicPr>
          <p:nvPr/>
        </p:nvPicPr>
        <p:blipFill>
          <a:blip r:embed="rId8"/>
          <a:stretch>
            <a:fillRect/>
          </a:stretch>
        </p:blipFill>
        <p:spPr>
          <a:xfrm>
            <a:off x="2555777" y="3752351"/>
            <a:ext cx="1954560" cy="1628800"/>
          </a:xfrm>
          <a:prstGeom prst="rect">
            <a:avLst/>
          </a:prstGeom>
        </p:spPr>
      </p:pic>
      <p:pic>
        <p:nvPicPr>
          <p:cNvPr id="17" name="Billede 16">
            <a:extLst>
              <a:ext uri="{FF2B5EF4-FFF2-40B4-BE49-F238E27FC236}">
                <a16:creationId xmlns:a16="http://schemas.microsoft.com/office/drawing/2014/main" id="{B71BD24F-7E21-4910-82B1-850CA1E14161}"/>
              </a:ext>
            </a:extLst>
          </p:cNvPr>
          <p:cNvPicPr>
            <a:picLocks noChangeAspect="1"/>
          </p:cNvPicPr>
          <p:nvPr/>
        </p:nvPicPr>
        <p:blipFill>
          <a:blip r:embed="rId9"/>
          <a:stretch>
            <a:fillRect/>
          </a:stretch>
        </p:blipFill>
        <p:spPr>
          <a:xfrm>
            <a:off x="4633665" y="3770098"/>
            <a:ext cx="1933264" cy="1611053"/>
          </a:xfrm>
          <a:prstGeom prst="rect">
            <a:avLst/>
          </a:prstGeom>
        </p:spPr>
      </p:pic>
    </p:spTree>
    <p:extLst>
      <p:ext uri="{BB962C8B-B14F-4D97-AF65-F5344CB8AC3E}">
        <p14:creationId xmlns:p14="http://schemas.microsoft.com/office/powerpoint/2010/main" val="134214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32E40-125B-4FFB-BDB5-8F81AF3BD953}"/>
              </a:ext>
            </a:extLst>
          </p:cNvPr>
          <p:cNvSpPr>
            <a:spLocks noGrp="1"/>
          </p:cNvSpPr>
          <p:nvPr>
            <p:ph type="title"/>
          </p:nvPr>
        </p:nvSpPr>
        <p:spPr/>
        <p:txBody>
          <a:bodyPr/>
          <a:lstStyle/>
          <a:p>
            <a:r>
              <a:rPr lang="da-DK" dirty="0"/>
              <a:t>Målsætning: </a:t>
            </a:r>
            <a:br>
              <a:rPr lang="da-DK" dirty="0"/>
            </a:br>
            <a:r>
              <a:rPr lang="da-DK" dirty="0"/>
              <a:t>Deltagelsesmuligheder for alle børn</a:t>
            </a:r>
          </a:p>
        </p:txBody>
      </p:sp>
      <p:sp>
        <p:nvSpPr>
          <p:cNvPr id="3" name="Pladsholder til indhold 2">
            <a:extLst>
              <a:ext uri="{FF2B5EF4-FFF2-40B4-BE49-F238E27FC236}">
                <a16:creationId xmlns:a16="http://schemas.microsoft.com/office/drawing/2014/main" id="{53848835-0866-479B-9022-74157F6A3DD5}"/>
              </a:ext>
            </a:extLst>
          </p:cNvPr>
          <p:cNvSpPr>
            <a:spLocks noGrp="1"/>
          </p:cNvSpPr>
          <p:nvPr>
            <p:ph idx="1"/>
          </p:nvPr>
        </p:nvSpPr>
        <p:spPr/>
        <p:txBody>
          <a:bodyPr/>
          <a:lstStyle/>
          <a:p>
            <a:pPr marL="0" lvl="0" indent="0">
              <a:lnSpc>
                <a:spcPct val="115000"/>
              </a:lnSpc>
              <a:buNone/>
              <a:tabLst>
                <a:tab pos="228600" algn="l"/>
                <a:tab pos="828040" algn="l"/>
              </a:tabLst>
            </a:pPr>
            <a:r>
              <a:rPr lang="da-DK" sz="1800" dirty="0">
                <a:effectLst/>
                <a:latin typeface="Verdana" panose="020B0604030504040204" pitchFamily="34" charset="0"/>
                <a:ea typeface="Calibri" panose="020F0502020204030204" pitchFamily="34" charset="0"/>
              </a:rPr>
              <a:t>MÅL</a:t>
            </a:r>
          </a:p>
          <a:p>
            <a:pPr marL="0" lvl="0" indent="0">
              <a:lnSpc>
                <a:spcPct val="115000"/>
              </a:lnSpc>
              <a:buNone/>
              <a:tabLst>
                <a:tab pos="228600" algn="l"/>
                <a:tab pos="828040" algn="l"/>
              </a:tabLst>
            </a:pPr>
            <a:endParaRPr lang="da-DK" sz="1800" dirty="0">
              <a:latin typeface="Verdana" panose="020B0604030504040204" pitchFamily="34" charset="0"/>
              <a:ea typeface="Calibri" panose="020F0502020204030204" pitchFamily="34" charset="0"/>
            </a:endParaRPr>
          </a:p>
          <a:p>
            <a:pPr>
              <a:lnSpc>
                <a:spcPct val="115000"/>
              </a:lnSpc>
              <a:tabLst>
                <a:tab pos="228600" algn="l"/>
                <a:tab pos="828040" algn="l"/>
              </a:tabLst>
            </a:pPr>
            <a:r>
              <a:rPr lang="da-DK" sz="1800" dirty="0">
                <a:effectLst/>
                <a:latin typeface="Verdana" panose="020B0604030504040204" pitchFamily="34" charset="0"/>
                <a:ea typeface="Calibri" panose="020F0502020204030204" pitchFamily="34" charset="0"/>
              </a:rPr>
              <a:t>Flere børn bliver aktive deltagere i de almene børnefælleskaber</a:t>
            </a:r>
          </a:p>
          <a:p>
            <a:pPr>
              <a:lnSpc>
                <a:spcPct val="115000"/>
              </a:lnSpc>
              <a:tabLst>
                <a:tab pos="228600" algn="l"/>
                <a:tab pos="828040" algn="l"/>
              </a:tabLst>
            </a:pPr>
            <a:r>
              <a:rPr lang="da-DK" sz="1800" dirty="0">
                <a:effectLst/>
                <a:latin typeface="Verdana" panose="020B0604030504040204" pitchFamily="34" charset="0"/>
                <a:ea typeface="Calibri" panose="020F0502020204030204" pitchFamily="34" charset="0"/>
              </a:rPr>
              <a:t>Alle børn oplever at være medskaber af pædagogiske aktiviteter eller af undervisningen</a:t>
            </a:r>
          </a:p>
          <a:p>
            <a:pPr>
              <a:lnSpc>
                <a:spcPct val="115000"/>
              </a:lnSpc>
              <a:tabLst>
                <a:tab pos="228600" algn="l"/>
                <a:tab pos="828040" algn="l"/>
              </a:tabLst>
            </a:pPr>
            <a:endParaRPr lang="da-DK" sz="1800" dirty="0">
              <a:latin typeface="Calibri" panose="020F0502020204030204" pitchFamily="34" charset="0"/>
              <a:ea typeface="Calibri" panose="020F0502020204030204" pitchFamily="34" charset="0"/>
            </a:endParaRPr>
          </a:p>
          <a:p>
            <a:pPr>
              <a:lnSpc>
                <a:spcPct val="115000"/>
              </a:lnSpc>
              <a:tabLst>
                <a:tab pos="228600" algn="l"/>
                <a:tab pos="828040" algn="l"/>
              </a:tabLst>
            </a:pPr>
            <a:r>
              <a:rPr lang="da-DK" sz="1800" dirty="0">
                <a:effectLst/>
                <a:latin typeface="Verdana" panose="020B0604030504040204" pitchFamily="34" charset="0"/>
                <a:ea typeface="Calibri" panose="020F0502020204030204" pitchFamily="34" charset="0"/>
              </a:rPr>
              <a:t>Fald i børnenes fravær </a:t>
            </a:r>
            <a:endParaRPr lang="da-DK" sz="1800" dirty="0">
              <a:latin typeface="Calibri" panose="020F0502020204030204" pitchFamily="34" charset="0"/>
              <a:ea typeface="Calibri" panose="020F0502020204030204" pitchFamily="34" charset="0"/>
            </a:endParaRPr>
          </a:p>
          <a:p>
            <a:endParaRPr lang="da-DK" dirty="0"/>
          </a:p>
        </p:txBody>
      </p:sp>
    </p:spTree>
    <p:extLst>
      <p:ext uri="{BB962C8B-B14F-4D97-AF65-F5344CB8AC3E}">
        <p14:creationId xmlns:p14="http://schemas.microsoft.com/office/powerpoint/2010/main" val="3366164653"/>
      </p:ext>
    </p:extLst>
  </p:cSld>
  <p:clrMapOvr>
    <a:masterClrMapping/>
  </p:clrMapOvr>
</p:sld>
</file>

<file path=ppt/theme/theme1.xml><?xml version="1.0" encoding="utf-8"?>
<a:theme xmlns:a="http://schemas.openxmlformats.org/drawingml/2006/main" name="Albertslund Kommune">
  <a:themeElements>
    <a:clrScheme name="5 Albertslund Børneområde">
      <a:dk1>
        <a:srgbClr val="7F7F7F"/>
      </a:dk1>
      <a:lt1>
        <a:srgbClr val="FFFFFF"/>
      </a:lt1>
      <a:dk2>
        <a:srgbClr val="000000"/>
      </a:dk2>
      <a:lt2>
        <a:srgbClr val="034EA2"/>
      </a:lt2>
      <a:accent1>
        <a:srgbClr val="00B9F2"/>
      </a:accent1>
      <a:accent2>
        <a:srgbClr val="66D5F7"/>
      </a:accent2>
      <a:accent3>
        <a:srgbClr val="005D79"/>
      </a:accent3>
      <a:accent4>
        <a:srgbClr val="008BB6"/>
      </a:accent4>
      <a:accent5>
        <a:srgbClr val="99E3FA"/>
      </a:accent5>
      <a:accent6>
        <a:srgbClr val="CCF1FD"/>
      </a:accent6>
      <a:hlink>
        <a:srgbClr val="66D5F7"/>
      </a:hlink>
      <a:folHlink>
        <a:srgbClr val="CCF1FD"/>
      </a:folHlink>
    </a:clrScheme>
    <a:fontScheme name="Albertslund">
      <a:majorFont>
        <a:latin typeface="Open Sans"/>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i="1"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i="1" dirty="0" err="1" smtClean="0">
            <a:latin typeface="+mn-lt"/>
          </a:defRPr>
        </a:defPPr>
      </a:lstStyle>
    </a:txDef>
  </a:objectDefaults>
  <a:extraClrSchemeLst/>
  <a:extLst>
    <a:ext uri="{05A4C25C-085E-4340-85A3-A5531E510DB2}">
      <thm15:themeFamily xmlns:thm15="http://schemas.microsoft.com/office/thememl/2012/main" name="5 Albertslund Børneområde.potx" id="{B057EB33-DA99-44FB-89B5-E111EF00A806}" vid="{CBC4012B-522F-430D-B15F-7C5FF0137CE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 Albertslund Børneområde</Template>
  <TotalTime>110</TotalTime>
  <Words>1363</Words>
  <Application>Microsoft Office PowerPoint</Application>
  <PresentationFormat>Skærmshow (4:3)</PresentationFormat>
  <Paragraphs>92</Paragraphs>
  <Slides>7</Slides>
  <Notes>4</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7</vt:i4>
      </vt:variant>
    </vt:vector>
  </HeadingPairs>
  <TitlesOfParts>
    <vt:vector size="14" baseType="lpstr">
      <vt:lpstr>Arial Unicode MS</vt:lpstr>
      <vt:lpstr>Verdana</vt:lpstr>
      <vt:lpstr>Arial</vt:lpstr>
      <vt:lpstr>Georgia</vt:lpstr>
      <vt:lpstr>Calibri</vt:lpstr>
      <vt:lpstr>Open Sans</vt:lpstr>
      <vt:lpstr>Albertslund Kommune</vt:lpstr>
      <vt:lpstr>Deltagelsesmuligheder for alle børn</vt:lpstr>
      <vt:lpstr>Hvor står vi i Danmark?</vt:lpstr>
      <vt:lpstr>Udvikling i segregeringsgraden i Albertslunds skoler 2016-2021</vt:lpstr>
      <vt:lpstr>Hvorfor deltagelsesmuligheder?</vt:lpstr>
      <vt:lpstr>Relations betydning</vt:lpstr>
      <vt:lpstr>7 gode råd til at skabe deltagelsesmuligheder for alle børn</vt:lpstr>
      <vt:lpstr>Målsætning:  Deltagelsesmuligheder for alle børn</vt:lpstr>
    </vt:vector>
  </TitlesOfParts>
  <Company>Albertslund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Deltagelsesmuligheder for alle børn</dc:title>
  <dc:creator>Sisse Krøll Willemoes</dc:creator>
  <cp:lastModifiedBy>Sisse Krøll Willemoes</cp:lastModifiedBy>
  <cp:revision>4</cp:revision>
  <dcterms:created xsi:type="dcterms:W3CDTF">2023-01-08T08:51:44Z</dcterms:created>
  <dcterms:modified xsi:type="dcterms:W3CDTF">2023-01-08T15:19:34Z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