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13"/>
  </p:notesMasterIdLst>
  <p:sldIdLst>
    <p:sldId id="256" r:id="rId5"/>
    <p:sldId id="4700" r:id="rId6"/>
    <p:sldId id="4701" r:id="rId7"/>
    <p:sldId id="4702" r:id="rId8"/>
    <p:sldId id="4703" r:id="rId9"/>
    <p:sldId id="257" r:id="rId10"/>
    <p:sldId id="260" r:id="rId11"/>
    <p:sldId id="261" r:id="rId12"/>
  </p:sldIdLst>
  <p:sldSz cx="9144000" cy="6858000" type="screen4x3"/>
  <p:notesSz cx="6858000" cy="9144000"/>
  <p:embeddedFontLst>
    <p:embeddedFont>
      <p:font typeface="Arial Unicode MS" panose="020B0604020202020204" charset="-128"/>
      <p:regular r:id="rId14"/>
    </p:embeddedFont>
    <p:embeddedFont>
      <p:font typeface="Georgia" panose="02040502050405020303" pitchFamily="18" charset="0"/>
      <p:regular r:id="rId15"/>
      <p:bold r:id="rId16"/>
      <p:italic r:id="rId17"/>
      <p:boldItalic r:id="rId18"/>
    </p:embeddedFont>
    <p:embeddedFont>
      <p:font typeface="Open Sans" panose="020B0606030504020204" pitchFamily="34" charset="0"/>
      <p:regular r:id="rId19"/>
      <p:bold r:id="rId20"/>
      <p:italic r:id="rId21"/>
      <p:boldItalic r:id="rId22"/>
    </p:embeddedFont>
    <p:embeddedFont>
      <p:font typeface="Trebuchet MS" panose="020B0603020202020204" pitchFamily="34" charset="0"/>
      <p:regular r:id="rId23"/>
      <p:bold r:id="rId24"/>
      <p:italic r:id="rId25"/>
      <p:boldItalic r:id="rId26"/>
    </p:embeddedFont>
  </p:embeddedFontLst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71" userDrawn="1">
          <p15:clr>
            <a:srgbClr val="A4A3A4"/>
          </p15:clr>
        </p15:guide>
        <p15:guide id="2" orient="horz" pos="3929" userDrawn="1">
          <p15:clr>
            <a:srgbClr val="A4A3A4"/>
          </p15:clr>
        </p15:guide>
        <p15:guide id="3" orient="horz" pos="368" userDrawn="1">
          <p15:clr>
            <a:srgbClr val="A4A3A4"/>
          </p15:clr>
        </p15:guide>
        <p15:guide id="4" orient="horz" pos="2560" userDrawn="1">
          <p15:clr>
            <a:srgbClr val="A4A3A4"/>
          </p15:clr>
        </p15:guide>
        <p15:guide id="5" orient="horz" pos="2441" userDrawn="1">
          <p15:clr>
            <a:srgbClr val="A4A3A4"/>
          </p15:clr>
        </p15:guide>
        <p15:guide id="6" orient="horz" pos="96" userDrawn="1">
          <p15:clr>
            <a:srgbClr val="A4A3A4"/>
          </p15:clr>
        </p15:guide>
        <p15:guide id="7" orient="horz" pos="4133" userDrawn="1">
          <p15:clr>
            <a:srgbClr val="A4A3A4"/>
          </p15:clr>
        </p15:guide>
        <p15:guide id="8" orient="horz" pos="28" userDrawn="1">
          <p15:clr>
            <a:srgbClr val="A4A3A4"/>
          </p15:clr>
        </p15:guide>
        <p15:guide id="9" pos="317" userDrawn="1">
          <p15:clr>
            <a:srgbClr val="A4A3A4"/>
          </p15:clr>
        </p15:guide>
        <p15:guide id="10" pos="5443" userDrawn="1">
          <p15:clr>
            <a:srgbClr val="A4A3A4"/>
          </p15:clr>
        </p15:guide>
        <p15:guide id="11" pos="2821" userDrawn="1">
          <p15:clr>
            <a:srgbClr val="A4A3A4"/>
          </p15:clr>
        </p15:guide>
        <p15:guide id="12" pos="2939" userDrawn="1">
          <p15:clr>
            <a:srgbClr val="A4A3A4"/>
          </p15:clr>
        </p15:guide>
        <p15:guide id="13" pos="105" userDrawn="1">
          <p15:clr>
            <a:srgbClr val="A4A3A4"/>
          </p15:clr>
        </p15:guide>
        <p15:guide id="14" pos="5658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93FCA4C-39C2-0DFF-1F89-912770A6A99F}" name="Finn Dybro Andersen" initials="FA" userId="S::fda@albertslund.dk::adecf9ba-d77f-4836-bc12-0722abfaea51" providerId="AD"/>
  <p188:author id="{F4A700D7-B86C-F8E5-723C-F993A2573385}" name="Marie Aasøe" initials="MA" userId="S::aac@albertslund.dk::ed7fb7d6-8aa8-4b52-a755-fe339d1bb9e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C3C3C"/>
    <a:srgbClr val="EC008C"/>
    <a:srgbClr val="7F7F7F"/>
    <a:srgbClr val="FFDD00"/>
    <a:srgbClr val="BF1F24"/>
    <a:srgbClr val="F7931C"/>
    <a:srgbClr val="7ACC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ema til typografi 1 - Markering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yst layout 1 - Markerin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9" autoAdjust="0"/>
    <p:restoredTop sz="94660"/>
  </p:normalViewPr>
  <p:slideViewPr>
    <p:cSldViewPr showGuides="1">
      <p:cViewPr varScale="1">
        <p:scale>
          <a:sx n="74" d="100"/>
          <a:sy n="74" d="100"/>
        </p:scale>
        <p:origin x="1084" y="56"/>
      </p:cViewPr>
      <p:guideLst>
        <p:guide orient="horz" pos="1071"/>
        <p:guide orient="horz" pos="3929"/>
        <p:guide orient="horz" pos="368"/>
        <p:guide orient="horz" pos="2560"/>
        <p:guide orient="horz" pos="2441"/>
        <p:guide orient="horz" pos="96"/>
        <p:guide orient="horz" pos="4133"/>
        <p:guide orient="horz" pos="28"/>
        <p:guide pos="317"/>
        <p:guide pos="5443"/>
        <p:guide pos="2821"/>
        <p:guide pos="2939"/>
        <p:guide pos="105"/>
        <p:guide pos="565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26" Type="http://schemas.openxmlformats.org/officeDocument/2006/relationships/font" Target="fonts/font13.fntdata"/><Relationship Id="rId3" Type="http://schemas.openxmlformats.org/officeDocument/2006/relationships/customXml" Target="../customXml/item3.xml"/><Relationship Id="rId21" Type="http://schemas.openxmlformats.org/officeDocument/2006/relationships/font" Target="fonts/font8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4.fntdata"/><Relationship Id="rId25" Type="http://schemas.openxmlformats.org/officeDocument/2006/relationships/font" Target="fonts/font12.fntdata"/><Relationship Id="rId2" Type="http://schemas.openxmlformats.org/officeDocument/2006/relationships/customXml" Target="../customXml/item2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font" Target="fonts/font11.fntdata"/><Relationship Id="rId32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font" Target="fonts/font2.fntdata"/><Relationship Id="rId23" Type="http://schemas.openxmlformats.org/officeDocument/2006/relationships/font" Target="fonts/font10.fntdata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font" Target="fonts/font6.fntdata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1.fntdata"/><Relationship Id="rId22" Type="http://schemas.openxmlformats.org/officeDocument/2006/relationships/font" Target="fonts/font9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fie Lennart Nilsson Pilman" userId="5741992f-bb29-473c-ac39-be3b18a79a41" providerId="ADAL" clId="{510A8385-F343-4891-9C62-208604282015}"/>
    <pc:docChg chg="modSld">
      <pc:chgData name="Sofie Lennart Nilsson Pilman" userId="5741992f-bb29-473c-ac39-be3b18a79a41" providerId="ADAL" clId="{510A8385-F343-4891-9C62-208604282015}" dt="2026-07-09T09:22:13.512" v="25" actId="20577"/>
      <pc:docMkLst>
        <pc:docMk/>
      </pc:docMkLst>
      <pc:sldChg chg="modSp mod">
        <pc:chgData name="Sofie Lennart Nilsson Pilman" userId="5741992f-bb29-473c-ac39-be3b18a79a41" providerId="ADAL" clId="{510A8385-F343-4891-9C62-208604282015}" dt="2026-07-09T09:22:13.512" v="25" actId="20577"/>
        <pc:sldMkLst>
          <pc:docMk/>
          <pc:sldMk cId="0" sldId="256"/>
        </pc:sldMkLst>
        <pc:spChg chg="mod">
          <ac:chgData name="Sofie Lennart Nilsson Pilman" userId="5741992f-bb29-473c-ac39-be3b18a79a41" providerId="ADAL" clId="{510A8385-F343-4891-9C62-208604282015}" dt="2026-07-09T09:22:13.512" v="25" actId="20577"/>
          <ac:spMkLst>
            <pc:docMk/>
            <pc:sldMk cId="0" sldId="256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a-DK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a-DK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/>
              <a:t>Click to edit Master text styles</a:t>
            </a:r>
          </a:p>
          <a:p>
            <a:pPr lvl="1"/>
            <a:r>
              <a:rPr lang="da-DK"/>
              <a:t>Second level</a:t>
            </a:r>
          </a:p>
          <a:p>
            <a:pPr lvl="2"/>
            <a:r>
              <a:rPr lang="da-DK"/>
              <a:t>Third level</a:t>
            </a:r>
          </a:p>
          <a:p>
            <a:pPr lvl="3"/>
            <a:r>
              <a:rPr lang="da-DK"/>
              <a:t>Fourth level</a:t>
            </a:r>
          </a:p>
          <a:p>
            <a:pPr lvl="4"/>
            <a:r>
              <a:rPr lang="da-DK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a-DK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775D998-57E5-48B9-8D5D-41860F536BB6}" type="slidenum">
              <a:rPr lang="da-DK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92011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7D9B4D-C430-1A69-961C-BC7DFD63C7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99CF76F2-916B-37DD-8504-43C3CDD996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C36DCE5F-A7D7-404E-0039-BF2C254E3C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5DA2D88E-C119-AFB1-28E1-2568ABDB7B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75D998-57E5-48B9-8D5D-41860F536BB6}" type="slidenum">
              <a:rPr lang="da-DK" smtClean="0"/>
              <a:pPr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478542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7D3E7D-A9CC-66C9-3A34-C0A97992A7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0759B500-5FE9-0D38-3302-63D306D42C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C940A940-B970-9BAA-26FC-851CBDAF1B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CAAB1B9D-4594-61DE-11ED-014455C313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75D998-57E5-48B9-8D5D-41860F536BB6}" type="slidenum">
              <a:rPr lang="da-DK" smtClean="0"/>
              <a:pPr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783901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F57C9A-12B8-8B3F-EAF7-2D3AC70A99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75D5814A-61DC-4C63-8DEA-B47B15DFA6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A0E386A4-A3D3-CA0F-F6B5-3B15A169C3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/>
              <a:t>Pengeposer: Lige nu bruges bevilling. Vi skal finde et andet ord – driftsramme, driftsbevilling, bevillingsramme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B5D08341-0DBD-A7CF-6498-C0AA240266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75D998-57E5-48B9-8D5D-41860F536BB6}" type="slidenum">
              <a:rPr lang="da-DK" smtClean="0"/>
              <a:pPr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975108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D6B953-CA73-A0E4-1A71-F5B14783FD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81A81EAF-D9FD-6B2B-25DF-03B7DA2CA2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213EE45A-3458-49F7-C83F-8990E1DBDC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79B4C45B-5256-8603-251D-EB386A6B1C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75D998-57E5-48B9-8D5D-41860F536BB6}" type="slidenum">
              <a:rPr lang="da-DK" smtClean="0"/>
              <a:pPr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03580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788304" y="1908000"/>
            <a:ext cx="7589610" cy="1618714"/>
          </a:xfrm>
        </p:spPr>
        <p:txBody>
          <a:bodyPr anchor="b" anchorCtr="0"/>
          <a:lstStyle>
            <a:lvl1pPr>
              <a:lnSpc>
                <a:spcPct val="83000"/>
              </a:lnSpc>
              <a:defRPr sz="45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noProof="0" dirty="0"/>
              <a:t>Klik, og tilføj titel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50184" y="3814166"/>
            <a:ext cx="7439598" cy="1752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500" i="0">
                <a:solidFill>
                  <a:schemeClr val="bg1"/>
                </a:solidFill>
              </a:defRPr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da-DK" noProof="0" dirty="0"/>
              <a:t>Klik, og tilføj underoverskrift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0B0E6251-F832-7BF9-82B8-4C12F3BD56A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6941" y="5572509"/>
            <a:ext cx="8140446" cy="11201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  <a:endParaRPr lang="da-DK" noProof="0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503238" y="1700214"/>
            <a:ext cx="3975100" cy="3745010"/>
          </a:xfrm>
          <a:solidFill>
            <a:schemeClr val="bg1"/>
          </a:solidFill>
        </p:spPr>
        <p:txBody>
          <a:bodyPr tIns="684000" anchor="ctr" anchorCtr="0"/>
          <a:lstStyle>
            <a:lvl1pPr marL="0" indent="0" algn="ctr">
              <a:buNone/>
              <a:defRPr sz="1350"/>
            </a:lvl1pPr>
          </a:lstStyle>
          <a:p>
            <a:r>
              <a:rPr lang="da-DK" noProof="0"/>
              <a:t>Klik på ikonet for at tilføje et billede</a:t>
            </a:r>
            <a:endParaRPr lang="da-DK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4665664" y="1700214"/>
            <a:ext cx="3975101" cy="3889026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9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4037192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584201"/>
            <a:ext cx="8137525" cy="5653112"/>
          </a:xfrm>
        </p:spPr>
        <p:txBody>
          <a:bodyPr/>
          <a:lstStyle/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38268208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killebl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9975" y="584200"/>
            <a:ext cx="3761985" cy="2519931"/>
          </a:xfrm>
        </p:spPr>
        <p:txBody>
          <a:bodyPr anchor="b" anchorCtr="0"/>
          <a:lstStyle>
            <a:lvl1pPr>
              <a:defRPr sz="4500">
                <a:solidFill>
                  <a:schemeClr val="bg1"/>
                </a:solidFill>
              </a:defRPr>
            </a:lvl1pPr>
          </a:lstStyle>
          <a:p>
            <a:r>
              <a:rPr lang="da-DK" noProof="0" dirty="0"/>
              <a:t>Klik, og tilføj titel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03237" y="3360904"/>
            <a:ext cx="3761985" cy="703096"/>
          </a:xfrm>
        </p:spPr>
        <p:txBody>
          <a:bodyPr/>
          <a:lstStyle>
            <a:lvl1pPr marL="0" indent="0" algn="l">
              <a:buNone/>
              <a:defRPr sz="1500" i="0">
                <a:solidFill>
                  <a:schemeClr val="bg1"/>
                </a:solidFill>
              </a:defRPr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da-DK" noProof="0" dirty="0"/>
              <a:t>Klik, og tilføj underoverskrift</a:t>
            </a:r>
          </a:p>
        </p:txBody>
      </p:sp>
      <p:pic>
        <p:nvPicPr>
          <p:cNvPr id="4" name="Billede 3" descr="Et billede, der indeholder tekst, Font/skrifttype, Grafik, logo&#10;&#10;Automatisk genereret beskrivelse">
            <a:extLst>
              <a:ext uri="{FF2B5EF4-FFF2-40B4-BE49-F238E27FC236}">
                <a16:creationId xmlns:a16="http://schemas.microsoft.com/office/drawing/2014/main" id="{DC5CCD3A-7CA8-3C71-1FC6-0E25844BFE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7644" y="6237289"/>
            <a:ext cx="1800506" cy="469086"/>
          </a:xfrm>
          <a:prstGeom prst="rect">
            <a:avLst/>
          </a:prstGeom>
        </p:spPr>
      </p:pic>
      <p:pic>
        <p:nvPicPr>
          <p:cNvPr id="6" name="Billede 5">
            <a:extLst>
              <a:ext uri="{FF2B5EF4-FFF2-40B4-BE49-F238E27FC236}">
                <a16:creationId xmlns:a16="http://schemas.microsoft.com/office/drawing/2014/main" id="{806365A1-A526-195B-9D0F-74553B791A6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009660" y="682474"/>
            <a:ext cx="3158109" cy="5356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71916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21941605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6004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verskrift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  <a:endParaRPr lang="da-DK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40" y="1724284"/>
            <a:ext cx="8137525" cy="4537075"/>
          </a:xfrm>
        </p:spPr>
        <p:txBody>
          <a:bodyPr/>
          <a:lstStyle/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2208594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Overskrift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  <a:endParaRPr lang="da-DK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40" y="1724284"/>
            <a:ext cx="8137525" cy="4537075"/>
          </a:xfrm>
        </p:spPr>
        <p:txBody>
          <a:bodyPr/>
          <a:lstStyle/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F5B4B9C4-C4BE-80AB-0BBF-C01D78A6412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1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34316" y="615983"/>
            <a:ext cx="3210306" cy="5445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2469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Overskrift og to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00217"/>
            <a:ext cx="3975100" cy="4537075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9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5663" y="1700217"/>
            <a:ext cx="3975100" cy="4537075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9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2016164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tre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40" y="1700217"/>
            <a:ext cx="3975099" cy="4537075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9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5663" y="1700217"/>
            <a:ext cx="3975100" cy="2174875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9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4665663" y="4064000"/>
            <a:ext cx="3975100" cy="2173288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9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792061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ternativ tre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503238" y="1700217"/>
            <a:ext cx="3975100" cy="2174875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9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503240" y="4064004"/>
            <a:ext cx="3975099" cy="2173287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9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5"/>
          </p:nvPr>
        </p:nvSpPr>
        <p:spPr>
          <a:xfrm>
            <a:off x="4665664" y="1700217"/>
            <a:ext cx="3975101" cy="4537075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9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3302961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fire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  <a:endParaRPr lang="da-DK" noProof="0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503238" y="1700217"/>
            <a:ext cx="3975100" cy="2174875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9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503240" y="4064000"/>
            <a:ext cx="3975099" cy="2173288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9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5"/>
          </p:nvPr>
        </p:nvSpPr>
        <p:spPr>
          <a:xfrm>
            <a:off x="4665664" y="1700217"/>
            <a:ext cx="3975101" cy="2174875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9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6"/>
          </p:nvPr>
        </p:nvSpPr>
        <p:spPr>
          <a:xfrm>
            <a:off x="4665664" y="4064000"/>
            <a:ext cx="3975101" cy="2173288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9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2368432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t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304800"/>
            <a:ext cx="9144000" cy="5220816"/>
          </a:xfrm>
          <a:solidFill>
            <a:schemeClr val="bg1"/>
          </a:solidFill>
        </p:spPr>
        <p:txBody>
          <a:bodyPr tIns="684000" anchor="ctr" anchorCtr="0"/>
          <a:lstStyle>
            <a:lvl1pPr marL="0" indent="0" algn="ctr">
              <a:buNone/>
              <a:defRPr sz="1350"/>
            </a:lvl1pPr>
          </a:lstStyle>
          <a:p>
            <a:r>
              <a:rPr lang="da-DK" noProof="0"/>
              <a:t>Klik på ikonet for at tilføje et billede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149104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noProof="0" dirty="0"/>
              <a:t>k for at redigere titeltypografien i masteren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503238" y="1700214"/>
            <a:ext cx="3975100" cy="4537074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9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665664" y="1700214"/>
            <a:ext cx="3975101" cy="3961034"/>
          </a:xfrm>
          <a:solidFill>
            <a:schemeClr val="bg1"/>
          </a:solidFill>
        </p:spPr>
        <p:txBody>
          <a:bodyPr tIns="684000" anchor="ctr" anchorCtr="0"/>
          <a:lstStyle>
            <a:lvl1pPr marL="0" indent="0" algn="ctr">
              <a:buNone/>
              <a:defRPr sz="1350"/>
            </a:lvl1pPr>
          </a:lstStyle>
          <a:p>
            <a:r>
              <a:rPr lang="da-DK" noProof="0"/>
              <a:t>Klik på ikonet for at tilføje et billede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168001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 userDrawn="1"/>
        </p:nvSpPr>
        <p:spPr>
          <a:xfrm>
            <a:off x="0" y="5102"/>
            <a:ext cx="9144000" cy="15240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chemeClr val="tx1"/>
              </a:solidFill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4327" y="584201"/>
            <a:ext cx="8176437" cy="1116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/>
              <a:t>Klik for at redigere titeltypografien i masteren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40" y="1700217"/>
            <a:ext cx="8137525" cy="4537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05B8D762-6DDE-4E69-F0B3-24A3BF4183F5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9031" y="5675735"/>
            <a:ext cx="5157192" cy="1044473"/>
          </a:xfrm>
          <a:prstGeom prst="rect">
            <a:avLst/>
          </a:prstGeom>
        </p:spPr>
      </p:pic>
      <p:pic>
        <p:nvPicPr>
          <p:cNvPr id="7" name="Billede 6">
            <a:extLst>
              <a:ext uri="{FF2B5EF4-FFF2-40B4-BE49-F238E27FC236}">
                <a16:creationId xmlns:a16="http://schemas.microsoft.com/office/drawing/2014/main" id="{4FD586F9-1FF9-6694-4174-4F158EDD2487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40254" y="6237315"/>
            <a:ext cx="1800509" cy="46908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788" r:id="rId3"/>
    <p:sldLayoutId id="2147483662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0" r:id="rId11"/>
    <p:sldLayoutId id="2147483787" r:id="rId12"/>
    <p:sldLayoutId id="2147483664" r:id="rId13"/>
    <p:sldLayoutId id="2147483665" r:id="rId14"/>
  </p:sldLayoutIdLst>
  <p:txStyles>
    <p:titleStyle>
      <a:lvl1pPr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2700">
          <a:solidFill>
            <a:srgbClr val="3C3C3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100">
          <a:solidFill>
            <a:srgbClr val="214DA2"/>
          </a:solidFill>
          <a:latin typeface="Arial Unicode MS" pitchFamily="34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100">
          <a:solidFill>
            <a:srgbClr val="214DA2"/>
          </a:solidFill>
          <a:latin typeface="Arial Unicode MS" pitchFamily="34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100">
          <a:solidFill>
            <a:srgbClr val="214DA2"/>
          </a:solidFill>
          <a:latin typeface="Arial Unicode MS" pitchFamily="34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100">
          <a:solidFill>
            <a:srgbClr val="214DA2"/>
          </a:solidFill>
          <a:latin typeface="Arial Unicode MS" pitchFamily="34" charset="-128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2100">
          <a:solidFill>
            <a:srgbClr val="214DA2"/>
          </a:solidFill>
          <a:latin typeface="Arial Unicode MS" pitchFamily="34" charset="-128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2100">
          <a:solidFill>
            <a:srgbClr val="214DA2"/>
          </a:solidFill>
          <a:latin typeface="Arial Unicode MS" pitchFamily="34" charset="-128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2100">
          <a:solidFill>
            <a:srgbClr val="214DA2"/>
          </a:solidFill>
          <a:latin typeface="Arial Unicode MS" pitchFamily="34" charset="-128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2100">
          <a:solidFill>
            <a:srgbClr val="214DA2"/>
          </a:solidFill>
          <a:latin typeface="Arial Unicode MS" pitchFamily="34" charset="-128"/>
        </a:defRPr>
      </a:lvl9pPr>
    </p:titleStyle>
    <p:bodyStyle>
      <a:lvl1pPr marL="243000" indent="-243000" algn="l" rtl="0" eaLnBrk="1" fontAlgn="base" hangingPunct="1">
        <a:spcBef>
          <a:spcPct val="20000"/>
        </a:spcBef>
        <a:spcAft>
          <a:spcPct val="0"/>
        </a:spcAft>
        <a:buChar char="•"/>
        <a:defRPr sz="1500" i="0">
          <a:solidFill>
            <a:srgbClr val="3C3C3C"/>
          </a:solidFill>
          <a:latin typeface="+mn-lt"/>
          <a:ea typeface="+mn-ea"/>
          <a:cs typeface="+mn-cs"/>
        </a:defRPr>
      </a:lvl1pPr>
      <a:lvl2pPr marL="480600" indent="-213300" algn="l" rtl="0" eaLnBrk="1" fontAlgn="base" hangingPunct="1">
        <a:spcBef>
          <a:spcPct val="20000"/>
        </a:spcBef>
        <a:spcAft>
          <a:spcPct val="0"/>
        </a:spcAft>
        <a:buChar char="–"/>
        <a:defRPr sz="1350" i="0">
          <a:solidFill>
            <a:srgbClr val="3C3C3C"/>
          </a:solidFill>
          <a:latin typeface="+mn-lt"/>
        </a:defRPr>
      </a:lvl2pPr>
      <a:lvl3pPr marL="653400" indent="-171450" algn="l" rtl="0" eaLnBrk="1" fontAlgn="base" hangingPunct="1">
        <a:spcBef>
          <a:spcPct val="20000"/>
        </a:spcBef>
        <a:spcAft>
          <a:spcPct val="0"/>
        </a:spcAft>
        <a:buChar char="•"/>
        <a:defRPr sz="1200" i="0">
          <a:solidFill>
            <a:srgbClr val="3C3C3C"/>
          </a:solidFill>
          <a:latin typeface="+mn-lt"/>
        </a:defRPr>
      </a:lvl3pPr>
      <a:lvl4pPr marL="845100" indent="-171450" algn="l" rtl="0" eaLnBrk="1" fontAlgn="base" hangingPunct="1">
        <a:spcBef>
          <a:spcPct val="20000"/>
        </a:spcBef>
        <a:spcAft>
          <a:spcPct val="0"/>
        </a:spcAft>
        <a:buChar char="–"/>
        <a:defRPr sz="1050" i="0">
          <a:solidFill>
            <a:srgbClr val="3C3C3C"/>
          </a:solidFill>
          <a:latin typeface="+mn-lt"/>
        </a:defRPr>
      </a:lvl4pPr>
      <a:lvl5pPr marL="1017900" indent="-171450" algn="l" rtl="0" eaLnBrk="1" fontAlgn="base" hangingPunct="1">
        <a:spcBef>
          <a:spcPct val="20000"/>
        </a:spcBef>
        <a:spcAft>
          <a:spcPct val="0"/>
        </a:spcAft>
        <a:buChar char="•"/>
        <a:defRPr sz="900" i="0">
          <a:solidFill>
            <a:srgbClr val="3C3C3C"/>
          </a:solidFill>
          <a:latin typeface="+mn-lt"/>
        </a:defRPr>
      </a:lvl5pPr>
      <a:lvl6pPr marL="1017900" indent="-171450" algn="l" rtl="0" eaLnBrk="1" fontAlgn="base" hangingPunct="1">
        <a:spcBef>
          <a:spcPct val="20000"/>
        </a:spcBef>
        <a:spcAft>
          <a:spcPct val="0"/>
        </a:spcAft>
        <a:buChar char="•"/>
        <a:defRPr sz="900" i="1">
          <a:solidFill>
            <a:schemeClr val="tx1"/>
          </a:solidFill>
          <a:latin typeface="+mn-lt"/>
        </a:defRPr>
      </a:lvl6pPr>
      <a:lvl7pPr marL="1017900" indent="-171450" algn="l" rtl="0" eaLnBrk="1" fontAlgn="base" hangingPunct="1">
        <a:spcBef>
          <a:spcPct val="20000"/>
        </a:spcBef>
        <a:spcAft>
          <a:spcPct val="0"/>
        </a:spcAft>
        <a:buChar char="•"/>
        <a:defRPr sz="900" i="1">
          <a:solidFill>
            <a:schemeClr val="tx1"/>
          </a:solidFill>
          <a:latin typeface="+mn-lt"/>
        </a:defRPr>
      </a:lvl7pPr>
      <a:lvl8pPr marL="1017900" indent="-171450" algn="l" rtl="0" eaLnBrk="1" fontAlgn="base" hangingPunct="1">
        <a:spcBef>
          <a:spcPct val="20000"/>
        </a:spcBef>
        <a:spcAft>
          <a:spcPct val="0"/>
        </a:spcAft>
        <a:buChar char="•"/>
        <a:defRPr sz="900" i="1">
          <a:solidFill>
            <a:schemeClr val="tx1"/>
          </a:solidFill>
          <a:latin typeface="+mn-lt"/>
        </a:defRPr>
      </a:lvl8pPr>
      <a:lvl9pPr marL="1017900" indent="-171450" algn="l" rtl="0" eaLnBrk="1" fontAlgn="base" hangingPunct="1">
        <a:spcBef>
          <a:spcPct val="20000"/>
        </a:spcBef>
        <a:spcAft>
          <a:spcPct val="0"/>
        </a:spcAft>
        <a:buChar char="•"/>
        <a:defRPr sz="900" i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os.callcenter@albertslund.dk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50184" y="1628800"/>
            <a:ext cx="7589610" cy="1618714"/>
          </a:xfrm>
        </p:spPr>
        <p:txBody>
          <a:bodyPr/>
          <a:lstStyle/>
          <a:p>
            <a:r>
              <a:rPr lang="nb-NO" dirty="0"/>
              <a:t>Roller og Ansvar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852201" y="3476600"/>
            <a:ext cx="7439598" cy="1752600"/>
          </a:xfrm>
        </p:spPr>
        <p:txBody>
          <a:bodyPr/>
          <a:lstStyle/>
          <a:p>
            <a:endParaRPr lang="nb-NO" dirty="0"/>
          </a:p>
          <a:p>
            <a:r>
              <a:rPr lang="nb-NO"/>
              <a:t>Økonomi &amp; Indkøb</a:t>
            </a:r>
            <a:endParaRPr lang="nb-NO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C7393A-C552-C03C-76DA-7F9DC7C877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E328C7-BD4C-AC5E-22F5-5702B8D5F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74" y="710105"/>
            <a:ext cx="8498258" cy="837009"/>
          </a:xfrm>
        </p:spPr>
        <p:txBody>
          <a:bodyPr>
            <a:normAutofit/>
          </a:bodyPr>
          <a:lstStyle/>
          <a:p>
            <a:r>
              <a:rPr lang="da-DK" dirty="0">
                <a:solidFill>
                  <a:schemeClr val="tx2"/>
                </a:solidFill>
              </a:rPr>
              <a:t>Roller og ansvar – Økonomi Styring</a:t>
            </a:r>
            <a:br>
              <a:rPr lang="da-DK" dirty="0">
                <a:solidFill>
                  <a:schemeClr val="tx2"/>
                </a:solidFill>
              </a:rPr>
            </a:br>
            <a:endParaRPr lang="da-DK" dirty="0">
              <a:solidFill>
                <a:schemeClr val="tx2"/>
              </a:solidFill>
            </a:endParaRPr>
          </a:p>
        </p:txBody>
      </p:sp>
      <p:sp>
        <p:nvSpPr>
          <p:cNvPr id="4" name="Rektangel: afrundede hjørner 3">
            <a:extLst>
              <a:ext uri="{FF2B5EF4-FFF2-40B4-BE49-F238E27FC236}">
                <a16:creationId xmlns:a16="http://schemas.microsoft.com/office/drawing/2014/main" id="{882CB4D5-722C-F771-3A2A-6C716E5CEF21}"/>
              </a:ext>
            </a:extLst>
          </p:cNvPr>
          <p:cNvSpPr/>
          <p:nvPr/>
        </p:nvSpPr>
        <p:spPr>
          <a:xfrm>
            <a:off x="786384" y="1196752"/>
            <a:ext cx="7324344" cy="4609688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750"/>
              </a:spcAft>
            </a:pPr>
            <a:r>
              <a:rPr lang="da-DK" dirty="0">
                <a:ea typeface="Calibri" panose="020F0502020204030204" pitchFamily="34" charset="0"/>
                <a:cs typeface="Times New Roman" panose="02020603050405020304" pitchFamily="18" charset="0"/>
              </a:rPr>
              <a:t>Økonomi – Styring </a:t>
            </a:r>
            <a:endParaRPr lang="da-DK" sz="1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da-DK" sz="1400" dirty="0">
                <a:ea typeface="Calibri" panose="020F0502020204030204" pitchFamily="34" charset="0"/>
                <a:cs typeface="Times New Roman" panose="02020603050405020304" pitchFamily="18" charset="0"/>
              </a:rPr>
              <a:t>Koordinering af budgetproces (politisk og teknisk)</a:t>
            </a: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da-DK" sz="1400" dirty="0">
                <a:ea typeface="Calibri" panose="020F0502020204030204" pitchFamily="34" charset="0"/>
                <a:cs typeface="Times New Roman" panose="02020603050405020304" pitchFamily="18" charset="0"/>
              </a:rPr>
              <a:t>Budgettering: Udarbejdelse, afstemning , ændring og indlæsning af budgetter</a:t>
            </a: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da-DK" sz="1400" dirty="0">
                <a:ea typeface="Calibri" panose="020F0502020204030204" pitchFamily="34" charset="0"/>
                <a:cs typeface="Times New Roman" panose="02020603050405020304" pitchFamily="18" charset="0"/>
              </a:rPr>
              <a:t>Konsulentfunktion for politisk og administrativ ledelse og udarbejdelse af budgetanalyser samt indtægtsprognoser</a:t>
            </a: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da-DK" sz="1400" dirty="0">
                <a:ea typeface="Calibri" panose="020F0502020204030204" pitchFamily="34" charset="0"/>
                <a:cs typeface="Times New Roman" panose="02020603050405020304" pitchFamily="18" charset="0"/>
              </a:rPr>
              <a:t>Kvalitetssikring mødesager og beslutningsoplæg</a:t>
            </a: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da-DK" sz="1400" dirty="0">
                <a:ea typeface="Calibri" panose="020F0502020204030204" pitchFamily="34" charset="0"/>
                <a:cs typeface="Times New Roman" panose="02020603050405020304" pitchFamily="18" charset="0"/>
              </a:rPr>
              <a:t>Økonomiopfølgning: i samarbejde med bevillingsansvarlige ledere og administrative medarbejdere</a:t>
            </a: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da-DK" sz="1400" dirty="0">
                <a:ea typeface="Calibri" panose="020F0502020204030204" pitchFamily="34" charset="0"/>
                <a:cs typeface="Times New Roman" panose="02020603050405020304" pitchFamily="18" charset="0"/>
              </a:rPr>
              <a:t>Ledelsesinformation: Vejlede  og undervise i rapportopsætning og udtræk, </a:t>
            </a:r>
            <a:r>
              <a:rPr lang="da-DK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IM’s</a:t>
            </a:r>
            <a:r>
              <a:rPr lang="da-DK" sz="1400" dirty="0">
                <a:ea typeface="Calibri" panose="020F0502020204030204" pitchFamily="34" charset="0"/>
                <a:cs typeface="Times New Roman" panose="02020603050405020304" pitchFamily="18" charset="0"/>
              </a:rPr>
              <a:t> kontoplan og KMD OPUS hierarki </a:t>
            </a: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da-DK" sz="1400" dirty="0">
                <a:ea typeface="Calibri" panose="020F0502020204030204" pitchFamily="34" charset="0"/>
                <a:cs typeface="Times New Roman" panose="02020603050405020304" pitchFamily="18" charset="0"/>
              </a:rPr>
              <a:t>Opsætning af og vejledning i brug af disponeringsværktøjer (MFR, </a:t>
            </a:r>
            <a:r>
              <a:rPr lang="da-DK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Calibra</a:t>
            </a:r>
            <a:r>
              <a:rPr lang="da-DK" sz="1400" dirty="0"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da-DK" sz="1400" dirty="0">
                <a:ea typeface="Calibri" panose="020F0502020204030204" pitchFamily="34" charset="0"/>
                <a:cs typeface="Times New Roman" panose="02020603050405020304" pitchFamily="18" charset="0"/>
              </a:rPr>
              <a:t>Overordnet controlling gennem disponeringsværktøjer </a:t>
            </a:r>
            <a:r>
              <a:rPr lang="da-DK" sz="1400">
                <a:ea typeface="Calibri" panose="020F0502020204030204" pitchFamily="34" charset="0"/>
                <a:cs typeface="Times New Roman" panose="02020603050405020304" pitchFamily="18" charset="0"/>
              </a:rPr>
              <a:t>og økonomisystem</a:t>
            </a:r>
            <a:endParaRPr lang="da-DK" sz="1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da-DK" sz="1400" dirty="0">
                <a:ea typeface="Calibri" panose="020F0502020204030204" pitchFamily="34" charset="0"/>
                <a:cs typeface="Times New Roman" panose="02020603050405020304" pitchFamily="18" charset="0"/>
              </a:rPr>
              <a:t>Koordinering af regnskab og revision sammen med Økonomi Drift</a:t>
            </a:r>
          </a:p>
        </p:txBody>
      </p:sp>
    </p:spTree>
    <p:extLst>
      <p:ext uri="{BB962C8B-B14F-4D97-AF65-F5344CB8AC3E}">
        <p14:creationId xmlns:p14="http://schemas.microsoft.com/office/powerpoint/2010/main" val="4025524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9C384F-0F82-362A-DF43-18CD39900B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0D705361-C1F9-4F0C-2D90-1A6DD6156787}"/>
              </a:ext>
            </a:extLst>
          </p:cNvPr>
          <p:cNvSpPr/>
          <p:nvPr/>
        </p:nvSpPr>
        <p:spPr>
          <a:xfrm>
            <a:off x="169753" y="5074823"/>
            <a:ext cx="8704906" cy="91810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76701">
              <a:spcBef>
                <a:spcPts val="323"/>
              </a:spcBef>
              <a:tabLst>
                <a:tab pos="489109" algn="l"/>
              </a:tabLst>
            </a:pPr>
            <a:endParaRPr lang="da-DK" sz="1350" i="1" spc="-90">
              <a:solidFill>
                <a:srgbClr val="808080"/>
              </a:solidFill>
              <a:latin typeface="Trebuchet MS"/>
              <a:cs typeface="Trebuchet M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E285B1B-0FEB-5B3F-B863-B4B13D8E1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6558" y="1023574"/>
            <a:ext cx="8050202" cy="837009"/>
          </a:xfrm>
        </p:spPr>
        <p:txBody>
          <a:bodyPr>
            <a:normAutofit/>
          </a:bodyPr>
          <a:lstStyle/>
          <a:p>
            <a:r>
              <a:rPr lang="da-DK" dirty="0">
                <a:solidFill>
                  <a:schemeClr val="tx2"/>
                </a:solidFill>
              </a:rPr>
              <a:t>Roller og ansvar – Økonomi Drift</a:t>
            </a:r>
            <a:br>
              <a:rPr lang="da-DK" dirty="0">
                <a:solidFill>
                  <a:schemeClr val="tx2"/>
                </a:solidFill>
              </a:rPr>
            </a:br>
            <a:endParaRPr lang="da-DK" dirty="0">
              <a:solidFill>
                <a:schemeClr val="tx2"/>
              </a:solidFill>
            </a:endParaRPr>
          </a:p>
        </p:txBody>
      </p:sp>
      <p:sp>
        <p:nvSpPr>
          <p:cNvPr id="5" name="Rektangel: afrundede hjørner 4">
            <a:extLst>
              <a:ext uri="{FF2B5EF4-FFF2-40B4-BE49-F238E27FC236}">
                <a16:creationId xmlns:a16="http://schemas.microsoft.com/office/drawing/2014/main" id="{0D067EB9-7277-ACD1-94C9-DD69D3BDBBFA}"/>
              </a:ext>
            </a:extLst>
          </p:cNvPr>
          <p:cNvSpPr/>
          <p:nvPr/>
        </p:nvSpPr>
        <p:spPr>
          <a:xfrm>
            <a:off x="1007195" y="1577493"/>
            <a:ext cx="7030022" cy="378042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750"/>
              </a:spcAft>
            </a:pPr>
            <a:r>
              <a:rPr lang="da-DK" sz="1600" dirty="0">
                <a:ea typeface="Calibri" panose="020F0502020204030204" pitchFamily="34" charset="0"/>
                <a:cs typeface="Times New Roman" panose="02020603050405020304" pitchFamily="18" charset="0"/>
              </a:rPr>
              <a:t>Økonomi – Drift </a:t>
            </a:r>
            <a:endParaRPr lang="da-DK" sz="1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da-DK" sz="1200" dirty="0">
                <a:ea typeface="Calibri" panose="020F0502020204030204" pitchFamily="34" charset="0"/>
                <a:cs typeface="Times New Roman" panose="02020603050405020304" pitchFamily="18" charset="0"/>
              </a:rPr>
              <a:t>Understøttelse af regnskabsfunktionen i kommunen</a:t>
            </a: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da-DK" sz="1200" dirty="0">
                <a:ea typeface="Calibri" panose="020F0502020204030204" pitchFamily="34" charset="0"/>
                <a:cs typeface="Times New Roman" panose="02020603050405020304" pitchFamily="18" charset="0"/>
              </a:rPr>
              <a:t>Bemanding af ØS-Callcenter</a:t>
            </a: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da-DK" sz="1200" dirty="0">
                <a:ea typeface="Calibri" panose="020F0502020204030204" pitchFamily="34" charset="0"/>
                <a:cs typeface="Times New Roman" panose="02020603050405020304" pitchFamily="18" charset="0"/>
              </a:rPr>
              <a:t>Centralt økonomisk ledelsestilsyn</a:t>
            </a: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da-DK" sz="1200" dirty="0">
                <a:ea typeface="Calibri" panose="020F0502020204030204" pitchFamily="34" charset="0"/>
                <a:cs typeface="Times New Roman" panose="02020603050405020304" pitchFamily="18" charset="0"/>
              </a:rPr>
              <a:t>Vejlede i bilagshåndtering, moms, økonomisk ledelsestilsyn</a:t>
            </a: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da-DK" sz="1200" dirty="0" err="1">
                <a:cs typeface="Times New Roman" panose="02020603050405020304" pitchFamily="18" charset="0"/>
              </a:rPr>
              <a:t>Udkontering</a:t>
            </a:r>
            <a:r>
              <a:rPr lang="da-DK" sz="1200" dirty="0">
                <a:cs typeface="Times New Roman" panose="02020603050405020304" pitchFamily="18" charset="0"/>
              </a:rPr>
              <a:t> og afstemning af centrale bankkonti</a:t>
            </a: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da-DK" sz="1200" dirty="0">
                <a:ea typeface="Calibri" panose="020F0502020204030204" pitchFamily="34" charset="0"/>
                <a:cs typeface="Times New Roman" panose="02020603050405020304" pitchFamily="18" charset="0"/>
              </a:rPr>
              <a:t>Afstemninger af  kommunens ca. 250 tværgående konti</a:t>
            </a:r>
            <a:endParaRPr lang="da-DK" sz="1200" dirty="0">
              <a:cs typeface="Times New Roman" panose="02020603050405020304" pitchFamily="18" charset="0"/>
            </a:endParaRP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da-DK" sz="1200" dirty="0">
                <a:ea typeface="Calibri" panose="020F0502020204030204" pitchFamily="34" charset="0"/>
                <a:cs typeface="Times New Roman" panose="02020603050405020304" pitchFamily="18" charset="0"/>
              </a:rPr>
              <a:t>Anmelde og hjemtage statsrefusion</a:t>
            </a: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da-DK" sz="1200" dirty="0">
                <a:ea typeface="Calibri" panose="020F0502020204030204" pitchFamily="34" charset="0"/>
                <a:cs typeface="Times New Roman" panose="02020603050405020304" pitchFamily="18" charset="0"/>
              </a:rPr>
              <a:t>Varetagelse af autorisationer og opsætning af </a:t>
            </a:r>
            <a:r>
              <a:rPr lang="da-DK" sz="1200" dirty="0">
                <a:cs typeface="Times New Roman" panose="02020603050405020304" pitchFamily="18" charset="0"/>
              </a:rPr>
              <a:t>KMD Opus (</a:t>
            </a:r>
            <a:r>
              <a:rPr lang="da-DK" sz="1200" dirty="0" err="1">
                <a:cs typeface="Times New Roman" panose="02020603050405020304" pitchFamily="18" charset="0"/>
              </a:rPr>
              <a:t>RolleBi</a:t>
            </a:r>
            <a:r>
              <a:rPr lang="da-DK" sz="1200" dirty="0">
                <a:cs typeface="Times New Roman" panose="02020603050405020304" pitchFamily="18" charset="0"/>
              </a:rPr>
              <a:t>), </a:t>
            </a:r>
            <a:r>
              <a:rPr lang="da-DK" sz="1200" dirty="0" err="1">
                <a:cs typeface="Times New Roman" panose="02020603050405020304" pitchFamily="18" charset="0"/>
              </a:rPr>
              <a:t>Cics</a:t>
            </a:r>
            <a:r>
              <a:rPr lang="da-DK" sz="1200" dirty="0">
                <a:cs typeface="Times New Roman" panose="02020603050405020304" pitchFamily="18" charset="0"/>
              </a:rPr>
              <a:t>, Apps, LOS, KMD </a:t>
            </a:r>
            <a:r>
              <a:rPr lang="da-DK" sz="1200" dirty="0" err="1">
                <a:cs typeface="Times New Roman" panose="02020603050405020304" pitchFamily="18" charset="0"/>
              </a:rPr>
              <a:t>Org</a:t>
            </a:r>
            <a:r>
              <a:rPr lang="da-DK" sz="1200" dirty="0">
                <a:cs typeface="Times New Roman" panose="02020603050405020304" pitchFamily="18" charset="0"/>
              </a:rPr>
              <a:t>  </a:t>
            </a:r>
            <a:r>
              <a:rPr lang="da-DK" sz="1200" dirty="0" err="1">
                <a:cs typeface="Times New Roman" panose="02020603050405020304" pitchFamily="18" charset="0"/>
              </a:rPr>
              <a:t>Pnumre</a:t>
            </a:r>
            <a:r>
              <a:rPr lang="da-DK" sz="1200" dirty="0">
                <a:cs typeface="Times New Roman" panose="02020603050405020304" pitchFamily="18" charset="0"/>
              </a:rPr>
              <a:t>, mv.</a:t>
            </a: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da-DK" sz="1200" dirty="0">
                <a:cs typeface="Times New Roman" panose="02020603050405020304" pitchFamily="18" charset="0"/>
              </a:rPr>
              <a:t>Afstemning/kvalitetssikring af statuskonti</a:t>
            </a: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da-DK" sz="1200" dirty="0">
                <a:cs typeface="Times New Roman" panose="02020603050405020304" pitchFamily="18" charset="0"/>
              </a:rPr>
              <a:t>Koordinering af regnskab og revision sammen med Økonomi Styring</a:t>
            </a:r>
          </a:p>
        </p:txBody>
      </p:sp>
      <p:sp>
        <p:nvSpPr>
          <p:cNvPr id="3" name="object 35">
            <a:extLst>
              <a:ext uri="{FF2B5EF4-FFF2-40B4-BE49-F238E27FC236}">
                <a16:creationId xmlns:a16="http://schemas.microsoft.com/office/drawing/2014/main" id="{B4D05CB9-24A5-C6B9-4CB0-E72CCD886304}"/>
              </a:ext>
            </a:extLst>
          </p:cNvPr>
          <p:cNvSpPr txBox="1"/>
          <p:nvPr/>
        </p:nvSpPr>
        <p:spPr>
          <a:xfrm>
            <a:off x="1007195" y="5533874"/>
            <a:ext cx="3685223" cy="504946"/>
          </a:xfrm>
          <a:prstGeom prst="rect">
            <a:avLst/>
          </a:prstGeom>
        </p:spPr>
        <p:txBody>
          <a:bodyPr vert="horz" wrap="square" lIns="0" tIns="50483" rIns="0" bIns="0" rtlCol="0">
            <a:spAutoFit/>
          </a:bodyPr>
          <a:lstStyle/>
          <a:p>
            <a:pPr marL="276701">
              <a:spcBef>
                <a:spcPts val="323"/>
              </a:spcBef>
              <a:tabLst>
                <a:tab pos="489109" algn="l"/>
              </a:tabLst>
            </a:pPr>
            <a:r>
              <a:rPr lang="da-DK" sz="1350" spc="-90" dirty="0">
                <a:solidFill>
                  <a:schemeClr val="tx2"/>
                </a:solidFill>
                <a:cs typeface="Trebuchet MS"/>
              </a:rPr>
              <a:t>ØS Callcenter </a:t>
            </a:r>
            <a:r>
              <a:rPr lang="da-DK" sz="1350" i="1" spc="-90" dirty="0">
                <a:solidFill>
                  <a:srgbClr val="808080"/>
                </a:solidFill>
                <a:cs typeface="Trebuchet MS"/>
                <a:hlinkClick r:id="rId3"/>
              </a:rPr>
              <a:t>os.callcenter@albertslund.dk</a:t>
            </a:r>
            <a:r>
              <a:rPr lang="da-DK" sz="1350" i="1" spc="-90" dirty="0">
                <a:solidFill>
                  <a:srgbClr val="808080"/>
                </a:solidFill>
                <a:cs typeface="Trebuchet MS"/>
              </a:rPr>
              <a:t> </a:t>
            </a:r>
          </a:p>
          <a:p>
            <a:pPr marL="276701">
              <a:spcBef>
                <a:spcPts val="323"/>
              </a:spcBef>
              <a:tabLst>
                <a:tab pos="489109" algn="l"/>
              </a:tabLst>
            </a:pPr>
            <a:endParaRPr sz="1350" dirty="0"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842143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8C10DE-8FA6-30E3-ABB3-DDCFB472D3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AE806BEC-DEA7-7B30-09BD-FB406235048E}"/>
              </a:ext>
            </a:extLst>
          </p:cNvPr>
          <p:cNvSpPr/>
          <p:nvPr/>
        </p:nvSpPr>
        <p:spPr>
          <a:xfrm>
            <a:off x="169753" y="5001699"/>
            <a:ext cx="8691326" cy="999051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350" i="1" err="1">
              <a:solidFill>
                <a:schemeClr val="bg1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EB4E9A2-B3B0-0209-3828-EA52AB5BF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chemeClr val="tx2"/>
                </a:solidFill>
              </a:rPr>
              <a:t>Roller og ansvar - Lederen</a:t>
            </a:r>
          </a:p>
        </p:txBody>
      </p:sp>
      <p:sp>
        <p:nvSpPr>
          <p:cNvPr id="7" name="Rektangel: afrundede hjørner 6">
            <a:extLst>
              <a:ext uri="{FF2B5EF4-FFF2-40B4-BE49-F238E27FC236}">
                <a16:creationId xmlns:a16="http://schemas.microsoft.com/office/drawing/2014/main" id="{85D99E1F-0A1F-A072-1DCE-001866BF13AB}"/>
              </a:ext>
            </a:extLst>
          </p:cNvPr>
          <p:cNvSpPr/>
          <p:nvPr/>
        </p:nvSpPr>
        <p:spPr>
          <a:xfrm>
            <a:off x="827584" y="1478534"/>
            <a:ext cx="6984776" cy="3709973"/>
          </a:xfrm>
          <a:prstGeom prst="roundRect">
            <a:avLst/>
          </a:prstGeom>
          <a:solidFill>
            <a:schemeClr val="accent1"/>
          </a:solidFill>
          <a:ln w="25400" cap="flat" cmpd="sng" algn="ctr">
            <a:solidFill>
              <a:schemeClr val="accent1"/>
            </a:solidFill>
            <a:prstDash val="solid"/>
          </a:ln>
          <a:effectLst/>
        </p:spPr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750"/>
              </a:spcAft>
            </a:pPr>
            <a:r>
              <a:rPr lang="da-DK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Ledelsesmæssige opgaver i kommunens enheder</a:t>
            </a:r>
            <a:endParaRPr lang="da-DK" sz="135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  <a:tab pos="621030" algn="l"/>
              </a:tabLst>
            </a:pPr>
            <a:r>
              <a:rPr lang="da-DK" sz="1350" dirty="0">
                <a:solidFill>
                  <a:schemeClr val="lt1"/>
                </a:solidFill>
                <a:cs typeface="Times New Roman" panose="02020603050405020304" pitchFamily="18" charset="0"/>
              </a:rPr>
              <a:t>Fastlægge målsætninger i budget, løbende opfølgning samt  regnskabsbemærkninger</a:t>
            </a: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  <a:tab pos="621030" algn="l"/>
              </a:tabLst>
            </a:pPr>
            <a:r>
              <a:rPr lang="da-DK" sz="1350" dirty="0">
                <a:solidFill>
                  <a:schemeClr val="lt1"/>
                </a:solidFill>
                <a:cs typeface="Times New Roman" panose="02020603050405020304" pitchFamily="18" charset="0"/>
              </a:rPr>
              <a:t>Økonomisk ansvar for egen bevilling (drift/anlæg), herunder pligt til at agere på afvigelser</a:t>
            </a: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  <a:tab pos="621030" algn="l"/>
              </a:tabLst>
            </a:pPr>
            <a:r>
              <a:rPr lang="da-DK" sz="1350" dirty="0">
                <a:solidFill>
                  <a:schemeClr val="lt1"/>
                </a:solidFill>
                <a:cs typeface="Times New Roman" panose="02020603050405020304" pitchFamily="18" charset="0"/>
              </a:rPr>
              <a:t>Sikre anvendelsen af disponeringsværktøjer (MFR/</a:t>
            </a:r>
            <a:r>
              <a:rPr lang="da-DK" sz="1350" dirty="0" err="1">
                <a:solidFill>
                  <a:schemeClr val="lt1"/>
                </a:solidFill>
                <a:cs typeface="Times New Roman" panose="02020603050405020304" pitchFamily="18" charset="0"/>
              </a:rPr>
              <a:t>Calibra</a:t>
            </a:r>
            <a:r>
              <a:rPr lang="da-DK" sz="1350" dirty="0">
                <a:solidFill>
                  <a:schemeClr val="lt1"/>
                </a:solidFill>
                <a:cs typeface="Times New Roman" panose="02020603050405020304" pitchFamily="18" charset="0"/>
              </a:rPr>
              <a:t>) når det muligt og hensigtsmæssigt</a:t>
            </a: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  <a:tab pos="621030" algn="l"/>
              </a:tabLst>
            </a:pPr>
            <a:r>
              <a:rPr lang="da-DK" sz="1350" dirty="0">
                <a:solidFill>
                  <a:schemeClr val="lt1"/>
                </a:solidFill>
                <a:cs typeface="Times New Roman" panose="02020603050405020304" pitchFamily="18" charset="0"/>
              </a:rPr>
              <a:t>Sikre de administrative medarbejdere har nødvendige kompetencer</a:t>
            </a: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  <a:tab pos="621030" algn="l"/>
              </a:tabLst>
            </a:pPr>
            <a:r>
              <a:rPr lang="da-DK" sz="1350" dirty="0">
                <a:solidFill>
                  <a:schemeClr val="lt1"/>
                </a:solidFill>
                <a:cs typeface="Times New Roman" panose="02020603050405020304" pitchFamily="18" charset="0"/>
              </a:rPr>
              <a:t>Ledelsestilsyn, budgetopfølgning, bilagshåndtering og løn</a:t>
            </a: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da-DK" sz="1350" dirty="0">
                <a:solidFill>
                  <a:schemeClr val="lt1"/>
                </a:solidFill>
                <a:cs typeface="Times New Roman" panose="02020603050405020304" pitchFamily="18" charset="0"/>
              </a:rPr>
              <a:t>Overholdelse af de økonomiske spilleregler</a:t>
            </a: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  <a:tab pos="621030" algn="l"/>
              </a:tabLst>
            </a:pPr>
            <a:r>
              <a:rPr lang="da-DK" sz="1350" dirty="0">
                <a:solidFill>
                  <a:schemeClr val="lt1"/>
                </a:solidFill>
                <a:cs typeface="Times New Roman" panose="02020603050405020304" pitchFamily="18" charset="0"/>
              </a:rPr>
              <a:t>Overblik over personalet: </a:t>
            </a:r>
          </a:p>
          <a:p>
            <a:pPr marL="600075" lvl="1" indent="-257175">
              <a:lnSpc>
                <a:spcPct val="115000"/>
              </a:lnSpc>
              <a:buFont typeface="Wingdings" panose="05000000000000000000" pitchFamily="2" charset="2"/>
              <a:buChar char="Ø"/>
              <a:tabLst>
                <a:tab pos="171450" algn="l"/>
                <a:tab pos="621030" algn="l"/>
              </a:tabLst>
            </a:pPr>
            <a:r>
              <a:rPr lang="da-DK" sz="1350" dirty="0">
                <a:solidFill>
                  <a:schemeClr val="lt1"/>
                </a:solidFill>
                <a:cs typeface="Times New Roman" panose="02020603050405020304" pitchFamily="18" charset="0"/>
              </a:rPr>
              <a:t>antal ansatte, ugentligt timetal, lønniveau</a:t>
            </a:r>
          </a:p>
          <a:p>
            <a:pPr marL="600075" lvl="1" indent="-257175">
              <a:lnSpc>
                <a:spcPct val="115000"/>
              </a:lnSpc>
              <a:buFont typeface="Wingdings" panose="05000000000000000000" pitchFamily="2" charset="2"/>
              <a:buChar char="Ø"/>
              <a:tabLst>
                <a:tab pos="171450" algn="l"/>
                <a:tab pos="621030" algn="l"/>
              </a:tabLst>
            </a:pPr>
            <a:r>
              <a:rPr lang="da-DK" sz="1350" dirty="0">
                <a:solidFill>
                  <a:schemeClr val="lt1"/>
                </a:solidFill>
                <a:cs typeface="Times New Roman" panose="02020603050405020304" pitchFamily="18" charset="0"/>
              </a:rPr>
              <a:t>fravær, barsler m.m.</a:t>
            </a:r>
          </a:p>
          <a:p>
            <a:pPr marL="600075" lvl="1" indent="-257175">
              <a:lnSpc>
                <a:spcPct val="115000"/>
              </a:lnSpc>
              <a:buFont typeface="Wingdings" panose="05000000000000000000" pitchFamily="2" charset="2"/>
              <a:buChar char="Ø"/>
              <a:tabLst>
                <a:tab pos="171450" algn="l"/>
              </a:tabLst>
            </a:pPr>
            <a:r>
              <a:rPr lang="da-DK" sz="1350" dirty="0">
                <a:solidFill>
                  <a:schemeClr val="lt1"/>
                </a:solidFill>
                <a:cs typeface="Times New Roman" panose="02020603050405020304" pitchFamily="18" charset="0"/>
              </a:rPr>
              <a:t>indplacering af nyansatte og øvrige ved lønforhandlinger</a:t>
            </a:r>
            <a:endParaRPr lang="da-DK" sz="525" dirty="0">
              <a:solidFill>
                <a:schemeClr val="lt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2319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56EC9B-960C-F229-C7D0-87453DAD52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8F43401B-4807-2F58-DAD2-6F22977685A3}"/>
              </a:ext>
            </a:extLst>
          </p:cNvPr>
          <p:cNvSpPr/>
          <p:nvPr/>
        </p:nvSpPr>
        <p:spPr>
          <a:xfrm>
            <a:off x="47530" y="5211198"/>
            <a:ext cx="8867870" cy="91810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350" i="1" err="1">
              <a:solidFill>
                <a:schemeClr val="bg1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928DEEE-8A13-B9E5-9E3D-0DBE5E0C3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>
                <a:solidFill>
                  <a:schemeClr val="tx2"/>
                </a:solidFill>
              </a:rPr>
              <a:t>Roller og Ansvar – Administrativ medarbejde</a:t>
            </a:r>
            <a:br>
              <a:rPr lang="da-DK" dirty="0">
                <a:solidFill>
                  <a:schemeClr val="tx2"/>
                </a:solidFill>
              </a:rPr>
            </a:br>
            <a:endParaRPr lang="da-DK" dirty="0">
              <a:solidFill>
                <a:schemeClr val="tx2"/>
              </a:solidFill>
            </a:endParaRPr>
          </a:p>
        </p:txBody>
      </p:sp>
      <p:sp>
        <p:nvSpPr>
          <p:cNvPr id="6" name="Rektangel: afrundede hjørner 5">
            <a:extLst>
              <a:ext uri="{FF2B5EF4-FFF2-40B4-BE49-F238E27FC236}">
                <a16:creationId xmlns:a16="http://schemas.microsoft.com/office/drawing/2014/main" id="{2048CC0E-FF80-A57F-0C62-4F06C08E9957}"/>
              </a:ext>
            </a:extLst>
          </p:cNvPr>
          <p:cNvSpPr/>
          <p:nvPr/>
        </p:nvSpPr>
        <p:spPr>
          <a:xfrm>
            <a:off x="1259632" y="1412776"/>
            <a:ext cx="6984776" cy="3646911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750"/>
              </a:spcAft>
            </a:pPr>
            <a:r>
              <a:rPr lang="da-DK" dirty="0">
                <a:ea typeface="Calibri" panose="020F0502020204030204" pitchFamily="34" charset="0"/>
                <a:cs typeface="Times New Roman" panose="02020603050405020304" pitchFamily="18" charset="0"/>
              </a:rPr>
              <a:t>Administrative medarbejdere</a:t>
            </a:r>
            <a:endParaRPr lang="da-DK" sz="135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da-DK" sz="1350" dirty="0">
                <a:ea typeface="Calibri" panose="020F0502020204030204" pitchFamily="34" charset="0"/>
                <a:cs typeface="Times New Roman" panose="02020603050405020304" pitchFamily="18" charset="0"/>
              </a:rPr>
              <a:t>Daglig bilagsbehandling (fakturabetaling, omposteringer etc.)</a:t>
            </a: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da-DK" sz="1350" dirty="0">
                <a:ea typeface="Calibri" panose="020F0502020204030204" pitchFamily="34" charset="0"/>
                <a:cs typeface="Times New Roman" panose="02020603050405020304" pitchFamily="18" charset="0"/>
              </a:rPr>
              <a:t>Løbende lønopfølgning (Mit Forventede Regnskab/MFR)</a:t>
            </a: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  <a:tab pos="621030" algn="l"/>
              </a:tabLst>
            </a:pPr>
            <a:r>
              <a:rPr lang="da-DK" sz="1350" dirty="0">
                <a:ea typeface="Calibri" panose="020F0502020204030204" pitchFamily="34" charset="0"/>
                <a:cs typeface="Times New Roman" panose="02020603050405020304" pitchFamily="18" charset="0"/>
              </a:rPr>
              <a:t>Løbende økonomiopfølgning </a:t>
            </a: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  <a:tab pos="621030" algn="l"/>
              </a:tabLst>
            </a:pPr>
            <a:r>
              <a:rPr lang="da-DK" sz="1350" dirty="0">
                <a:ea typeface="Calibri" panose="020F0502020204030204" pitchFamily="34" charset="0"/>
                <a:cs typeface="Times New Roman" panose="02020603050405020304" pitchFamily="18" charset="0"/>
              </a:rPr>
              <a:t>Sikre korrekt kontering</a:t>
            </a: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  <a:tab pos="621030" algn="l"/>
              </a:tabLst>
            </a:pPr>
            <a:r>
              <a:rPr lang="da-DK" sz="1350" dirty="0">
                <a:ea typeface="Calibri" panose="020F0502020204030204" pitchFamily="34" charset="0"/>
                <a:cs typeface="Times New Roman" panose="02020603050405020304" pitchFamily="18" charset="0"/>
              </a:rPr>
              <a:t>Rapportudtræk i </a:t>
            </a:r>
            <a:r>
              <a:rPr lang="da-DK" sz="1350" dirty="0" err="1">
                <a:ea typeface="Calibri" panose="020F0502020204030204" pitchFamily="34" charset="0"/>
                <a:cs typeface="Times New Roman" panose="02020603050405020304" pitchFamily="18" charset="0"/>
              </a:rPr>
              <a:t>Rollebi</a:t>
            </a:r>
            <a:endParaRPr lang="da-DK" sz="135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da-DK" sz="1350" dirty="0">
                <a:ea typeface="Calibri" panose="020F0502020204030204" pitchFamily="34" charset="0"/>
                <a:cs typeface="Times New Roman" panose="02020603050405020304" pitchFamily="18" charset="0"/>
              </a:rPr>
              <a:t>Afstemninger af bankkonto og mellemregninger på det decentrale område (905, 959, 962-konti)</a:t>
            </a: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</a:tabLst>
            </a:pPr>
            <a:endParaRPr lang="da-DK" sz="12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2560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5451" y="447172"/>
            <a:ext cx="8176437" cy="1116012"/>
          </a:xfrm>
        </p:spPr>
        <p:txBody>
          <a:bodyPr/>
          <a:lstStyle/>
          <a:p>
            <a:r>
              <a:rPr lang="da-DK" dirty="0"/>
              <a:t>Roller og Ansvar - Udbud &amp; Indkøb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4D0FD9A-7B50-5D84-F96C-C25D408461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1668" y="908720"/>
            <a:ext cx="8520664" cy="52565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2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da-DK" sz="1050" dirty="0">
                <a:ea typeface="Calibri" panose="020F0502020204030204" pitchFamily="34" charset="0"/>
                <a:cs typeface="Times New Roman" panose="02020603050405020304" pitchFamily="18" charset="0"/>
              </a:rPr>
              <a:t>Løbende udbudsplan baseret på indmeldinger fra afdelinger</a:t>
            </a: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da-DK" sz="1050" dirty="0">
                <a:ea typeface="Calibri" panose="020F0502020204030204" pitchFamily="34" charset="0"/>
                <a:cs typeface="Times New Roman" panose="02020603050405020304" pitchFamily="18" charset="0"/>
              </a:rPr>
              <a:t>Gennemføre udbud i regi af udbudsplanen, ad-hoc udbud og </a:t>
            </a:r>
            <a:r>
              <a:rPr lang="da-DK" sz="1050" dirty="0" err="1">
                <a:ea typeface="Calibri" panose="020F0502020204030204" pitchFamily="34" charset="0"/>
                <a:cs typeface="Times New Roman" panose="02020603050405020304" pitchFamily="18" charset="0"/>
              </a:rPr>
              <a:t>profylaxebekendtgørelse</a:t>
            </a:r>
            <a:endParaRPr lang="da-DK" sz="105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00075" lvl="1" indent="-257175">
              <a:lnSpc>
                <a:spcPct val="115000"/>
              </a:lnSpc>
              <a:buFont typeface="Arial" panose="020B0604020202020204" pitchFamily="34" charset="0"/>
              <a:buChar char="•"/>
              <a:tabLst>
                <a:tab pos="171450" algn="l"/>
              </a:tabLst>
            </a:pPr>
            <a:r>
              <a:rPr lang="da-DK" sz="1050" dirty="0">
                <a:ea typeface="Calibri" panose="020F0502020204030204" pitchFamily="34" charset="0"/>
                <a:cs typeface="Times New Roman" panose="02020603050405020304" pitchFamily="18" charset="0"/>
              </a:rPr>
              <a:t>Indgå rammeaftaler/kontrakter pba. udbud</a:t>
            </a:r>
          </a:p>
          <a:p>
            <a:pPr marL="600075" lvl="1" indent="-257175">
              <a:lnSpc>
                <a:spcPct val="115000"/>
              </a:lnSpc>
              <a:buFont typeface="Arial" panose="020B0604020202020204" pitchFamily="34" charset="0"/>
              <a:buChar char="•"/>
              <a:tabLst>
                <a:tab pos="171450" algn="l"/>
              </a:tabLst>
            </a:pPr>
            <a:r>
              <a:rPr lang="da-DK" sz="1050" dirty="0">
                <a:ea typeface="Calibri" panose="020F0502020204030204" pitchFamily="34" charset="0"/>
                <a:cs typeface="Times New Roman" panose="02020603050405020304" pitchFamily="18" charset="0"/>
              </a:rPr>
              <a:t>Implementering i organisationen</a:t>
            </a: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da-DK" sz="1050" dirty="0">
                <a:ea typeface="Calibri" panose="020F0502020204030204" pitchFamily="34" charset="0"/>
                <a:cs typeface="Times New Roman" panose="02020603050405020304" pitchFamily="18" charset="0"/>
              </a:rPr>
              <a:t>Deltager i og bidrager med ressource til VIF (Vestegnens Indkøbsforum)</a:t>
            </a:r>
          </a:p>
          <a:p>
            <a:pPr marL="514350" lvl="1" indent="-171450">
              <a:lnSpc>
                <a:spcPct val="115000"/>
              </a:lnSpc>
              <a:buFont typeface="Arial" panose="020B0604020202020204" pitchFamily="34" charset="0"/>
              <a:buChar char="•"/>
              <a:tabLst>
                <a:tab pos="171450" algn="l"/>
              </a:tabLst>
            </a:pPr>
            <a:r>
              <a:rPr lang="da-DK" sz="1050" dirty="0">
                <a:ea typeface="Calibri" panose="020F0502020204030204" pitchFamily="34" charset="0"/>
                <a:cs typeface="Times New Roman" panose="02020603050405020304" pitchFamily="18" charset="0"/>
              </a:rPr>
              <a:t>Årsrapport (Compliancerapport), Arbejdsgruppe, Ekspertgruppe, Strategigruppe, VIF-udbudsplan</a:t>
            </a: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da-DK" sz="1050" dirty="0">
                <a:ea typeface="Calibri" panose="020F0502020204030204" pitchFamily="34" charset="0"/>
                <a:cs typeface="Times New Roman" panose="02020603050405020304" pitchFamily="18" charset="0"/>
              </a:rPr>
              <a:t>Tilslutning til SKI-aftaler og implementering</a:t>
            </a: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da-DK" sz="1050" dirty="0">
                <a:ea typeface="Calibri" panose="020F0502020204030204" pitchFamily="34" charset="0"/>
                <a:cs typeface="Times New Roman" panose="02020603050405020304" pitchFamily="18" charset="0"/>
              </a:rPr>
              <a:t>Gennemføre mini-udbud og dynamisk indkøb i regi af SKI</a:t>
            </a: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da-DK" sz="1050" dirty="0">
                <a:ea typeface="Calibri" panose="020F0502020204030204" pitchFamily="34" charset="0"/>
                <a:cs typeface="Times New Roman" panose="02020603050405020304" pitchFamily="18" charset="0"/>
              </a:rPr>
              <a:t>Tilbudsindhentninger efter UL § 193, Tilbudsindhentninger (øvrige)</a:t>
            </a: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da-DK" sz="1050" dirty="0">
                <a:ea typeface="Calibri" panose="020F0502020204030204" pitchFamily="34" charset="0"/>
                <a:cs typeface="Times New Roman" panose="02020603050405020304" pitchFamily="18" charset="0"/>
              </a:rPr>
              <a:t>Tværkommunale aftaler</a:t>
            </a: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</a:tabLst>
            </a:pPr>
            <a:endParaRPr lang="da-DK" sz="105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da-DK" sz="1050" dirty="0">
                <a:ea typeface="Calibri" panose="020F0502020204030204" pitchFamily="34" charset="0"/>
                <a:cs typeface="Times New Roman" panose="02020603050405020304" pitchFamily="18" charset="0"/>
              </a:rPr>
              <a:t>Kontrakter/Samhandelsaftaler</a:t>
            </a:r>
          </a:p>
          <a:p>
            <a:pPr marL="600075" lvl="1" indent="-257175">
              <a:lnSpc>
                <a:spcPct val="115000"/>
              </a:lnSpc>
              <a:buFont typeface="Arial" panose="020B0604020202020204" pitchFamily="34" charset="0"/>
              <a:buChar char="•"/>
              <a:tabLst>
                <a:tab pos="171450" algn="l"/>
              </a:tabLst>
            </a:pPr>
            <a:r>
              <a:rPr lang="da-DK" sz="1050" dirty="0"/>
              <a:t>Kontraktforlængelser og -ændringer inkl. forhandling af vilkår og brug af optioner</a:t>
            </a:r>
          </a:p>
          <a:p>
            <a:pPr marL="600075" lvl="1" indent="-257175">
              <a:lnSpc>
                <a:spcPct val="115000"/>
              </a:lnSpc>
              <a:buFont typeface="Arial" panose="020B0604020202020204" pitchFamily="34" charset="0"/>
              <a:buChar char="•"/>
              <a:tabLst>
                <a:tab pos="171450" algn="l"/>
              </a:tabLst>
            </a:pPr>
            <a:r>
              <a:rPr lang="da-DK" sz="1050" dirty="0"/>
              <a:t>Håndtere prisreguleringer</a:t>
            </a:r>
          </a:p>
          <a:p>
            <a:pPr marL="600075" lvl="1" indent="-257175">
              <a:lnSpc>
                <a:spcPct val="115000"/>
              </a:lnSpc>
              <a:buFont typeface="Arial" panose="020B0604020202020204" pitchFamily="34" charset="0"/>
              <a:buChar char="•"/>
              <a:tabLst>
                <a:tab pos="171450" algn="l"/>
              </a:tabLst>
            </a:pPr>
            <a:r>
              <a:rPr lang="da-DK" sz="1050" dirty="0"/>
              <a:t>Have kontakt med de strategisk vigtige leverandører og afholde statusmøder</a:t>
            </a:r>
          </a:p>
          <a:p>
            <a:pPr marL="600075" lvl="1" indent="-257175">
              <a:lnSpc>
                <a:spcPct val="115000"/>
              </a:lnSpc>
              <a:buFont typeface="Arial" panose="020B0604020202020204" pitchFamily="34" charset="0"/>
              <a:buChar char="•"/>
              <a:tabLst>
                <a:tab pos="171450" algn="l"/>
              </a:tabLst>
            </a:pPr>
            <a:r>
              <a:rPr lang="da-DK" sz="1050" dirty="0"/>
              <a:t>Rådgivning om anvendelse af kontrakter</a:t>
            </a:r>
            <a:endParaRPr lang="da-DK" sz="105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da-DK" sz="1050" dirty="0">
                <a:ea typeface="Calibri" panose="020F0502020204030204" pitchFamily="34" charset="0"/>
                <a:cs typeface="Times New Roman" panose="02020603050405020304" pitchFamily="18" charset="0"/>
              </a:rPr>
              <a:t>Udarbejde indkøbspolitik og rådgive herom</a:t>
            </a: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da-DK" sz="1050" dirty="0">
                <a:ea typeface="Calibri" panose="020F0502020204030204" pitchFamily="34" charset="0"/>
                <a:cs typeface="Times New Roman" panose="02020603050405020304" pitchFamily="18" charset="0"/>
              </a:rPr>
              <a:t>Råd og vejledning ift. udbud, indkøb og kontrakter</a:t>
            </a: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da-DK" sz="1050" dirty="0">
                <a:ea typeface="Calibri" panose="020F0502020204030204" pitchFamily="34" charset="0"/>
                <a:cs typeface="Times New Roman" panose="02020603050405020304" pitchFamily="18" charset="0"/>
              </a:rPr>
              <a:t>Indkøbssystem: </a:t>
            </a:r>
          </a:p>
          <a:p>
            <a:pPr marL="600075" lvl="1" indent="-257175">
              <a:lnSpc>
                <a:spcPct val="115000"/>
              </a:lnSpc>
              <a:buFont typeface="Arial" panose="020B0604020202020204" pitchFamily="34" charset="0"/>
              <a:buChar char="•"/>
              <a:tabLst>
                <a:tab pos="171450" algn="l"/>
              </a:tabLst>
            </a:pPr>
            <a:r>
              <a:rPr lang="da-DK" sz="1050" dirty="0">
                <a:ea typeface="Calibri" panose="020F0502020204030204" pitchFamily="34" charset="0"/>
                <a:cs typeface="Times New Roman" panose="02020603050405020304" pitchFamily="18" charset="0"/>
              </a:rPr>
              <a:t>Opsætning af system og brugere</a:t>
            </a:r>
          </a:p>
          <a:p>
            <a:pPr marL="600075" lvl="1" indent="-257175">
              <a:lnSpc>
                <a:spcPct val="115000"/>
              </a:lnSpc>
              <a:buFont typeface="Arial" panose="020B0604020202020204" pitchFamily="34" charset="0"/>
              <a:buChar char="•"/>
              <a:tabLst>
                <a:tab pos="171450" algn="l"/>
              </a:tabLst>
            </a:pPr>
            <a:r>
              <a:rPr lang="da-DK" sz="1050" dirty="0">
                <a:ea typeface="Calibri" panose="020F0502020204030204" pitchFamily="34" charset="0"/>
                <a:cs typeface="Times New Roman" panose="02020603050405020304" pitchFamily="18" charset="0"/>
              </a:rPr>
              <a:t>Undervisning og vejledning i brug af systemet</a:t>
            </a:r>
          </a:p>
          <a:p>
            <a:pPr marL="600075" lvl="1" indent="-257175">
              <a:lnSpc>
                <a:spcPct val="115000"/>
              </a:lnSpc>
              <a:buFont typeface="Arial" panose="020B0604020202020204" pitchFamily="34" charset="0"/>
              <a:buChar char="•"/>
              <a:tabLst>
                <a:tab pos="171450" algn="l"/>
              </a:tabLst>
            </a:pPr>
            <a:r>
              <a:rPr lang="da-DK" sz="1050" dirty="0">
                <a:ea typeface="Calibri" panose="020F0502020204030204" pitchFamily="34" charset="0"/>
                <a:cs typeface="Times New Roman" panose="02020603050405020304" pitchFamily="18" charset="0"/>
              </a:rPr>
              <a:t>Kataloger, styring, oprettelser og ændringer</a:t>
            </a:r>
          </a:p>
          <a:p>
            <a:pPr marL="600075" lvl="1" indent="-257175">
              <a:lnSpc>
                <a:spcPct val="115000"/>
              </a:lnSpc>
              <a:buFont typeface="Arial" panose="020B0604020202020204" pitchFamily="34" charset="0"/>
              <a:buChar char="•"/>
              <a:tabLst>
                <a:tab pos="171450" algn="l"/>
              </a:tabLst>
            </a:pPr>
            <a:r>
              <a:rPr lang="da-DK" sz="1050" dirty="0">
                <a:ea typeface="Calibri" panose="020F0502020204030204" pitchFamily="34" charset="0"/>
                <a:cs typeface="Times New Roman" panose="02020603050405020304" pitchFamily="18" charset="0"/>
              </a:rPr>
              <a:t>Kontraktstyring</a:t>
            </a:r>
          </a:p>
          <a:p>
            <a:pPr marL="600075" lvl="1" indent="-257175">
              <a:lnSpc>
                <a:spcPct val="115000"/>
              </a:lnSpc>
              <a:buFont typeface="Arial" panose="020B0604020202020204" pitchFamily="34" charset="0"/>
              <a:buChar char="•"/>
              <a:tabLst>
                <a:tab pos="171450" algn="l"/>
              </a:tabLst>
            </a:pPr>
            <a:r>
              <a:rPr lang="da-DK" sz="1050" dirty="0">
                <a:ea typeface="Calibri" panose="020F0502020204030204" pitchFamily="34" charset="0"/>
                <a:cs typeface="Times New Roman" panose="02020603050405020304" pitchFamily="18" charset="0"/>
              </a:rPr>
              <a:t>Datablade</a:t>
            </a:r>
          </a:p>
          <a:p>
            <a:pPr marL="600075" lvl="1" indent="-257175">
              <a:lnSpc>
                <a:spcPct val="115000"/>
              </a:lnSpc>
              <a:buFont typeface="Arial" panose="020B0604020202020204" pitchFamily="34" charset="0"/>
              <a:buChar char="•"/>
              <a:tabLst>
                <a:tab pos="171450" algn="l"/>
              </a:tabLst>
            </a:pPr>
            <a:r>
              <a:rPr lang="da-DK" sz="1050" dirty="0">
                <a:ea typeface="Calibri" panose="020F0502020204030204" pitchFamily="34" charset="0"/>
                <a:cs typeface="Times New Roman" panose="02020603050405020304" pitchFamily="18" charset="0"/>
              </a:rPr>
              <a:t>Nyhedsplatform</a:t>
            </a:r>
          </a:p>
          <a:p>
            <a:pPr marL="600075" lvl="1" indent="-257175">
              <a:lnSpc>
                <a:spcPct val="115000"/>
              </a:lnSpc>
              <a:buFont typeface="Arial" panose="020B0604020202020204" pitchFamily="34" charset="0"/>
              <a:buChar char="•"/>
              <a:tabLst>
                <a:tab pos="171450" algn="l"/>
              </a:tabLst>
            </a:pPr>
            <a:r>
              <a:rPr lang="da-DK" sz="1050" dirty="0">
                <a:ea typeface="Calibri" panose="020F0502020204030204" pitchFamily="34" charset="0"/>
                <a:cs typeface="Times New Roman" panose="02020603050405020304" pitchFamily="18" charset="0"/>
              </a:rPr>
              <a:t>Support</a:t>
            </a:r>
          </a:p>
          <a:p>
            <a:pPr marL="600075" lvl="1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</a:tabLst>
            </a:pPr>
            <a:endParaRPr lang="da-DK" sz="105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da-DK" sz="1050" dirty="0"/>
              <a:t>Leverandøropfølgning og evaluering</a:t>
            </a:r>
            <a:endParaRPr lang="da-DK" sz="1050" dirty="0">
              <a:cs typeface="Times New Roman" panose="02020603050405020304" pitchFamily="18" charset="0"/>
            </a:endParaRP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da-DK" sz="1050" dirty="0"/>
              <a:t>Indkøbsanalysesystem: Brugerstyring, Dataanalyse for optimering af indkøb</a:t>
            </a:r>
            <a:r>
              <a:rPr lang="da-DK" sz="1050" dirty="0">
                <a:ea typeface="Calibri" panose="020F0502020204030204" pitchFamily="34" charset="0"/>
                <a:cs typeface="Times New Roman" panose="02020603050405020304" pitchFamily="18" charset="0"/>
              </a:rPr>
              <a:t> og Compliance-opfølgning</a:t>
            </a: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da-DK" sz="1050" dirty="0"/>
              <a:t>Identificere behov for nye aftaler</a:t>
            </a:r>
            <a:endParaRPr lang="da-DK" sz="105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da-DK" sz="1050" dirty="0"/>
              <a:t>Optimere lokale indkøb ud fra pris og kvalitet</a:t>
            </a:r>
            <a:endParaRPr lang="da-DK" sz="105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00075" lvl="1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</a:tabLst>
            </a:pPr>
            <a:endParaRPr lang="da-DK" sz="105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</a:tabLst>
            </a:pPr>
            <a:endParaRPr lang="da-DK" sz="105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buNone/>
              <a:tabLst>
                <a:tab pos="171450" algn="l"/>
              </a:tabLst>
            </a:pPr>
            <a:endParaRPr lang="da-DK" sz="105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21410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D51A5D-C282-7B14-E893-B4805937E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ea typeface="Calibri" panose="020F0502020204030204" pitchFamily="34" charset="0"/>
                <a:cs typeface="Times New Roman" panose="02020603050405020304" pitchFamily="18" charset="0"/>
              </a:rPr>
              <a:t>Ledelsesmæssige opgaver i kommunens enheder</a:t>
            </a:r>
            <a:br>
              <a:rPr lang="da-DK" dirty="0"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a-DK" dirty="0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252C09BD-F070-01F2-947B-7EE9DF02FF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1862827"/>
            <a:ext cx="7668680" cy="3186782"/>
          </a:xfrm>
          <a:prstGeom prst="roundRect">
            <a:avLst/>
          </a:prstGeom>
          <a:solidFill>
            <a:schemeClr val="accent1"/>
          </a:solidFill>
          <a:ln w="25400" cap="flat" cmpd="sng" algn="ctr">
            <a:solidFill>
              <a:schemeClr val="accent3"/>
            </a:solidFill>
            <a:prstDash val="solid"/>
          </a:ln>
          <a:effectLst/>
        </p:spPr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  <a:tab pos="621030" algn="l"/>
              </a:tabLst>
            </a:pPr>
            <a:r>
              <a:rPr lang="da-DK" dirty="0">
                <a:solidFill>
                  <a:schemeClr val="lt1"/>
                </a:solidFill>
                <a:latin typeface="+mn-lt"/>
                <a:cs typeface="Times New Roman" panose="02020603050405020304" pitchFamily="18" charset="0"/>
              </a:rPr>
              <a:t>Sikre at indkøbspolitikken er kendt af ledere og medarbejderne</a:t>
            </a: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  <a:tab pos="621030" algn="l"/>
              </a:tabLst>
            </a:pPr>
            <a:r>
              <a:rPr lang="da-DK" dirty="0">
                <a:solidFill>
                  <a:schemeClr val="lt1"/>
                </a:solidFill>
                <a:latin typeface="+mn-lt"/>
                <a:cs typeface="Times New Roman" panose="02020603050405020304" pitchFamily="18" charset="0"/>
              </a:rPr>
              <a:t>Være rollemodel for at overholde politikken og reagere på brud herpå</a:t>
            </a: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  <a:tab pos="621030" algn="l"/>
              </a:tabLst>
            </a:pPr>
            <a:r>
              <a:rPr lang="da-DK" dirty="0">
                <a:solidFill>
                  <a:schemeClr val="lt1"/>
                </a:solidFill>
                <a:latin typeface="+mn-lt"/>
                <a:cs typeface="Times New Roman" panose="02020603050405020304" pitchFamily="18" charset="0"/>
              </a:rPr>
              <a:t>Sikre at medarbejderne får den nødvendige forståelse for indkøbssystemet</a:t>
            </a: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  <a:tab pos="621030" algn="l"/>
              </a:tabLst>
            </a:pPr>
            <a:r>
              <a:rPr lang="da-DK" dirty="0">
                <a:solidFill>
                  <a:schemeClr val="lt1"/>
                </a:solidFill>
                <a:latin typeface="+mn-lt"/>
                <a:cs typeface="Times New Roman" panose="02020603050405020304" pitchFamily="18" charset="0"/>
              </a:rPr>
              <a:t>Fremme dialog mellem indkøbsafdeling og deres egne medarbejdere</a:t>
            </a: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  <a:tab pos="621030" algn="l"/>
              </a:tabLst>
            </a:pPr>
            <a:r>
              <a:rPr lang="da-DK" dirty="0">
                <a:solidFill>
                  <a:schemeClr val="lt1"/>
                </a:solidFill>
                <a:cs typeface="Times New Roman" panose="02020603050405020304" pitchFamily="18" charset="0"/>
              </a:rPr>
              <a:t>Sikre opfølgning på kontrakter under lederens ansvarsområde</a:t>
            </a: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  <a:tab pos="621030" algn="l"/>
              </a:tabLst>
            </a:pPr>
            <a:r>
              <a:rPr lang="da-DK" dirty="0">
                <a:solidFill>
                  <a:schemeClr val="lt1"/>
                </a:solidFill>
                <a:latin typeface="+mn-lt"/>
                <a:cs typeface="Times New Roman" panose="02020603050405020304" pitchFamily="18" charset="0"/>
              </a:rPr>
              <a:t>Melde ønsker til nye eller kommend</a:t>
            </a:r>
            <a:r>
              <a:rPr lang="da-DK" dirty="0">
                <a:solidFill>
                  <a:schemeClr val="lt1"/>
                </a:solidFill>
                <a:cs typeface="Times New Roman" panose="02020603050405020304" pitchFamily="18" charset="0"/>
              </a:rPr>
              <a:t>e udbud ind til prioritering på udbudsplanen</a:t>
            </a:r>
            <a:endParaRPr lang="da-DK" dirty="0">
              <a:solidFill>
                <a:schemeClr val="lt1"/>
              </a:solidFill>
              <a:latin typeface="+mn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34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CC1C4E-0BCD-3EDA-44CF-FC2196872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327" y="584201"/>
            <a:ext cx="8644177" cy="1116012"/>
          </a:xfrm>
        </p:spPr>
        <p:txBody>
          <a:bodyPr/>
          <a:lstStyle/>
          <a:p>
            <a:r>
              <a:rPr lang="da-DK" dirty="0"/>
              <a:t>Administrative (decentrale) medarbejdere/indkøbere</a:t>
            </a:r>
            <a:br>
              <a:rPr lang="da-DK" sz="2400" b="1" dirty="0"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a-DK" sz="2400" b="1" dirty="0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F074A267-50FA-AFAD-F5AD-803F2060D9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1689898"/>
            <a:ext cx="7629458" cy="34028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da-DK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Sørge for at købe ind gennem indkøbssystemet</a:t>
            </a: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da-DK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Overholde indkøbspolitikken</a:t>
            </a: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da-DK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Tjekke at leverancer stemmer overens med følgeseddel</a:t>
            </a: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da-DK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Håndtere reklamationer/fejl el. orientere udbud &amp; indkøb herom</a:t>
            </a: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da-DK" dirty="0"/>
              <a:t>Rådgive kolleger om muligheder og regler for indkøb</a:t>
            </a:r>
            <a:endParaRPr lang="da-DK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da-DK" dirty="0"/>
              <a:t>Optimere lokale indkøb ud fra pris og kvalitet</a:t>
            </a: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da-DK" dirty="0"/>
              <a:t>Bruge godkendte leverandører</a:t>
            </a:r>
            <a:endParaRPr lang="da-DK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" indent="-257175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da-DK" dirty="0">
                <a:ea typeface="Calibri" panose="020F0502020204030204" pitchFamily="34" charset="0"/>
                <a:cs typeface="Times New Roman" panose="02020603050405020304" pitchFamily="18" charset="0"/>
              </a:rPr>
              <a:t>Oprette favoritlister til afdelingen og enheden</a:t>
            </a:r>
          </a:p>
        </p:txBody>
      </p:sp>
    </p:spTree>
    <p:extLst>
      <p:ext uri="{BB962C8B-B14F-4D97-AF65-F5344CB8AC3E}">
        <p14:creationId xmlns:p14="http://schemas.microsoft.com/office/powerpoint/2010/main" val="922079228"/>
      </p:ext>
    </p:extLst>
  </p:cSld>
  <p:clrMapOvr>
    <a:masterClrMapping/>
  </p:clrMapOvr>
</p:sld>
</file>

<file path=ppt/theme/theme1.xml><?xml version="1.0" encoding="utf-8"?>
<a:theme xmlns:a="http://schemas.openxmlformats.org/drawingml/2006/main" name="Albertslund Kommune">
  <a:themeElements>
    <a:clrScheme name="1 Albertslund Miljø &amp; Teknik">
      <a:dk1>
        <a:srgbClr val="7F7F7F"/>
      </a:dk1>
      <a:lt1>
        <a:srgbClr val="FFFFFF"/>
      </a:lt1>
      <a:dk2>
        <a:srgbClr val="000000"/>
      </a:dk2>
      <a:lt2>
        <a:srgbClr val="034EA2"/>
      </a:lt2>
      <a:accent1>
        <a:srgbClr val="497729"/>
      </a:accent1>
      <a:accent2>
        <a:srgbClr val="92AD7F"/>
      </a:accent2>
      <a:accent3>
        <a:srgbClr val="37591F"/>
      </a:accent3>
      <a:accent4>
        <a:srgbClr val="6D9254"/>
      </a:accent4>
      <a:accent5>
        <a:srgbClr val="B6C9A9"/>
      </a:accent5>
      <a:accent6>
        <a:srgbClr val="DBE4D4"/>
      </a:accent6>
      <a:hlink>
        <a:srgbClr val="497729"/>
      </a:hlink>
      <a:folHlink>
        <a:srgbClr val="8CC63F"/>
      </a:folHlink>
    </a:clrScheme>
    <a:fontScheme name="Albertslund">
      <a:majorFont>
        <a:latin typeface="Open Sans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>
          <a:solidFill>
            <a:schemeClr val="accent1"/>
          </a:solidFill>
        </a:ln>
      </a:spPr>
      <a:bodyPr rtlCol="0" anchor="ctr"/>
      <a:lstStyle>
        <a:defPPr algn="ctr">
          <a:defRPr i="1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i="1"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æsentation13" id="{32474A45-09E3-4387-B1D5-7DE081BEA09C}" vid="{8AAEFCF0-25E8-4DCC-B300-AAEA9924123C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4850254362C940946C9E3415018D46" ma:contentTypeVersion="13" ma:contentTypeDescription="Create a new document." ma:contentTypeScope="" ma:versionID="e9f51d46ee79c85f6d805f536264a603">
  <xsd:schema xmlns:xsd="http://www.w3.org/2001/XMLSchema" xmlns:xs="http://www.w3.org/2001/XMLSchema" xmlns:p="http://schemas.microsoft.com/office/2006/metadata/properties" xmlns:ns3="0e0e7eb9-2258-4e0d-82c5-d1b5dada5b25" xmlns:ns4="151b2090-eb0a-4182-ad03-f0042447ea1d" targetNamespace="http://schemas.microsoft.com/office/2006/metadata/properties" ma:root="true" ma:fieldsID="8d850b9ef0c19bf1f4d5f3ca7e67ce3f" ns3:_="" ns4:_="">
    <xsd:import namespace="0e0e7eb9-2258-4e0d-82c5-d1b5dada5b25"/>
    <xsd:import namespace="151b2090-eb0a-4182-ad03-f0042447ea1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SearchProperties" minOccurs="0"/>
                <xsd:element ref="ns3:MediaServiceObjectDetectorVersions" minOccurs="0"/>
                <xsd:element ref="ns3:_activity" minOccurs="0"/>
                <xsd:element ref="ns3:MediaServiceDateTaken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0e7eb9-2258-4e0d-82c5-d1b5dada5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7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1b2090-eb0a-4182-ad03-f0042447ea1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0e0e7eb9-2258-4e0d-82c5-d1b5dada5b25" xsi:nil="true"/>
  </documentManagement>
</p:properties>
</file>

<file path=customXml/itemProps1.xml><?xml version="1.0" encoding="utf-8"?>
<ds:datastoreItem xmlns:ds="http://schemas.openxmlformats.org/officeDocument/2006/customXml" ds:itemID="{02130464-5156-43AF-9BB2-A44D9442D7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0e7eb9-2258-4e0d-82c5-d1b5dada5b25"/>
    <ds:schemaRef ds:uri="151b2090-eb0a-4182-ad03-f0042447ea1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278D254-0DB2-4DE8-AFAE-7C530E80BEF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576114C-91F2-40FD-8B65-DCC786078F92}">
  <ds:schemaRefs>
    <ds:schemaRef ds:uri="151b2090-eb0a-4182-ad03-f0042447ea1d"/>
    <ds:schemaRef ds:uri="http://purl.org/dc/elements/1.1/"/>
    <ds:schemaRef ds:uri="http://www.w3.org/XML/1998/namespace"/>
    <ds:schemaRef ds:uri="http://purl.org/dc/terms/"/>
    <ds:schemaRef ds:uri="0e0e7eb9-2258-4e0d-82c5-d1b5dada5b25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03_gron_16_9</Template>
  <TotalTime>69</TotalTime>
  <Words>671</Words>
  <Application>Microsoft Office PowerPoint</Application>
  <PresentationFormat>Skærmshow (4:3)</PresentationFormat>
  <Paragraphs>101</Paragraphs>
  <Slides>8</Slides>
  <Notes>4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9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8" baseType="lpstr">
      <vt:lpstr>Wingdings</vt:lpstr>
      <vt:lpstr>Symbol</vt:lpstr>
      <vt:lpstr>Arial</vt:lpstr>
      <vt:lpstr>Calibri</vt:lpstr>
      <vt:lpstr>Trebuchet MS</vt:lpstr>
      <vt:lpstr>Georgia</vt:lpstr>
      <vt:lpstr>Arial Unicode MS</vt:lpstr>
      <vt:lpstr>Times New Roman</vt:lpstr>
      <vt:lpstr>Open Sans</vt:lpstr>
      <vt:lpstr>Albertslund Kommune</vt:lpstr>
      <vt:lpstr>Roller og Ansvar</vt:lpstr>
      <vt:lpstr>Roller og ansvar – Økonomi Styring </vt:lpstr>
      <vt:lpstr>Roller og ansvar – Økonomi Drift </vt:lpstr>
      <vt:lpstr>Roller og ansvar - Lederen</vt:lpstr>
      <vt:lpstr>Roller og Ansvar – Administrativ medarbejde </vt:lpstr>
      <vt:lpstr>Roller og Ansvar - Udbud &amp; Indkøb</vt:lpstr>
      <vt:lpstr>Ledelsesmæssige opgaver i kommunens enheder </vt:lpstr>
      <vt:lpstr>Administrative (decentrale) medarbejdere/indkøbere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Gül Bahar Kilic Corap</dc:creator>
  <cp:lastModifiedBy>Sofie Lennart Nilsson Pilman</cp:lastModifiedBy>
  <cp:revision>6</cp:revision>
  <dcterms:created xsi:type="dcterms:W3CDTF">2026-03-20T09:47:26Z</dcterms:created>
  <dcterms:modified xsi:type="dcterms:W3CDTF">2026-07-09T09:22:15Z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 by">
    <vt:lpwstr>www.skabelondesign.dk</vt:lpwstr>
  </property>
  <property fmtid="{D5CDD505-2E9C-101B-9397-08002B2CF9AE}" pid="3" name="ContentTypeId">
    <vt:lpwstr>0x010100884850254362C940946C9E3415018D46</vt:lpwstr>
  </property>
</Properties>
</file>