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69" r:id="rId2"/>
    <p:sldId id="263" r:id="rId3"/>
    <p:sldId id="264" r:id="rId4"/>
    <p:sldId id="265" r:id="rId5"/>
    <p:sldId id="266" r:id="rId6"/>
    <p:sldId id="267" r:id="rId7"/>
    <p:sldId id="268" r:id="rId8"/>
    <p:sldId id="270" r:id="rId9"/>
  </p:sldIdLst>
  <p:sldSz cx="9144000" cy="6858000" type="screen4x3"/>
  <p:notesSz cx="6797675" cy="9926638"/>
  <p:embeddedFontLst>
    <p:embeddedFont>
      <p:font typeface="Arial Unicode MS" panose="020B0604020202020204" charset="-128"/>
      <p:regular r:id="rId11"/>
    </p:embeddedFont>
    <p:embeddedFont>
      <p:font typeface="Georgia" panose="02040502050405020303" pitchFamily="18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</p:embeddedFont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orient="horz" pos="3929">
          <p15:clr>
            <a:srgbClr val="A4A3A4"/>
          </p15:clr>
        </p15:guide>
        <p15:guide id="3" orient="horz" pos="368">
          <p15:clr>
            <a:srgbClr val="A4A3A4"/>
          </p15:clr>
        </p15:guide>
        <p15:guide id="4" orient="horz" pos="2560">
          <p15:clr>
            <a:srgbClr val="A4A3A4"/>
          </p15:clr>
        </p15:guide>
        <p15:guide id="5" orient="horz" pos="2441">
          <p15:clr>
            <a:srgbClr val="A4A3A4"/>
          </p15:clr>
        </p15:guide>
        <p15:guide id="6" orient="horz" pos="96">
          <p15:clr>
            <a:srgbClr val="A4A3A4"/>
          </p15:clr>
        </p15:guide>
        <p15:guide id="7" orient="horz" pos="4133">
          <p15:clr>
            <a:srgbClr val="A4A3A4"/>
          </p15:clr>
        </p15:guide>
        <p15:guide id="8" orient="horz" pos="28" userDrawn="1">
          <p15:clr>
            <a:srgbClr val="A4A3A4"/>
          </p15:clr>
        </p15:guide>
        <p15:guide id="9" pos="317">
          <p15:clr>
            <a:srgbClr val="A4A3A4"/>
          </p15:clr>
        </p15:guide>
        <p15:guide id="10" pos="5443">
          <p15:clr>
            <a:srgbClr val="A4A3A4"/>
          </p15:clr>
        </p15:guide>
        <p15:guide id="11" pos="2821">
          <p15:clr>
            <a:srgbClr val="A4A3A4"/>
          </p15:clr>
        </p15:guide>
        <p15:guide id="12" pos="2939">
          <p15:clr>
            <a:srgbClr val="A4A3A4"/>
          </p15:clr>
        </p15:guide>
        <p15:guide id="13" pos="105">
          <p15:clr>
            <a:srgbClr val="A4A3A4"/>
          </p15:clr>
        </p15:guide>
        <p15:guide id="14" pos="56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CCC8"/>
    <a:srgbClr val="7F7F7F"/>
    <a:srgbClr val="EC008C"/>
    <a:srgbClr val="FFDD00"/>
    <a:srgbClr val="BF1F24"/>
    <a:srgbClr val="F79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howGuides="1">
      <p:cViewPr varScale="1">
        <p:scale>
          <a:sx n="80" d="100"/>
          <a:sy n="80" d="100"/>
        </p:scale>
        <p:origin x="1524" y="96"/>
      </p:cViewPr>
      <p:guideLst>
        <p:guide orient="horz" pos="1071"/>
        <p:guide orient="horz" pos="3929"/>
        <p:guide orient="horz" pos="368"/>
        <p:guide orient="horz" pos="2560"/>
        <p:guide orient="horz" pos="2441"/>
        <p:guide orient="horz" pos="96"/>
        <p:guide orient="horz" pos="4133"/>
        <p:guide orient="horz" pos="28"/>
        <p:guide pos="317"/>
        <p:guide pos="5443"/>
        <p:guide pos="2821"/>
        <p:guide pos="2939"/>
        <p:guide pos="105"/>
        <p:guide pos="56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75D998-57E5-48B9-8D5D-41860F536BB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2011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88304" y="1908000"/>
            <a:ext cx="7589610" cy="1618714"/>
          </a:xfrm>
        </p:spPr>
        <p:txBody>
          <a:bodyPr anchor="b" anchorCtr="0"/>
          <a:lstStyle>
            <a:lvl1pPr>
              <a:lnSpc>
                <a:spcPct val="83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Klik, og tilføj titel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0184" y="3814166"/>
            <a:ext cx="7439598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 dirty="0"/>
              <a:t>Klik, og tilføj underoverskrift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smtClean="0"/>
              <a:pPr/>
              <a:t>6. december 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6660740" cy="15240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" name="Billede 2" descr="Et billede, der indeholder Font/skrifttype, tekst, sort&#10;&#10;Automatisk genereret beskrivelse">
            <a:extLst>
              <a:ext uri="{FF2B5EF4-FFF2-40B4-BE49-F238E27FC236}">
                <a16:creationId xmlns:a16="http://schemas.microsoft.com/office/drawing/2014/main" id="{D29AF4A2-123A-4D7C-9F56-1DC38B815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653027"/>
            <a:ext cx="6984776" cy="1060957"/>
          </a:xfrm>
          <a:prstGeom prst="rect">
            <a:avLst/>
          </a:prstGeom>
        </p:spPr>
      </p:pic>
      <p:pic>
        <p:nvPicPr>
          <p:cNvPr id="10" name="Billede 9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932FA2D8-2FD4-25F3-0BE4-15E7F6381A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367258"/>
            <a:ext cx="1546089" cy="302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7" y="584201"/>
            <a:ext cx="8137525" cy="5653112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BCECD-DF0F-4558-8209-8405D1F1D426}" type="datetime2">
              <a:rPr lang="da-DK" noProof="0"/>
              <a:pPr/>
              <a:t>6. december 2023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666074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35900-392D-46F4-8341-366E91CBDAA0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82682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kille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9975" y="584200"/>
            <a:ext cx="3761985" cy="2519931"/>
          </a:xfrm>
        </p:spPr>
        <p:txBody>
          <a:bodyPr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Klik,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237" y="3360904"/>
            <a:ext cx="3761985" cy="703096"/>
          </a:xfrm>
        </p:spPr>
        <p:txBody>
          <a:bodyPr/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 dirty="0"/>
              <a:t>Klik, og tilføj 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7C61A6-647D-4B2B-8346-C503198F10DB}" type="datetime2">
              <a:rPr lang="da-DK" noProof="0" smtClean="0"/>
              <a:pPr/>
              <a:t>6. december 2023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6660740" cy="15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A7DE-EF32-49F9-A743-135778064C71}" type="slidenum">
              <a:rPr lang="da-DK" noProof="0"/>
              <a:pPr/>
              <a:t>‹nr.›</a:t>
            </a:fld>
            <a:endParaRPr lang="da-DK" noProof="0"/>
          </a:p>
        </p:txBody>
      </p:sp>
      <p:pic>
        <p:nvPicPr>
          <p:cNvPr id="9" name="Billede 8" descr="Et billede, der indeholder tegning, skitse, clipart, Stregtegning&#10;&#10;Automatisk genereret beskrivelse">
            <a:extLst>
              <a:ext uri="{FF2B5EF4-FFF2-40B4-BE49-F238E27FC236}">
                <a16:creationId xmlns:a16="http://schemas.microsoft.com/office/drawing/2014/main" id="{D88997D3-F0E1-D803-0CDD-0B5370E108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02" y="700263"/>
            <a:ext cx="4210623" cy="5356448"/>
          </a:xfrm>
          <a:prstGeom prst="rect">
            <a:avLst/>
          </a:prstGeom>
        </p:spPr>
      </p:pic>
      <p:pic>
        <p:nvPicPr>
          <p:cNvPr id="13" name="Billede 12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A921D6FD-9744-F42D-BF1F-FD8B293F9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351238"/>
            <a:ext cx="1397049" cy="27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9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F30C1-C16D-433C-A96A-D83E69CDD0AF}" type="datetime2">
              <a:rPr lang="da-DK" noProof="0"/>
              <a:pPr/>
              <a:t>6. december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666074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6643C-3FBF-4A6C-AE6E-30C03FEB2E00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94160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E8D41-AB85-4137-B54C-08EAF5DD5794}" type="datetime2">
              <a:rPr lang="da-DK"/>
              <a:pPr/>
              <a:t>6. december 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666074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77152-ABBE-41DA-A982-CA0A10BA369D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60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724284"/>
            <a:ext cx="8137525" cy="4537075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BCECD-DF0F-4558-8209-8405D1F1D426}" type="datetime2">
              <a:rPr lang="da-DK" noProof="0"/>
              <a:pPr/>
              <a:t>6. december 2023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666074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35900-392D-46F4-8341-366E91CBDAA0}" type="slidenum">
              <a:rPr lang="da-DK" noProof="0"/>
              <a:pPr/>
              <a:t>‹nr.›</a:t>
            </a:fld>
            <a:endParaRPr lang="da-DK" noProof="0"/>
          </a:p>
        </p:txBody>
      </p:sp>
      <p:pic>
        <p:nvPicPr>
          <p:cNvPr id="8" name="Billede 7" descr="Et billede, der indeholder tegning, skitse, Børnekunst, clipart&#10;&#10;Automatisk genereret beskrivelse">
            <a:extLst>
              <a:ext uri="{FF2B5EF4-FFF2-40B4-BE49-F238E27FC236}">
                <a16:creationId xmlns:a16="http://schemas.microsoft.com/office/drawing/2014/main" id="{FBA93475-EB9A-8129-CD56-A4F71E449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65" y="579513"/>
            <a:ext cx="4280409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9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verskrift og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00213"/>
            <a:ext cx="3975100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700213"/>
            <a:ext cx="3975100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75FBE-562C-41D5-8814-F60D350A2B2D}" type="datetime2">
              <a:rPr lang="da-DK" noProof="0"/>
              <a:pPr/>
              <a:t>6. december 2023</a:t>
            </a:fld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666074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F931-D198-4569-94B6-C4CEBA5B3359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01616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00213"/>
            <a:ext cx="3975099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700213"/>
            <a:ext cx="3975100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75FBE-562C-41D5-8814-F60D350A2B2D}" type="datetime2">
              <a:rPr lang="da-DK" noProof="0"/>
              <a:pPr/>
              <a:t>6. december 2023</a:t>
            </a:fld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666074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F931-D198-4569-94B6-C4CEBA5B3359}" type="slidenum">
              <a:rPr lang="da-DK" noProof="0"/>
              <a:pPr/>
              <a:t>‹nr.›</a:t>
            </a:fld>
            <a:endParaRPr lang="da-DK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65662" y="4064000"/>
            <a:ext cx="3975100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79206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6. december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6660740" cy="152400"/>
          </a:xfrm>
          <a:prstGeom prst="rect">
            <a:avLst/>
          </a:prstGeom>
        </p:spPr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03238" y="1700213"/>
            <a:ext cx="3975100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03238" y="4064000"/>
            <a:ext cx="3975099" cy="21732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665662" y="1700213"/>
            <a:ext cx="3975101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0296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6. december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6660740" cy="152400"/>
          </a:xfrm>
          <a:prstGeom prst="rect">
            <a:avLst/>
          </a:prstGeom>
        </p:spPr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03238" y="1700213"/>
            <a:ext cx="3975100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03238" y="4064000"/>
            <a:ext cx="3975099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665662" y="1700213"/>
            <a:ext cx="3975101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665662" y="4064000"/>
            <a:ext cx="3975101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36843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304800"/>
            <a:ext cx="9144000" cy="5220816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6. december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6660740" cy="152400"/>
          </a:xfrm>
          <a:prstGeom prst="rect">
            <a:avLst/>
          </a:prstGeom>
        </p:spPr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4910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 for at redigere titeltypografien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6. december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6660740" cy="152400"/>
          </a:xfrm>
          <a:prstGeom prst="rect">
            <a:avLst/>
          </a:prstGeom>
        </p:spPr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03238" y="1700214"/>
            <a:ext cx="3975100" cy="45370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65662" y="1700214"/>
            <a:ext cx="3975101" cy="3961034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6800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6. december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6660740" cy="152400"/>
          </a:xfrm>
          <a:prstGeom prst="rect">
            <a:avLst/>
          </a:prstGeom>
        </p:spPr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3238" y="1700214"/>
            <a:ext cx="3975100" cy="3745010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65662" y="1700214"/>
            <a:ext cx="3975101" cy="388902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03719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5102"/>
            <a:ext cx="9144000" cy="1524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4326" y="584201"/>
            <a:ext cx="8176437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titeltypografien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00213"/>
            <a:ext cx="813752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0"/>
            <a:ext cx="111956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7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888027E-75D8-4E45-9E8E-1595773F0041}" type="datetime2">
              <a:rPr lang="da-DK" smtClean="0"/>
              <a:pPr/>
              <a:t>6. december 2023</a:t>
            </a:fld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1579" y="0"/>
            <a:ext cx="311766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B6C57A29-F2F5-41C9-9D61-59DDDBBF376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C8B9A421-8EB5-6E56-BB66-AA4624589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02E9491-2522-59DC-9C2A-9935FD1FC70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5677001"/>
            <a:ext cx="6876256" cy="1044474"/>
          </a:xfrm>
          <a:prstGeom prst="rect">
            <a:avLst/>
          </a:prstGeom>
        </p:spPr>
      </p:pic>
      <p:pic>
        <p:nvPicPr>
          <p:cNvPr id="6" name="Billede 5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8ED4123D-C67F-7CF2-B18B-AB2D43D1677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892" y="6356350"/>
            <a:ext cx="1880620" cy="2865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0" r:id="rId10"/>
    <p:sldLayoutId id="2147483787" r:id="rId11"/>
    <p:sldLayoutId id="2147483664" r:id="rId12"/>
    <p:sldLayoutId id="2147483665" r:id="rId13"/>
  </p:sldLayoutIdLst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9pPr>
    </p:titleStyle>
    <p:bodyStyle>
      <a:lvl1pPr marL="324000" indent="-324000" algn="l" rtl="0" eaLnBrk="1" fontAlgn="base" hangingPunct="1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  <a:ea typeface="+mn-ea"/>
          <a:cs typeface="+mn-cs"/>
        </a:defRPr>
      </a:lvl1pPr>
      <a:lvl2pPr marL="640800" indent="-284400" algn="l" rtl="0" eaLnBrk="1" fontAlgn="base" hangingPunct="1">
        <a:spcBef>
          <a:spcPct val="20000"/>
        </a:spcBef>
        <a:spcAft>
          <a:spcPct val="0"/>
        </a:spcAft>
        <a:buChar char="–"/>
        <a:defRPr sz="1800" i="1">
          <a:solidFill>
            <a:schemeClr val="tx1"/>
          </a:solidFill>
          <a:latin typeface="+mn-lt"/>
        </a:defRPr>
      </a:lvl2pPr>
      <a:lvl3pPr marL="871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i="1">
          <a:solidFill>
            <a:schemeClr val="tx1"/>
          </a:solidFill>
          <a:latin typeface="+mn-lt"/>
        </a:defRPr>
      </a:lvl3pPr>
      <a:lvl4pPr marL="1126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i="1">
          <a:solidFill>
            <a:schemeClr val="tx1"/>
          </a:solidFill>
          <a:latin typeface="+mn-lt"/>
        </a:defRPr>
      </a:lvl4pPr>
      <a:lvl5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5pPr>
      <a:lvl6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6pPr>
      <a:lvl7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7pPr>
      <a:lvl8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8pPr>
      <a:lvl9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413B3-1227-F0FC-D3B1-011E1605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 ERFA 2023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189F20-4463-F205-2B85-5BE69D3A4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u="sng" dirty="0"/>
              <a:t>Bemærk:</a:t>
            </a:r>
          </a:p>
          <a:p>
            <a:pPr marL="0" indent="0">
              <a:buNone/>
            </a:pPr>
            <a:r>
              <a:rPr lang="da-DK" b="1" dirty="0"/>
              <a:t>91701000: </a:t>
            </a:r>
            <a:r>
              <a:rPr lang="da-DK" dirty="0"/>
              <a:t>Benyttes ved indtægter/udgifter som er bogført i R2023 men skulle have været i R2024</a:t>
            </a:r>
          </a:p>
          <a:p>
            <a:pPr marL="0" indent="0">
              <a:buNone/>
            </a:pPr>
            <a:r>
              <a:rPr lang="da-DK" b="1" dirty="0"/>
              <a:t>91401099: </a:t>
            </a:r>
            <a:r>
              <a:rPr lang="da-DK" dirty="0"/>
              <a:t>Benyttes ved </a:t>
            </a:r>
            <a:r>
              <a:rPr lang="da-DK" u="sng" dirty="0"/>
              <a:t>tilgodehavender</a:t>
            </a:r>
            <a:r>
              <a:rPr lang="da-DK" dirty="0"/>
              <a:t> der er bogført i R2024 men skulle have været i R2023</a:t>
            </a:r>
          </a:p>
          <a:p>
            <a:pPr marL="0" indent="0">
              <a:buNone/>
            </a:pPr>
            <a:r>
              <a:rPr lang="da-DK" b="1" dirty="0"/>
              <a:t>95601099: </a:t>
            </a:r>
            <a:r>
              <a:rPr lang="da-DK" dirty="0"/>
              <a:t>Benyttes ved </a:t>
            </a:r>
            <a:r>
              <a:rPr lang="da-DK" u="sng" dirty="0"/>
              <a:t>gæld</a:t>
            </a:r>
            <a:r>
              <a:rPr lang="da-DK" dirty="0"/>
              <a:t> (fakturaer) der er bogført i R2024 men skulle have været i R2023</a:t>
            </a:r>
          </a:p>
          <a:p>
            <a:pPr marL="0" indent="0">
              <a:buNone/>
            </a:pPr>
            <a:r>
              <a:rPr lang="da-DK" b="1" dirty="0"/>
              <a:t>95600560: </a:t>
            </a:r>
            <a:r>
              <a:rPr lang="da-DK" dirty="0"/>
              <a:t>Benyttes ved </a:t>
            </a:r>
            <a:r>
              <a:rPr lang="da-DK" dirty="0" err="1"/>
              <a:t>udgiftsrestancebogføringer</a:t>
            </a:r>
            <a:r>
              <a:rPr lang="da-DK" dirty="0"/>
              <a:t> (faktura vedr. R2023 kommer først i 2024)</a:t>
            </a:r>
          </a:p>
          <a:p>
            <a:pPr marL="0" indent="0">
              <a:buNone/>
            </a:pPr>
            <a:r>
              <a:rPr lang="da-DK" b="1" dirty="0"/>
              <a:t>91500560: </a:t>
            </a:r>
            <a:r>
              <a:rPr lang="da-DK" dirty="0"/>
              <a:t>Benyttes ved </a:t>
            </a:r>
            <a:r>
              <a:rPr lang="da-DK" dirty="0" err="1"/>
              <a:t>indtægtsrestancebogføringer</a:t>
            </a:r>
            <a:r>
              <a:rPr lang="da-DK" dirty="0"/>
              <a:t> (indtægter man regner med først kommer ind i banken i 2024, men som vedrører R2023)</a:t>
            </a:r>
            <a:endParaRPr lang="da-DK" b="1" dirty="0"/>
          </a:p>
          <a:p>
            <a:pPr marL="0" indent="0">
              <a:buNone/>
            </a:pPr>
            <a:endParaRPr lang="da-DK" b="1" u="sng" dirty="0"/>
          </a:p>
          <a:p>
            <a:pPr marL="0" indent="0">
              <a:buNone/>
            </a:pPr>
            <a:endParaRPr lang="da-DK" b="1" u="sng" dirty="0"/>
          </a:p>
        </p:txBody>
      </p:sp>
    </p:spTree>
    <p:extLst>
      <p:ext uri="{BB962C8B-B14F-4D97-AF65-F5344CB8AC3E}">
        <p14:creationId xmlns:p14="http://schemas.microsoft.com/office/powerpoint/2010/main" val="166896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7A750-AC39-1259-B1FB-2B8F9BE00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 ERFA 2023</a:t>
            </a:r>
            <a:br>
              <a:rPr lang="da-DK" dirty="0"/>
            </a:br>
            <a:r>
              <a:rPr lang="da-DK" sz="1600" i="1" dirty="0"/>
              <a:t>-Eksempler på omposteringer</a:t>
            </a:r>
            <a:endParaRPr lang="da-DK" i="1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B397D6A-B842-2E4B-ACEB-B26EC67EC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724025"/>
            <a:ext cx="8137525" cy="4537075"/>
          </a:xfrm>
        </p:spPr>
        <p:txBody>
          <a:bodyPr/>
          <a:lstStyle/>
          <a:p>
            <a:pPr marL="0" indent="0">
              <a:buNone/>
            </a:pPr>
            <a:br>
              <a:rPr lang="da-DK" sz="1200" dirty="0">
                <a:ea typeface="Open Sans"/>
                <a:cs typeface="Open Sans"/>
              </a:rPr>
            </a:br>
            <a:r>
              <a:rPr lang="da-DK" sz="1200" dirty="0">
                <a:ea typeface="Open Sans"/>
                <a:cs typeface="Open Sans"/>
              </a:rPr>
              <a:t>Udgift der er bogført i dec. 2023, men som skulle have været bogført i 2024.</a:t>
            </a:r>
            <a:br>
              <a:rPr lang="da-DK" sz="1200" dirty="0">
                <a:ea typeface="Open Sans"/>
                <a:cs typeface="Open Sans"/>
              </a:rPr>
            </a:br>
            <a:r>
              <a:rPr lang="da-DK" sz="1200" b="1" dirty="0">
                <a:ea typeface="Open Sans"/>
                <a:cs typeface="Open Sans"/>
              </a:rPr>
              <a:t>2 bilag: </a:t>
            </a:r>
            <a:r>
              <a:rPr lang="da-DK" sz="1200" u="sng" dirty="0">
                <a:ea typeface="Open Sans"/>
                <a:cs typeface="Open Sans"/>
              </a:rPr>
              <a:t>Ét</a:t>
            </a:r>
            <a:r>
              <a:rPr lang="da-DK" sz="1200" dirty="0">
                <a:ea typeface="Open Sans"/>
                <a:cs typeface="Open Sans"/>
              </a:rPr>
              <a:t> der posterer det væk fraR2023 og </a:t>
            </a:r>
            <a:r>
              <a:rPr lang="da-DK" sz="1200" u="sng" dirty="0">
                <a:ea typeface="Open Sans"/>
                <a:cs typeface="Open Sans"/>
              </a:rPr>
              <a:t>ét</a:t>
            </a:r>
            <a:r>
              <a:rPr lang="da-DK" sz="1200" dirty="0">
                <a:ea typeface="Open Sans"/>
                <a:cs typeface="Open Sans"/>
              </a:rPr>
              <a:t> der posterer det korrekt i 2024 (supplementspostering)</a:t>
            </a:r>
          </a:p>
          <a:p>
            <a:pPr marL="0" indent="0">
              <a:buNone/>
            </a:pPr>
            <a:endParaRPr lang="da-DK" sz="1200" dirty="0"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da-DK" sz="1200" dirty="0">
                <a:ea typeface="Open Sans"/>
                <a:cs typeface="Open Sans"/>
              </a:rPr>
              <a:t>Omposteringsbilag 1 (2):</a:t>
            </a:r>
          </a:p>
          <a:p>
            <a:pPr marL="0" indent="0">
              <a:buNone/>
            </a:pPr>
            <a:endParaRPr lang="da-DK" sz="1200" dirty="0">
              <a:ea typeface="Open Sans"/>
              <a:cs typeface="Open Sans"/>
            </a:endParaRPr>
          </a:p>
          <a:p>
            <a:endParaRPr lang="da-DK" sz="12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16F9DCE-399A-AB6A-E55E-373B57830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20" y="2708920"/>
            <a:ext cx="775396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4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6CD5D-E4B2-0518-DC3E-E5E2CC72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 ERFA 2023</a:t>
            </a:r>
            <a:br>
              <a:rPr lang="da-DK" dirty="0"/>
            </a:br>
            <a:r>
              <a:rPr lang="da-DK" sz="1600" i="1" dirty="0"/>
              <a:t>-Eksempler på omposteringer</a:t>
            </a:r>
            <a:endParaRPr lang="da-DK" sz="1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7C2D6A-5FF3-ACF6-BCA6-F01DD5D5A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200" dirty="0"/>
              <a:t>Omposteringsbilag 2(2)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500E06C-722A-A95B-0B74-CEBA7A6D6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85" y="2132856"/>
            <a:ext cx="795509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6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E7224-CBA9-C2BF-DE46-2B522989A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 ERFA 2023</a:t>
            </a:r>
            <a:br>
              <a:rPr lang="da-DK" dirty="0"/>
            </a:br>
            <a:r>
              <a:rPr lang="da-DK" sz="1600" i="1" dirty="0"/>
              <a:t>-Eksempler på omposteringer</a:t>
            </a:r>
            <a:endParaRPr lang="da-DK" sz="1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ED701E-048A-34C8-7F34-73AD9BBEE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200" dirty="0"/>
              <a:t>Udgift der er bogført i jan 2024 (R2024), men som skulle have været bogført i R2023. </a:t>
            </a:r>
          </a:p>
          <a:p>
            <a:pPr marL="0" indent="0">
              <a:buNone/>
            </a:pPr>
            <a:r>
              <a:rPr lang="da-DK" sz="1200" dirty="0"/>
              <a:t>2 bilag: </a:t>
            </a:r>
            <a:r>
              <a:rPr lang="da-DK" sz="1200" u="sng" dirty="0">
                <a:ea typeface="+mj-lt"/>
                <a:cs typeface="+mj-lt"/>
              </a:rPr>
              <a:t>Ét</a:t>
            </a:r>
            <a:r>
              <a:rPr lang="da-DK" sz="1200" dirty="0">
                <a:ea typeface="+mj-lt"/>
                <a:cs typeface="+mj-lt"/>
              </a:rPr>
              <a:t> der omposterer i 2024 og </a:t>
            </a:r>
            <a:r>
              <a:rPr lang="da-DK" sz="1200" u="sng" dirty="0">
                <a:ea typeface="+mj-lt"/>
                <a:cs typeface="+mj-lt"/>
              </a:rPr>
              <a:t>ét</a:t>
            </a:r>
            <a:r>
              <a:rPr lang="da-DK" sz="1200" dirty="0">
                <a:ea typeface="+mj-lt"/>
                <a:cs typeface="+mj-lt"/>
              </a:rPr>
              <a:t> der posterer det korrekt ind i R2023 (supplementspostering)</a:t>
            </a:r>
          </a:p>
          <a:p>
            <a:pPr marL="0" indent="0">
              <a:buNone/>
            </a:pPr>
            <a:endParaRPr lang="da-DK" sz="12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AC426B4-0CE6-16F6-7992-A88C45762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19" y="2204864"/>
            <a:ext cx="7380312" cy="379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1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3949B-4E6E-0A0F-4BF4-F440481B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 ERFA 2023</a:t>
            </a:r>
            <a:br>
              <a:rPr lang="da-DK" dirty="0"/>
            </a:br>
            <a:r>
              <a:rPr lang="da-DK" sz="1600" i="1" dirty="0"/>
              <a:t>-Eksempler på omposteringer</a:t>
            </a:r>
            <a:endParaRPr lang="da-DK" sz="1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28BEAC-7806-3F31-EDD1-4AAAA6222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200" dirty="0" err="1"/>
              <a:t>Omposteringbilag</a:t>
            </a:r>
            <a:r>
              <a:rPr lang="da-DK" sz="1200" dirty="0"/>
              <a:t> 2(2)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C5A7FA4-0584-F858-E526-09B4FE888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65" y="1951588"/>
            <a:ext cx="7692855" cy="40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2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85357-389E-B2D7-A764-9B5088CD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 ERFA 2023</a:t>
            </a:r>
            <a:br>
              <a:rPr lang="da-DK" dirty="0"/>
            </a:br>
            <a:r>
              <a:rPr lang="da-DK" sz="1600" i="1" dirty="0"/>
              <a:t>-Eksempler på omposteringer</a:t>
            </a:r>
            <a:endParaRPr lang="da-DK" sz="1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FEF080-6E65-C37D-D059-2E51B81F4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200" dirty="0">
                <a:ea typeface="Open Sans"/>
                <a:cs typeface="Open Sans"/>
              </a:rPr>
              <a:t>Eksempel på restancebogføring (udgifter) - Vi har bestilt og modtaget en vare/ydelse, som skal på R23, men får først fakturaen i 2024.</a:t>
            </a:r>
            <a:br>
              <a:rPr lang="da-DK" sz="1200" dirty="0">
                <a:ea typeface="Open Sans"/>
                <a:cs typeface="Open Sans"/>
              </a:rPr>
            </a:br>
            <a:r>
              <a:rPr lang="da-DK" sz="1200" b="1" dirty="0">
                <a:ea typeface="Open Sans"/>
                <a:cs typeface="Open Sans"/>
              </a:rPr>
              <a:t>To omposteringsbilag + én faktura</a:t>
            </a:r>
          </a:p>
          <a:p>
            <a:pPr marL="0" indent="0">
              <a:buNone/>
            </a:pPr>
            <a:endParaRPr lang="da-DK" sz="12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C91C649-4B8B-1177-5252-D470D0328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30" y="2348880"/>
            <a:ext cx="7518790" cy="349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6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3D1AE-3531-9214-0D3B-45DEA1C0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 ERFA 2023</a:t>
            </a:r>
            <a:br>
              <a:rPr lang="da-DK" dirty="0"/>
            </a:br>
            <a:r>
              <a:rPr lang="da-DK" sz="1600" i="1" dirty="0"/>
              <a:t>-Eksempler på omposteringer</a:t>
            </a:r>
            <a:endParaRPr lang="da-DK" sz="1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1D25A0-E73A-C118-744A-6A0FE752D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600" dirty="0"/>
              <a:t>Omposteringsbilag 2(2):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788A6AF-49A8-77BF-D7E5-D1897FC69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88840"/>
            <a:ext cx="6300192" cy="3272897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3512CB3F-A0D3-DD7A-E6DD-934BFCF843BB}"/>
              </a:ext>
            </a:extLst>
          </p:cNvPr>
          <p:cNvSpPr txBox="1"/>
          <p:nvPr/>
        </p:nvSpPr>
        <p:spPr>
          <a:xfrm>
            <a:off x="755575" y="5445224"/>
            <a:ext cx="8176437" cy="615553"/>
          </a:xfrm>
          <a:prstGeom prst="rect">
            <a:avLst/>
          </a:prstGeom>
          <a:solidFill>
            <a:srgbClr val="7ACCC8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a-DK" sz="2000" b="1" i="1" dirty="0">
                <a:latin typeface="+mn-lt"/>
              </a:rPr>
              <a:t>Når fakturaen efterfølgende modtages i, skal den bogføres på samme driftskonto som den er restancebogført på. </a:t>
            </a:r>
          </a:p>
        </p:txBody>
      </p:sp>
    </p:spTree>
    <p:extLst>
      <p:ext uri="{BB962C8B-B14F-4D97-AF65-F5344CB8AC3E}">
        <p14:creationId xmlns:p14="http://schemas.microsoft.com/office/powerpoint/2010/main" val="4214270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45292-DA6B-DB4D-F305-23DA735AC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 ERFA 2023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6B6B6A-65F9-059C-8864-90AA4E54C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Tjekliste/huskeliste ved bogføringer</a:t>
            </a:r>
          </a:p>
          <a:p>
            <a:pPr marL="0" indent="0">
              <a:buNone/>
            </a:pP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Ved restance-bogføringer og omposteringer mellem årene skal posteringerne være:</a:t>
            </a:r>
          </a:p>
          <a:p>
            <a:pPr marL="0" indent="0">
              <a:buNone/>
            </a:pPr>
            <a:endParaRPr lang="da-DK" sz="1800" dirty="0"/>
          </a:p>
          <a:p>
            <a:pPr lvl="3">
              <a:buFontTx/>
              <a:buChar char="-"/>
            </a:pPr>
            <a:r>
              <a:rPr lang="da-DK" sz="1800" dirty="0"/>
              <a:t>91701000: Kan være både D/K i 2023 alt efter om det er U/I</a:t>
            </a:r>
          </a:p>
          <a:p>
            <a:pPr lvl="3">
              <a:buFontTx/>
              <a:buChar char="-"/>
            </a:pPr>
            <a:r>
              <a:rPr lang="da-DK" sz="1800" dirty="0"/>
              <a:t>91401099: Skal ende med en Debet i R2023</a:t>
            </a:r>
          </a:p>
          <a:p>
            <a:pPr lvl="3">
              <a:buFontTx/>
              <a:buChar char="-"/>
            </a:pPr>
            <a:r>
              <a:rPr lang="da-DK" sz="1800" dirty="0"/>
              <a:t>95601099: Skal ende med en Kredit i R2023</a:t>
            </a:r>
          </a:p>
          <a:p>
            <a:pPr lvl="3">
              <a:buFontTx/>
              <a:buChar char="-"/>
            </a:pPr>
            <a:r>
              <a:rPr lang="da-DK" sz="1800" dirty="0"/>
              <a:t>95600560: Skal ende med en Kredit i R2023</a:t>
            </a:r>
          </a:p>
          <a:p>
            <a:pPr lvl="3">
              <a:buFontTx/>
              <a:buChar char="-"/>
            </a:pPr>
            <a:r>
              <a:rPr lang="da-DK" sz="1800" dirty="0"/>
              <a:t>91500560: Skal ende med en Debet i R2023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0589465"/>
      </p:ext>
    </p:extLst>
  </p:cSld>
  <p:clrMapOvr>
    <a:masterClrMapping/>
  </p:clrMapOvr>
</p:sld>
</file>

<file path=ppt/theme/theme1.xml><?xml version="1.0" encoding="utf-8"?>
<a:theme xmlns:a="http://schemas.openxmlformats.org/drawingml/2006/main" name="Albertslund Kommune">
  <a:themeElements>
    <a:clrScheme name="Brugerdefineret 1">
      <a:dk1>
        <a:srgbClr val="7F7F7F"/>
      </a:dk1>
      <a:lt1>
        <a:srgbClr val="FFFFFF"/>
      </a:lt1>
      <a:dk2>
        <a:srgbClr val="000000"/>
      </a:dk2>
      <a:lt2>
        <a:srgbClr val="034EA2"/>
      </a:lt2>
      <a:accent1>
        <a:srgbClr val="034EA2"/>
      </a:accent1>
      <a:accent2>
        <a:srgbClr val="77B6FC"/>
      </a:accent2>
      <a:accent3>
        <a:srgbClr val="3391FB"/>
      </a:accent3>
      <a:accent4>
        <a:srgbClr val="023A79"/>
      </a:accent4>
      <a:accent5>
        <a:srgbClr val="012751"/>
      </a:accent5>
      <a:accent6>
        <a:srgbClr val="7F7F7F"/>
      </a:accent6>
      <a:hlink>
        <a:srgbClr val="034EA2"/>
      </a:hlink>
      <a:folHlink>
        <a:srgbClr val="77B6FC"/>
      </a:folHlink>
    </a:clrScheme>
    <a:fontScheme name="Albertslund">
      <a:majorFont>
        <a:latin typeface="Open San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 algn="ctr">
          <a:defRPr i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i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2" id="{C625A3AB-C5DF-46F6-9318-28A47BEE7F40}" vid="{081F9F37-909E-41FF-A4F1-AB24744A10F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 skabelon blå</Template>
  <TotalTime>1746</TotalTime>
  <Words>362</Words>
  <Application>Microsoft Office PowerPoint</Application>
  <PresentationFormat>Skærmshow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Open Sans</vt:lpstr>
      <vt:lpstr>Arial</vt:lpstr>
      <vt:lpstr>Georgia</vt:lpstr>
      <vt:lpstr>Arial Unicode MS</vt:lpstr>
      <vt:lpstr>Albertslund Kommune</vt:lpstr>
      <vt:lpstr>Økonomi ERFA 2023</vt:lpstr>
      <vt:lpstr>Økonomi ERFA 2023 -Eksempler på omposteringer</vt:lpstr>
      <vt:lpstr>Økonomi ERFA 2023 -Eksempler på omposteringer</vt:lpstr>
      <vt:lpstr>Økonomi ERFA 2023 -Eksempler på omposteringer</vt:lpstr>
      <vt:lpstr>Økonomi ERFA 2023 -Eksempler på omposteringer</vt:lpstr>
      <vt:lpstr>Økonomi ERFA 2023 -Eksempler på omposteringer</vt:lpstr>
      <vt:lpstr>Økonomi ERFA 2023 -Eksempler på omposteringer</vt:lpstr>
      <vt:lpstr>Økonomi ERFA 2023</vt:lpstr>
    </vt:vector>
  </TitlesOfParts>
  <Company>Albertslund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Økonomi-ERFA 2023</dc:title>
  <dc:creator>Jesper Hansen Dichmann</dc:creator>
  <cp:lastModifiedBy>Jesper Hansen Dichmann</cp:lastModifiedBy>
  <cp:revision>19</cp:revision>
  <cp:lastPrinted>2023-11-16T10:12:28Z</cp:lastPrinted>
  <dcterms:created xsi:type="dcterms:W3CDTF">2023-11-01T07:50:10Z</dcterms:created>
  <dcterms:modified xsi:type="dcterms:W3CDTF">2023-12-06T08:58:41Z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