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58" r:id="rId6"/>
    <p:sldId id="299" r:id="rId7"/>
    <p:sldId id="257" r:id="rId8"/>
    <p:sldId id="301" r:id="rId9"/>
    <p:sldId id="300" r:id="rId10"/>
    <p:sldId id="302" r:id="rId11"/>
    <p:sldId id="304" r:id="rId12"/>
    <p:sldId id="307" r:id="rId13"/>
    <p:sldId id="305" r:id="rId14"/>
    <p:sldId id="306" r:id="rId15"/>
    <p:sldId id="308" r:id="rId16"/>
    <p:sldId id="281" r:id="rId17"/>
    <p:sldId id="309" r:id="rId18"/>
    <p:sldId id="312" r:id="rId19"/>
    <p:sldId id="310" r:id="rId20"/>
    <p:sldId id="313" r:id="rId21"/>
    <p:sldId id="311" r:id="rId22"/>
    <p:sldId id="273" r:id="rId23"/>
    <p:sldId id="274" r:id="rId24"/>
    <p:sldId id="298" r:id="rId25"/>
    <p:sldId id="314" r:id="rId26"/>
    <p:sldId id="269" r:id="rId27"/>
    <p:sldId id="315" r:id="rId28"/>
    <p:sldId id="285" r:id="rId29"/>
    <p:sldId id="286" r:id="rId30"/>
    <p:sldId id="277" r:id="rId31"/>
  </p:sldIdLst>
  <p:sldSz cx="12192000" cy="6858000"/>
  <p:notesSz cx="7315200" cy="9601200"/>
  <p:embeddedFontLst>
    <p:embeddedFont>
      <p:font typeface="Arial Unicode MS" panose="020B0604020202020204" charset="-128"/>
      <p:regular r:id="rId33"/>
    </p:embeddedFont>
    <p:embeddedFont>
      <p:font typeface="Aptos Narrow" panose="020B0004020202020204" pitchFamily="34" charset="0"/>
      <p:regular r:id="rId34"/>
      <p:bold r:id="rId35"/>
      <p:italic r:id="rId36"/>
      <p:boldItalic r:id="rId37"/>
    </p:embeddedFont>
    <p:embeddedFont>
      <p:font typeface="Dreaming Outloud Pro" panose="03050502040302030504" pitchFamily="66" charset="0"/>
      <p:regular r:id="rId38"/>
      <p:italic r:id="rId39"/>
    </p:embeddedFont>
    <p:embeddedFont>
      <p:font typeface="Georgia" panose="02040502050405020303" pitchFamily="18"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orient="horz" pos="3929" userDrawn="1">
          <p15:clr>
            <a:srgbClr val="A4A3A4"/>
          </p15:clr>
        </p15:guide>
        <p15:guide id="3" orient="horz" pos="368" userDrawn="1">
          <p15:clr>
            <a:srgbClr val="A4A3A4"/>
          </p15:clr>
        </p15:guide>
        <p15:guide id="4" orient="horz" pos="2560" userDrawn="1">
          <p15:clr>
            <a:srgbClr val="A4A3A4"/>
          </p15:clr>
        </p15:guide>
        <p15:guide id="5" orient="horz" pos="2441" userDrawn="1">
          <p15:clr>
            <a:srgbClr val="A4A3A4"/>
          </p15:clr>
        </p15:guide>
        <p15:guide id="6" orient="horz" pos="96" userDrawn="1">
          <p15:clr>
            <a:srgbClr val="A4A3A4"/>
          </p15:clr>
        </p15:guide>
        <p15:guide id="7" orient="horz" pos="4133" userDrawn="1">
          <p15:clr>
            <a:srgbClr val="A4A3A4"/>
          </p15:clr>
        </p15:guide>
        <p15:guide id="8" orient="horz" pos="28" userDrawn="1">
          <p15:clr>
            <a:srgbClr val="A4A3A4"/>
          </p15:clr>
        </p15:guide>
        <p15:guide id="9" pos="423" userDrawn="1">
          <p15:clr>
            <a:srgbClr val="A4A3A4"/>
          </p15:clr>
        </p15:guide>
        <p15:guide id="10" pos="7257" userDrawn="1">
          <p15:clr>
            <a:srgbClr val="A4A3A4"/>
          </p15:clr>
        </p15:guide>
        <p15:guide id="11" pos="3761" userDrawn="1">
          <p15:clr>
            <a:srgbClr val="A4A3A4"/>
          </p15:clr>
        </p15:guide>
        <p15:guide id="12" pos="3919" userDrawn="1">
          <p15:clr>
            <a:srgbClr val="A4A3A4"/>
          </p15:clr>
        </p15:guide>
        <p15:guide id="13" pos="140" userDrawn="1">
          <p15:clr>
            <a:srgbClr val="A4A3A4"/>
          </p15:clr>
        </p15:guide>
        <p15:guide id="14" pos="7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D8BA1-F755-F8F1-A875-BF4DDDFFA6A7}" name="André Buchalska Schlünzen" initials="AS" userId="S::abr@albertslund.dk::f8ceeccd-9baa-47b9-a333-668b87925f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BF1F24"/>
    <a:srgbClr val="8B171A"/>
    <a:srgbClr val="EC008C"/>
    <a:srgbClr val="EEF096"/>
    <a:srgbClr val="F7931C"/>
    <a:srgbClr val="000000"/>
    <a:srgbClr val="51539C"/>
    <a:srgbClr val="3C3C3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0D975-FAA2-45DC-98D6-47C19E223147}" v="163" dt="2026-05-06T13:21:10.713"/>
    <p1510:client id="{66472230-CD73-40A0-BD0D-F2AD91F1E219}" v="3" dt="2026-05-07T05:43:50.680"/>
  </p1510:revLst>
</p1510:revInfo>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23" autoAdjust="0"/>
  </p:normalViewPr>
  <p:slideViewPr>
    <p:cSldViewPr snapToGrid="0">
      <p:cViewPr varScale="1">
        <p:scale>
          <a:sx n="87" d="100"/>
          <a:sy n="87" d="100"/>
        </p:scale>
        <p:origin x="60" y="234"/>
      </p:cViewPr>
      <p:guideLst>
        <p:guide orient="horz" pos="1071"/>
        <p:guide orient="horz" pos="3929"/>
        <p:guide orient="horz" pos="368"/>
        <p:guide orient="horz" pos="2560"/>
        <p:guide orient="horz" pos="2441"/>
        <p:guide orient="horz" pos="96"/>
        <p:guide orient="horz" pos="4133"/>
        <p:guide orient="horz" pos="28"/>
        <p:guide pos="423"/>
        <p:guide pos="7257"/>
        <p:guide pos="3761"/>
        <p:guide pos="3919"/>
        <p:guide pos="140"/>
        <p:guide pos="7544"/>
      </p:guideLst>
    </p:cSldViewPr>
  </p:slideViewPr>
  <p:notesTextViewPr>
    <p:cViewPr>
      <p:scale>
        <a:sx n="1" d="1"/>
        <a:sy n="1" d="1"/>
      </p:scale>
      <p:origin x="0" y="0"/>
    </p:cViewPr>
  </p:notesTextViewPr>
  <p:notesViewPr>
    <p:cSldViewPr snapToGrid="0">
      <p:cViewPr>
        <p:scale>
          <a:sx n="56" d="100"/>
          <a:sy n="56" d="100"/>
        </p:scale>
        <p:origin x="24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414359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1521" y="4560571"/>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3" y="9119473"/>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4143590" y="9119473"/>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Arial"/>
                <a:cs typeface="Arial"/>
              </a:rPr>
              <a:t>Velkommen til enhedens trivselsdialog</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1</a:t>
            </a:fld>
            <a:endParaRPr lang="da-DK"/>
          </a:p>
        </p:txBody>
      </p:sp>
    </p:spTree>
    <p:extLst>
      <p:ext uri="{BB962C8B-B14F-4D97-AF65-F5344CB8AC3E}">
        <p14:creationId xmlns:p14="http://schemas.microsoft.com/office/powerpoint/2010/main" val="132922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Facilitator fortæller, at det første, der skal ske, er individuel refleksion, og at de derefter skal have gruppedrøftelser. Gruppedrøftelsen vil blive introduceret efter den individuelle refleksion. </a:t>
            </a:r>
          </a:p>
          <a:p>
            <a:endParaRPr lang="da-DK" dirty="0"/>
          </a:p>
          <a:p>
            <a:r>
              <a:rPr lang="da-DK" sz="1200" b="0" i="0" kern="1200" dirty="0">
                <a:solidFill>
                  <a:schemeClr val="tx1"/>
                </a:solidFill>
                <a:effectLst/>
                <a:latin typeface="Arial" charset="0"/>
                <a:ea typeface="+mn-ea"/>
                <a:cs typeface="+mn-cs"/>
              </a:rPr>
              <a:t>Første del af processen handler om </a:t>
            </a:r>
            <a:r>
              <a:rPr lang="da-DK" sz="1200" b="1" i="0" kern="1200" dirty="0">
                <a:solidFill>
                  <a:schemeClr val="tx1"/>
                </a:solidFill>
                <a:effectLst/>
                <a:latin typeface="Arial" charset="0"/>
                <a:ea typeface="+mn-ea"/>
                <a:cs typeface="+mn-cs"/>
              </a:rPr>
              <a:t>”Vores hverdag”</a:t>
            </a:r>
            <a:r>
              <a:rPr lang="da-DK" sz="1200" b="0" i="0" kern="1200" dirty="0">
                <a:solidFill>
                  <a:schemeClr val="tx1"/>
                </a:solidFill>
                <a:effectLst/>
                <a:latin typeface="Arial" charset="0"/>
                <a:ea typeface="+mn-ea"/>
                <a:cs typeface="+mn-cs"/>
              </a:rPr>
              <a:t>. For at få et godt grundlag for dialogen skal deltagerne starte med at tænke over deres arbejdsplads og opgaver på egen hånd. </a:t>
            </a:r>
          </a:p>
          <a:p>
            <a:endParaRPr lang="da-DK" sz="1200" b="0" i="0" kern="1200" dirty="0">
              <a:solidFill>
                <a:schemeClr val="tx1"/>
              </a:solidFill>
              <a:effectLst/>
              <a:latin typeface="Arial" charset="0"/>
              <a:ea typeface="+mn-ea"/>
              <a:cs typeface="+mn-cs"/>
            </a:endParaRPr>
          </a:p>
          <a:p>
            <a:pPr rtl="0" fontAlgn="base"/>
            <a:r>
              <a:rPr lang="da-DK" sz="1200" b="0" i="0" kern="1200" dirty="0">
                <a:solidFill>
                  <a:schemeClr val="tx1"/>
                </a:solidFill>
                <a:effectLst/>
                <a:latin typeface="Arial" charset="0"/>
                <a:ea typeface="+mn-ea"/>
                <a:cs typeface="+mn-cs"/>
              </a:rPr>
              <a:t>Postkortet viser </a:t>
            </a:r>
            <a:r>
              <a:rPr lang="da-DK" sz="1200" b="1" i="0" kern="1200" dirty="0">
                <a:solidFill>
                  <a:schemeClr val="tx1"/>
                </a:solidFill>
                <a:effectLst/>
                <a:latin typeface="Arial" charset="0"/>
                <a:ea typeface="+mn-ea"/>
                <a:cs typeface="+mn-cs"/>
              </a:rPr>
              <a:t>seks faktorer</a:t>
            </a:r>
            <a:r>
              <a:rPr lang="da-DK" sz="1200" b="0" i="0" kern="1200" dirty="0">
                <a:solidFill>
                  <a:schemeClr val="tx1"/>
                </a:solidFill>
                <a:effectLst/>
                <a:latin typeface="Arial" charset="0"/>
                <a:ea typeface="+mn-ea"/>
                <a:cs typeface="+mn-cs"/>
              </a:rPr>
              <a:t>, som har stor betydning for det psykiske arbejdsmiljø og trivslen. På bagsiden finder deltagerne stikord og en QR-kode til mere information. Faktorerne er kun tænkt som inspiration – formålet med dialogprocessen er, at hver enhed arbejder med det, der er mest relevant for netop dem. </a:t>
            </a:r>
          </a:p>
          <a:p>
            <a:pPr rtl="0" fontAlgn="base"/>
            <a:endParaRPr lang="da-DK" sz="1200" b="0" i="0" kern="1200" dirty="0">
              <a:solidFill>
                <a:schemeClr val="tx1"/>
              </a:solidFill>
              <a:effectLst/>
              <a:latin typeface="Arial" charset="0"/>
              <a:ea typeface="+mn-ea"/>
              <a:cs typeface="+mn-cs"/>
            </a:endParaRPr>
          </a:p>
          <a:p>
            <a:pPr rtl="0" fontAlgn="base"/>
            <a:r>
              <a:rPr lang="da-DK" sz="1200" b="0" i="0" kern="1200" dirty="0">
                <a:solidFill>
                  <a:schemeClr val="tx1"/>
                </a:solidFill>
                <a:effectLst/>
                <a:latin typeface="Arial" charset="0"/>
                <a:ea typeface="+mn-ea"/>
                <a:cs typeface="+mn-cs"/>
              </a:rPr>
              <a:t>Med udgangspunkt i </a:t>
            </a:r>
            <a:r>
              <a:rPr lang="da-DK" sz="1200" b="1" i="0" kern="1200" dirty="0">
                <a:solidFill>
                  <a:schemeClr val="tx1"/>
                </a:solidFill>
                <a:effectLst/>
                <a:latin typeface="Arial" charset="0"/>
                <a:ea typeface="+mn-ea"/>
                <a:cs typeface="+mn-cs"/>
              </a:rPr>
              <a:t>”Vores opgaver og vores arbejdsplads”</a:t>
            </a:r>
            <a:r>
              <a:rPr lang="da-DK" sz="1200" b="0" i="0" kern="1200" dirty="0">
                <a:solidFill>
                  <a:schemeClr val="tx1"/>
                </a:solidFill>
                <a:effectLst/>
                <a:latin typeface="Arial" charset="0"/>
                <a:ea typeface="+mn-ea"/>
                <a:cs typeface="+mn-cs"/>
              </a:rPr>
              <a:t> får deltagerne tid til at overveje: </a:t>
            </a:r>
          </a:p>
          <a:p>
            <a:pPr rtl="0" fontAlgn="base"/>
            <a:r>
              <a:rPr lang="da-DK" sz="1200" b="0" i="0" kern="1200" dirty="0">
                <a:solidFill>
                  <a:schemeClr val="tx1"/>
                </a:solidFill>
                <a:effectLst/>
                <a:latin typeface="Arial" charset="0"/>
                <a:ea typeface="+mn-ea"/>
                <a:cs typeface="+mn-cs"/>
              </a:rPr>
              <a:t>Hvad fungerer godt? (Noget man gerne vil bevare eller gøre mere af) </a:t>
            </a:r>
          </a:p>
          <a:p>
            <a:pPr rtl="0" fontAlgn="base"/>
            <a:r>
              <a:rPr lang="da-DK" sz="1200" b="0" i="0" kern="1200" dirty="0">
                <a:solidFill>
                  <a:schemeClr val="tx1"/>
                </a:solidFill>
                <a:effectLst/>
                <a:latin typeface="Arial" charset="0"/>
                <a:ea typeface="+mn-ea"/>
                <a:cs typeface="+mn-cs"/>
              </a:rPr>
              <a:t>Hvad fungerer mindre godt? (Noget man gerne vil ændre eller forbedre) </a:t>
            </a:r>
          </a:p>
          <a:p>
            <a:pPr rtl="0" fontAlgn="base"/>
            <a:endParaRPr lang="da-DK" sz="1200" b="0" i="0" kern="1200" dirty="0">
              <a:solidFill>
                <a:schemeClr val="tx1"/>
              </a:solidFill>
              <a:effectLst/>
              <a:latin typeface="Arial" charset="0"/>
              <a:ea typeface="+mn-ea"/>
              <a:cs typeface="+mn-cs"/>
            </a:endParaRPr>
          </a:p>
          <a:p>
            <a:pPr rtl="0" fontAlgn="base"/>
            <a:r>
              <a:rPr lang="da-DK" sz="1200" b="0" i="0" kern="1200" dirty="0">
                <a:solidFill>
                  <a:schemeClr val="tx1"/>
                </a:solidFill>
                <a:effectLst/>
                <a:latin typeface="Arial" charset="0"/>
                <a:ea typeface="+mn-ea"/>
                <a:cs typeface="+mn-cs"/>
              </a:rPr>
              <a:t>Deltagerne skriver </a:t>
            </a:r>
            <a:r>
              <a:rPr lang="da-DK" sz="1200" b="1" i="0" kern="1200" dirty="0">
                <a:solidFill>
                  <a:schemeClr val="tx1"/>
                </a:solidFill>
                <a:effectLst/>
                <a:latin typeface="Arial" charset="0"/>
                <a:ea typeface="+mn-ea"/>
                <a:cs typeface="+mn-cs"/>
              </a:rPr>
              <a:t>én ting pr. post-it </a:t>
            </a:r>
            <a:r>
              <a:rPr lang="da-DK" sz="1200" b="0" i="0" kern="1200" dirty="0">
                <a:solidFill>
                  <a:schemeClr val="tx1"/>
                </a:solidFill>
                <a:effectLst/>
                <a:latin typeface="Arial" charset="0"/>
                <a:ea typeface="+mn-ea"/>
                <a:cs typeface="+mn-cs"/>
              </a:rPr>
              <a:t>(</a:t>
            </a:r>
            <a:r>
              <a:rPr lang="da-DK" sz="1200" b="1" i="0" kern="1200" dirty="0">
                <a:solidFill>
                  <a:schemeClr val="tx1"/>
                </a:solidFill>
                <a:effectLst/>
                <a:latin typeface="Arial" charset="0"/>
                <a:ea typeface="+mn-ea"/>
                <a:cs typeface="+mn-cs"/>
              </a:rPr>
              <a:t>gule post-it</a:t>
            </a:r>
            <a:r>
              <a:rPr lang="da-DK" sz="1200" b="0" i="0" kern="1200" dirty="0">
                <a:solidFill>
                  <a:schemeClr val="tx1"/>
                </a:solidFill>
                <a:effectLst/>
                <a:latin typeface="Arial" charset="0"/>
                <a:ea typeface="+mn-ea"/>
                <a:cs typeface="+mn-cs"/>
              </a:rPr>
              <a:t>). Fortæl dem, at de senere skal præsentere deres post-</a:t>
            </a:r>
            <a:r>
              <a:rPr lang="da-DK" sz="1200" b="0" i="0" kern="1200" dirty="0" err="1">
                <a:solidFill>
                  <a:schemeClr val="tx1"/>
                </a:solidFill>
                <a:effectLst/>
                <a:latin typeface="Arial" charset="0"/>
                <a:ea typeface="+mn-ea"/>
                <a:cs typeface="+mn-cs"/>
              </a:rPr>
              <a:t>its</a:t>
            </a:r>
            <a:r>
              <a:rPr lang="da-DK" sz="1200" b="0" i="0" kern="1200" dirty="0">
                <a:solidFill>
                  <a:schemeClr val="tx1"/>
                </a:solidFill>
                <a:effectLst/>
                <a:latin typeface="Arial" charset="0"/>
                <a:ea typeface="+mn-ea"/>
                <a:cs typeface="+mn-cs"/>
              </a:rPr>
              <a:t> for gruppen. </a:t>
            </a:r>
            <a:br>
              <a:rPr lang="da-DK" sz="1200" b="0" i="0" kern="1200" dirty="0">
                <a:solidFill>
                  <a:schemeClr val="tx1"/>
                </a:solidFill>
                <a:effectLst/>
                <a:latin typeface="Arial" charset="0"/>
                <a:ea typeface="+mn-ea"/>
                <a:cs typeface="+mn-cs"/>
              </a:rPr>
            </a:br>
            <a:endParaRPr lang="da-DK" sz="1200" b="0" i="0" kern="1200" dirty="0">
              <a:solidFill>
                <a:schemeClr val="tx1"/>
              </a:solidFill>
              <a:effectLst/>
              <a:latin typeface="Arial" charset="0"/>
              <a:ea typeface="+mn-ea"/>
              <a:cs typeface="+mn-cs"/>
            </a:endParaRPr>
          </a:p>
          <a:p>
            <a:pPr rtl="0" fontAlgn="base"/>
            <a:r>
              <a:rPr lang="da-DK" sz="1200" b="0" i="0" kern="1200" dirty="0">
                <a:solidFill>
                  <a:schemeClr val="tx1"/>
                </a:solidFill>
                <a:effectLst/>
                <a:latin typeface="Arial" charset="0"/>
                <a:ea typeface="+mn-ea"/>
                <a:cs typeface="+mn-cs"/>
              </a:rPr>
              <a:t>Fortæl, hvor lang tid, deltagerne har og at man ikke må snakke sammen (den individuelle refleksion tager typisk </a:t>
            </a:r>
            <a:r>
              <a:rPr lang="da-DK" sz="1200" b="1" i="0" kern="1200" dirty="0">
                <a:solidFill>
                  <a:schemeClr val="tx1"/>
                </a:solidFill>
                <a:effectLst/>
                <a:latin typeface="Arial" charset="0"/>
                <a:ea typeface="+mn-ea"/>
                <a:cs typeface="+mn-cs"/>
              </a:rPr>
              <a:t>5–8 minutter</a:t>
            </a:r>
            <a:r>
              <a:rPr lang="da-DK" sz="1200" b="0" i="0" kern="1200" dirty="0">
                <a:solidFill>
                  <a:schemeClr val="tx1"/>
                </a:solidFill>
                <a:effectLst/>
                <a:latin typeface="Arial" charset="0"/>
                <a:ea typeface="+mn-ea"/>
                <a:cs typeface="+mn-cs"/>
              </a:rPr>
              <a:t>, afhængigt af deltagerne og introduktionen).</a:t>
            </a:r>
          </a:p>
          <a:p>
            <a:pPr rtl="0" fontAlgn="base"/>
            <a:endParaRPr lang="da-DK" sz="1200" b="0" i="0" kern="1200" dirty="0">
              <a:solidFill>
                <a:schemeClr val="tx1"/>
              </a:solidFill>
              <a:effectLst/>
              <a:latin typeface="Arial" charset="0"/>
              <a:ea typeface="+mn-ea"/>
              <a:cs typeface="+mn-cs"/>
            </a:endParaRPr>
          </a:p>
          <a:p>
            <a:pPr rtl="0" fontAlgn="base"/>
            <a:r>
              <a:rPr lang="da-DK" sz="1200" b="0" i="0" kern="1200" dirty="0">
                <a:solidFill>
                  <a:schemeClr val="tx1"/>
                </a:solidFill>
                <a:effectLst/>
                <a:latin typeface="Arial" charset="0"/>
                <a:ea typeface="+mn-ea"/>
                <a:cs typeface="+mn-cs"/>
              </a:rPr>
              <a:t>Skift slide og sæt tiden i gang.</a:t>
            </a:r>
          </a:p>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10</a:t>
            </a:fld>
            <a:endParaRPr lang="da-DK"/>
          </a:p>
        </p:txBody>
      </p:sp>
    </p:spTree>
    <p:extLst>
      <p:ext uri="{BB962C8B-B14F-4D97-AF65-F5344CB8AC3E}">
        <p14:creationId xmlns:p14="http://schemas.microsoft.com/office/powerpoint/2010/main" val="38816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B2A69-C469-3211-2ED6-D6375763E88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7AC7FA-D2BB-45DC-85A4-C410618B772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EA1CC40-F768-A7B3-FF84-C123ED9ED485}"/>
              </a:ext>
            </a:extLst>
          </p:cNvPr>
          <p:cNvSpPr>
            <a:spLocks noGrp="1"/>
          </p:cNvSpPr>
          <p:nvPr>
            <p:ph type="body" idx="1"/>
          </p:nvPr>
        </p:nvSpPr>
        <p:spPr/>
        <p:txBody>
          <a:bodyPr/>
          <a:lstStyle/>
          <a:p>
            <a:r>
              <a:rPr lang="da-DK" dirty="0">
                <a:cs typeface="Arial"/>
              </a:rPr>
              <a:t>Så skal vi sammen sætte ord på og drøfte vores hverdag…………..</a:t>
            </a:r>
          </a:p>
        </p:txBody>
      </p:sp>
      <p:sp>
        <p:nvSpPr>
          <p:cNvPr id="4" name="Pladsholder til slidenummer 3">
            <a:extLst>
              <a:ext uri="{FF2B5EF4-FFF2-40B4-BE49-F238E27FC236}">
                <a16:creationId xmlns:a16="http://schemas.microsoft.com/office/drawing/2014/main" id="{F78EADC2-3181-CF69-C0A8-A74BEE44743F}"/>
              </a:ext>
            </a:extLst>
          </p:cNvPr>
          <p:cNvSpPr>
            <a:spLocks noGrp="1"/>
          </p:cNvSpPr>
          <p:nvPr>
            <p:ph type="sldNum" sz="quarter" idx="5"/>
          </p:nvPr>
        </p:nvSpPr>
        <p:spPr/>
        <p:txBody>
          <a:bodyPr/>
          <a:lstStyle/>
          <a:p>
            <a:fld id="{3775D998-57E5-48B9-8D5D-41860F536BB6}" type="slidenum">
              <a:rPr lang="da-DK" smtClean="0"/>
              <a:pPr/>
              <a:t>12</a:t>
            </a:fld>
            <a:endParaRPr lang="da-DK"/>
          </a:p>
        </p:txBody>
      </p:sp>
    </p:spTree>
    <p:extLst>
      <p:ext uri="{BB962C8B-B14F-4D97-AF65-F5344CB8AC3E}">
        <p14:creationId xmlns:p14="http://schemas.microsoft.com/office/powerpoint/2010/main" val="192332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a:cs typeface="Arial"/>
              </a:rPr>
              <a:t>Facilitator introducerer denne del af processen</a:t>
            </a:r>
          </a:p>
          <a:p>
            <a:endParaRPr lang="da-DK" b="1" dirty="0">
              <a:latin typeface="Arial"/>
              <a:cs typeface="Arial"/>
            </a:endParaRPr>
          </a:p>
          <a:p>
            <a:r>
              <a:rPr lang="da-DK" b="1" dirty="0">
                <a:latin typeface="Arial"/>
                <a:cs typeface="Arial"/>
              </a:rPr>
              <a:t>Første søjle - vores opgaver &amp; arbejdsfællesskaber</a:t>
            </a:r>
            <a:endParaRPr lang="da-DK" b="1" dirty="0">
              <a:cs typeface="Arial"/>
            </a:endParaRPr>
          </a:p>
          <a:p>
            <a:r>
              <a:rPr lang="da-DK" dirty="0">
                <a:latin typeface="Arial"/>
                <a:cs typeface="Arial"/>
              </a:rPr>
              <a:t>1. Alle præsenterer </a:t>
            </a:r>
            <a:r>
              <a:rPr lang="da-DK" b="1" dirty="0">
                <a:latin typeface="Arial"/>
                <a:cs typeface="Arial"/>
              </a:rPr>
              <a:t>gule</a:t>
            </a:r>
            <a:r>
              <a:rPr lang="da-DK" dirty="0">
                <a:latin typeface="Arial"/>
                <a:cs typeface="Arial"/>
              </a:rPr>
              <a:t> post-</a:t>
            </a:r>
            <a:r>
              <a:rPr lang="da-DK" dirty="0" err="1">
                <a:latin typeface="Arial"/>
                <a:cs typeface="Arial"/>
              </a:rPr>
              <a:t>its</a:t>
            </a:r>
            <a:r>
              <a:rPr lang="da-DK" dirty="0">
                <a:latin typeface="Arial"/>
                <a:cs typeface="Arial"/>
              </a:rPr>
              <a:t> og de sættes på plakaten (under hhv. "fungerer godt" og "fungerer mindre godt").</a:t>
            </a:r>
            <a:endParaRPr lang="da-DK" dirty="0">
              <a:cs typeface="Arial"/>
            </a:endParaRPr>
          </a:p>
          <a:p>
            <a:pPr marL="628650" lvl="1" indent="-171450">
              <a:buFont typeface="Courier New"/>
              <a:buChar char="o"/>
            </a:pPr>
            <a:r>
              <a:rPr lang="da-DK" dirty="0">
                <a:latin typeface="Arial"/>
                <a:cs typeface="Arial"/>
              </a:rPr>
              <a:t>2 post-it ad gangen - </a:t>
            </a:r>
            <a:r>
              <a:rPr lang="da-DK" sz="1200" b="0" i="0" kern="1200" dirty="0">
                <a:solidFill>
                  <a:schemeClr val="tx1"/>
                </a:solidFill>
                <a:effectLst/>
                <a:latin typeface="Arial" charset="0"/>
                <a:ea typeface="+mn-ea"/>
                <a:cs typeface="+mn-cs"/>
              </a:rPr>
              <a:t>der fortsættes, indtil alle post-it er sat op.</a:t>
            </a:r>
            <a:endParaRPr lang="da-DK" dirty="0">
              <a:latin typeface="Arial"/>
              <a:cs typeface="Arial"/>
            </a:endParaRPr>
          </a:p>
          <a:p>
            <a:pPr marL="628650" lvl="1" indent="-171450">
              <a:buFont typeface="Courier New"/>
              <a:buChar char="o"/>
            </a:pPr>
            <a:r>
              <a:rPr lang="da-DK" dirty="0">
                <a:latin typeface="Arial"/>
                <a:cs typeface="Arial"/>
              </a:rPr>
              <a:t>Når alle er præsenteret -&gt; TRIO/AMR præsenterer de </a:t>
            </a:r>
            <a:r>
              <a:rPr lang="da-DK" b="1" dirty="0" err="1">
                <a:latin typeface="Arial"/>
                <a:cs typeface="Arial"/>
              </a:rPr>
              <a:t>pinke</a:t>
            </a:r>
            <a:r>
              <a:rPr lang="da-DK" b="1" dirty="0">
                <a:latin typeface="Arial"/>
                <a:cs typeface="Arial"/>
              </a:rPr>
              <a:t> post-it, </a:t>
            </a:r>
            <a:r>
              <a:rPr lang="da-DK" sz="1200" kern="1200" dirty="0">
                <a:solidFill>
                  <a:schemeClr val="tx1"/>
                </a:solidFill>
                <a:effectLst/>
                <a:latin typeface="Arial" charset="0"/>
                <a:ea typeface="+mn-ea"/>
                <a:cs typeface="+mn-cs"/>
              </a:rPr>
              <a:t>og fortæller om, hvad man har hæftet sig ved i resultatet af spørgeskemaundersøgelsen. Post-it sættes op på procesguiden.</a:t>
            </a:r>
          </a:p>
          <a:p>
            <a:endParaRPr lang="da-DK" dirty="0">
              <a:latin typeface="Arial"/>
              <a:cs typeface="Arial"/>
            </a:endParaRPr>
          </a:p>
          <a:p>
            <a:r>
              <a:rPr lang="da-DK" dirty="0">
                <a:latin typeface="Arial"/>
                <a:cs typeface="Arial"/>
              </a:rPr>
              <a:t>2. Post-</a:t>
            </a:r>
            <a:r>
              <a:rPr lang="da-DK" dirty="0" err="1">
                <a:latin typeface="Arial"/>
                <a:cs typeface="Arial"/>
              </a:rPr>
              <a:t>its</a:t>
            </a:r>
            <a:r>
              <a:rPr lang="da-DK" dirty="0">
                <a:latin typeface="Arial"/>
                <a:cs typeface="Arial"/>
              </a:rPr>
              <a:t> sorteres og grupperes evt. </a:t>
            </a:r>
            <a:endParaRPr lang="da-DK" dirty="0">
              <a:cs typeface="Arial" charset="0"/>
            </a:endParaRPr>
          </a:p>
          <a:p>
            <a:endParaRPr lang="da-DK" dirty="0">
              <a:latin typeface="Arial"/>
              <a:cs typeface="Arial"/>
            </a:endParaRPr>
          </a:p>
          <a:p>
            <a:r>
              <a:rPr lang="da-DK" dirty="0">
                <a:latin typeface="Arial"/>
                <a:cs typeface="Arial"/>
              </a:rPr>
              <a:t>3. Udvælg, hvad I vil arbejde videre med... Hvad ønsker vi at bevare/ønsker vi at forandre.</a:t>
            </a:r>
            <a:endParaRPr lang="da-DK" dirty="0">
              <a:cs typeface="Arial"/>
            </a:endParaRPr>
          </a:p>
          <a:p>
            <a:r>
              <a:rPr lang="da-DK" dirty="0">
                <a:highlight>
                  <a:srgbClr val="FFFFFF"/>
                </a:highlight>
                <a:latin typeface="Arial"/>
                <a:cs typeface="Arial"/>
              </a:rPr>
              <a:t>Det giver energi at tale om det, der fungerer godt. Det kan også pege på løsninger til noget af det, der fungerer mindre godt. Samtidig kan der være ting, man ønsker at gøre mere af.</a:t>
            </a:r>
          </a:p>
          <a:p>
            <a:endParaRPr lang="da-DK" dirty="0">
              <a:highlight>
                <a:srgbClr val="FFFFFF"/>
              </a:highlight>
              <a:latin typeface="Arial"/>
              <a:cs typeface="Arial"/>
            </a:endParaRPr>
          </a:p>
          <a:p>
            <a:r>
              <a:rPr lang="da-DK" dirty="0">
                <a:latin typeface="Arial"/>
                <a:cs typeface="Arial"/>
              </a:rPr>
              <a:t>4. De udvalgte post-</a:t>
            </a:r>
            <a:r>
              <a:rPr lang="da-DK" dirty="0" err="1">
                <a:latin typeface="Arial"/>
                <a:cs typeface="Arial"/>
              </a:rPr>
              <a:t>its</a:t>
            </a:r>
            <a:r>
              <a:rPr lang="da-DK" dirty="0">
                <a:latin typeface="Arial"/>
                <a:cs typeface="Arial"/>
              </a:rPr>
              <a:t> flyttes over i mulighedsrummet. </a:t>
            </a:r>
            <a:endParaRPr lang="da-DK" dirty="0">
              <a:cs typeface="Arial"/>
            </a:endParaRPr>
          </a:p>
          <a:p>
            <a:endParaRPr lang="da-DK" dirty="0">
              <a:latin typeface="Arial"/>
              <a:cs typeface="Arial"/>
            </a:endParaRPr>
          </a:p>
          <a:p>
            <a:r>
              <a:rPr lang="da-DK" dirty="0">
                <a:latin typeface="Arial"/>
                <a:cs typeface="Arial"/>
              </a:rPr>
              <a:t>Vigtige post-</a:t>
            </a:r>
            <a:r>
              <a:rPr lang="da-DK" dirty="0" err="1">
                <a:latin typeface="Arial"/>
                <a:cs typeface="Arial"/>
              </a:rPr>
              <a:t>its</a:t>
            </a:r>
            <a:r>
              <a:rPr lang="da-DK" dirty="0">
                <a:latin typeface="Arial"/>
                <a:cs typeface="Arial"/>
              </a:rPr>
              <a:t>, der ikke arbejdes med i denne omgang, flyttes ned på P-pladsen</a:t>
            </a:r>
            <a:endParaRPr lang="da-DK" dirty="0">
              <a:cs typeface="Arial"/>
            </a:endParaRPr>
          </a:p>
          <a:p>
            <a:endParaRPr lang="da-DK" dirty="0">
              <a:cs typeface="Arial"/>
            </a:endParaRPr>
          </a:p>
          <a:p>
            <a:endParaRPr lang="da-DK" dirty="0">
              <a:cs typeface="Arial"/>
            </a:endParaRPr>
          </a:p>
        </p:txBody>
      </p:sp>
      <p:sp>
        <p:nvSpPr>
          <p:cNvPr id="4" name="Pladsholder til slidenummer 3"/>
          <p:cNvSpPr>
            <a:spLocks noGrp="1"/>
          </p:cNvSpPr>
          <p:nvPr>
            <p:ph type="sldNum" sz="quarter" idx="5"/>
          </p:nvPr>
        </p:nvSpPr>
        <p:spPr/>
        <p:txBody>
          <a:bodyPr/>
          <a:lstStyle/>
          <a:p>
            <a:fld id="{3775D998-57E5-48B9-8D5D-41860F536BB6}" type="slidenum">
              <a:rPr lang="da-DK" smtClean="0"/>
              <a:pPr/>
              <a:t>13</a:t>
            </a:fld>
            <a:endParaRPr lang="da-DK"/>
          </a:p>
        </p:txBody>
      </p:sp>
    </p:spTree>
    <p:extLst>
      <p:ext uri="{BB962C8B-B14F-4D97-AF65-F5344CB8AC3E}">
        <p14:creationId xmlns:p14="http://schemas.microsoft.com/office/powerpoint/2010/main" val="2709754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89C28-8298-6F6B-9CCC-7033737EC4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26FF880-FC6A-205C-5CA8-DC470DC43BC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892DC54-8187-4353-088A-3DDCAC3536D6}"/>
              </a:ext>
            </a:extLst>
          </p:cNvPr>
          <p:cNvSpPr>
            <a:spLocks noGrp="1"/>
          </p:cNvSpPr>
          <p:nvPr>
            <p:ph type="body" idx="1"/>
          </p:nvPr>
        </p:nvSpPr>
        <p:spPr/>
        <p:txBody>
          <a:bodyPr/>
          <a:lstStyle/>
          <a:p>
            <a:pPr rtl="0" fontAlgn="base"/>
            <a:r>
              <a:rPr lang="da-DK" sz="1200" b="0" i="0" kern="1200" dirty="0">
                <a:solidFill>
                  <a:schemeClr val="tx1"/>
                </a:solidFill>
                <a:effectLst/>
                <a:latin typeface="Arial" charset="0"/>
                <a:ea typeface="+mn-ea"/>
                <a:cs typeface="+mn-cs"/>
              </a:rPr>
              <a:t>Facilitator introducerer næste trin. </a:t>
            </a:r>
          </a:p>
          <a:p>
            <a:pPr rtl="0" fontAlgn="base"/>
            <a:endParaRPr lang="da-DK" sz="1200" b="0" i="0" kern="1200" dirty="0">
              <a:solidFill>
                <a:schemeClr val="tx1"/>
              </a:solidFill>
              <a:effectLst/>
              <a:latin typeface="Arial" charset="0"/>
              <a:ea typeface="+mn-ea"/>
              <a:cs typeface="+mn-cs"/>
            </a:endParaRPr>
          </a:p>
          <a:p>
            <a:pPr rtl="0" fontAlgn="base"/>
            <a:r>
              <a:rPr lang="da-DK" sz="1200" b="0" i="0" kern="1200" dirty="0">
                <a:solidFill>
                  <a:schemeClr val="tx1"/>
                </a:solidFill>
                <a:effectLst/>
                <a:latin typeface="Arial" charset="0"/>
                <a:ea typeface="+mn-ea"/>
                <a:cs typeface="+mn-cs"/>
              </a:rPr>
              <a:t>Det handler om at drøfte og prioritere, så vi bruger tiden på det, </a:t>
            </a:r>
            <a:r>
              <a:rPr lang="da-DK" sz="1200" b="1" i="0" kern="1200" dirty="0">
                <a:solidFill>
                  <a:schemeClr val="tx1"/>
                </a:solidFill>
                <a:effectLst/>
                <a:latin typeface="Arial" charset="0"/>
                <a:ea typeface="+mn-ea"/>
                <a:cs typeface="+mn-cs"/>
              </a:rPr>
              <a:t>vi faktisk kan ændre</a:t>
            </a:r>
            <a:r>
              <a:rPr lang="da-DK" sz="1200" b="0" i="0" kern="1200" dirty="0">
                <a:solidFill>
                  <a:schemeClr val="tx1"/>
                </a:solidFill>
                <a:effectLst/>
                <a:latin typeface="Arial" charset="0"/>
                <a:ea typeface="+mn-ea"/>
                <a:cs typeface="+mn-cs"/>
              </a:rPr>
              <a:t>, i stedet for ting, vi ikke har indflydelse på. </a:t>
            </a:r>
          </a:p>
          <a:p>
            <a:pPr rtl="0" fontAlgn="base"/>
            <a:endParaRPr lang="da-DK" sz="1200" b="0" i="0" kern="1200" dirty="0">
              <a:solidFill>
                <a:schemeClr val="tx1"/>
              </a:solidFill>
              <a:effectLst/>
              <a:latin typeface="Arial" charset="0"/>
              <a:ea typeface="+mn-ea"/>
              <a:cs typeface="+mn-cs"/>
            </a:endParaRPr>
          </a:p>
          <a:p>
            <a:pPr rtl="0" fontAlgn="base"/>
            <a:r>
              <a:rPr lang="da-DK" sz="1200" b="0" i="0" kern="1200" dirty="0">
                <a:solidFill>
                  <a:schemeClr val="tx1"/>
                </a:solidFill>
                <a:effectLst/>
                <a:latin typeface="Arial" charset="0"/>
                <a:ea typeface="+mn-ea"/>
                <a:cs typeface="+mn-cs"/>
              </a:rPr>
              <a:t>De temaer, I gerne vil arbejde videre med, skal placeres i </a:t>
            </a:r>
            <a:r>
              <a:rPr lang="da-DK" sz="1200" b="1" i="0" kern="1200" dirty="0">
                <a:solidFill>
                  <a:schemeClr val="tx1"/>
                </a:solidFill>
                <a:effectLst/>
                <a:latin typeface="Arial" charset="0"/>
                <a:ea typeface="+mn-ea"/>
                <a:cs typeface="+mn-cs"/>
              </a:rPr>
              <a:t>matrixen</a:t>
            </a:r>
            <a:r>
              <a:rPr lang="da-DK" sz="1200" b="0" i="0" kern="1200" dirty="0">
                <a:solidFill>
                  <a:schemeClr val="tx1"/>
                </a:solidFill>
                <a:effectLst/>
                <a:latin typeface="Arial" charset="0"/>
                <a:ea typeface="+mn-ea"/>
                <a:cs typeface="+mn-cs"/>
              </a:rPr>
              <a:t>: </a:t>
            </a:r>
          </a:p>
          <a:p>
            <a:endParaRPr lang="da-DK" dirty="0">
              <a:cs typeface="Arial"/>
            </a:endParaRPr>
          </a:p>
        </p:txBody>
      </p:sp>
      <p:sp>
        <p:nvSpPr>
          <p:cNvPr id="4" name="Pladsholder til slidenummer 3">
            <a:extLst>
              <a:ext uri="{FF2B5EF4-FFF2-40B4-BE49-F238E27FC236}">
                <a16:creationId xmlns:a16="http://schemas.microsoft.com/office/drawing/2014/main" id="{2105B1A3-F5C5-2335-8E99-65011D2A7C43}"/>
              </a:ext>
            </a:extLst>
          </p:cNvPr>
          <p:cNvSpPr>
            <a:spLocks noGrp="1"/>
          </p:cNvSpPr>
          <p:nvPr>
            <p:ph type="sldNum" sz="quarter" idx="5"/>
          </p:nvPr>
        </p:nvSpPr>
        <p:spPr/>
        <p:txBody>
          <a:bodyPr/>
          <a:lstStyle/>
          <a:p>
            <a:fld id="{3775D998-57E5-48B9-8D5D-41860F536BB6}" type="slidenum">
              <a:rPr lang="da-DK" smtClean="0"/>
              <a:pPr/>
              <a:t>14</a:t>
            </a:fld>
            <a:endParaRPr lang="da-DK"/>
          </a:p>
        </p:txBody>
      </p:sp>
    </p:spTree>
    <p:extLst>
      <p:ext uri="{BB962C8B-B14F-4D97-AF65-F5344CB8AC3E}">
        <p14:creationId xmlns:p14="http://schemas.microsoft.com/office/powerpoint/2010/main" val="390694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1575C-B16F-C5F9-D3D6-2CBACDB539E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25AEC80-F402-E689-8D61-5CE3396F7B5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191538E-47E8-A2BD-690B-A55354F0A8A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Arial" charset="0"/>
                <a:ea typeface="+mn-ea"/>
                <a:cs typeface="+mn-cs"/>
              </a:rPr>
              <a:t>Facilitator introducerer næste trin. Det handler om at drøfte og prioritere, så I bruger tiden på det, </a:t>
            </a:r>
            <a:r>
              <a:rPr lang="da-DK" sz="1200" b="1" kern="1200" dirty="0">
                <a:solidFill>
                  <a:schemeClr val="tx1"/>
                </a:solidFill>
                <a:effectLst/>
                <a:latin typeface="Arial" charset="0"/>
                <a:ea typeface="+mn-ea"/>
                <a:cs typeface="+mn-cs"/>
              </a:rPr>
              <a:t>I faktisk kan ændre</a:t>
            </a:r>
            <a:r>
              <a:rPr lang="da-DK" sz="1200" kern="1200" dirty="0">
                <a:solidFill>
                  <a:schemeClr val="tx1"/>
                </a:solidFill>
                <a:effectLst/>
                <a:latin typeface="Arial" charset="0"/>
                <a:ea typeface="+mn-ea"/>
                <a:cs typeface="+mn-cs"/>
              </a:rPr>
              <a:t>, i stedet for ting, I ikke har indflydelse på.</a:t>
            </a:r>
          </a:p>
          <a:p>
            <a:endParaRPr lang="da-DK" b="0" dirty="0">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Arial" charset="0"/>
                <a:ea typeface="+mn-ea"/>
                <a:cs typeface="+mn-cs"/>
              </a:rPr>
              <a:t>Drøft nu temaerne (post-it) og placer i mulighedsrummet. Beslut herefter, hvilke temaer der tages videre fra mulighedsrummet. Prioritér det, der har </a:t>
            </a:r>
            <a:r>
              <a:rPr lang="da-DK" sz="1200" b="1" kern="1200" dirty="0">
                <a:solidFill>
                  <a:schemeClr val="tx1"/>
                </a:solidFill>
                <a:effectLst/>
                <a:latin typeface="Arial" charset="0"/>
                <a:ea typeface="+mn-ea"/>
                <a:cs typeface="+mn-cs"/>
              </a:rPr>
              <a:t>størst betydning for trivsel og arbejdsmiljø</a:t>
            </a:r>
            <a:r>
              <a:rPr lang="da-DK" sz="1200" kern="1200" dirty="0">
                <a:solidFill>
                  <a:schemeClr val="tx1"/>
                </a:solidFill>
                <a:effectLst/>
                <a:latin typeface="Arial" charset="0"/>
                <a:ea typeface="+mn-ea"/>
                <a:cs typeface="+mn-cs"/>
              </a:rPr>
              <a:t>. Det er bedre at arbejde med </a:t>
            </a:r>
            <a:r>
              <a:rPr lang="da-DK" sz="1200" b="1" kern="1200" dirty="0">
                <a:solidFill>
                  <a:schemeClr val="tx1"/>
                </a:solidFill>
                <a:effectLst/>
                <a:latin typeface="Arial" charset="0"/>
                <a:ea typeface="+mn-ea"/>
                <a:cs typeface="+mn-cs"/>
              </a:rPr>
              <a:t>3–5 konkrete forandringer</a:t>
            </a:r>
            <a:r>
              <a:rPr lang="da-DK" sz="1200" kern="1200" dirty="0">
                <a:solidFill>
                  <a:schemeClr val="tx1"/>
                </a:solidFill>
                <a:effectLst/>
                <a:latin typeface="Arial" charset="0"/>
                <a:ea typeface="+mn-ea"/>
                <a:cs typeface="+mn-cs"/>
              </a:rPr>
              <a:t> end 10 brede hensigtserklæringer.</a:t>
            </a:r>
          </a:p>
          <a:p>
            <a:endParaRPr lang="da-DK" dirty="0">
              <a:latin typeface="Arial"/>
              <a:cs typeface="Arial"/>
            </a:endParaRPr>
          </a:p>
          <a:p>
            <a:r>
              <a:rPr lang="da-DK" dirty="0">
                <a:latin typeface="Arial"/>
                <a:cs typeface="Arial"/>
              </a:rPr>
              <a:t>Vigtige post-</a:t>
            </a:r>
            <a:r>
              <a:rPr lang="da-DK" dirty="0" err="1">
                <a:latin typeface="Arial"/>
                <a:cs typeface="Arial"/>
              </a:rPr>
              <a:t>its</a:t>
            </a:r>
            <a:r>
              <a:rPr lang="da-DK" dirty="0">
                <a:latin typeface="Arial"/>
                <a:cs typeface="Arial"/>
              </a:rPr>
              <a:t>, der ikke arbejdes med i denne omgang, flyttes ned på P-pladsen</a:t>
            </a:r>
            <a:endParaRPr lang="da-DK" dirty="0">
              <a:cs typeface="Arial"/>
            </a:endParaRPr>
          </a:p>
          <a:p>
            <a:endParaRPr lang="da-DK" dirty="0">
              <a:cs typeface="Arial"/>
            </a:endParaRPr>
          </a:p>
          <a:p>
            <a:r>
              <a:rPr lang="da-DK" b="1" dirty="0">
                <a:latin typeface="Arial"/>
                <a:cs typeface="Arial"/>
              </a:rPr>
              <a:t>Når I har valgt --&gt; "Hvad skal vi gøre?"</a:t>
            </a:r>
            <a:endParaRPr lang="da-DK" b="1" dirty="0">
              <a:cs typeface="Arial" charset="0"/>
            </a:endParaRPr>
          </a:p>
          <a:p>
            <a:endParaRPr lang="da-DK" dirty="0">
              <a:cs typeface="Arial"/>
            </a:endParaRPr>
          </a:p>
        </p:txBody>
      </p:sp>
      <p:sp>
        <p:nvSpPr>
          <p:cNvPr id="4" name="Pladsholder til slidenummer 3">
            <a:extLst>
              <a:ext uri="{FF2B5EF4-FFF2-40B4-BE49-F238E27FC236}">
                <a16:creationId xmlns:a16="http://schemas.microsoft.com/office/drawing/2014/main" id="{AA5D5F43-C97E-C756-0A0E-97108D1C1286}"/>
              </a:ext>
            </a:extLst>
          </p:cNvPr>
          <p:cNvSpPr>
            <a:spLocks noGrp="1"/>
          </p:cNvSpPr>
          <p:nvPr>
            <p:ph type="sldNum" sz="quarter" idx="5"/>
          </p:nvPr>
        </p:nvSpPr>
        <p:spPr/>
        <p:txBody>
          <a:bodyPr/>
          <a:lstStyle/>
          <a:p>
            <a:fld id="{3775D998-57E5-48B9-8D5D-41860F536BB6}" type="slidenum">
              <a:rPr lang="da-DK" smtClean="0"/>
              <a:pPr/>
              <a:t>15</a:t>
            </a:fld>
            <a:endParaRPr lang="da-DK"/>
          </a:p>
        </p:txBody>
      </p:sp>
    </p:spTree>
    <p:extLst>
      <p:ext uri="{BB962C8B-B14F-4D97-AF65-F5344CB8AC3E}">
        <p14:creationId xmlns:p14="http://schemas.microsoft.com/office/powerpoint/2010/main" val="389418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3FD04-14A0-EA0C-9BBB-98E8F2F9A45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F6F9FFF-9078-6FFA-7A77-2DA5548123B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BF11510-7F92-693C-EE58-F8A41CD94004}"/>
              </a:ext>
            </a:extLst>
          </p:cNvPr>
          <p:cNvSpPr>
            <a:spLocks noGrp="1"/>
          </p:cNvSpPr>
          <p:nvPr>
            <p:ph type="body" idx="1"/>
          </p:nvPr>
        </p:nvSpPr>
        <p:spPr/>
        <p:txBody>
          <a:bodyPr/>
          <a:lstStyle/>
          <a:p>
            <a:r>
              <a:rPr lang="da-DK" dirty="0">
                <a:latin typeface="Arial"/>
                <a:cs typeface="Arial"/>
              </a:rPr>
              <a:t>Nu er vi nået til sidste trin i dialogen. Hvad skal vi gøre? </a:t>
            </a:r>
            <a:endParaRPr lang="da-DK" dirty="0">
              <a:cs typeface="Arial"/>
            </a:endParaRPr>
          </a:p>
          <a:p>
            <a:endParaRPr lang="da-DK" dirty="0">
              <a:latin typeface="Arial"/>
              <a:cs typeface="Arial"/>
            </a:endParaRPr>
          </a:p>
          <a:p>
            <a:endParaRPr lang="da-DK" dirty="0">
              <a:cs typeface="Arial"/>
            </a:endParaRPr>
          </a:p>
        </p:txBody>
      </p:sp>
      <p:sp>
        <p:nvSpPr>
          <p:cNvPr id="4" name="Pladsholder til slidenummer 3">
            <a:extLst>
              <a:ext uri="{FF2B5EF4-FFF2-40B4-BE49-F238E27FC236}">
                <a16:creationId xmlns:a16="http://schemas.microsoft.com/office/drawing/2014/main" id="{6D158C07-1DE1-3060-98BE-8B586CC70415}"/>
              </a:ext>
            </a:extLst>
          </p:cNvPr>
          <p:cNvSpPr>
            <a:spLocks noGrp="1"/>
          </p:cNvSpPr>
          <p:nvPr>
            <p:ph type="sldNum" sz="quarter" idx="5"/>
          </p:nvPr>
        </p:nvSpPr>
        <p:spPr/>
        <p:txBody>
          <a:bodyPr/>
          <a:lstStyle/>
          <a:p>
            <a:fld id="{3775D998-57E5-48B9-8D5D-41860F536BB6}" type="slidenum">
              <a:rPr lang="da-DK" smtClean="0"/>
              <a:pPr/>
              <a:t>16</a:t>
            </a:fld>
            <a:endParaRPr lang="da-DK"/>
          </a:p>
        </p:txBody>
      </p:sp>
    </p:spTree>
    <p:extLst>
      <p:ext uri="{BB962C8B-B14F-4D97-AF65-F5344CB8AC3E}">
        <p14:creationId xmlns:p14="http://schemas.microsoft.com/office/powerpoint/2010/main" val="233874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AC814-C4EE-B0CC-229D-7F59A468EAA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C1F4A33-49AD-3221-3CA9-A965555F459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C5EF253-9E60-91C1-BB49-6D8ED19FE831}"/>
              </a:ext>
            </a:extLst>
          </p:cNvPr>
          <p:cNvSpPr>
            <a:spLocks noGrp="1"/>
          </p:cNvSpPr>
          <p:nvPr>
            <p:ph type="body" idx="1"/>
          </p:nvPr>
        </p:nvSpPr>
        <p:spPr/>
        <p:txBody>
          <a:bodyPr/>
          <a:lstStyle/>
          <a:p>
            <a:r>
              <a:rPr lang="da-DK" b="1" dirty="0">
                <a:latin typeface="Arial"/>
                <a:cs typeface="Arial"/>
              </a:rPr>
              <a:t>Hvad skal vi gøre? </a:t>
            </a:r>
            <a:endParaRPr lang="da-DK" b="1" dirty="0">
              <a:cs typeface="Arial"/>
            </a:endParaRPr>
          </a:p>
          <a:p>
            <a:endParaRPr lang="da-DK" dirty="0">
              <a:latin typeface="Arial"/>
              <a:cs typeface="Arial"/>
            </a:endParaRPr>
          </a:p>
          <a:p>
            <a:r>
              <a:rPr lang="da-DK" dirty="0">
                <a:latin typeface="Arial"/>
                <a:cs typeface="Arial"/>
              </a:rPr>
              <a:t>Facilitator introducer denne del af processen. </a:t>
            </a:r>
            <a:r>
              <a:rPr lang="da-DK" sz="1200" kern="1200" dirty="0">
                <a:solidFill>
                  <a:schemeClr val="tx1"/>
                </a:solidFill>
                <a:effectLst/>
                <a:latin typeface="Arial" charset="0"/>
                <a:ea typeface="+mn-ea"/>
                <a:cs typeface="+mn-cs"/>
              </a:rPr>
              <a:t>Nu er I nået til den sidste fase, hvor I skal tale om, </a:t>
            </a:r>
            <a:r>
              <a:rPr lang="da-DK" sz="1200" i="1" kern="1200" dirty="0">
                <a:solidFill>
                  <a:schemeClr val="tx1"/>
                </a:solidFill>
                <a:effectLst/>
                <a:latin typeface="Arial" charset="0"/>
                <a:ea typeface="+mn-ea"/>
                <a:cs typeface="+mn-cs"/>
              </a:rPr>
              <a:t>hvordan</a:t>
            </a:r>
            <a:r>
              <a:rPr lang="da-DK" sz="1200" kern="1200" dirty="0">
                <a:solidFill>
                  <a:schemeClr val="tx1"/>
                </a:solidFill>
                <a:effectLst/>
                <a:latin typeface="Arial" charset="0"/>
                <a:ea typeface="+mn-ea"/>
                <a:cs typeface="+mn-cs"/>
              </a:rPr>
              <a:t> I vil skabe de ønskede forandringer, og hvad der skal stå i enhedens handleplan(er). </a:t>
            </a:r>
          </a:p>
          <a:p>
            <a:endParaRPr lang="da-DK" sz="1200" kern="1200" dirty="0">
              <a:solidFill>
                <a:schemeClr val="tx1"/>
              </a:solidFill>
              <a:effectLst/>
              <a:latin typeface="Arial" charset="0"/>
              <a:ea typeface="+mn-ea"/>
              <a:cs typeface="+mn-cs"/>
            </a:endParaRPr>
          </a:p>
          <a:p>
            <a:r>
              <a:rPr lang="da-DK" sz="1200" kern="1200" dirty="0">
                <a:solidFill>
                  <a:schemeClr val="tx1"/>
                </a:solidFill>
                <a:effectLst/>
                <a:latin typeface="Arial" charset="0"/>
                <a:ea typeface="+mn-ea"/>
                <a:cs typeface="+mn-cs"/>
              </a:rPr>
              <a:t>I starter </a:t>
            </a:r>
            <a:r>
              <a:rPr lang="da-DK" sz="1200" b="1" kern="1200" dirty="0">
                <a:solidFill>
                  <a:schemeClr val="tx1"/>
                </a:solidFill>
                <a:effectLst/>
                <a:latin typeface="Arial" charset="0"/>
                <a:ea typeface="+mn-ea"/>
                <a:cs typeface="+mn-cs"/>
              </a:rPr>
              <a:t>øverst på pilen</a:t>
            </a:r>
            <a:r>
              <a:rPr lang="da-DK" sz="1200" kern="1200" dirty="0">
                <a:solidFill>
                  <a:schemeClr val="tx1"/>
                </a:solidFill>
                <a:effectLst/>
                <a:latin typeface="Arial" charset="0"/>
                <a:ea typeface="+mn-ea"/>
                <a:cs typeface="+mn-cs"/>
              </a:rPr>
              <a:t> og bevæger jer </a:t>
            </a:r>
            <a:r>
              <a:rPr lang="da-DK" sz="1200" b="1" kern="1200" dirty="0">
                <a:solidFill>
                  <a:schemeClr val="tx1"/>
                </a:solidFill>
                <a:effectLst/>
                <a:latin typeface="Arial" charset="0"/>
                <a:ea typeface="+mn-ea"/>
                <a:cs typeface="+mn-cs"/>
              </a:rPr>
              <a:t>nedad mod “Sæt i gang” -</a:t>
            </a:r>
            <a:r>
              <a:rPr lang="da-DK" sz="1200" kern="1200" dirty="0">
                <a:solidFill>
                  <a:schemeClr val="tx1"/>
                </a:solidFill>
                <a:effectLst/>
                <a:latin typeface="Arial" charset="0"/>
                <a:ea typeface="+mn-ea"/>
                <a:cs typeface="+mn-cs"/>
              </a:rPr>
              <a:t> drøft </a:t>
            </a:r>
            <a:r>
              <a:rPr lang="da-DK" sz="1200" b="1" kern="1200" dirty="0">
                <a:solidFill>
                  <a:schemeClr val="tx1"/>
                </a:solidFill>
                <a:effectLst/>
                <a:latin typeface="Arial" charset="0"/>
                <a:ea typeface="+mn-ea"/>
                <a:cs typeface="+mn-cs"/>
              </a:rPr>
              <a:t>ét emne/problem ad gangen</a:t>
            </a:r>
            <a:r>
              <a:rPr lang="da-DK" sz="1200" kern="1200" dirty="0">
                <a:solidFill>
                  <a:schemeClr val="tx1"/>
                </a:solidFill>
                <a:effectLst/>
                <a:latin typeface="Arial" charset="0"/>
                <a:ea typeface="+mn-ea"/>
                <a:cs typeface="+mn-cs"/>
              </a:rPr>
              <a:t>.</a:t>
            </a:r>
          </a:p>
          <a:p>
            <a:endParaRPr lang="da-DK" sz="1200" b="1" kern="1200" dirty="0">
              <a:solidFill>
                <a:schemeClr val="tx1"/>
              </a:solidFill>
              <a:effectLst/>
              <a:latin typeface="Arial" charset="0"/>
              <a:ea typeface="+mn-ea"/>
              <a:cs typeface="+mn-cs"/>
            </a:endParaRPr>
          </a:p>
          <a:p>
            <a:r>
              <a:rPr lang="da-DK" sz="1200" kern="1200" dirty="0">
                <a:solidFill>
                  <a:schemeClr val="tx1"/>
                </a:solidFill>
                <a:effectLst/>
                <a:latin typeface="Arial" charset="0"/>
                <a:ea typeface="+mn-ea"/>
                <a:cs typeface="+mn-cs"/>
              </a:rPr>
              <a:t>Denne fase i dialogen handler om at få aftalt </a:t>
            </a:r>
            <a:r>
              <a:rPr lang="da-DK" sz="1200" i="1" kern="1200" dirty="0">
                <a:solidFill>
                  <a:schemeClr val="tx1"/>
                </a:solidFill>
                <a:effectLst/>
                <a:latin typeface="Arial" charset="0"/>
                <a:ea typeface="+mn-ea"/>
                <a:cs typeface="+mn-cs"/>
              </a:rPr>
              <a:t>hvad</a:t>
            </a:r>
            <a:r>
              <a:rPr lang="da-DK" sz="1200" kern="1200" dirty="0">
                <a:solidFill>
                  <a:schemeClr val="tx1"/>
                </a:solidFill>
                <a:effectLst/>
                <a:latin typeface="Arial" charset="0"/>
                <a:ea typeface="+mn-ea"/>
                <a:cs typeface="+mn-cs"/>
              </a:rPr>
              <a:t> der skal gøres, </a:t>
            </a:r>
            <a:r>
              <a:rPr lang="da-DK" sz="1200" i="1" kern="1200" dirty="0">
                <a:solidFill>
                  <a:schemeClr val="tx1"/>
                </a:solidFill>
                <a:effectLst/>
                <a:latin typeface="Arial" charset="0"/>
                <a:ea typeface="+mn-ea"/>
                <a:cs typeface="+mn-cs"/>
              </a:rPr>
              <a:t>hvem</a:t>
            </a:r>
            <a:r>
              <a:rPr lang="da-DK" sz="1200" kern="1200" dirty="0">
                <a:solidFill>
                  <a:schemeClr val="tx1"/>
                </a:solidFill>
                <a:effectLst/>
                <a:latin typeface="Arial" charset="0"/>
                <a:ea typeface="+mn-ea"/>
                <a:cs typeface="+mn-cs"/>
              </a:rPr>
              <a:t> der skal gøre det, og </a:t>
            </a:r>
            <a:r>
              <a:rPr lang="da-DK" sz="1200" i="1" kern="1200" dirty="0">
                <a:solidFill>
                  <a:schemeClr val="tx1"/>
                </a:solidFill>
                <a:effectLst/>
                <a:latin typeface="Arial" charset="0"/>
                <a:ea typeface="+mn-ea"/>
                <a:cs typeface="+mn-cs"/>
              </a:rPr>
              <a:t>hvornår</a:t>
            </a:r>
            <a:r>
              <a:rPr lang="da-DK" sz="1200" kern="1200" dirty="0">
                <a:solidFill>
                  <a:schemeClr val="tx1"/>
                </a:solidFill>
                <a:effectLst/>
                <a:latin typeface="Arial" charset="0"/>
                <a:ea typeface="+mn-ea"/>
                <a:cs typeface="+mn-cs"/>
              </a:rPr>
              <a:t> det skal ske. For at sikre, at det ikke bare bliver ved snakken, skal jeres aftaler være </a:t>
            </a:r>
            <a:r>
              <a:rPr lang="da-DK" sz="1200" b="1" kern="1200" dirty="0">
                <a:solidFill>
                  <a:schemeClr val="tx1"/>
                </a:solidFill>
                <a:effectLst/>
                <a:latin typeface="Arial" charset="0"/>
                <a:ea typeface="+mn-ea"/>
                <a:cs typeface="+mn-cs"/>
              </a:rPr>
              <a:t>helt konkrete</a:t>
            </a:r>
            <a:r>
              <a:rPr lang="da-DK" sz="1200" kern="1200" dirty="0">
                <a:solidFill>
                  <a:schemeClr val="tx1"/>
                </a:solidFill>
                <a:effectLst/>
                <a:latin typeface="Arial" charset="0"/>
                <a:ea typeface="+mn-ea"/>
                <a:cs typeface="+mn-cs"/>
              </a:rPr>
              <a:t>, og I skal sikre jer, at I får aftalt:</a:t>
            </a:r>
          </a:p>
          <a:p>
            <a:endParaRPr lang="da-DK" sz="1200" kern="1200" dirty="0">
              <a:solidFill>
                <a:schemeClr val="tx1"/>
              </a:solidFill>
              <a:effectLst/>
              <a:latin typeface="Arial" charset="0"/>
              <a:ea typeface="+mn-ea"/>
              <a:cs typeface="+mn-cs"/>
            </a:endParaRPr>
          </a:p>
          <a:p>
            <a:pPr lvl="0"/>
            <a:r>
              <a:rPr lang="da-DK" sz="1200" b="1" kern="1200" dirty="0">
                <a:solidFill>
                  <a:schemeClr val="tx1"/>
                </a:solidFill>
                <a:effectLst/>
                <a:latin typeface="Arial" charset="0"/>
                <a:ea typeface="+mn-ea"/>
                <a:cs typeface="+mn-cs"/>
              </a:rPr>
              <a:t>Hvilke handlinger eller aktiviteter</a:t>
            </a:r>
            <a:r>
              <a:rPr lang="da-DK" sz="1200" kern="1200" dirty="0">
                <a:solidFill>
                  <a:schemeClr val="tx1"/>
                </a:solidFill>
                <a:effectLst/>
                <a:latin typeface="Arial" charset="0"/>
                <a:ea typeface="+mn-ea"/>
                <a:cs typeface="+mn-cs"/>
              </a:rPr>
              <a:t> sætter vi i gang?</a:t>
            </a:r>
          </a:p>
          <a:p>
            <a:pPr lvl="0"/>
            <a:r>
              <a:rPr lang="da-DK" sz="1200" b="1" kern="1200" dirty="0">
                <a:solidFill>
                  <a:schemeClr val="tx1"/>
                </a:solidFill>
                <a:effectLst/>
                <a:latin typeface="Arial" charset="0"/>
                <a:ea typeface="+mn-ea"/>
                <a:cs typeface="+mn-cs"/>
              </a:rPr>
              <a:t>Hvem</a:t>
            </a:r>
            <a:r>
              <a:rPr lang="da-DK" sz="1200" kern="1200" dirty="0">
                <a:solidFill>
                  <a:schemeClr val="tx1"/>
                </a:solidFill>
                <a:effectLst/>
                <a:latin typeface="Arial" charset="0"/>
                <a:ea typeface="+mn-ea"/>
                <a:cs typeface="+mn-cs"/>
              </a:rPr>
              <a:t> er med i arbejdet?</a:t>
            </a:r>
          </a:p>
          <a:p>
            <a:pPr lvl="0"/>
            <a:r>
              <a:rPr lang="da-DK" sz="1200" b="1" kern="1200" dirty="0">
                <a:solidFill>
                  <a:schemeClr val="tx1"/>
                </a:solidFill>
                <a:effectLst/>
                <a:latin typeface="Arial" charset="0"/>
                <a:ea typeface="+mn-ea"/>
                <a:cs typeface="+mn-cs"/>
              </a:rPr>
              <a:t>Hvem</a:t>
            </a:r>
            <a:r>
              <a:rPr lang="da-DK" sz="1200" kern="1200" dirty="0">
                <a:solidFill>
                  <a:schemeClr val="tx1"/>
                </a:solidFill>
                <a:effectLst/>
                <a:latin typeface="Arial" charset="0"/>
                <a:ea typeface="+mn-ea"/>
                <a:cs typeface="+mn-cs"/>
              </a:rPr>
              <a:t> har ansvaret for hvad?</a:t>
            </a:r>
          </a:p>
          <a:p>
            <a:pPr lvl="0"/>
            <a:r>
              <a:rPr lang="da-DK" sz="1200" b="1" kern="1200" dirty="0">
                <a:solidFill>
                  <a:schemeClr val="tx1"/>
                </a:solidFill>
                <a:effectLst/>
                <a:latin typeface="Arial" charset="0"/>
                <a:ea typeface="+mn-ea"/>
                <a:cs typeface="+mn-cs"/>
              </a:rPr>
              <a:t>Hvornår</a:t>
            </a:r>
            <a:r>
              <a:rPr lang="da-DK" sz="1200" kern="1200" dirty="0">
                <a:solidFill>
                  <a:schemeClr val="tx1"/>
                </a:solidFill>
                <a:effectLst/>
                <a:latin typeface="Arial" charset="0"/>
                <a:ea typeface="+mn-ea"/>
                <a:cs typeface="+mn-cs"/>
              </a:rPr>
              <a:t> følger vi op – og </a:t>
            </a:r>
            <a:r>
              <a:rPr lang="da-DK" sz="1200" b="1" kern="1200" dirty="0">
                <a:solidFill>
                  <a:schemeClr val="tx1"/>
                </a:solidFill>
                <a:effectLst/>
                <a:latin typeface="Arial" charset="0"/>
                <a:ea typeface="+mn-ea"/>
                <a:cs typeface="+mn-cs"/>
              </a:rPr>
              <a:t>hvem</a:t>
            </a:r>
            <a:r>
              <a:rPr lang="da-DK" sz="1200" kern="1200" dirty="0">
                <a:solidFill>
                  <a:schemeClr val="tx1"/>
                </a:solidFill>
                <a:effectLst/>
                <a:latin typeface="Arial" charset="0"/>
                <a:ea typeface="+mn-ea"/>
                <a:cs typeface="+mn-cs"/>
              </a:rPr>
              <a:t> sørger for opfølgningen? </a:t>
            </a:r>
          </a:p>
          <a:p>
            <a:r>
              <a:rPr lang="da-DK" sz="1200" kern="1200" dirty="0">
                <a:solidFill>
                  <a:schemeClr val="tx1"/>
                </a:solidFill>
                <a:effectLst/>
                <a:latin typeface="Arial" charset="0"/>
                <a:ea typeface="+mn-ea"/>
                <a:cs typeface="+mn-cs"/>
              </a:rPr>
              <a:t>Aftal også hvornår resten af enheden får en status på indsatsen, f.eks. på bestemte personalemøder.</a:t>
            </a:r>
          </a:p>
          <a:p>
            <a:endParaRPr lang="da-DK" dirty="0">
              <a:cs typeface="Arial"/>
            </a:endParaRPr>
          </a:p>
        </p:txBody>
      </p:sp>
      <p:sp>
        <p:nvSpPr>
          <p:cNvPr id="4" name="Pladsholder til slidenummer 3">
            <a:extLst>
              <a:ext uri="{FF2B5EF4-FFF2-40B4-BE49-F238E27FC236}">
                <a16:creationId xmlns:a16="http://schemas.microsoft.com/office/drawing/2014/main" id="{9B15587A-EB2A-48E7-F3D9-70E8C334B1BC}"/>
              </a:ext>
            </a:extLst>
          </p:cNvPr>
          <p:cNvSpPr>
            <a:spLocks noGrp="1"/>
          </p:cNvSpPr>
          <p:nvPr>
            <p:ph type="sldNum" sz="quarter" idx="5"/>
          </p:nvPr>
        </p:nvSpPr>
        <p:spPr/>
        <p:txBody>
          <a:bodyPr/>
          <a:lstStyle/>
          <a:p>
            <a:fld id="{3775D998-57E5-48B9-8D5D-41860F536BB6}" type="slidenum">
              <a:rPr lang="da-DK" smtClean="0"/>
              <a:pPr/>
              <a:t>17</a:t>
            </a:fld>
            <a:endParaRPr lang="da-DK"/>
          </a:p>
        </p:txBody>
      </p:sp>
    </p:spTree>
    <p:extLst>
      <p:ext uri="{BB962C8B-B14F-4D97-AF65-F5344CB8AC3E}">
        <p14:creationId xmlns:p14="http://schemas.microsoft.com/office/powerpoint/2010/main" val="182832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5AE09-B986-B170-E85D-564A285AD72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59E52B8-2467-E27B-5858-996737493A7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99775D9-5989-CDF1-6D5A-1168266B0399}"/>
              </a:ext>
            </a:extLst>
          </p:cNvPr>
          <p:cNvSpPr>
            <a:spLocks noGrp="1"/>
          </p:cNvSpPr>
          <p:nvPr>
            <p:ph type="body" idx="1"/>
          </p:nvPr>
        </p:nvSpPr>
        <p:spPr/>
        <p:txBody>
          <a:bodyPr/>
          <a:lstStyle/>
          <a:p>
            <a:endParaRPr lang="da-DK" dirty="0">
              <a:cs typeface="Arial"/>
            </a:endParaRPr>
          </a:p>
        </p:txBody>
      </p:sp>
      <p:sp>
        <p:nvSpPr>
          <p:cNvPr id="4" name="Pladsholder til slidenummer 3">
            <a:extLst>
              <a:ext uri="{FF2B5EF4-FFF2-40B4-BE49-F238E27FC236}">
                <a16:creationId xmlns:a16="http://schemas.microsoft.com/office/drawing/2014/main" id="{35740933-7F50-7130-06B8-B8CE6B501C8A}"/>
              </a:ext>
            </a:extLst>
          </p:cNvPr>
          <p:cNvSpPr>
            <a:spLocks noGrp="1"/>
          </p:cNvSpPr>
          <p:nvPr>
            <p:ph type="sldNum" sz="quarter" idx="5"/>
          </p:nvPr>
        </p:nvSpPr>
        <p:spPr/>
        <p:txBody>
          <a:bodyPr/>
          <a:lstStyle/>
          <a:p>
            <a:fld id="{3775D998-57E5-48B9-8D5D-41860F536BB6}" type="slidenum">
              <a:rPr lang="da-DK" smtClean="0"/>
              <a:pPr/>
              <a:t>18</a:t>
            </a:fld>
            <a:endParaRPr lang="da-DK"/>
          </a:p>
        </p:txBody>
      </p:sp>
    </p:spTree>
    <p:extLst>
      <p:ext uri="{BB962C8B-B14F-4D97-AF65-F5344CB8AC3E}">
        <p14:creationId xmlns:p14="http://schemas.microsoft.com/office/powerpoint/2010/main" val="175366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19</a:t>
            </a:fld>
            <a:endParaRPr lang="da-DK"/>
          </a:p>
        </p:txBody>
      </p:sp>
    </p:spTree>
    <p:extLst>
      <p:ext uri="{BB962C8B-B14F-4D97-AF65-F5344CB8AC3E}">
        <p14:creationId xmlns:p14="http://schemas.microsoft.com/office/powerpoint/2010/main" val="2673703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Kommer i rigtig udgave på medarbejdersiden!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Det er vigtigt at følge op på handleplanerne og de aktiviteter, I beslutter.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Statuspilen er tænkt som en hjælp til at skabe visuelt overblik over jeres handleplaner – og deres aktuelle status.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Det er vigtigt, at alle på arbejdspladsen kan følge med i, hvad status er på de igangsatte aktiviteter, fordi det </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20</a:t>
            </a:fld>
            <a:endParaRPr lang="da-DK"/>
          </a:p>
        </p:txBody>
      </p:sp>
    </p:spTree>
    <p:extLst>
      <p:ext uri="{BB962C8B-B14F-4D97-AF65-F5344CB8AC3E}">
        <p14:creationId xmlns:p14="http://schemas.microsoft.com/office/powerpoint/2010/main" val="355795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Albertslund Kommune har </a:t>
            </a:r>
            <a:r>
              <a:rPr lang="da-DK" dirty="0" err="1"/>
              <a:t>KommuneMED</a:t>
            </a:r>
            <a:r>
              <a:rPr lang="da-DK" dirty="0"/>
              <a:t> besluttet, at der laves en kombineret trivselsmåling og APV. </a:t>
            </a:r>
          </a:p>
          <a:p>
            <a:r>
              <a:rPr lang="da-DK" dirty="0"/>
              <a:t>Trivselsmåling og APV 2026 har derfor 2 målsætninger.</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2</a:t>
            </a:fld>
            <a:endParaRPr lang="da-DK"/>
          </a:p>
        </p:txBody>
      </p:sp>
    </p:spTree>
    <p:extLst>
      <p:ext uri="{BB962C8B-B14F-4D97-AF65-F5344CB8AC3E}">
        <p14:creationId xmlns:p14="http://schemas.microsoft.com/office/powerpoint/2010/main" val="2414928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30DE-4291-63A3-7ABA-A542C2ACA37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2B90917-3867-706C-9541-79EF9C26A3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1028998-7AC0-323D-E226-B3FA26BD78C7}"/>
              </a:ext>
            </a:extLst>
          </p:cNvPr>
          <p:cNvSpPr>
            <a:spLocks noGrp="1"/>
          </p:cNvSpPr>
          <p:nvPr>
            <p:ph type="body" idx="1"/>
          </p:nvPr>
        </p:nvSpPr>
        <p:spPr/>
        <p:txBody>
          <a:bodyPr/>
          <a:lstStyle/>
          <a:p>
            <a:endParaRPr lang="da-DK">
              <a:cs typeface="Arial"/>
            </a:endParaRPr>
          </a:p>
        </p:txBody>
      </p:sp>
      <p:sp>
        <p:nvSpPr>
          <p:cNvPr id="4" name="Pladsholder til slidenummer 3">
            <a:extLst>
              <a:ext uri="{FF2B5EF4-FFF2-40B4-BE49-F238E27FC236}">
                <a16:creationId xmlns:a16="http://schemas.microsoft.com/office/drawing/2014/main" id="{DAFE5A88-2CF0-5FCC-611D-3B3320161562}"/>
              </a:ext>
            </a:extLst>
          </p:cNvPr>
          <p:cNvSpPr>
            <a:spLocks noGrp="1"/>
          </p:cNvSpPr>
          <p:nvPr>
            <p:ph type="sldNum" sz="quarter" idx="5"/>
          </p:nvPr>
        </p:nvSpPr>
        <p:spPr/>
        <p:txBody>
          <a:bodyPr/>
          <a:lstStyle/>
          <a:p>
            <a:fld id="{3775D998-57E5-48B9-8D5D-41860F536BB6}" type="slidenum">
              <a:rPr lang="da-DK" smtClean="0"/>
              <a:pPr/>
              <a:t>21</a:t>
            </a:fld>
            <a:endParaRPr lang="da-DK"/>
          </a:p>
        </p:txBody>
      </p:sp>
    </p:spTree>
    <p:extLst>
      <p:ext uri="{BB962C8B-B14F-4D97-AF65-F5344CB8AC3E}">
        <p14:creationId xmlns:p14="http://schemas.microsoft.com/office/powerpoint/2010/main" val="204588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sz="1600" dirty="0">
              <a:latin typeface="Calibri"/>
              <a:ea typeface="Calibri"/>
              <a:cs typeface="Calibri"/>
            </a:endParaRPr>
          </a:p>
        </p:txBody>
      </p:sp>
      <p:sp>
        <p:nvSpPr>
          <p:cNvPr id="4" name="Pladsholder til slidenummer 3"/>
          <p:cNvSpPr>
            <a:spLocks noGrp="1"/>
          </p:cNvSpPr>
          <p:nvPr>
            <p:ph type="sldNum" sz="quarter" idx="5"/>
          </p:nvPr>
        </p:nvSpPr>
        <p:spPr/>
        <p:txBody>
          <a:bodyPr/>
          <a:lstStyle/>
          <a:p>
            <a:fld id="{3775D998-57E5-48B9-8D5D-41860F536BB6}" type="slidenum">
              <a:rPr lang="da-DK" smtClean="0"/>
              <a:pPr/>
              <a:t>23</a:t>
            </a:fld>
            <a:endParaRPr lang="da-DK"/>
          </a:p>
        </p:txBody>
      </p:sp>
    </p:spTree>
    <p:extLst>
      <p:ext uri="{BB962C8B-B14F-4D97-AF65-F5344CB8AC3E}">
        <p14:creationId xmlns:p14="http://schemas.microsoft.com/office/powerpoint/2010/main" val="1048156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58788" y="712788"/>
            <a:ext cx="6397625" cy="3598862"/>
          </a:xfrm>
        </p:spPr>
      </p:sp>
      <p:sp>
        <p:nvSpPr>
          <p:cNvPr id="3" name="Pladsholder til noter 2"/>
          <p:cNvSpPr>
            <a:spLocks noGrp="1"/>
          </p:cNvSpPr>
          <p:nvPr>
            <p:ph type="body" idx="1"/>
          </p:nvPr>
        </p:nvSpPr>
        <p:spPr>
          <a:xfrm>
            <a:off x="458788" y="4560571"/>
            <a:ext cx="6397625" cy="432054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sz="1400" kern="100" dirty="0">
                <a:effectLst/>
                <a:latin typeface="Aptos" panose="020B0004020202020204" pitchFamily="34" charset="0"/>
                <a:ea typeface="Aptos" panose="020B0004020202020204" pitchFamily="34" charset="0"/>
                <a:cs typeface="Times New Roman" panose="02020603050405020304" pitchFamily="18" charset="0"/>
              </a:rPr>
              <a:t>Mange har nok hørt om psykologisk tryghed og </a:t>
            </a:r>
            <a:r>
              <a:rPr lang="da-DK" sz="1400" b="1" kern="100" dirty="0">
                <a:effectLst/>
                <a:latin typeface="Aptos" panose="020B0004020202020204" pitchFamily="34" charset="0"/>
                <a:ea typeface="Aptos" panose="020B0004020202020204" pitchFamily="34" charset="0"/>
                <a:cs typeface="Times New Roman" panose="02020603050405020304" pitchFamily="18" charset="0"/>
              </a:rPr>
              <a:t>Amy </a:t>
            </a:r>
            <a:r>
              <a:rPr lang="da-DK" sz="1400" b="1" kern="100" dirty="0" err="1">
                <a:effectLst/>
                <a:latin typeface="Aptos" panose="020B0004020202020204" pitchFamily="34" charset="0"/>
                <a:ea typeface="Aptos" panose="020B0004020202020204" pitchFamily="34" charset="0"/>
                <a:cs typeface="Times New Roman" panose="02020603050405020304" pitchFamily="18" charset="0"/>
              </a:rPr>
              <a:t>Edmonson</a:t>
            </a:r>
            <a:r>
              <a:rPr lang="da-DK" sz="1400" kern="100" dirty="0">
                <a:effectLst/>
                <a:latin typeface="Aptos" panose="020B0004020202020204" pitchFamily="34" charset="0"/>
                <a:ea typeface="Aptos" panose="020B0004020202020204" pitchFamily="34" charset="0"/>
                <a:cs typeface="Times New Roman" panose="02020603050405020304" pitchFamily="18" charset="0"/>
              </a:rPr>
              <a:t>, som var den, der via sin forskning blev opmærksom på nogle dynamikker og sammenhænge, som ledte frem til at hun definerede begrebet.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400" kern="100" dirty="0">
                <a:effectLst/>
                <a:latin typeface="Aptos" panose="020B0004020202020204" pitchFamily="34" charset="0"/>
                <a:ea typeface="Aptos" panose="020B0004020202020204" pitchFamily="34" charset="0"/>
                <a:cs typeface="Times New Roman" panose="02020603050405020304" pitchFamily="18" charset="0"/>
              </a:rPr>
              <a:t>Desto mere udbredt et begreb bliver jo større </a:t>
            </a:r>
            <a:r>
              <a:rPr lang="da-DK" sz="1400" b="1" kern="100" dirty="0">
                <a:effectLst/>
                <a:latin typeface="Aptos" panose="020B0004020202020204" pitchFamily="34" charset="0"/>
                <a:ea typeface="Aptos" panose="020B0004020202020204" pitchFamily="34" charset="0"/>
                <a:cs typeface="Times New Roman" panose="02020603050405020304" pitchFamily="18" charset="0"/>
              </a:rPr>
              <a:t>risiko er der for misforståelser.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800"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400" kern="100" dirty="0">
                <a:effectLst/>
                <a:latin typeface="Aptos" panose="020B0004020202020204" pitchFamily="34" charset="0"/>
                <a:ea typeface="Aptos" panose="020B0004020202020204" pitchFamily="34" charset="0"/>
                <a:cs typeface="Times New Roman" panose="02020603050405020304" pitchFamily="18" charset="0"/>
              </a:rPr>
              <a:t>Psykologisk tryghed handler om gruppedynamikker og professionel adfærd på arbejdspladsen. </a:t>
            </a:r>
            <a:r>
              <a:rPr lang="da-DK" sz="1400" b="1" u="sng" kern="100" dirty="0">
                <a:effectLst/>
                <a:latin typeface="Aptos" panose="020B0004020202020204" pitchFamily="34" charset="0"/>
                <a:ea typeface="Aptos" panose="020B0004020202020204" pitchFamily="34" charset="0"/>
                <a:cs typeface="Times New Roman" panose="02020603050405020304" pitchFamily="18" charset="0"/>
              </a:rPr>
              <a:t>Det handler IKKE om, at vi hygger os og har kageordning</a:t>
            </a:r>
            <a:r>
              <a:rPr lang="da-DK" sz="1400" b="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800"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400" kern="100" dirty="0">
                <a:effectLst/>
                <a:latin typeface="Aptos" panose="020B0004020202020204" pitchFamily="34" charset="0"/>
                <a:ea typeface="Aptos" panose="020B0004020202020204" pitchFamily="34" charset="0"/>
                <a:cs typeface="Times New Roman" panose="02020603050405020304" pitchFamily="18" charset="0"/>
              </a:rPr>
              <a:t>Forskningen viser at…………læs slide………………</a:t>
            </a:r>
          </a:p>
          <a:p>
            <a:endParaRPr lang="da-DK" sz="1400"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25</a:t>
            </a:fld>
            <a:endParaRPr lang="da-DK"/>
          </a:p>
        </p:txBody>
      </p:sp>
    </p:spTree>
    <p:extLst>
      <p:ext uri="{BB962C8B-B14F-4D97-AF65-F5344CB8AC3E}">
        <p14:creationId xmlns:p14="http://schemas.microsoft.com/office/powerpoint/2010/main" val="2027728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dirty="0"/>
              <a:t>Psykologisk tryghed er </a:t>
            </a:r>
            <a:r>
              <a:rPr lang="da-DK" sz="1400" b="1" dirty="0"/>
              <a:t>en tro på - at hverken de formelle eller uformelle følger af interpersonelle risici, som f.eks. at bede om hjælp eller indrømme fejl - straffes</a:t>
            </a:r>
            <a:r>
              <a:rPr lang="da-DK" sz="1400" dirty="0"/>
              <a:t>.</a:t>
            </a:r>
          </a:p>
          <a:p>
            <a:endParaRPr lang="da-DK" sz="1400" dirty="0"/>
          </a:p>
          <a:p>
            <a:r>
              <a:rPr lang="da-DK" sz="1400" dirty="0"/>
              <a:t>Psykologisk tryghed findes, når man føler, at ens arbejdsplads er et </a:t>
            </a:r>
            <a:r>
              <a:rPr lang="da-DK" sz="1400" b="1" dirty="0"/>
              <a:t>miljø</a:t>
            </a:r>
            <a:r>
              <a:rPr lang="da-DK" sz="1400" dirty="0"/>
              <a:t>, hvor alle kan </a:t>
            </a:r>
            <a:r>
              <a:rPr lang="da-DK" sz="1400" b="1" dirty="0"/>
              <a:t>sige deres mening, forelægge idéer og stille spørgsmål</a:t>
            </a:r>
            <a:r>
              <a:rPr lang="da-DK" sz="1400" dirty="0"/>
              <a:t> uden frygt for at blive straffet eller ydmyget. </a:t>
            </a:r>
            <a:r>
              <a:rPr lang="da-DK" sz="1400" b="1" dirty="0"/>
              <a:t>Hvor man kan bede om hjælp og  indrømme, når man har lavet en fejl. </a:t>
            </a:r>
          </a:p>
          <a:p>
            <a:endParaRPr lang="da-DK" sz="1400" b="1" dirty="0"/>
          </a:p>
          <a:p>
            <a:r>
              <a:rPr lang="da-DK" sz="1400" b="1" dirty="0"/>
              <a:t>Eksempler på interpersonelle risici</a:t>
            </a:r>
          </a:p>
          <a:p>
            <a:r>
              <a:rPr lang="da-DK" sz="1400" b="0" dirty="0"/>
              <a:t>Interpersonelle risici kan omfatte:</a:t>
            </a:r>
          </a:p>
          <a:p>
            <a:pPr marL="285750" indent="-285750">
              <a:buFontTx/>
              <a:buChar char="-"/>
            </a:pPr>
            <a:r>
              <a:rPr lang="da-DK" sz="1400" b="0" dirty="0"/>
              <a:t>At blive kritiseret offentligt af kolleger</a:t>
            </a:r>
          </a:p>
          <a:p>
            <a:pPr marL="285750" indent="-285750">
              <a:buFontTx/>
              <a:buChar char="-"/>
            </a:pPr>
            <a:r>
              <a:rPr lang="da-DK" sz="1400" b="0" dirty="0"/>
              <a:t>At blive udstødt fra gruppen eller miste social accept</a:t>
            </a:r>
          </a:p>
          <a:p>
            <a:pPr marL="285750" indent="-285750">
              <a:buFontTx/>
              <a:buChar char="-"/>
            </a:pPr>
            <a:r>
              <a:rPr lang="da-DK" sz="1400" b="0" dirty="0"/>
              <a:t>At opleve, at ens idéer eller spørgsmål bliver ignoreret eller latterliggjort</a:t>
            </a:r>
          </a:p>
          <a:p>
            <a:pPr marL="0" indent="0">
              <a:buFontTx/>
              <a:buNone/>
            </a:pPr>
            <a:r>
              <a:rPr lang="da-DK" sz="1400" b="0" dirty="0"/>
              <a:t>Disse risici påvirker, hvordan man deltager i teams og organisationer, og kan hæmme udvikling, åben dialog og samarbejde, hvis de ikke håndteres korrekt.</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26</a:t>
            </a:fld>
            <a:endParaRPr lang="da-DK"/>
          </a:p>
        </p:txBody>
      </p:sp>
    </p:spTree>
    <p:extLst>
      <p:ext uri="{BB962C8B-B14F-4D97-AF65-F5344CB8AC3E}">
        <p14:creationId xmlns:p14="http://schemas.microsoft.com/office/powerpoint/2010/main" val="2932281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dirty="0"/>
              <a:t>Nu har I fået en smagsprøve på dialogværktøjet og hørt om de opgaver, der følger med – både for trio/AMG og for MED-udvalget.</a:t>
            </a:r>
          </a:p>
          <a:p>
            <a:endParaRPr lang="da-DK" sz="1400" dirty="0"/>
          </a:p>
          <a:p>
            <a:r>
              <a:rPr lang="da-DK" sz="1400" dirty="0"/>
              <a:t>Nu får I 10 minutter til at genbesøge jeres tids- og aktivitetsplan. I den forbindelse må I gerne overveje, hvordan I sikrer jer, at hverdagen ikke </a:t>
            </a:r>
            <a:r>
              <a:rPr lang="da-DK" sz="1400" dirty="0" err="1"/>
              <a:t>overtrumer</a:t>
            </a:r>
            <a:r>
              <a:rPr lang="da-DK" sz="1400" dirty="0"/>
              <a:t> de gode intentioner?  </a:t>
            </a:r>
          </a:p>
          <a:p>
            <a:endParaRPr lang="da-DK" sz="1400" dirty="0"/>
          </a:p>
          <a:p>
            <a:r>
              <a:rPr lang="da-DK" sz="1400" dirty="0"/>
              <a:t>Bag mig står nogle spørgsmål, som I kan drøfte – måske kan I ikke nå alle nu, men så kan I genbesøge dem på næste MED-møde. </a:t>
            </a:r>
          </a:p>
          <a:p>
            <a:endParaRPr lang="da-DK" sz="1400" dirty="0"/>
          </a:p>
          <a:p>
            <a:r>
              <a:rPr lang="da-DK" sz="1400" dirty="0"/>
              <a:t>Læs op…………..</a:t>
            </a:r>
          </a:p>
          <a:p>
            <a:endParaRPr lang="da-DK" sz="1400" dirty="0"/>
          </a:p>
          <a:p>
            <a:r>
              <a:rPr lang="da-DK" sz="1400" dirty="0"/>
              <a:t>I har til kl. 11.25.</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27</a:t>
            </a:fld>
            <a:endParaRPr lang="da-DK"/>
          </a:p>
        </p:txBody>
      </p:sp>
    </p:spTree>
    <p:extLst>
      <p:ext uri="{BB962C8B-B14F-4D97-AF65-F5344CB8AC3E}">
        <p14:creationId xmlns:p14="http://schemas.microsoft.com/office/powerpoint/2010/main" val="162619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Husk at arbejdsmiljøet kun delvist kortlægges via spørgeskemaundersøgelsen. Resten sker når I har trivselsdialogen.</a:t>
            </a:r>
          </a:p>
          <a:p>
            <a:endParaRPr lang="da-DK" dirty="0"/>
          </a:p>
          <a:p>
            <a:pPr marL="171450" indent="-171450">
              <a:buFont typeface="Arial" panose="020B0604020202020204" pitchFamily="34" charset="0"/>
              <a:buChar char="•"/>
            </a:pPr>
            <a:r>
              <a:rPr lang="da-DK" dirty="0"/>
              <a:t>Vi skal bruge et dialogværktøj, som guider os igennem vores dialog om trivsel og arbejdsmiljø. Det præsenteres jeg/vi om lidt. Værktøjet bidrager til, at vi også kommer til at tale om arbejdsmiljøtemaer, som ikke indgik i spørgeskemaundersøgelsen.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Programmet ser ud som følger -&gt; næste slide</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3</a:t>
            </a:fld>
            <a:endParaRPr lang="da-DK"/>
          </a:p>
        </p:txBody>
      </p:sp>
    </p:spTree>
    <p:extLst>
      <p:ext uri="{BB962C8B-B14F-4D97-AF65-F5344CB8AC3E}">
        <p14:creationId xmlns:p14="http://schemas.microsoft.com/office/powerpoint/2010/main" val="221623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Calibri"/>
              <a:buChar char="-"/>
            </a:pPr>
            <a:r>
              <a:rPr lang="da-DK" sz="1150" dirty="0">
                <a:latin typeface="Arial"/>
                <a:cs typeface="Arial"/>
              </a:rPr>
              <a:t>Sådan ser programmet for i dag ud. </a:t>
            </a:r>
            <a:endParaRPr lang="da-DK" sz="1150" dirty="0">
              <a:cs typeface="Arial" charset="0"/>
            </a:endParaRPr>
          </a:p>
          <a:p>
            <a:pPr marL="171450" indent="-171450">
              <a:buFont typeface="Calibri"/>
              <a:buChar char="-"/>
            </a:pPr>
            <a:r>
              <a:rPr lang="da-DK" sz="1150" dirty="0">
                <a:latin typeface="Arial"/>
                <a:cs typeface="Arial"/>
              </a:rPr>
              <a:t>Pauser…………..</a:t>
            </a:r>
            <a:endParaRPr lang="da-DK" sz="1150" dirty="0">
              <a:cs typeface="Arial" charset="0"/>
            </a:endParaRPr>
          </a:p>
        </p:txBody>
      </p:sp>
      <p:sp>
        <p:nvSpPr>
          <p:cNvPr id="4" name="Pladsholder til slidenummer 3"/>
          <p:cNvSpPr>
            <a:spLocks noGrp="1"/>
          </p:cNvSpPr>
          <p:nvPr>
            <p:ph type="sldNum" sz="quarter" idx="5"/>
          </p:nvPr>
        </p:nvSpPr>
        <p:spPr/>
        <p:txBody>
          <a:bodyPr/>
          <a:lstStyle/>
          <a:p>
            <a:fld id="{3775D998-57E5-48B9-8D5D-41860F536BB6}" type="slidenum">
              <a:rPr lang="da-DK" smtClean="0"/>
              <a:pPr/>
              <a:t>4</a:t>
            </a:fld>
            <a:endParaRPr lang="da-DK"/>
          </a:p>
        </p:txBody>
      </p:sp>
    </p:spTree>
    <p:extLst>
      <p:ext uri="{BB962C8B-B14F-4D97-AF65-F5344CB8AC3E}">
        <p14:creationId xmlns:p14="http://schemas.microsoft.com/office/powerpoint/2010/main" val="20941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a-DK" dirty="0"/>
              <a:t>I dag skal vi tale om dét, som er det vigtigste for </a:t>
            </a:r>
            <a:r>
              <a:rPr lang="da-DK" i="1" dirty="0"/>
              <a:t>vores</a:t>
            </a:r>
            <a:r>
              <a:rPr lang="da-DK" dirty="0"/>
              <a:t> trivsel og arbejdsmiljø.</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a-DK" dirty="0"/>
              <a:t>Fordi det er en kombineret trivselsmåling og APV skal vi ………… læs sliden op………………….</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a-DK" dirty="0"/>
              <a:t>Vi har alle et ansvar for vores fælles arbejdsmiljø. Ja, vi er faktisk hinandens arbejdsmiljø.</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a-DK" dirty="0"/>
              <a:t>En forudsætning for at vi får den bedst mulige dialog – og nogle gode handleplaner at arbejde videre med – er at vi alle bidrager til dialogen. Så det forventes alle at gøre.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a-DK" dirty="0"/>
              <a:t>Vi kommunikerer på forskellige måder. For at skabe de bedste rammer, har vi (trio/arbejdsmiljøgruppen/MED) lavet nogle fælles spilleregler for dialogen…… -&gt; næste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a-DK" i="1" dirty="0"/>
              <a:t>Overvej om: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a-DK" i="1" dirty="0"/>
              <a:t>• deltagerne skal dele deres forventninger til workshoppen. Disse kan skrives op på en tavle eller flipover, så I til sidst kan se, om forventningerne er blevet indfriet. </a:t>
            </a:r>
          </a:p>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5</a:t>
            </a:fld>
            <a:endParaRPr lang="da-DK"/>
          </a:p>
        </p:txBody>
      </p:sp>
    </p:spTree>
    <p:extLst>
      <p:ext uri="{BB962C8B-B14F-4D97-AF65-F5344CB8AC3E}">
        <p14:creationId xmlns:p14="http://schemas.microsoft.com/office/powerpoint/2010/main" val="319675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Reglerne ser ud som følger…………. Læs dem højt…………</a:t>
            </a:r>
          </a:p>
          <a:p>
            <a:pPr marL="171450" indent="-171450">
              <a:buFont typeface="Arial" panose="020B0604020202020204" pitchFamily="34" charset="0"/>
              <a:buChar char="•"/>
            </a:pPr>
            <a:r>
              <a:rPr lang="da-DK" dirty="0"/>
              <a:t>Spørg efter om der er forslag til andre spilleregler, som kan understøtte dialogen</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6</a:t>
            </a:fld>
            <a:endParaRPr lang="da-DK"/>
          </a:p>
        </p:txBody>
      </p:sp>
    </p:spTree>
    <p:extLst>
      <p:ext uri="{BB962C8B-B14F-4D97-AF65-F5344CB8AC3E}">
        <p14:creationId xmlns:p14="http://schemas.microsoft.com/office/powerpoint/2010/main" val="238297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Fortæl hvem der har, hvilke roller ift. den fælles dialogproces.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Ved store grupper..</a:t>
            </a:r>
          </a:p>
          <a:p>
            <a:pPr marL="171450" indent="-171450">
              <a:buFont typeface="Arial" panose="020B0604020202020204" pitchFamily="34" charset="0"/>
              <a:buChar char="•"/>
            </a:pPr>
            <a:r>
              <a:rPr lang="da-DK" dirty="0"/>
              <a:t>Facilitator fortæller, at fordi man er mange, så vil en stor del af dialogen foregår i de grupper, som deltagerne sidder i. Formålet er at alle får mulighed for at komme til orde. Fortæl også at facilitator nok skal styre alle igennem processen og fortælle præcis, hvad der skal gøres undervejs. </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7</a:t>
            </a:fld>
            <a:endParaRPr lang="da-DK"/>
          </a:p>
        </p:txBody>
      </p:sp>
    </p:spTree>
    <p:extLst>
      <p:ext uri="{BB962C8B-B14F-4D97-AF65-F5344CB8AC3E}">
        <p14:creationId xmlns:p14="http://schemas.microsoft.com/office/powerpoint/2010/main" val="3469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8</a:t>
            </a:fld>
            <a:endParaRPr lang="da-DK"/>
          </a:p>
        </p:txBody>
      </p:sp>
    </p:spTree>
    <p:extLst>
      <p:ext uri="{BB962C8B-B14F-4D97-AF65-F5344CB8AC3E}">
        <p14:creationId xmlns:p14="http://schemas.microsoft.com/office/powerpoint/2010/main" val="143073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1084F-8714-9644-3121-76A22B55CC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F0CCA65-D178-471F-9EF4-545A87495B3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9ED35DE-FE06-0DB9-B331-88F847FDC902}"/>
              </a:ext>
            </a:extLst>
          </p:cNvPr>
          <p:cNvSpPr>
            <a:spLocks noGrp="1"/>
          </p:cNvSpPr>
          <p:nvPr>
            <p:ph type="body" idx="1"/>
          </p:nvPr>
        </p:nvSpPr>
        <p:spPr/>
        <p:txBody>
          <a:bodyPr/>
          <a:lstStyle/>
          <a:p>
            <a:endParaRPr lang="da-DK" sz="1150" dirty="0">
              <a:latin typeface="Arial"/>
              <a:cs typeface="Arial"/>
            </a:endParaRPr>
          </a:p>
          <a:p>
            <a:endParaRPr lang="da-DK" dirty="0">
              <a:cs typeface="Arial"/>
            </a:endParaRPr>
          </a:p>
          <a:p>
            <a:endParaRPr lang="da-DK" dirty="0">
              <a:cs typeface="Arial"/>
            </a:endParaRPr>
          </a:p>
        </p:txBody>
      </p:sp>
      <p:sp>
        <p:nvSpPr>
          <p:cNvPr id="4" name="Pladsholder til slidenummer 3">
            <a:extLst>
              <a:ext uri="{FF2B5EF4-FFF2-40B4-BE49-F238E27FC236}">
                <a16:creationId xmlns:a16="http://schemas.microsoft.com/office/drawing/2014/main" id="{3654C512-DDCD-3E56-1494-506BA4E37B12}"/>
              </a:ext>
            </a:extLst>
          </p:cNvPr>
          <p:cNvSpPr>
            <a:spLocks noGrp="1"/>
          </p:cNvSpPr>
          <p:nvPr>
            <p:ph type="sldNum" sz="quarter" idx="5"/>
          </p:nvPr>
        </p:nvSpPr>
        <p:spPr/>
        <p:txBody>
          <a:bodyPr/>
          <a:lstStyle/>
          <a:p>
            <a:fld id="{3775D998-57E5-48B9-8D5D-41860F536BB6}" type="slidenum">
              <a:rPr lang="da-DK" smtClean="0"/>
              <a:pPr/>
              <a:t>9</a:t>
            </a:fld>
            <a:endParaRPr lang="da-DK"/>
          </a:p>
        </p:txBody>
      </p:sp>
    </p:spTree>
    <p:extLst>
      <p:ext uri="{BB962C8B-B14F-4D97-AF65-F5344CB8AC3E}">
        <p14:creationId xmlns:p14="http://schemas.microsoft.com/office/powerpoint/2010/main" val="804834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3075" name="Rectangle 3"/>
          <p:cNvSpPr>
            <a:spLocks noGrp="1" noChangeArrowheads="1"/>
          </p:cNvSpPr>
          <p:nvPr>
            <p:ph type="ctrTitle" hasCustomPrompt="1"/>
          </p:nvPr>
        </p:nvSpPr>
        <p:spPr>
          <a:xfrm>
            <a:off x="1051072" y="1908000"/>
            <a:ext cx="10119480" cy="1618714"/>
          </a:xfrm>
        </p:spPr>
        <p:txBody>
          <a:bodyPr anchor="b" anchorCtr="0"/>
          <a:lstStyle>
            <a:lvl1pPr>
              <a:lnSpc>
                <a:spcPct val="83000"/>
              </a:lnSpc>
              <a:defRPr sz="6000" baseline="0">
                <a:solidFill>
                  <a:schemeClr val="bg1"/>
                </a:solidFill>
              </a:defRPr>
            </a:lvl1pPr>
          </a:lstStyle>
          <a:p>
            <a:pPr lvl="0"/>
            <a:r>
              <a:rPr lang="da-DK" noProof="0"/>
              <a:t>Klik, og tilføj titel</a:t>
            </a:r>
          </a:p>
        </p:txBody>
      </p:sp>
      <p:sp>
        <p:nvSpPr>
          <p:cNvPr id="11" name="Subtitle 2"/>
          <p:cNvSpPr>
            <a:spLocks noGrp="1"/>
          </p:cNvSpPr>
          <p:nvPr>
            <p:ph type="subTitle" idx="1" hasCustomPrompt="1"/>
          </p:nvPr>
        </p:nvSpPr>
        <p:spPr>
          <a:xfrm>
            <a:off x="1133579" y="3814166"/>
            <a:ext cx="9919464" cy="1752600"/>
          </a:xfrm>
          <a:prstGeom prst="rect">
            <a:avLst/>
          </a:prstGeom>
        </p:spPr>
        <p:txBody>
          <a:bodyPr/>
          <a:lstStyle>
            <a:lvl1pPr marL="0" indent="0" algn="l">
              <a:buNone/>
              <a:defRPr sz="2000" i="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7. maj 2026</a:t>
            </a:fld>
            <a:endParaRPr lang="da-DK"/>
          </a:p>
        </p:txBody>
      </p:sp>
      <p:sp>
        <p:nvSpPr>
          <p:cNvPr id="6" name="Pladsholder til sidefod 5"/>
          <p:cNvSpPr>
            <a:spLocks noGrp="1"/>
          </p:cNvSpPr>
          <p:nvPr>
            <p:ph type="ftr" sz="quarter" idx="11"/>
          </p:nvPr>
        </p:nvSpPr>
        <p:spPr>
          <a:xfrm>
            <a:off x="2159563" y="0"/>
            <a:ext cx="8880987" cy="152400"/>
          </a:xfrm>
          <a:prstGeom prst="rect">
            <a:avLst/>
          </a:prstGeom>
        </p:spPr>
        <p:txBody>
          <a:bodyPr/>
          <a:lstStyle/>
          <a:p>
            <a:endParaRPr lang="da-DK"/>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a:p>
        </p:txBody>
      </p:sp>
      <p:pic>
        <p:nvPicPr>
          <p:cNvPr id="4" name="Billede 3">
            <a:extLst>
              <a:ext uri="{FF2B5EF4-FFF2-40B4-BE49-F238E27FC236}">
                <a16:creationId xmlns:a16="http://schemas.microsoft.com/office/drawing/2014/main" id="{A075A18F-3691-F815-0BA4-4F2D2B593954}"/>
              </a:ext>
            </a:extLst>
          </p:cNvPr>
          <p:cNvPicPr>
            <a:picLocks noChangeAspect="1"/>
          </p:cNvPicPr>
          <p:nvPr userDrawn="1"/>
        </p:nvPicPr>
        <p:blipFill>
          <a:blip r:embed="rId2"/>
          <a:stretch>
            <a:fillRect/>
          </a:stretch>
        </p:blipFill>
        <p:spPr>
          <a:xfrm>
            <a:off x="642672" y="5576574"/>
            <a:ext cx="10853928" cy="11201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7. maj 2026</a:t>
            </a:fld>
            <a:endParaRPr lang="da-DK" noProof="0"/>
          </a:p>
        </p:txBody>
      </p:sp>
      <p:sp>
        <p:nvSpPr>
          <p:cNvPr id="4" name="Footer Placeholder 3"/>
          <p:cNvSpPr>
            <a:spLocks noGrp="1"/>
          </p:cNvSpPr>
          <p:nvPr>
            <p:ph type="ftr" sz="quarter" idx="11"/>
          </p:nvPr>
        </p:nvSpPr>
        <p:spPr>
          <a:xfrm>
            <a:off x="2159563" y="0"/>
            <a:ext cx="8880987"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670984" y="1700214"/>
            <a:ext cx="5300133" cy="3745010"/>
          </a:xfrm>
          <a:solidFill>
            <a:schemeClr val="bg1"/>
          </a:solidFill>
        </p:spPr>
        <p:txBody>
          <a:bodyPr tIns="684000" anchor="ctr" anchorCtr="0"/>
          <a:lstStyle>
            <a:lvl1pPr marL="0" indent="0" algn="ctr">
              <a:buNone/>
              <a:defRPr sz="1800"/>
            </a:lvl1pPr>
          </a:lstStyle>
          <a:p>
            <a:r>
              <a:rPr lang="da-DK" noProof="0"/>
              <a:t>Klik på ikonet for at tilføje et billede</a:t>
            </a:r>
          </a:p>
        </p:txBody>
      </p:sp>
      <p:sp>
        <p:nvSpPr>
          <p:cNvPr id="9" name="Text Placeholder 8"/>
          <p:cNvSpPr>
            <a:spLocks noGrp="1"/>
          </p:cNvSpPr>
          <p:nvPr>
            <p:ph type="body" sz="quarter" idx="14"/>
          </p:nvPr>
        </p:nvSpPr>
        <p:spPr>
          <a:xfrm>
            <a:off x="6220883" y="1700214"/>
            <a:ext cx="5300135" cy="3889026"/>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403719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984" y="584201"/>
            <a:ext cx="10850033"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7. maj 2026</a:t>
            </a:fld>
            <a:endParaRPr lang="da-DK" noProof="0"/>
          </a:p>
        </p:txBody>
      </p:sp>
      <p:sp>
        <p:nvSpPr>
          <p:cNvPr id="5" name="Footer Placeholder 4"/>
          <p:cNvSpPr>
            <a:spLocks noGrp="1"/>
          </p:cNvSpPr>
          <p:nvPr>
            <p:ph type="ftr" sz="quarter" idx="11"/>
          </p:nvPr>
        </p:nvSpPr>
        <p:spPr>
          <a:xfrm>
            <a:off x="2159563" y="0"/>
            <a:ext cx="8880987"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12192000" cy="7029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Title 1"/>
          <p:cNvSpPr>
            <a:spLocks noGrp="1"/>
          </p:cNvSpPr>
          <p:nvPr>
            <p:ph type="ctrTitle" hasCustomPrompt="1"/>
          </p:nvPr>
        </p:nvSpPr>
        <p:spPr>
          <a:xfrm>
            <a:off x="599967" y="584200"/>
            <a:ext cx="5015980" cy="2519931"/>
          </a:xfrm>
        </p:spPr>
        <p:txBody>
          <a:bodyPr anchor="b" anchorCtr="0"/>
          <a:lstStyle>
            <a:lvl1pPr>
              <a:defRPr sz="6000">
                <a:solidFill>
                  <a:schemeClr val="bg1"/>
                </a:solidFill>
              </a:defRPr>
            </a:lvl1pPr>
          </a:lstStyle>
          <a:p>
            <a:r>
              <a:rPr lang="da-DK" noProof="0"/>
              <a:t>Klik, og tilføj titel</a:t>
            </a:r>
          </a:p>
        </p:txBody>
      </p:sp>
      <p:sp>
        <p:nvSpPr>
          <p:cNvPr id="3" name="Subtitle 2"/>
          <p:cNvSpPr>
            <a:spLocks noGrp="1"/>
          </p:cNvSpPr>
          <p:nvPr>
            <p:ph type="subTitle" idx="1" hasCustomPrompt="1"/>
          </p:nvPr>
        </p:nvSpPr>
        <p:spPr>
          <a:xfrm>
            <a:off x="670983" y="3360904"/>
            <a:ext cx="5015980" cy="703096"/>
          </a:xfrm>
        </p:spPr>
        <p:txBody>
          <a:bodyPr/>
          <a:lstStyle>
            <a:lvl1pPr marL="0" indent="0" algn="l">
              <a:buNone/>
              <a:defRPr sz="2000" i="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7. maj 2026</a:t>
            </a:fld>
            <a:endParaRPr lang="da-DK" noProof="0"/>
          </a:p>
        </p:txBody>
      </p:sp>
      <p:sp>
        <p:nvSpPr>
          <p:cNvPr id="5" name="Footer Placeholder 4"/>
          <p:cNvSpPr>
            <a:spLocks noGrp="1"/>
          </p:cNvSpPr>
          <p:nvPr>
            <p:ph type="ftr" sz="quarter" idx="11"/>
          </p:nvPr>
        </p:nvSpPr>
        <p:spPr>
          <a:xfrm>
            <a:off x="2159563" y="0"/>
            <a:ext cx="8880987" cy="152400"/>
          </a:xfrm>
          <a:prstGeom prst="rect">
            <a:avLst/>
          </a:prstGeom>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7" name="Billede 6" descr="Et billede, der indeholder tekst, Font/skrifttype, Grafik, logo&#10;&#10;Automatisk genereret beskrivelse">
            <a:extLst>
              <a:ext uri="{FF2B5EF4-FFF2-40B4-BE49-F238E27FC236}">
                <a16:creationId xmlns:a16="http://schemas.microsoft.com/office/drawing/2014/main" id="{A0DE77B6-BC27-AF00-59D0-2EEB164F17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8328" y="6218328"/>
            <a:ext cx="2448272" cy="478386"/>
          </a:xfrm>
          <a:prstGeom prst="rect">
            <a:avLst/>
          </a:prstGeom>
        </p:spPr>
      </p:pic>
      <p:pic>
        <p:nvPicPr>
          <p:cNvPr id="10" name="Billede 9" descr="Et billede, der indeholder tegning, skitse, clipart, Stregtegning&#10;&#10;Automatisk genereret beskrivelse">
            <a:extLst>
              <a:ext uri="{FF2B5EF4-FFF2-40B4-BE49-F238E27FC236}">
                <a16:creationId xmlns:a16="http://schemas.microsoft.com/office/drawing/2014/main" id="{D0F1DD74-A6BB-E628-203B-E95D6CC024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5049" y="700263"/>
            <a:ext cx="4210623" cy="5356448"/>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7. maj 2026</a:t>
            </a:fld>
            <a:endParaRPr lang="da-DK" noProof="0"/>
          </a:p>
        </p:txBody>
      </p:sp>
      <p:sp>
        <p:nvSpPr>
          <p:cNvPr id="4" name="Footer Placeholder 3"/>
          <p:cNvSpPr>
            <a:spLocks noGrp="1"/>
          </p:cNvSpPr>
          <p:nvPr>
            <p:ph type="ftr" sz="quarter" idx="11"/>
          </p:nvPr>
        </p:nvSpPr>
        <p:spPr>
          <a:xfrm>
            <a:off x="2159563" y="0"/>
            <a:ext cx="8880987" cy="152400"/>
          </a:xfrm>
          <a:prstGeom prst="rect">
            <a:avLst/>
          </a:prstGeom>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7. maj 2026</a:t>
            </a:fld>
            <a:endParaRPr lang="da-DK"/>
          </a:p>
        </p:txBody>
      </p:sp>
      <p:sp>
        <p:nvSpPr>
          <p:cNvPr id="3" name="Footer Placeholder 2"/>
          <p:cNvSpPr>
            <a:spLocks noGrp="1"/>
          </p:cNvSpPr>
          <p:nvPr>
            <p:ph type="ftr" sz="quarter" idx="11"/>
          </p:nvPr>
        </p:nvSpPr>
        <p:spPr>
          <a:xfrm>
            <a:off x="2159563" y="0"/>
            <a:ext cx="8880987" cy="152400"/>
          </a:xfrm>
          <a:prstGeom prst="rect">
            <a:avLst/>
          </a:prstGeom>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p:nvPr>
        </p:nvSpPr>
        <p:spPr>
          <a:xfrm>
            <a:off x="670985" y="1724284"/>
            <a:ext cx="10850033" cy="453707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7. maj 2026</a:t>
            </a:fld>
            <a:endParaRPr lang="da-DK" noProof="0"/>
          </a:p>
        </p:txBody>
      </p:sp>
      <p:sp>
        <p:nvSpPr>
          <p:cNvPr id="5" name="Footer Placeholder 4"/>
          <p:cNvSpPr>
            <a:spLocks noGrp="1"/>
          </p:cNvSpPr>
          <p:nvPr>
            <p:ph type="ftr" sz="quarter" idx="11"/>
          </p:nvPr>
        </p:nvSpPr>
        <p:spPr>
          <a:xfrm>
            <a:off x="2159563" y="0"/>
            <a:ext cx="8880987"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p:nvPr>
        </p:nvSpPr>
        <p:spPr>
          <a:xfrm>
            <a:off x="670985" y="1724284"/>
            <a:ext cx="10850033" cy="453707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7. maj 2026</a:t>
            </a:fld>
            <a:endParaRPr lang="da-DK" noProof="0"/>
          </a:p>
        </p:txBody>
      </p:sp>
      <p:sp>
        <p:nvSpPr>
          <p:cNvPr id="5" name="Footer Placeholder 4"/>
          <p:cNvSpPr>
            <a:spLocks noGrp="1"/>
          </p:cNvSpPr>
          <p:nvPr>
            <p:ph type="ftr" sz="quarter" idx="11"/>
          </p:nvPr>
        </p:nvSpPr>
        <p:spPr>
          <a:xfrm>
            <a:off x="2159563" y="0"/>
            <a:ext cx="8880987"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pic>
        <p:nvPicPr>
          <p:cNvPr id="7" name="Billede 6" descr="Et billede, der indeholder tegning, skitse, Børnekunst, clipart&#10;&#10;Automatisk genereret beskrivelse">
            <a:extLst>
              <a:ext uri="{FF2B5EF4-FFF2-40B4-BE49-F238E27FC236}">
                <a16:creationId xmlns:a16="http://schemas.microsoft.com/office/drawing/2014/main" id="{5943E815-C6DD-6603-032B-A2380F6AEDD7}"/>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6579088" y="586892"/>
            <a:ext cx="4280409" cy="5445224"/>
          </a:xfrm>
          <a:prstGeom prst="rect">
            <a:avLst/>
          </a:prstGeom>
        </p:spPr>
      </p:pic>
    </p:spTree>
    <p:extLst>
      <p:ext uri="{BB962C8B-B14F-4D97-AF65-F5344CB8AC3E}">
        <p14:creationId xmlns:p14="http://schemas.microsoft.com/office/powerpoint/2010/main" val="16369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670984" y="1700214"/>
            <a:ext cx="5300133"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Content Placeholder 3"/>
          <p:cNvSpPr>
            <a:spLocks noGrp="1"/>
          </p:cNvSpPr>
          <p:nvPr>
            <p:ph sz="half" idx="2"/>
          </p:nvPr>
        </p:nvSpPr>
        <p:spPr>
          <a:xfrm>
            <a:off x="6220884" y="1700214"/>
            <a:ext cx="5300133"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7. maj 2026</a:t>
            </a:fld>
            <a:endParaRPr lang="da-DK" noProof="0"/>
          </a:p>
        </p:txBody>
      </p:sp>
      <p:sp>
        <p:nvSpPr>
          <p:cNvPr id="6" name="Footer Placeholder 5"/>
          <p:cNvSpPr>
            <a:spLocks noGrp="1"/>
          </p:cNvSpPr>
          <p:nvPr>
            <p:ph type="ftr" sz="quarter" idx="11"/>
          </p:nvPr>
        </p:nvSpPr>
        <p:spPr>
          <a:xfrm>
            <a:off x="2159563" y="0"/>
            <a:ext cx="8880987"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670985" y="1700214"/>
            <a:ext cx="5300132"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Content Placeholder 3"/>
          <p:cNvSpPr>
            <a:spLocks noGrp="1"/>
          </p:cNvSpPr>
          <p:nvPr>
            <p:ph sz="half" idx="2"/>
          </p:nvPr>
        </p:nvSpPr>
        <p:spPr>
          <a:xfrm>
            <a:off x="6220884" y="1700214"/>
            <a:ext cx="5300133"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7. maj 2026</a:t>
            </a:fld>
            <a:endParaRPr lang="da-DK" noProof="0"/>
          </a:p>
        </p:txBody>
      </p:sp>
      <p:sp>
        <p:nvSpPr>
          <p:cNvPr id="6" name="Footer Placeholder 5"/>
          <p:cNvSpPr>
            <a:spLocks noGrp="1"/>
          </p:cNvSpPr>
          <p:nvPr>
            <p:ph type="ftr" sz="quarter" idx="11"/>
          </p:nvPr>
        </p:nvSpPr>
        <p:spPr>
          <a:xfrm>
            <a:off x="2159563" y="0"/>
            <a:ext cx="8880987"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6220883" y="4064000"/>
            <a:ext cx="5300133"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79206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7. maj 2026</a:t>
            </a:fld>
            <a:endParaRPr lang="da-DK" noProof="0"/>
          </a:p>
        </p:txBody>
      </p:sp>
      <p:sp>
        <p:nvSpPr>
          <p:cNvPr id="4" name="Footer Placeholder 3"/>
          <p:cNvSpPr>
            <a:spLocks noGrp="1"/>
          </p:cNvSpPr>
          <p:nvPr>
            <p:ph type="ftr" sz="quarter" idx="11"/>
          </p:nvPr>
        </p:nvSpPr>
        <p:spPr>
          <a:xfrm>
            <a:off x="2159563" y="0"/>
            <a:ext cx="8880987"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670984" y="1700214"/>
            <a:ext cx="5300133"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Content Placeholder 8"/>
          <p:cNvSpPr>
            <a:spLocks noGrp="1"/>
          </p:cNvSpPr>
          <p:nvPr>
            <p:ph sz="quarter" idx="14"/>
          </p:nvPr>
        </p:nvSpPr>
        <p:spPr>
          <a:xfrm>
            <a:off x="670985" y="4064001"/>
            <a:ext cx="5300132"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1" name="Content Placeholder 10"/>
          <p:cNvSpPr>
            <a:spLocks noGrp="1"/>
          </p:cNvSpPr>
          <p:nvPr>
            <p:ph sz="quarter" idx="15"/>
          </p:nvPr>
        </p:nvSpPr>
        <p:spPr>
          <a:xfrm>
            <a:off x="6220883" y="1700214"/>
            <a:ext cx="5300135"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30296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7. maj 2026</a:t>
            </a:fld>
            <a:endParaRPr lang="da-DK" noProof="0"/>
          </a:p>
        </p:txBody>
      </p:sp>
      <p:sp>
        <p:nvSpPr>
          <p:cNvPr id="4" name="Footer Placeholder 3"/>
          <p:cNvSpPr>
            <a:spLocks noGrp="1"/>
          </p:cNvSpPr>
          <p:nvPr>
            <p:ph type="ftr" sz="quarter" idx="11"/>
          </p:nvPr>
        </p:nvSpPr>
        <p:spPr>
          <a:xfrm>
            <a:off x="2159563" y="0"/>
            <a:ext cx="8880987"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670984" y="1700214"/>
            <a:ext cx="5300133"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Content Placeholder 8"/>
          <p:cNvSpPr>
            <a:spLocks noGrp="1"/>
          </p:cNvSpPr>
          <p:nvPr>
            <p:ph sz="quarter" idx="14"/>
          </p:nvPr>
        </p:nvSpPr>
        <p:spPr>
          <a:xfrm>
            <a:off x="670985" y="4064000"/>
            <a:ext cx="5300132"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1" name="Content Placeholder 10"/>
          <p:cNvSpPr>
            <a:spLocks noGrp="1"/>
          </p:cNvSpPr>
          <p:nvPr>
            <p:ph sz="quarter" idx="15"/>
          </p:nvPr>
        </p:nvSpPr>
        <p:spPr>
          <a:xfrm>
            <a:off x="6220883" y="1700214"/>
            <a:ext cx="5300135"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8" name="Content Placeholder 7"/>
          <p:cNvSpPr>
            <a:spLocks noGrp="1"/>
          </p:cNvSpPr>
          <p:nvPr>
            <p:ph sz="quarter" idx="16"/>
          </p:nvPr>
        </p:nvSpPr>
        <p:spPr>
          <a:xfrm>
            <a:off x="6220883" y="4064000"/>
            <a:ext cx="5300135"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36843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304800"/>
            <a:ext cx="12192000" cy="5220816"/>
          </a:xfrm>
          <a:solidFill>
            <a:schemeClr val="bg1"/>
          </a:solidFill>
        </p:spPr>
        <p:txBody>
          <a:bodyPr tIns="684000" anchor="ctr" anchorCtr="0"/>
          <a:lstStyle>
            <a:lvl1pPr marL="0" indent="0" algn="ctr">
              <a:buNone/>
              <a:defRPr sz="1800"/>
            </a:lvl1pPr>
          </a:lstStyle>
          <a:p>
            <a:r>
              <a:rPr lang="da-DK" noProof="0"/>
              <a:t>Klik på ikonet for at tilføje et billede</a:t>
            </a:r>
          </a:p>
        </p:txBody>
      </p:sp>
      <p:sp>
        <p:nvSpPr>
          <p:cNvPr id="3" name="Date Placeholder 2"/>
          <p:cNvSpPr>
            <a:spLocks noGrp="1"/>
          </p:cNvSpPr>
          <p:nvPr>
            <p:ph type="dt" sz="half" idx="10"/>
          </p:nvPr>
        </p:nvSpPr>
        <p:spPr/>
        <p:txBody>
          <a:bodyPr/>
          <a:lstStyle/>
          <a:p>
            <a:fld id="{5888027E-75D8-4E45-9E8E-1595773F0041}" type="datetime2">
              <a:rPr lang="da-DK" noProof="0" smtClean="0"/>
              <a:pPr/>
              <a:t>7. maj 2026</a:t>
            </a:fld>
            <a:endParaRPr lang="da-DK" noProof="0"/>
          </a:p>
        </p:txBody>
      </p:sp>
      <p:sp>
        <p:nvSpPr>
          <p:cNvPr id="4" name="Footer Placeholder 3"/>
          <p:cNvSpPr>
            <a:spLocks noGrp="1"/>
          </p:cNvSpPr>
          <p:nvPr>
            <p:ph type="ftr" sz="quarter" idx="11"/>
          </p:nvPr>
        </p:nvSpPr>
        <p:spPr>
          <a:xfrm>
            <a:off x="2159563" y="0"/>
            <a:ext cx="8880987"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7. maj 2026</a:t>
            </a:fld>
            <a:endParaRPr lang="da-DK" noProof="0"/>
          </a:p>
        </p:txBody>
      </p:sp>
      <p:sp>
        <p:nvSpPr>
          <p:cNvPr id="4" name="Footer Placeholder 3"/>
          <p:cNvSpPr>
            <a:spLocks noGrp="1"/>
          </p:cNvSpPr>
          <p:nvPr>
            <p:ph type="ftr" sz="quarter" idx="11"/>
          </p:nvPr>
        </p:nvSpPr>
        <p:spPr>
          <a:xfrm>
            <a:off x="2159563" y="0"/>
            <a:ext cx="8880987"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670984" y="1700214"/>
            <a:ext cx="5300133"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Picture Placeholder 8"/>
          <p:cNvSpPr>
            <a:spLocks noGrp="1"/>
          </p:cNvSpPr>
          <p:nvPr>
            <p:ph type="pic" sz="quarter" idx="14"/>
          </p:nvPr>
        </p:nvSpPr>
        <p:spPr>
          <a:xfrm>
            <a:off x="6220883" y="1700214"/>
            <a:ext cx="5300135" cy="3961034"/>
          </a:xfrm>
          <a:solidFill>
            <a:schemeClr val="bg1"/>
          </a:solidFill>
        </p:spPr>
        <p:txBody>
          <a:bodyPr tIns="684000" anchor="ctr" anchorCtr="0"/>
          <a:lstStyle>
            <a:lvl1pPr marL="0" indent="0" algn="ctr">
              <a:buNone/>
              <a:defRPr sz="1800"/>
            </a:lvl1pPr>
          </a:lstStyle>
          <a:p>
            <a:r>
              <a:rPr lang="da-DK" noProof="0"/>
              <a:t>Klik på ikonet for at tilføje et billede</a:t>
            </a:r>
          </a:p>
        </p:txBody>
      </p:sp>
    </p:spTree>
    <p:extLst>
      <p:ext uri="{BB962C8B-B14F-4D97-AF65-F5344CB8AC3E}">
        <p14:creationId xmlns:p14="http://schemas.microsoft.com/office/powerpoint/2010/main" val="16800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5102"/>
            <a:ext cx="12192000" cy="1524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026" name="Rectangle 2"/>
          <p:cNvSpPr>
            <a:spLocks noGrp="1" noChangeArrowheads="1"/>
          </p:cNvSpPr>
          <p:nvPr>
            <p:ph type="title"/>
          </p:nvPr>
        </p:nvSpPr>
        <p:spPr bwMode="auto">
          <a:xfrm>
            <a:off x="619102" y="584201"/>
            <a:ext cx="10901916"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p>
        </p:txBody>
      </p:sp>
      <p:sp>
        <p:nvSpPr>
          <p:cNvPr id="1027" name="Rectangle 3"/>
          <p:cNvSpPr>
            <a:spLocks noGrp="1" noChangeArrowheads="1"/>
          </p:cNvSpPr>
          <p:nvPr>
            <p:ph type="body" idx="1"/>
          </p:nvPr>
        </p:nvSpPr>
        <p:spPr bwMode="auto">
          <a:xfrm>
            <a:off x="670985" y="1700214"/>
            <a:ext cx="10850033"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670985" y="0"/>
            <a:ext cx="149275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7. maj 2026</a:t>
            </a:fld>
            <a:endParaRPr lang="da-DK"/>
          </a:p>
        </p:txBody>
      </p:sp>
      <p:sp>
        <p:nvSpPr>
          <p:cNvPr id="1030" name="Rectangle 6"/>
          <p:cNvSpPr>
            <a:spLocks noGrp="1" noChangeArrowheads="1"/>
          </p:cNvSpPr>
          <p:nvPr>
            <p:ph type="sldNum" sz="quarter" idx="4"/>
          </p:nvPr>
        </p:nvSpPr>
        <p:spPr bwMode="auto">
          <a:xfrm>
            <a:off x="11095439" y="0"/>
            <a:ext cx="4156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a:p>
        </p:txBody>
      </p:sp>
      <p:sp>
        <p:nvSpPr>
          <p:cNvPr id="2" name="Pladsholder til sidefod 1">
            <a:extLst>
              <a:ext uri="{FF2B5EF4-FFF2-40B4-BE49-F238E27FC236}">
                <a16:creationId xmlns:a16="http://schemas.microsoft.com/office/drawing/2014/main" id="{C8B9A421-8EB5-6E56-BB66-AA46245894F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pic>
        <p:nvPicPr>
          <p:cNvPr id="7" name="Billede 6" descr="Et billede, der indeholder Font/skrifttype, Grafik, logo, symbol&#10;&#10;Automatisk genereret beskrivelse">
            <a:extLst>
              <a:ext uri="{FF2B5EF4-FFF2-40B4-BE49-F238E27FC236}">
                <a16:creationId xmlns:a16="http://schemas.microsoft.com/office/drawing/2014/main" id="{B78ECE70-83AC-C54C-B939-91C7329E43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048328" y="6214261"/>
            <a:ext cx="3334835" cy="508063"/>
          </a:xfrm>
          <a:prstGeom prst="rect">
            <a:avLst/>
          </a:prstGeom>
        </p:spPr>
      </p:pic>
      <p:pic>
        <p:nvPicPr>
          <p:cNvPr id="8" name="Billede 7">
            <a:extLst>
              <a:ext uri="{FF2B5EF4-FFF2-40B4-BE49-F238E27FC236}">
                <a16:creationId xmlns:a16="http://schemas.microsoft.com/office/drawing/2014/main" id="{79553C4D-3135-7D3A-AA1A-933679F02D2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0982" y="5666041"/>
            <a:ext cx="6876256" cy="1044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788" r:id="rId3"/>
    <p:sldLayoutId id="2147483662" r:id="rId4"/>
    <p:sldLayoutId id="2147483781" r:id="rId5"/>
    <p:sldLayoutId id="2147483782" r:id="rId6"/>
    <p:sldLayoutId id="2147483783" r:id="rId7"/>
    <p:sldLayoutId id="2147483784" r:id="rId8"/>
    <p:sldLayoutId id="2147483785" r:id="rId9"/>
    <p:sldLayoutId id="2147483786" r:id="rId10"/>
    <p:sldLayoutId id="2147483780" r:id="rId11"/>
    <p:sldLayoutId id="2147483787" r:id="rId12"/>
    <p:sldLayoutId id="2147483664" r:id="rId13"/>
    <p:sldLayoutId id="2147483665" r:id="rId14"/>
  </p:sldLayoutIdLst>
  <p:txStyles>
    <p:titleStyle>
      <a:lvl1pPr algn="l" rtl="0" eaLnBrk="1" fontAlgn="base" hangingPunct="1">
        <a:lnSpc>
          <a:spcPct val="83000"/>
        </a:lnSpc>
        <a:spcBef>
          <a:spcPct val="0"/>
        </a:spcBef>
        <a:spcAft>
          <a:spcPct val="0"/>
        </a:spcAft>
        <a:defRPr sz="3600">
          <a:solidFill>
            <a:srgbClr val="3C3C3C"/>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0">
          <a:solidFill>
            <a:srgbClr val="3C3C3C"/>
          </a:solidFill>
          <a:latin typeface="+mn-lt"/>
          <a:ea typeface="+mn-ea"/>
          <a:cs typeface="+mn-cs"/>
        </a:defRPr>
      </a:lvl1pPr>
      <a:lvl2pPr marL="640800" indent="-284400" algn="l" rtl="0" eaLnBrk="1" fontAlgn="base" hangingPunct="1">
        <a:spcBef>
          <a:spcPct val="20000"/>
        </a:spcBef>
        <a:spcAft>
          <a:spcPct val="0"/>
        </a:spcAft>
        <a:buChar char="–"/>
        <a:defRPr sz="1800" i="0">
          <a:solidFill>
            <a:srgbClr val="3C3C3C"/>
          </a:solidFill>
          <a:latin typeface="+mn-lt"/>
        </a:defRPr>
      </a:lvl2pPr>
      <a:lvl3pPr marL="871200" indent="-228600" algn="l" rtl="0" eaLnBrk="1" fontAlgn="base" hangingPunct="1">
        <a:spcBef>
          <a:spcPct val="20000"/>
        </a:spcBef>
        <a:spcAft>
          <a:spcPct val="0"/>
        </a:spcAft>
        <a:buChar char="•"/>
        <a:defRPr sz="1600" i="0">
          <a:solidFill>
            <a:srgbClr val="3C3C3C"/>
          </a:solidFill>
          <a:latin typeface="+mn-lt"/>
        </a:defRPr>
      </a:lvl3pPr>
      <a:lvl4pPr marL="1126800" indent="-228600" algn="l" rtl="0" eaLnBrk="1" fontAlgn="base" hangingPunct="1">
        <a:spcBef>
          <a:spcPct val="20000"/>
        </a:spcBef>
        <a:spcAft>
          <a:spcPct val="0"/>
        </a:spcAft>
        <a:buChar char="–"/>
        <a:defRPr sz="1400" i="0">
          <a:solidFill>
            <a:srgbClr val="3C3C3C"/>
          </a:solidFill>
          <a:latin typeface="+mn-lt"/>
        </a:defRPr>
      </a:lvl4pPr>
      <a:lvl5pPr marL="1357200" indent="-228600" algn="l" rtl="0" eaLnBrk="1" fontAlgn="base" hangingPunct="1">
        <a:spcBef>
          <a:spcPct val="20000"/>
        </a:spcBef>
        <a:spcAft>
          <a:spcPct val="0"/>
        </a:spcAft>
        <a:buChar char="•"/>
        <a:defRPr sz="1200" i="0">
          <a:solidFill>
            <a:srgbClr val="3C3C3C"/>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22262" y="2098313"/>
            <a:ext cx="10119480" cy="1762735"/>
          </a:xfrm>
        </p:spPr>
        <p:txBody>
          <a:bodyPr/>
          <a:lstStyle/>
          <a:p>
            <a:r>
              <a:rPr lang="nb-NO" dirty="0"/>
              <a:t>Velkommen til </a:t>
            </a:r>
            <a:br>
              <a:rPr lang="nb-NO" dirty="0"/>
            </a:br>
            <a:r>
              <a:rPr lang="nb-NO" dirty="0"/>
              <a:t>trivselsdialog</a:t>
            </a:r>
          </a:p>
        </p:txBody>
      </p:sp>
      <p:sp>
        <p:nvSpPr>
          <p:cNvPr id="3" name="Undertitel 2"/>
          <p:cNvSpPr>
            <a:spLocks noGrp="1"/>
          </p:cNvSpPr>
          <p:nvPr>
            <p:ph type="subTitle" idx="1"/>
          </p:nvPr>
        </p:nvSpPr>
        <p:spPr>
          <a:xfrm>
            <a:off x="1322261" y="4191641"/>
            <a:ext cx="9730781" cy="731347"/>
          </a:xfrm>
        </p:spPr>
        <p:txBody>
          <a:bodyPr/>
          <a:lstStyle/>
          <a:p>
            <a:r>
              <a:rPr lang="nb-NO" sz="1800">
                <a:solidFill>
                  <a:schemeClr val="accent5">
                    <a:lumMod val="10000"/>
                    <a:lumOff val="90000"/>
                  </a:schemeClr>
                </a:solidFill>
                <a:latin typeface="+mj-lt"/>
                <a:cs typeface="Dreaming Outloud Pro" panose="03050502040302030504" pitchFamily="66" charset="0"/>
              </a:rPr>
              <a:t>Sammen om trivsel og godt </a:t>
            </a:r>
            <a:r>
              <a:rPr lang="nb-NO" sz="1800" err="1">
                <a:solidFill>
                  <a:schemeClr val="accent5">
                    <a:lumMod val="10000"/>
                    <a:lumOff val="90000"/>
                  </a:schemeClr>
                </a:solidFill>
                <a:latin typeface="+mj-lt"/>
                <a:cs typeface="Dreaming Outloud Pro" panose="03050502040302030504" pitchFamily="66" charset="0"/>
              </a:rPr>
              <a:t>arbejdsmiljø</a:t>
            </a:r>
            <a:endParaRPr lang="nb-NO" sz="1800">
              <a:solidFill>
                <a:schemeClr val="accent5">
                  <a:lumMod val="10000"/>
                  <a:lumOff val="90000"/>
                </a:schemeClr>
              </a:solidFill>
              <a:latin typeface="+mj-lt"/>
              <a:cs typeface="Dreaming Outloud Pro" panose="03050502040302030504" pitchFamily="66" charset="0"/>
            </a:endParaRPr>
          </a:p>
        </p:txBody>
      </p:sp>
      <p:pic>
        <p:nvPicPr>
          <p:cNvPr id="5" name="Billede 4" descr="Et billede, der indeholder tegning, cirkel, Grafik, clipart&#10;&#10;AI-genereret indhold kan være ukorrekt.">
            <a:extLst>
              <a:ext uri="{FF2B5EF4-FFF2-40B4-BE49-F238E27FC236}">
                <a16:creationId xmlns:a16="http://schemas.microsoft.com/office/drawing/2014/main" id="{F7750A66-30F1-502D-35FA-2B5427941FB3}"/>
              </a:ext>
            </a:extLst>
          </p:cNvPr>
          <p:cNvPicPr>
            <a:picLocks noChangeAspect="1"/>
          </p:cNvPicPr>
          <p:nvPr/>
        </p:nvPicPr>
        <p:blipFill>
          <a:blip r:embed="rId3" cstate="print">
            <a:extLst>
              <a:ext uri="{28A0092B-C50C-407E-A947-70E740481C1C}">
                <a14:useLocalDpi xmlns:a14="http://schemas.microsoft.com/office/drawing/2010/main" val="0"/>
              </a:ext>
            </a:extLst>
          </a:blip>
          <a:srcRect l="19562" t="7295" r="14464" b="8061"/>
          <a:stretch>
            <a:fillRect/>
          </a:stretch>
        </p:blipFill>
        <p:spPr>
          <a:xfrm>
            <a:off x="8572670" y="1340768"/>
            <a:ext cx="2480372" cy="2376260"/>
          </a:xfrm>
          <a:prstGeom prst="ellipse">
            <a:avLst/>
          </a:prstGeom>
          <a:ln w="127000" cap="rnd">
            <a:solidFill>
              <a:srgbClr val="EEF0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 name="Lige forbindelse 6">
            <a:extLst>
              <a:ext uri="{FF2B5EF4-FFF2-40B4-BE49-F238E27FC236}">
                <a16:creationId xmlns:a16="http://schemas.microsoft.com/office/drawing/2014/main" id="{7293E8F7-66C6-103C-38D7-109BA34D2799}"/>
              </a:ext>
            </a:extLst>
          </p:cNvPr>
          <p:cNvCxnSpPr/>
          <p:nvPr/>
        </p:nvCxnSpPr>
        <p:spPr>
          <a:xfrm>
            <a:off x="9768408" y="332656"/>
            <a:ext cx="0" cy="720080"/>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88AB2EC5-F9DB-3B13-F800-A4C9B8D900D4}"/>
              </a:ext>
            </a:extLst>
          </p:cNvPr>
          <p:cNvCxnSpPr>
            <a:cxnSpLocks/>
          </p:cNvCxnSpPr>
          <p:nvPr/>
        </p:nvCxnSpPr>
        <p:spPr>
          <a:xfrm flipH="1">
            <a:off x="10848528" y="476672"/>
            <a:ext cx="864096" cy="1008112"/>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7561144D-2F2B-D593-154D-7683C6A378F9}"/>
              </a:ext>
            </a:extLst>
          </p:cNvPr>
          <p:cNvCxnSpPr>
            <a:cxnSpLocks/>
          </p:cNvCxnSpPr>
          <p:nvPr/>
        </p:nvCxnSpPr>
        <p:spPr>
          <a:xfrm>
            <a:off x="9843759" y="4014532"/>
            <a:ext cx="0" cy="1008112"/>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5859036A-FEB7-41C4-230A-3ADB23CEBC6A}"/>
              </a:ext>
            </a:extLst>
          </p:cNvPr>
          <p:cNvCxnSpPr>
            <a:cxnSpLocks/>
          </p:cNvCxnSpPr>
          <p:nvPr/>
        </p:nvCxnSpPr>
        <p:spPr>
          <a:xfrm flipH="1">
            <a:off x="11388588" y="2420888"/>
            <a:ext cx="648072" cy="0"/>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83973246-EA0A-1505-89D9-A344D110147C}"/>
              </a:ext>
            </a:extLst>
          </p:cNvPr>
          <p:cNvCxnSpPr>
            <a:cxnSpLocks/>
          </p:cNvCxnSpPr>
          <p:nvPr/>
        </p:nvCxnSpPr>
        <p:spPr>
          <a:xfrm flipH="1">
            <a:off x="7716180" y="2468513"/>
            <a:ext cx="513554" cy="0"/>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5F42A309-7188-F226-C264-6351C1FBEAFB}"/>
              </a:ext>
            </a:extLst>
          </p:cNvPr>
          <p:cNvCxnSpPr>
            <a:cxnSpLocks/>
          </p:cNvCxnSpPr>
          <p:nvPr/>
        </p:nvCxnSpPr>
        <p:spPr>
          <a:xfrm flipH="1" flipV="1">
            <a:off x="10913744" y="3539280"/>
            <a:ext cx="881469" cy="791278"/>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9498BD64-874B-0315-3679-CF26A0F0C49E}"/>
              </a:ext>
            </a:extLst>
          </p:cNvPr>
          <p:cNvCxnSpPr>
            <a:cxnSpLocks/>
          </p:cNvCxnSpPr>
          <p:nvPr/>
        </p:nvCxnSpPr>
        <p:spPr>
          <a:xfrm>
            <a:off x="8036271" y="797683"/>
            <a:ext cx="702428" cy="638336"/>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6ABBCAB8-78C1-7A38-402D-58D421A950C6}"/>
              </a:ext>
            </a:extLst>
          </p:cNvPr>
          <p:cNvCxnSpPr>
            <a:cxnSpLocks/>
          </p:cNvCxnSpPr>
          <p:nvPr/>
        </p:nvCxnSpPr>
        <p:spPr>
          <a:xfrm flipH="1">
            <a:off x="8067013" y="3664080"/>
            <a:ext cx="648072" cy="576064"/>
          </a:xfrm>
          <a:prstGeom prst="line">
            <a:avLst/>
          </a:prstGeom>
          <a:ln w="155575" cap="rnd">
            <a:solidFill>
              <a:srgbClr val="EEF09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56322CB4-38F9-6FDE-AEFC-40C9AFD18C3A}"/>
              </a:ext>
            </a:extLst>
          </p:cNvPr>
          <p:cNvCxnSpPr/>
          <p:nvPr/>
        </p:nvCxnSpPr>
        <p:spPr>
          <a:xfrm>
            <a:off x="1322261" y="3867106"/>
            <a:ext cx="1101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D9292-2970-351E-6976-EB1A2ECCD67F}"/>
              </a:ext>
            </a:extLst>
          </p:cNvPr>
          <p:cNvSpPr>
            <a:spLocks noGrp="1"/>
          </p:cNvSpPr>
          <p:nvPr>
            <p:ph type="title"/>
          </p:nvPr>
        </p:nvSpPr>
        <p:spPr/>
        <p:txBody>
          <a:bodyPr wrap="square" anchor="t">
            <a:normAutofit/>
          </a:bodyPr>
          <a:lstStyle/>
          <a:p>
            <a:r>
              <a:rPr lang="da-DK" dirty="0">
                <a:solidFill>
                  <a:schemeClr val="accent5">
                    <a:lumMod val="90000"/>
                    <a:lumOff val="10000"/>
                  </a:schemeClr>
                </a:solidFill>
              </a:rPr>
              <a:t>Seks faktorer, der betyder mest for arbejdsmiljøet</a:t>
            </a:r>
          </a:p>
        </p:txBody>
      </p:sp>
      <p:pic>
        <p:nvPicPr>
          <p:cNvPr id="5" name="Pladsholder til indhold 4">
            <a:extLst>
              <a:ext uri="{FF2B5EF4-FFF2-40B4-BE49-F238E27FC236}">
                <a16:creationId xmlns:a16="http://schemas.microsoft.com/office/drawing/2014/main" id="{B56F9478-0BA3-0E52-834F-015C9FF23EAC}"/>
              </a:ext>
            </a:extLst>
          </p:cNvPr>
          <p:cNvPicPr>
            <a:picLocks noGrp="1" noChangeAspect="1"/>
          </p:cNvPicPr>
          <p:nvPr>
            <p:ph idx="1"/>
          </p:nvPr>
        </p:nvPicPr>
        <p:blipFill>
          <a:blip r:embed="rId3"/>
          <a:srcRect t="11725" b="4838"/>
          <a:stretch>
            <a:fillRect/>
          </a:stretch>
        </p:blipFill>
        <p:spPr bwMode="auto">
          <a:xfrm>
            <a:off x="2638856" y="1399031"/>
            <a:ext cx="7138979" cy="4191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577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3920F-6AB2-5EDE-78CF-F8A671F33EDE}"/>
              </a:ext>
            </a:extLst>
          </p:cNvPr>
          <p:cNvSpPr>
            <a:spLocks noGrp="1"/>
          </p:cNvSpPr>
          <p:nvPr>
            <p:ph type="title"/>
          </p:nvPr>
        </p:nvSpPr>
        <p:spPr/>
        <p:txBody>
          <a:bodyPr/>
          <a:lstStyle/>
          <a:p>
            <a:r>
              <a:rPr lang="da-DK" dirty="0">
                <a:solidFill>
                  <a:schemeClr val="accent5">
                    <a:lumMod val="90000"/>
                    <a:lumOff val="10000"/>
                  </a:schemeClr>
                </a:solidFill>
              </a:rPr>
              <a:t>Individuel reflektion</a:t>
            </a:r>
          </a:p>
        </p:txBody>
      </p:sp>
      <p:pic>
        <p:nvPicPr>
          <p:cNvPr id="7" name="Pladsholder til indhold 6">
            <a:extLst>
              <a:ext uri="{FF2B5EF4-FFF2-40B4-BE49-F238E27FC236}">
                <a16:creationId xmlns:a16="http://schemas.microsoft.com/office/drawing/2014/main" id="{B3E33626-DC91-E682-2812-FEFF1D9E0D97}"/>
              </a:ext>
            </a:extLst>
          </p:cNvPr>
          <p:cNvPicPr>
            <a:picLocks noGrp="1" noChangeAspect="1"/>
          </p:cNvPicPr>
          <p:nvPr>
            <p:ph idx="1"/>
          </p:nvPr>
        </p:nvPicPr>
        <p:blipFill>
          <a:blip r:embed="rId2"/>
          <a:stretch>
            <a:fillRect/>
          </a:stretch>
        </p:blipFill>
        <p:spPr bwMode="auto">
          <a:xfrm>
            <a:off x="1658983" y="1483905"/>
            <a:ext cx="5852918" cy="41298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Grafik 4" descr="Pen med massiv udfyldning">
            <a:extLst>
              <a:ext uri="{FF2B5EF4-FFF2-40B4-BE49-F238E27FC236}">
                <a16:creationId xmlns:a16="http://schemas.microsoft.com/office/drawing/2014/main" id="{1EC29273-8B05-4227-4F79-899BF38E82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56886" y="1179919"/>
            <a:ext cx="1116012" cy="1116012"/>
          </a:xfrm>
          <a:prstGeom prst="rect">
            <a:avLst/>
          </a:prstGeom>
        </p:spPr>
      </p:pic>
      <p:sp>
        <p:nvSpPr>
          <p:cNvPr id="6" name="Rektangel 5">
            <a:extLst>
              <a:ext uri="{FF2B5EF4-FFF2-40B4-BE49-F238E27FC236}">
                <a16:creationId xmlns:a16="http://schemas.microsoft.com/office/drawing/2014/main" id="{29F94DA2-98D3-43AE-154B-745939747D03}"/>
              </a:ext>
            </a:extLst>
          </p:cNvPr>
          <p:cNvSpPr/>
          <p:nvPr/>
        </p:nvSpPr>
        <p:spPr>
          <a:xfrm rot="21308963">
            <a:off x="8832425" y="2295931"/>
            <a:ext cx="1036320" cy="914400"/>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i="1" dirty="0">
                <a:solidFill>
                  <a:srgbClr val="BF1F24"/>
                </a:solidFill>
              </a:rPr>
              <a:t>÷</a:t>
            </a:r>
          </a:p>
        </p:txBody>
      </p:sp>
      <p:sp>
        <p:nvSpPr>
          <p:cNvPr id="8" name="Rektangel 7">
            <a:extLst>
              <a:ext uri="{FF2B5EF4-FFF2-40B4-BE49-F238E27FC236}">
                <a16:creationId xmlns:a16="http://schemas.microsoft.com/office/drawing/2014/main" id="{4C97DFD2-7792-4EDA-4112-A88A40092570}"/>
              </a:ext>
            </a:extLst>
          </p:cNvPr>
          <p:cNvSpPr/>
          <p:nvPr/>
        </p:nvSpPr>
        <p:spPr>
          <a:xfrm>
            <a:off x="10138902" y="2681921"/>
            <a:ext cx="1036320" cy="914400"/>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b="1" i="1">
                <a:solidFill>
                  <a:srgbClr val="00B050"/>
                </a:solidFill>
                <a:latin typeface="Aptos Narrow" panose="020B0004020202020204" pitchFamily="34" charset="0"/>
              </a:rPr>
              <a:t>√</a:t>
            </a:r>
            <a:endParaRPr lang="da-DK" sz="3600" b="1" i="1" dirty="0">
              <a:solidFill>
                <a:srgbClr val="00B050"/>
              </a:solidFill>
            </a:endParaRPr>
          </a:p>
        </p:txBody>
      </p:sp>
      <p:sp>
        <p:nvSpPr>
          <p:cNvPr id="9" name="Rektangel 8">
            <a:extLst>
              <a:ext uri="{FF2B5EF4-FFF2-40B4-BE49-F238E27FC236}">
                <a16:creationId xmlns:a16="http://schemas.microsoft.com/office/drawing/2014/main" id="{EA2E587A-B8B6-005F-A122-345543305ECC}"/>
              </a:ext>
            </a:extLst>
          </p:cNvPr>
          <p:cNvSpPr/>
          <p:nvPr/>
        </p:nvSpPr>
        <p:spPr>
          <a:xfrm rot="661557">
            <a:off x="8874722" y="3519661"/>
            <a:ext cx="1036320" cy="914400"/>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b="1" i="1" dirty="0">
                <a:solidFill>
                  <a:srgbClr val="00B050"/>
                </a:solidFill>
                <a:latin typeface="Aptos Narrow" panose="020B0004020202020204" pitchFamily="34" charset="0"/>
              </a:rPr>
              <a:t>√</a:t>
            </a:r>
            <a:endParaRPr lang="da-DK" sz="3600" b="1" i="1" dirty="0">
              <a:solidFill>
                <a:srgbClr val="00B050"/>
              </a:solidFill>
            </a:endParaRPr>
          </a:p>
        </p:txBody>
      </p:sp>
      <p:sp>
        <p:nvSpPr>
          <p:cNvPr id="10" name="Rektangel 9">
            <a:extLst>
              <a:ext uri="{FF2B5EF4-FFF2-40B4-BE49-F238E27FC236}">
                <a16:creationId xmlns:a16="http://schemas.microsoft.com/office/drawing/2014/main" id="{4F52C5C2-D0DF-AA59-45FA-B8293D242A13}"/>
              </a:ext>
            </a:extLst>
          </p:cNvPr>
          <p:cNvSpPr/>
          <p:nvPr/>
        </p:nvSpPr>
        <p:spPr>
          <a:xfrm rot="20394665">
            <a:off x="10110804" y="3965151"/>
            <a:ext cx="1036320" cy="914400"/>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000" b="1" i="1" dirty="0">
                <a:solidFill>
                  <a:srgbClr val="BF1F24"/>
                </a:solidFill>
              </a:rPr>
              <a:t>÷</a:t>
            </a:r>
          </a:p>
        </p:txBody>
      </p:sp>
    </p:spTree>
    <p:extLst>
      <p:ext uri="{BB962C8B-B14F-4D97-AF65-F5344CB8AC3E}">
        <p14:creationId xmlns:p14="http://schemas.microsoft.com/office/powerpoint/2010/main" val="408390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712BE-F7EB-67F2-5960-AF52A8EF51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67DB5A-F0BC-BA58-7476-B1255AF2AB46}"/>
              </a:ext>
            </a:extLst>
          </p:cNvPr>
          <p:cNvSpPr>
            <a:spLocks noGrp="1"/>
          </p:cNvSpPr>
          <p:nvPr>
            <p:ph type="title"/>
          </p:nvPr>
        </p:nvSpPr>
        <p:spPr>
          <a:xfrm>
            <a:off x="619102" y="464501"/>
            <a:ext cx="10901916" cy="1116012"/>
          </a:xfrm>
        </p:spPr>
        <p:txBody>
          <a:bodyPr/>
          <a:lstStyle/>
          <a:p>
            <a:r>
              <a:rPr lang="da-DK" dirty="0">
                <a:solidFill>
                  <a:schemeClr val="accent3">
                    <a:lumMod val="50000"/>
                  </a:schemeClr>
                </a:solidFill>
              </a:rPr>
              <a:t>Dagens program</a:t>
            </a:r>
          </a:p>
        </p:txBody>
      </p:sp>
      <p:graphicFrame>
        <p:nvGraphicFramePr>
          <p:cNvPr id="4" name="Pladsholder til indhold 3">
            <a:extLst>
              <a:ext uri="{FF2B5EF4-FFF2-40B4-BE49-F238E27FC236}">
                <a16:creationId xmlns:a16="http://schemas.microsoft.com/office/drawing/2014/main" id="{E59EF5E0-C37C-BD16-2476-5357AB72469A}"/>
              </a:ext>
            </a:extLst>
          </p:cNvPr>
          <p:cNvGraphicFramePr>
            <a:graphicFrameLocks noGrp="1"/>
          </p:cNvGraphicFramePr>
          <p:nvPr>
            <p:ph idx="1"/>
            <p:extLst>
              <p:ext uri="{D42A27DB-BD31-4B8C-83A1-F6EECF244321}">
                <p14:modId xmlns:p14="http://schemas.microsoft.com/office/powerpoint/2010/main" val="1411933266"/>
              </p:ext>
            </p:extLst>
          </p:nvPr>
        </p:nvGraphicFramePr>
        <p:xfrm>
          <a:off x="910189" y="1325960"/>
          <a:ext cx="10862500" cy="4430160"/>
        </p:xfrm>
        <a:graphic>
          <a:graphicData uri="http://schemas.openxmlformats.org/drawingml/2006/table">
            <a:tbl>
              <a:tblPr firstRow="1" bandRow="1">
                <a:tableStyleId>{2D5ABB26-0587-4C30-8999-92F81FD0307C}</a:tableStyleId>
              </a:tblPr>
              <a:tblGrid>
                <a:gridCol w="2004028">
                  <a:extLst>
                    <a:ext uri="{9D8B030D-6E8A-4147-A177-3AD203B41FA5}">
                      <a16:colId xmlns:a16="http://schemas.microsoft.com/office/drawing/2014/main" val="874377949"/>
                    </a:ext>
                  </a:extLst>
                </a:gridCol>
                <a:gridCol w="8858472">
                  <a:extLst>
                    <a:ext uri="{9D8B030D-6E8A-4147-A177-3AD203B41FA5}">
                      <a16:colId xmlns:a16="http://schemas.microsoft.com/office/drawing/2014/main" val="3737284223"/>
                    </a:ext>
                  </a:extLst>
                </a:gridCol>
              </a:tblGrid>
              <a:tr h="300355">
                <a:tc>
                  <a:txBody>
                    <a:bodyPr/>
                    <a:lstStyle/>
                    <a:p>
                      <a:r>
                        <a:rPr lang="da-DK" dirty="0">
                          <a:solidFill>
                            <a:schemeClr val="tx2"/>
                          </a:solidFill>
                          <a:latin typeface="+mj-lt"/>
                        </a:rPr>
                        <a:t>Kl. </a:t>
                      </a:r>
                      <a:r>
                        <a:rPr lang="da-DK" dirty="0" err="1">
                          <a:solidFill>
                            <a:schemeClr val="tx2"/>
                          </a:solidFill>
                          <a:latin typeface="+mj-lt"/>
                        </a:rPr>
                        <a:t>xx.xx</a:t>
                      </a:r>
                      <a:r>
                        <a:rPr lang="da-DK" dirty="0">
                          <a:solidFill>
                            <a:schemeClr val="tx2"/>
                          </a:solidFill>
                          <a:latin typeface="+mj-lt"/>
                        </a:rPr>
                        <a:t> </a:t>
                      </a:r>
                    </a:p>
                  </a:txBody>
                  <a:tcPr marT="72000" marB="72000"/>
                </a:tc>
                <a:tc>
                  <a:txBody>
                    <a:bodyPr/>
                    <a:lstStyle/>
                    <a:p>
                      <a:r>
                        <a:rPr lang="da-DK" b="1" dirty="0">
                          <a:solidFill>
                            <a:schemeClr val="tx2"/>
                          </a:solidFill>
                          <a:latin typeface="+mj-lt"/>
                        </a:rPr>
                        <a:t>Velkomst og introduktion til trivselsdialogen</a:t>
                      </a:r>
                    </a:p>
                  </a:txBody>
                  <a:tcPr marT="72000" marB="72000"/>
                </a:tc>
                <a:extLst>
                  <a:ext uri="{0D108BD9-81ED-4DB2-BD59-A6C34878D82A}">
                    <a16:rowId xmlns:a16="http://schemas.microsoft.com/office/drawing/2014/main" val="883293810"/>
                  </a:ext>
                </a:extLst>
              </a:tr>
              <a:tr h="30035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b="1" dirty="0">
                          <a:solidFill>
                            <a:schemeClr val="tx2"/>
                          </a:solidFill>
                          <a:latin typeface="+mj-lt"/>
                        </a:rPr>
                        <a:t>Vores hverdag – individuel reflektion</a:t>
                      </a:r>
                    </a:p>
                    <a:p>
                      <a:pPr marL="285750" indent="-285750">
                        <a:buFontTx/>
                        <a:buChar char="-"/>
                      </a:pPr>
                      <a:r>
                        <a:rPr lang="da-DK" dirty="0">
                          <a:solidFill>
                            <a:schemeClr val="tx2"/>
                          </a:solidFill>
                          <a:latin typeface="+mj-lt"/>
                        </a:rPr>
                        <a:t>6 faktorer, der betyder mest for arbejdsmiljøet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kern="1200" dirty="0">
                          <a:solidFill>
                            <a:schemeClr val="tx2"/>
                          </a:solidFill>
                          <a:latin typeface="+mj-lt"/>
                        </a:rPr>
                        <a:t>Individuel refleksion</a:t>
                      </a:r>
                    </a:p>
                  </a:txBody>
                  <a:tcPr marT="72000" marB="72000"/>
                </a:tc>
                <a:extLst>
                  <a:ext uri="{0D108BD9-81ED-4DB2-BD59-A6C34878D82A}">
                    <a16:rowId xmlns:a16="http://schemas.microsoft.com/office/drawing/2014/main" val="2370741979"/>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indent="0"/>
                      <a:r>
                        <a:rPr lang="da-DK" sz="1800" b="1" kern="1200" dirty="0">
                          <a:solidFill>
                            <a:schemeClr val="tx2"/>
                          </a:solidFill>
                          <a:latin typeface="+mj-lt"/>
                        </a:rPr>
                        <a:t>Vores hverdag – fælles drøftelse</a:t>
                      </a:r>
                    </a:p>
                    <a:p>
                      <a:pPr marL="285750" indent="-285750">
                        <a:buFontTx/>
                        <a:buChar char="-"/>
                      </a:pPr>
                      <a:r>
                        <a:rPr lang="da-DK" sz="1800" kern="1200" dirty="0">
                          <a:solidFill>
                            <a:schemeClr val="tx2"/>
                          </a:solidFill>
                          <a:latin typeface="+mj-lt"/>
                        </a:rPr>
                        <a:t>Præsentation af post-it</a:t>
                      </a:r>
                    </a:p>
                    <a:p>
                      <a:pPr marL="285750" indent="-285750">
                        <a:buFontTx/>
                        <a:buChar char="-"/>
                      </a:pPr>
                      <a:r>
                        <a:rPr lang="da-DK" sz="1800" kern="1200" dirty="0">
                          <a:solidFill>
                            <a:schemeClr val="tx2"/>
                          </a:solidFill>
                          <a:latin typeface="+mj-lt"/>
                        </a:rPr>
                        <a:t>Udforsk og grupper emner</a:t>
                      </a:r>
                    </a:p>
                    <a:p>
                      <a:pPr marL="285750" indent="-285750">
                        <a:buFontTx/>
                        <a:buChar char="-"/>
                      </a:pPr>
                      <a:r>
                        <a:rPr lang="da-DK" sz="1800" kern="1200" dirty="0">
                          <a:solidFill>
                            <a:schemeClr val="tx2"/>
                          </a:solidFill>
                          <a:latin typeface="+mj-lt"/>
                        </a:rPr>
                        <a:t>Hvad vil vi arbejde videre med</a:t>
                      </a:r>
                    </a:p>
                  </a:txBody>
                  <a:tcPr marT="72000" marB="72000"/>
                </a:tc>
                <a:extLst>
                  <a:ext uri="{0D108BD9-81ED-4DB2-BD59-A6C34878D82A}">
                    <a16:rowId xmlns:a16="http://schemas.microsoft.com/office/drawing/2014/main" val="96015961"/>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sz="1800" b="1" kern="1200" dirty="0">
                          <a:solidFill>
                            <a:schemeClr val="tx2"/>
                          </a:solidFill>
                          <a:latin typeface="+mj-lt"/>
                        </a:rPr>
                        <a:t>Find mulighedsrummet og vælg indsatser</a:t>
                      </a:r>
                    </a:p>
                    <a:p>
                      <a:pPr marL="285750" indent="-285750">
                        <a:buFontTx/>
                        <a:buChar char="-"/>
                      </a:pPr>
                      <a:r>
                        <a:rPr lang="da-DK" sz="1800" kern="1200" dirty="0">
                          <a:solidFill>
                            <a:schemeClr val="tx2"/>
                          </a:solidFill>
                          <a:latin typeface="+mj-lt"/>
                        </a:rPr>
                        <a:t>Drøfte og prioritere det, der har størst betydning for trivsel og arbejdsmiljøet</a:t>
                      </a:r>
                    </a:p>
                  </a:txBody>
                  <a:tcPr marT="72000" marB="72000"/>
                </a:tc>
                <a:extLst>
                  <a:ext uri="{0D108BD9-81ED-4DB2-BD59-A6C34878D82A}">
                    <a16:rowId xmlns:a16="http://schemas.microsoft.com/office/drawing/2014/main" val="312928959"/>
                  </a:ext>
                </a:extLst>
              </a:tr>
              <a:tr h="42957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Hvad skal vi så gøre?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 </a:t>
                      </a:r>
                      <a:r>
                        <a:rPr lang="da-DK" sz="1800" b="0" kern="1200" dirty="0">
                          <a:solidFill>
                            <a:schemeClr val="tx2"/>
                          </a:solidFill>
                          <a:latin typeface="+mj-lt"/>
                        </a:rPr>
                        <a:t>Indhold i handleplaner</a:t>
                      </a:r>
                    </a:p>
                  </a:txBody>
                  <a:tcPr marT="72000" marB="72000"/>
                </a:tc>
                <a:extLst>
                  <a:ext uri="{0D108BD9-81ED-4DB2-BD59-A6C34878D82A}">
                    <a16:rowId xmlns:a16="http://schemas.microsoft.com/office/drawing/2014/main" val="224561600"/>
                  </a:ext>
                </a:extLst>
              </a:tr>
              <a:tr h="300355">
                <a:tc>
                  <a:txBody>
                    <a:bodyPr/>
                    <a:lstStyle/>
                    <a:p>
                      <a:endParaRPr lang="da-DK">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Afrunding og tak for i dag</a:t>
                      </a:r>
                    </a:p>
                  </a:txBody>
                  <a:tcPr marT="72000" marB="72000"/>
                </a:tc>
                <a:extLst>
                  <a:ext uri="{0D108BD9-81ED-4DB2-BD59-A6C34878D82A}">
                    <a16:rowId xmlns:a16="http://schemas.microsoft.com/office/drawing/2014/main" val="1125489609"/>
                  </a:ext>
                </a:extLst>
              </a:tr>
            </a:tbl>
          </a:graphicData>
        </a:graphic>
      </p:graphicFrame>
      <p:cxnSp>
        <p:nvCxnSpPr>
          <p:cNvPr id="5" name="Lige forbindelse 4">
            <a:extLst>
              <a:ext uri="{FF2B5EF4-FFF2-40B4-BE49-F238E27FC236}">
                <a16:creationId xmlns:a16="http://schemas.microsoft.com/office/drawing/2014/main" id="{7F5A8005-7D5F-2077-03EC-BAB089215F19}"/>
              </a:ext>
            </a:extLst>
          </p:cNvPr>
          <p:cNvCxnSpPr>
            <a:cxnSpLocks/>
          </p:cNvCxnSpPr>
          <p:nvPr/>
        </p:nvCxnSpPr>
        <p:spPr>
          <a:xfrm>
            <a:off x="2711624" y="1485879"/>
            <a:ext cx="0" cy="4122441"/>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86190754-6A6A-530E-15C4-7F383D9CB872}"/>
              </a:ext>
            </a:extLst>
          </p:cNvPr>
          <p:cNvSpPr/>
          <p:nvPr/>
        </p:nvSpPr>
        <p:spPr>
          <a:xfrm>
            <a:off x="2603612" y="280043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8" name="Ellipse 7">
            <a:extLst>
              <a:ext uri="{FF2B5EF4-FFF2-40B4-BE49-F238E27FC236}">
                <a16:creationId xmlns:a16="http://schemas.microsoft.com/office/drawing/2014/main" id="{9EE03B1B-B3CE-F070-1282-6C4C1C87ED7D}"/>
              </a:ext>
            </a:extLst>
          </p:cNvPr>
          <p:cNvSpPr/>
          <p:nvPr/>
        </p:nvSpPr>
        <p:spPr>
          <a:xfrm>
            <a:off x="2603612" y="1809670"/>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0" name="Ellipse 9">
            <a:extLst>
              <a:ext uri="{FF2B5EF4-FFF2-40B4-BE49-F238E27FC236}">
                <a16:creationId xmlns:a16="http://schemas.microsoft.com/office/drawing/2014/main" id="{9BD38D1E-E266-A307-F50F-152B69BF76A3}"/>
              </a:ext>
            </a:extLst>
          </p:cNvPr>
          <p:cNvSpPr/>
          <p:nvPr/>
        </p:nvSpPr>
        <p:spPr>
          <a:xfrm>
            <a:off x="2603612" y="5372121"/>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1" name="Ellipse 10">
            <a:extLst>
              <a:ext uri="{FF2B5EF4-FFF2-40B4-BE49-F238E27FC236}">
                <a16:creationId xmlns:a16="http://schemas.microsoft.com/office/drawing/2014/main" id="{E97901A6-B209-4053-35A2-D8DBC5A046B1}"/>
              </a:ext>
            </a:extLst>
          </p:cNvPr>
          <p:cNvSpPr/>
          <p:nvPr/>
        </p:nvSpPr>
        <p:spPr>
          <a:xfrm>
            <a:off x="2603612" y="137786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2" name="Ellipse 11">
            <a:extLst>
              <a:ext uri="{FF2B5EF4-FFF2-40B4-BE49-F238E27FC236}">
                <a16:creationId xmlns:a16="http://schemas.microsoft.com/office/drawing/2014/main" id="{82FEA996-7DC7-1EDB-32CA-D91395E6DE0F}"/>
              </a:ext>
            </a:extLst>
          </p:cNvPr>
          <p:cNvSpPr/>
          <p:nvPr/>
        </p:nvSpPr>
        <p:spPr>
          <a:xfrm>
            <a:off x="2603612" y="4038962"/>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7" name="Rektangel: afrundede hjørner 16">
            <a:extLst>
              <a:ext uri="{FF2B5EF4-FFF2-40B4-BE49-F238E27FC236}">
                <a16:creationId xmlns:a16="http://schemas.microsoft.com/office/drawing/2014/main" id="{F713AB0E-0B02-8E51-D45F-21D8FCBD4961}"/>
              </a:ext>
            </a:extLst>
          </p:cNvPr>
          <p:cNvSpPr/>
          <p:nvPr/>
        </p:nvSpPr>
        <p:spPr>
          <a:xfrm>
            <a:off x="728650" y="2690907"/>
            <a:ext cx="10792367" cy="1327880"/>
          </a:xfrm>
          <a:prstGeom prst="roundRect">
            <a:avLst/>
          </a:prstGeom>
          <a:noFill/>
          <a:ln w="28575">
            <a:solidFill>
              <a:schemeClr val="accent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i="1" err="1">
              <a:solidFill>
                <a:schemeClr val="bg1"/>
              </a:solidFill>
            </a:endParaRPr>
          </a:p>
        </p:txBody>
      </p:sp>
      <p:sp>
        <p:nvSpPr>
          <p:cNvPr id="9" name="Ellipse 8">
            <a:extLst>
              <a:ext uri="{FF2B5EF4-FFF2-40B4-BE49-F238E27FC236}">
                <a16:creationId xmlns:a16="http://schemas.microsoft.com/office/drawing/2014/main" id="{A2703939-B9D0-E8A3-A34E-023DF4FB103F}"/>
              </a:ext>
            </a:extLst>
          </p:cNvPr>
          <p:cNvSpPr/>
          <p:nvPr/>
        </p:nvSpPr>
        <p:spPr>
          <a:xfrm>
            <a:off x="2603612" y="4724295"/>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Tree>
    <p:extLst>
      <p:ext uri="{BB962C8B-B14F-4D97-AF65-F5344CB8AC3E}">
        <p14:creationId xmlns:p14="http://schemas.microsoft.com/office/powerpoint/2010/main" val="55138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35BBCB5-A540-9A68-D545-DB2364224ACA}"/>
              </a:ext>
            </a:extLst>
          </p:cNvPr>
          <p:cNvSpPr/>
          <p:nvPr/>
        </p:nvSpPr>
        <p:spPr>
          <a:xfrm>
            <a:off x="263352" y="5373216"/>
            <a:ext cx="11737304" cy="148478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2" name="Tekstfelt 1">
            <a:extLst>
              <a:ext uri="{FF2B5EF4-FFF2-40B4-BE49-F238E27FC236}">
                <a16:creationId xmlns:a16="http://schemas.microsoft.com/office/drawing/2014/main" id="{CDE9D995-8BB3-7ED9-4C13-C8EB1962F55D}"/>
              </a:ext>
            </a:extLst>
          </p:cNvPr>
          <p:cNvSpPr txBox="1"/>
          <p:nvPr/>
        </p:nvSpPr>
        <p:spPr>
          <a:xfrm>
            <a:off x="4007768" y="4797153"/>
            <a:ext cx="216024" cy="307777"/>
          </a:xfrm>
          <a:prstGeom prst="rect">
            <a:avLst/>
          </a:prstGeom>
          <a:solidFill>
            <a:schemeClr val="bg1"/>
          </a:solidFill>
          <a:ln>
            <a:noFill/>
          </a:ln>
        </p:spPr>
        <p:txBody>
          <a:bodyPr wrap="square" lIns="0" tIns="0" rIns="0" bIns="0" rtlCol="0">
            <a:spAutoFit/>
          </a:bodyPr>
          <a:lstStyle/>
          <a:p>
            <a:endParaRPr lang="da-DK" sz="2000" i="1" err="1">
              <a:latin typeface="+mn-lt"/>
            </a:endParaRPr>
          </a:p>
        </p:txBody>
      </p:sp>
      <p:pic>
        <p:nvPicPr>
          <p:cNvPr id="12" name="Billede 11" descr="Et billede, der indeholder tekst, diagram, kort&#10;&#10;AI-genereret indhold kan være ukorrekt.">
            <a:extLst>
              <a:ext uri="{FF2B5EF4-FFF2-40B4-BE49-F238E27FC236}">
                <a16:creationId xmlns:a16="http://schemas.microsoft.com/office/drawing/2014/main" id="{7C27FBCD-F88C-28A6-4A93-003392049DB8}"/>
              </a:ext>
            </a:extLst>
          </p:cNvPr>
          <p:cNvPicPr>
            <a:picLocks noChangeAspect="1"/>
          </p:cNvPicPr>
          <p:nvPr/>
        </p:nvPicPr>
        <p:blipFill>
          <a:blip r:embed="rId3"/>
          <a:stretch>
            <a:fillRect/>
          </a:stretch>
        </p:blipFill>
        <p:spPr>
          <a:xfrm>
            <a:off x="1976385" y="554073"/>
            <a:ext cx="8187350" cy="5749854"/>
          </a:xfrm>
          <a:prstGeom prst="rect">
            <a:avLst/>
          </a:prstGeom>
          <a:noFill/>
        </p:spPr>
      </p:pic>
      <p:sp>
        <p:nvSpPr>
          <p:cNvPr id="5" name="Rektangel 4">
            <a:extLst>
              <a:ext uri="{FF2B5EF4-FFF2-40B4-BE49-F238E27FC236}">
                <a16:creationId xmlns:a16="http://schemas.microsoft.com/office/drawing/2014/main" id="{6739C579-FCD5-4060-EB6B-7077F13F730F}"/>
              </a:ext>
            </a:extLst>
          </p:cNvPr>
          <p:cNvSpPr/>
          <p:nvPr/>
        </p:nvSpPr>
        <p:spPr>
          <a:xfrm rot="21308963">
            <a:off x="2715693" y="3440677"/>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sp>
        <p:nvSpPr>
          <p:cNvPr id="6" name="Rektangel 5">
            <a:extLst>
              <a:ext uri="{FF2B5EF4-FFF2-40B4-BE49-F238E27FC236}">
                <a16:creationId xmlns:a16="http://schemas.microsoft.com/office/drawing/2014/main" id="{512E9AF8-987C-4390-16D4-8D728016BC72}"/>
              </a:ext>
            </a:extLst>
          </p:cNvPr>
          <p:cNvSpPr/>
          <p:nvPr/>
        </p:nvSpPr>
        <p:spPr>
          <a:xfrm rot="1541805">
            <a:off x="3235857" y="3617026"/>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sp>
        <p:nvSpPr>
          <p:cNvPr id="7" name="Rektangel 6">
            <a:extLst>
              <a:ext uri="{FF2B5EF4-FFF2-40B4-BE49-F238E27FC236}">
                <a16:creationId xmlns:a16="http://schemas.microsoft.com/office/drawing/2014/main" id="{9629C791-7B18-17CF-9951-F11C7A0976A0}"/>
              </a:ext>
            </a:extLst>
          </p:cNvPr>
          <p:cNvSpPr/>
          <p:nvPr/>
        </p:nvSpPr>
        <p:spPr>
          <a:xfrm rot="21308963">
            <a:off x="2717417" y="3894062"/>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sp>
        <p:nvSpPr>
          <p:cNvPr id="8" name="Rektangel 7">
            <a:extLst>
              <a:ext uri="{FF2B5EF4-FFF2-40B4-BE49-F238E27FC236}">
                <a16:creationId xmlns:a16="http://schemas.microsoft.com/office/drawing/2014/main" id="{B45C70C5-221B-EF51-FDDC-E85CCC9B5EEE}"/>
              </a:ext>
            </a:extLst>
          </p:cNvPr>
          <p:cNvSpPr/>
          <p:nvPr/>
        </p:nvSpPr>
        <p:spPr>
          <a:xfrm rot="661557">
            <a:off x="3417268" y="2350122"/>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9" name="Rektangel 8">
            <a:extLst>
              <a:ext uri="{FF2B5EF4-FFF2-40B4-BE49-F238E27FC236}">
                <a16:creationId xmlns:a16="http://schemas.microsoft.com/office/drawing/2014/main" id="{6146A4D5-1222-510B-03F3-80B1BF837DCF}"/>
              </a:ext>
            </a:extLst>
          </p:cNvPr>
          <p:cNvSpPr/>
          <p:nvPr/>
        </p:nvSpPr>
        <p:spPr>
          <a:xfrm rot="20358607">
            <a:off x="2717940" y="2338835"/>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10" name="Rektangel 9">
            <a:extLst>
              <a:ext uri="{FF2B5EF4-FFF2-40B4-BE49-F238E27FC236}">
                <a16:creationId xmlns:a16="http://schemas.microsoft.com/office/drawing/2014/main" id="{7037DECE-0C05-79E6-4158-70A0F94AFB6C}"/>
              </a:ext>
            </a:extLst>
          </p:cNvPr>
          <p:cNvSpPr/>
          <p:nvPr/>
        </p:nvSpPr>
        <p:spPr>
          <a:xfrm rot="21217699">
            <a:off x="3041447" y="2641570"/>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11" name="Rektangel 10">
            <a:extLst>
              <a:ext uri="{FF2B5EF4-FFF2-40B4-BE49-F238E27FC236}">
                <a16:creationId xmlns:a16="http://schemas.microsoft.com/office/drawing/2014/main" id="{D240C4E6-66EA-37A9-FA1A-523BB3F7AE58}"/>
              </a:ext>
            </a:extLst>
          </p:cNvPr>
          <p:cNvSpPr/>
          <p:nvPr/>
        </p:nvSpPr>
        <p:spPr>
          <a:xfrm rot="661557">
            <a:off x="3446543" y="4826007"/>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13" name="Rektangel 12">
            <a:extLst>
              <a:ext uri="{FF2B5EF4-FFF2-40B4-BE49-F238E27FC236}">
                <a16:creationId xmlns:a16="http://schemas.microsoft.com/office/drawing/2014/main" id="{157AC254-0906-6933-8E58-BC3E1C4117FB}"/>
              </a:ext>
            </a:extLst>
          </p:cNvPr>
          <p:cNvSpPr/>
          <p:nvPr/>
        </p:nvSpPr>
        <p:spPr>
          <a:xfrm rot="21308963">
            <a:off x="2801171" y="4820906"/>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sp>
        <p:nvSpPr>
          <p:cNvPr id="14" name="Rektangel 13">
            <a:extLst>
              <a:ext uri="{FF2B5EF4-FFF2-40B4-BE49-F238E27FC236}">
                <a16:creationId xmlns:a16="http://schemas.microsoft.com/office/drawing/2014/main" id="{CF64E791-62EC-7ABE-EE83-D51956E77EFC}"/>
              </a:ext>
            </a:extLst>
          </p:cNvPr>
          <p:cNvSpPr/>
          <p:nvPr/>
        </p:nvSpPr>
        <p:spPr>
          <a:xfrm rot="20358607">
            <a:off x="2427169" y="2655573"/>
            <a:ext cx="335607" cy="350938"/>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16" name="Rektangel 15">
            <a:extLst>
              <a:ext uri="{FF2B5EF4-FFF2-40B4-BE49-F238E27FC236}">
                <a16:creationId xmlns:a16="http://schemas.microsoft.com/office/drawing/2014/main" id="{A4E59D73-E6C3-F58C-8384-01618B08303A}"/>
              </a:ext>
            </a:extLst>
          </p:cNvPr>
          <p:cNvSpPr/>
          <p:nvPr/>
        </p:nvSpPr>
        <p:spPr>
          <a:xfrm rot="1541805">
            <a:off x="3638264" y="3837887"/>
            <a:ext cx="290145" cy="329343"/>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8B171A"/>
                </a:solidFill>
              </a:rPr>
              <a:t>÷</a:t>
            </a:r>
          </a:p>
        </p:txBody>
      </p:sp>
      <p:sp>
        <p:nvSpPr>
          <p:cNvPr id="17" name="Rektangel 16">
            <a:extLst>
              <a:ext uri="{FF2B5EF4-FFF2-40B4-BE49-F238E27FC236}">
                <a16:creationId xmlns:a16="http://schemas.microsoft.com/office/drawing/2014/main" id="{C1819FD1-E469-87EF-7801-5174BCC2F8EF}"/>
              </a:ext>
            </a:extLst>
          </p:cNvPr>
          <p:cNvSpPr/>
          <p:nvPr/>
        </p:nvSpPr>
        <p:spPr>
          <a:xfrm rot="1541805">
            <a:off x="3134424" y="4526837"/>
            <a:ext cx="290145" cy="329343"/>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8B171A"/>
                </a:solidFill>
              </a:rPr>
              <a:t>÷</a:t>
            </a:r>
          </a:p>
        </p:txBody>
      </p:sp>
    </p:spTree>
    <p:extLst>
      <p:ext uri="{BB962C8B-B14F-4D97-AF65-F5344CB8AC3E}">
        <p14:creationId xmlns:p14="http://schemas.microsoft.com/office/powerpoint/2010/main" val="224277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14B5-835B-3A09-8919-61837A4561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1B5112-4578-9573-F4C0-31253C18B458}"/>
              </a:ext>
            </a:extLst>
          </p:cNvPr>
          <p:cNvSpPr>
            <a:spLocks noGrp="1"/>
          </p:cNvSpPr>
          <p:nvPr>
            <p:ph type="title"/>
          </p:nvPr>
        </p:nvSpPr>
        <p:spPr>
          <a:xfrm>
            <a:off x="619102" y="464501"/>
            <a:ext cx="10901916" cy="1116012"/>
          </a:xfrm>
        </p:spPr>
        <p:txBody>
          <a:bodyPr/>
          <a:lstStyle/>
          <a:p>
            <a:r>
              <a:rPr lang="da-DK" dirty="0">
                <a:solidFill>
                  <a:schemeClr val="accent3">
                    <a:lumMod val="50000"/>
                  </a:schemeClr>
                </a:solidFill>
              </a:rPr>
              <a:t>Dagens program</a:t>
            </a:r>
          </a:p>
        </p:txBody>
      </p:sp>
      <p:graphicFrame>
        <p:nvGraphicFramePr>
          <p:cNvPr id="4" name="Pladsholder til indhold 3">
            <a:extLst>
              <a:ext uri="{FF2B5EF4-FFF2-40B4-BE49-F238E27FC236}">
                <a16:creationId xmlns:a16="http://schemas.microsoft.com/office/drawing/2014/main" id="{3281A528-9DB8-69B8-82ED-B6A16D26A593}"/>
              </a:ext>
            </a:extLst>
          </p:cNvPr>
          <p:cNvGraphicFramePr>
            <a:graphicFrameLocks noGrp="1"/>
          </p:cNvGraphicFramePr>
          <p:nvPr>
            <p:ph idx="1"/>
            <p:extLst>
              <p:ext uri="{D42A27DB-BD31-4B8C-83A1-F6EECF244321}">
                <p14:modId xmlns:p14="http://schemas.microsoft.com/office/powerpoint/2010/main" val="3927300881"/>
              </p:ext>
            </p:extLst>
          </p:nvPr>
        </p:nvGraphicFramePr>
        <p:xfrm>
          <a:off x="910189" y="1325960"/>
          <a:ext cx="10862500" cy="4430160"/>
        </p:xfrm>
        <a:graphic>
          <a:graphicData uri="http://schemas.openxmlformats.org/drawingml/2006/table">
            <a:tbl>
              <a:tblPr firstRow="1" bandRow="1">
                <a:tableStyleId>{2D5ABB26-0587-4C30-8999-92F81FD0307C}</a:tableStyleId>
              </a:tblPr>
              <a:tblGrid>
                <a:gridCol w="2004028">
                  <a:extLst>
                    <a:ext uri="{9D8B030D-6E8A-4147-A177-3AD203B41FA5}">
                      <a16:colId xmlns:a16="http://schemas.microsoft.com/office/drawing/2014/main" val="874377949"/>
                    </a:ext>
                  </a:extLst>
                </a:gridCol>
                <a:gridCol w="8858472">
                  <a:extLst>
                    <a:ext uri="{9D8B030D-6E8A-4147-A177-3AD203B41FA5}">
                      <a16:colId xmlns:a16="http://schemas.microsoft.com/office/drawing/2014/main" val="3737284223"/>
                    </a:ext>
                  </a:extLst>
                </a:gridCol>
              </a:tblGrid>
              <a:tr h="300355">
                <a:tc>
                  <a:txBody>
                    <a:bodyPr/>
                    <a:lstStyle/>
                    <a:p>
                      <a:r>
                        <a:rPr lang="da-DK" dirty="0">
                          <a:solidFill>
                            <a:schemeClr val="tx2"/>
                          </a:solidFill>
                          <a:latin typeface="+mj-lt"/>
                        </a:rPr>
                        <a:t>Kl. </a:t>
                      </a:r>
                      <a:r>
                        <a:rPr lang="da-DK" dirty="0" err="1">
                          <a:solidFill>
                            <a:schemeClr val="tx2"/>
                          </a:solidFill>
                          <a:latin typeface="+mj-lt"/>
                        </a:rPr>
                        <a:t>xx.xx</a:t>
                      </a:r>
                      <a:r>
                        <a:rPr lang="da-DK" dirty="0">
                          <a:solidFill>
                            <a:schemeClr val="tx2"/>
                          </a:solidFill>
                          <a:latin typeface="+mj-lt"/>
                        </a:rPr>
                        <a:t> </a:t>
                      </a:r>
                    </a:p>
                  </a:txBody>
                  <a:tcPr marT="72000" marB="72000"/>
                </a:tc>
                <a:tc>
                  <a:txBody>
                    <a:bodyPr/>
                    <a:lstStyle/>
                    <a:p>
                      <a:r>
                        <a:rPr lang="da-DK" b="1" dirty="0">
                          <a:solidFill>
                            <a:schemeClr val="tx2"/>
                          </a:solidFill>
                          <a:latin typeface="+mj-lt"/>
                        </a:rPr>
                        <a:t>Velkomst og introduktion til trivselsdialogen</a:t>
                      </a:r>
                    </a:p>
                  </a:txBody>
                  <a:tcPr marT="72000" marB="72000"/>
                </a:tc>
                <a:extLst>
                  <a:ext uri="{0D108BD9-81ED-4DB2-BD59-A6C34878D82A}">
                    <a16:rowId xmlns:a16="http://schemas.microsoft.com/office/drawing/2014/main" val="883293810"/>
                  </a:ext>
                </a:extLst>
              </a:tr>
              <a:tr h="30035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b="1" dirty="0">
                          <a:solidFill>
                            <a:schemeClr val="tx2"/>
                          </a:solidFill>
                          <a:latin typeface="+mj-lt"/>
                        </a:rPr>
                        <a:t>Vores hverdag – individuel reflektion</a:t>
                      </a:r>
                    </a:p>
                    <a:p>
                      <a:pPr marL="285750" indent="-285750">
                        <a:buFontTx/>
                        <a:buChar char="-"/>
                      </a:pPr>
                      <a:r>
                        <a:rPr lang="da-DK" dirty="0">
                          <a:solidFill>
                            <a:schemeClr val="tx2"/>
                          </a:solidFill>
                          <a:latin typeface="+mj-lt"/>
                        </a:rPr>
                        <a:t>6 faktorer, der betyder mest for arbejdsmiljøet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kern="1200" dirty="0">
                          <a:solidFill>
                            <a:schemeClr val="tx2"/>
                          </a:solidFill>
                          <a:latin typeface="+mj-lt"/>
                        </a:rPr>
                        <a:t>Individuel refleksion</a:t>
                      </a:r>
                    </a:p>
                  </a:txBody>
                  <a:tcPr marT="72000" marB="72000"/>
                </a:tc>
                <a:extLst>
                  <a:ext uri="{0D108BD9-81ED-4DB2-BD59-A6C34878D82A}">
                    <a16:rowId xmlns:a16="http://schemas.microsoft.com/office/drawing/2014/main" val="2370741979"/>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indent="0"/>
                      <a:r>
                        <a:rPr lang="da-DK" sz="1800" b="1" kern="1200" dirty="0">
                          <a:solidFill>
                            <a:schemeClr val="tx2"/>
                          </a:solidFill>
                          <a:latin typeface="+mj-lt"/>
                        </a:rPr>
                        <a:t>Vores hverdag – fælles drøftelse</a:t>
                      </a:r>
                    </a:p>
                    <a:p>
                      <a:pPr marL="285750" indent="-285750">
                        <a:buFontTx/>
                        <a:buChar char="-"/>
                      </a:pPr>
                      <a:r>
                        <a:rPr lang="da-DK" sz="1800" kern="1200" dirty="0">
                          <a:solidFill>
                            <a:schemeClr val="tx2"/>
                          </a:solidFill>
                          <a:latin typeface="+mj-lt"/>
                        </a:rPr>
                        <a:t>Præsentation af post-it</a:t>
                      </a:r>
                    </a:p>
                    <a:p>
                      <a:pPr marL="285750" indent="-285750">
                        <a:buFontTx/>
                        <a:buChar char="-"/>
                      </a:pPr>
                      <a:r>
                        <a:rPr lang="da-DK" sz="1800" kern="1200" dirty="0">
                          <a:solidFill>
                            <a:schemeClr val="tx2"/>
                          </a:solidFill>
                          <a:latin typeface="+mj-lt"/>
                        </a:rPr>
                        <a:t>Udforsk og grupper emner</a:t>
                      </a:r>
                    </a:p>
                    <a:p>
                      <a:pPr marL="285750" indent="-285750">
                        <a:buFontTx/>
                        <a:buChar char="-"/>
                      </a:pPr>
                      <a:r>
                        <a:rPr lang="da-DK" sz="1800" kern="1200" dirty="0">
                          <a:solidFill>
                            <a:schemeClr val="tx2"/>
                          </a:solidFill>
                          <a:latin typeface="+mj-lt"/>
                        </a:rPr>
                        <a:t>Hvad vil vi arbejde videre med</a:t>
                      </a:r>
                    </a:p>
                  </a:txBody>
                  <a:tcPr marT="72000" marB="72000"/>
                </a:tc>
                <a:extLst>
                  <a:ext uri="{0D108BD9-81ED-4DB2-BD59-A6C34878D82A}">
                    <a16:rowId xmlns:a16="http://schemas.microsoft.com/office/drawing/2014/main" val="96015961"/>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sz="1800" b="1" kern="1200" dirty="0">
                          <a:solidFill>
                            <a:schemeClr val="tx2"/>
                          </a:solidFill>
                          <a:latin typeface="+mj-lt"/>
                        </a:rPr>
                        <a:t>Find mulighedsrummet og vælg indsatser</a:t>
                      </a:r>
                    </a:p>
                    <a:p>
                      <a:pPr marL="285750" indent="-285750">
                        <a:buFontTx/>
                        <a:buChar char="-"/>
                      </a:pPr>
                      <a:r>
                        <a:rPr lang="da-DK" sz="1800" kern="1200" dirty="0">
                          <a:solidFill>
                            <a:schemeClr val="tx2"/>
                          </a:solidFill>
                          <a:latin typeface="+mj-lt"/>
                        </a:rPr>
                        <a:t>Drøfte og prioritere det, der har størst betydning for trivsel og arbejdsmiljøet</a:t>
                      </a:r>
                    </a:p>
                  </a:txBody>
                  <a:tcPr marT="72000" marB="72000"/>
                </a:tc>
                <a:extLst>
                  <a:ext uri="{0D108BD9-81ED-4DB2-BD59-A6C34878D82A}">
                    <a16:rowId xmlns:a16="http://schemas.microsoft.com/office/drawing/2014/main" val="312928959"/>
                  </a:ext>
                </a:extLst>
              </a:tr>
              <a:tr h="42957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Hvad skal vi så gøre?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 </a:t>
                      </a:r>
                      <a:r>
                        <a:rPr lang="da-DK" sz="1800" b="0" kern="1200" dirty="0">
                          <a:solidFill>
                            <a:schemeClr val="tx2"/>
                          </a:solidFill>
                          <a:latin typeface="+mj-lt"/>
                        </a:rPr>
                        <a:t>Indhold i handleplaner</a:t>
                      </a:r>
                    </a:p>
                  </a:txBody>
                  <a:tcPr marT="72000" marB="72000"/>
                </a:tc>
                <a:extLst>
                  <a:ext uri="{0D108BD9-81ED-4DB2-BD59-A6C34878D82A}">
                    <a16:rowId xmlns:a16="http://schemas.microsoft.com/office/drawing/2014/main" val="224561600"/>
                  </a:ext>
                </a:extLst>
              </a:tr>
              <a:tr h="300355">
                <a:tc>
                  <a:txBody>
                    <a:bodyPr/>
                    <a:lstStyle/>
                    <a:p>
                      <a:endParaRPr lang="da-DK">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Afrunding og tak for i dag</a:t>
                      </a:r>
                    </a:p>
                  </a:txBody>
                  <a:tcPr marT="72000" marB="72000"/>
                </a:tc>
                <a:extLst>
                  <a:ext uri="{0D108BD9-81ED-4DB2-BD59-A6C34878D82A}">
                    <a16:rowId xmlns:a16="http://schemas.microsoft.com/office/drawing/2014/main" val="1125489609"/>
                  </a:ext>
                </a:extLst>
              </a:tr>
            </a:tbl>
          </a:graphicData>
        </a:graphic>
      </p:graphicFrame>
      <p:cxnSp>
        <p:nvCxnSpPr>
          <p:cNvPr id="5" name="Lige forbindelse 4">
            <a:extLst>
              <a:ext uri="{FF2B5EF4-FFF2-40B4-BE49-F238E27FC236}">
                <a16:creationId xmlns:a16="http://schemas.microsoft.com/office/drawing/2014/main" id="{EC60FD16-78FF-BC9F-4BAF-A4E8B04A6F87}"/>
              </a:ext>
            </a:extLst>
          </p:cNvPr>
          <p:cNvCxnSpPr>
            <a:cxnSpLocks/>
          </p:cNvCxnSpPr>
          <p:nvPr/>
        </p:nvCxnSpPr>
        <p:spPr>
          <a:xfrm>
            <a:off x="2711624" y="1485879"/>
            <a:ext cx="0" cy="4122441"/>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7AF3A056-F972-07E3-4DBB-13681436CD8C}"/>
              </a:ext>
            </a:extLst>
          </p:cNvPr>
          <p:cNvSpPr/>
          <p:nvPr/>
        </p:nvSpPr>
        <p:spPr>
          <a:xfrm>
            <a:off x="2603612" y="280043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8" name="Ellipse 7">
            <a:extLst>
              <a:ext uri="{FF2B5EF4-FFF2-40B4-BE49-F238E27FC236}">
                <a16:creationId xmlns:a16="http://schemas.microsoft.com/office/drawing/2014/main" id="{5FE78C26-8A56-21A4-D7C8-80A951991A24}"/>
              </a:ext>
            </a:extLst>
          </p:cNvPr>
          <p:cNvSpPr/>
          <p:nvPr/>
        </p:nvSpPr>
        <p:spPr>
          <a:xfrm>
            <a:off x="2603612" y="1809670"/>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0" name="Ellipse 9">
            <a:extLst>
              <a:ext uri="{FF2B5EF4-FFF2-40B4-BE49-F238E27FC236}">
                <a16:creationId xmlns:a16="http://schemas.microsoft.com/office/drawing/2014/main" id="{2E018C88-93A0-765F-FF7C-3D3C6CAC0AF3}"/>
              </a:ext>
            </a:extLst>
          </p:cNvPr>
          <p:cNvSpPr/>
          <p:nvPr/>
        </p:nvSpPr>
        <p:spPr>
          <a:xfrm>
            <a:off x="2603612" y="5372121"/>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1" name="Ellipse 10">
            <a:extLst>
              <a:ext uri="{FF2B5EF4-FFF2-40B4-BE49-F238E27FC236}">
                <a16:creationId xmlns:a16="http://schemas.microsoft.com/office/drawing/2014/main" id="{2EAAC3C8-C4A9-BC49-2731-F7CF8BDD6765}"/>
              </a:ext>
            </a:extLst>
          </p:cNvPr>
          <p:cNvSpPr/>
          <p:nvPr/>
        </p:nvSpPr>
        <p:spPr>
          <a:xfrm>
            <a:off x="2603612" y="137786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2" name="Ellipse 11">
            <a:extLst>
              <a:ext uri="{FF2B5EF4-FFF2-40B4-BE49-F238E27FC236}">
                <a16:creationId xmlns:a16="http://schemas.microsoft.com/office/drawing/2014/main" id="{8AFCEC40-2EFA-2DEC-DFC0-3E93EB19BCEB}"/>
              </a:ext>
            </a:extLst>
          </p:cNvPr>
          <p:cNvSpPr/>
          <p:nvPr/>
        </p:nvSpPr>
        <p:spPr>
          <a:xfrm>
            <a:off x="2603612" y="4038962"/>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7" name="Rektangel: afrundede hjørner 16">
            <a:extLst>
              <a:ext uri="{FF2B5EF4-FFF2-40B4-BE49-F238E27FC236}">
                <a16:creationId xmlns:a16="http://schemas.microsoft.com/office/drawing/2014/main" id="{221EFD1F-72FC-FC92-2AA7-4016FB99A2F3}"/>
              </a:ext>
            </a:extLst>
          </p:cNvPr>
          <p:cNvSpPr/>
          <p:nvPr/>
        </p:nvSpPr>
        <p:spPr>
          <a:xfrm>
            <a:off x="896290" y="3992324"/>
            <a:ext cx="10862499" cy="711795"/>
          </a:xfrm>
          <a:prstGeom prst="roundRect">
            <a:avLst/>
          </a:prstGeom>
          <a:noFill/>
          <a:ln w="28575">
            <a:solidFill>
              <a:schemeClr val="accent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i="1" err="1">
              <a:solidFill>
                <a:schemeClr val="bg1"/>
              </a:solidFill>
            </a:endParaRPr>
          </a:p>
        </p:txBody>
      </p:sp>
      <p:sp>
        <p:nvSpPr>
          <p:cNvPr id="9" name="Ellipse 8">
            <a:extLst>
              <a:ext uri="{FF2B5EF4-FFF2-40B4-BE49-F238E27FC236}">
                <a16:creationId xmlns:a16="http://schemas.microsoft.com/office/drawing/2014/main" id="{26970FF1-F5C4-0127-AC82-D88530E6B33A}"/>
              </a:ext>
            </a:extLst>
          </p:cNvPr>
          <p:cNvSpPr/>
          <p:nvPr/>
        </p:nvSpPr>
        <p:spPr>
          <a:xfrm>
            <a:off x="2603612" y="4724295"/>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Tree>
    <p:extLst>
      <p:ext uri="{BB962C8B-B14F-4D97-AF65-F5344CB8AC3E}">
        <p14:creationId xmlns:p14="http://schemas.microsoft.com/office/powerpoint/2010/main" val="53590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DFAF-F857-A290-E330-01D6A17BE592}"/>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788B0625-6369-559F-1E31-EE59264A470E}"/>
              </a:ext>
            </a:extLst>
          </p:cNvPr>
          <p:cNvSpPr/>
          <p:nvPr/>
        </p:nvSpPr>
        <p:spPr>
          <a:xfrm>
            <a:off x="263352" y="5373216"/>
            <a:ext cx="11737304" cy="148478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2" name="Tekstfelt 1">
            <a:extLst>
              <a:ext uri="{FF2B5EF4-FFF2-40B4-BE49-F238E27FC236}">
                <a16:creationId xmlns:a16="http://schemas.microsoft.com/office/drawing/2014/main" id="{8D230485-839D-9C1F-F185-ED9CC44327DB}"/>
              </a:ext>
            </a:extLst>
          </p:cNvPr>
          <p:cNvSpPr txBox="1"/>
          <p:nvPr/>
        </p:nvSpPr>
        <p:spPr>
          <a:xfrm>
            <a:off x="4007768" y="4797153"/>
            <a:ext cx="216024" cy="307777"/>
          </a:xfrm>
          <a:prstGeom prst="rect">
            <a:avLst/>
          </a:prstGeom>
          <a:solidFill>
            <a:schemeClr val="bg1"/>
          </a:solidFill>
          <a:ln>
            <a:noFill/>
          </a:ln>
        </p:spPr>
        <p:txBody>
          <a:bodyPr wrap="square" lIns="0" tIns="0" rIns="0" bIns="0" rtlCol="0">
            <a:spAutoFit/>
          </a:bodyPr>
          <a:lstStyle/>
          <a:p>
            <a:endParaRPr lang="da-DK" sz="2000" i="1" err="1">
              <a:latin typeface="+mn-lt"/>
            </a:endParaRPr>
          </a:p>
        </p:txBody>
      </p:sp>
      <p:pic>
        <p:nvPicPr>
          <p:cNvPr id="12" name="Billede 11" descr="Et billede, der indeholder tekst, diagram, kort&#10;&#10;AI-genereret indhold kan være ukorrekt.">
            <a:extLst>
              <a:ext uri="{FF2B5EF4-FFF2-40B4-BE49-F238E27FC236}">
                <a16:creationId xmlns:a16="http://schemas.microsoft.com/office/drawing/2014/main" id="{9073225A-C6E2-751B-0C4D-C45E6554CBFB}"/>
              </a:ext>
            </a:extLst>
          </p:cNvPr>
          <p:cNvPicPr>
            <a:picLocks noChangeAspect="1"/>
          </p:cNvPicPr>
          <p:nvPr/>
        </p:nvPicPr>
        <p:blipFill>
          <a:blip r:embed="rId3"/>
          <a:stretch>
            <a:fillRect/>
          </a:stretch>
        </p:blipFill>
        <p:spPr>
          <a:xfrm>
            <a:off x="1976385" y="554073"/>
            <a:ext cx="8187350" cy="5749854"/>
          </a:xfrm>
          <a:prstGeom prst="rect">
            <a:avLst/>
          </a:prstGeom>
          <a:noFill/>
        </p:spPr>
      </p:pic>
      <p:sp>
        <p:nvSpPr>
          <p:cNvPr id="5" name="Rektangel 4">
            <a:extLst>
              <a:ext uri="{FF2B5EF4-FFF2-40B4-BE49-F238E27FC236}">
                <a16:creationId xmlns:a16="http://schemas.microsoft.com/office/drawing/2014/main" id="{DC00F677-DC0D-29AC-39AB-E3C324011D89}"/>
              </a:ext>
            </a:extLst>
          </p:cNvPr>
          <p:cNvSpPr/>
          <p:nvPr/>
        </p:nvSpPr>
        <p:spPr>
          <a:xfrm rot="21217699">
            <a:off x="6277628" y="2498446"/>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6" name="Rektangel 5">
            <a:extLst>
              <a:ext uri="{FF2B5EF4-FFF2-40B4-BE49-F238E27FC236}">
                <a16:creationId xmlns:a16="http://schemas.microsoft.com/office/drawing/2014/main" id="{A1B05F11-A542-6160-7EF1-7211620BFA5E}"/>
              </a:ext>
            </a:extLst>
          </p:cNvPr>
          <p:cNvSpPr/>
          <p:nvPr/>
        </p:nvSpPr>
        <p:spPr>
          <a:xfrm rot="21217699">
            <a:off x="5078367" y="2952598"/>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7" name="Rektangel 6">
            <a:extLst>
              <a:ext uri="{FF2B5EF4-FFF2-40B4-BE49-F238E27FC236}">
                <a16:creationId xmlns:a16="http://schemas.microsoft.com/office/drawing/2014/main" id="{DD54BA37-E19D-C9C6-E5BD-17F9731B9333}"/>
              </a:ext>
            </a:extLst>
          </p:cNvPr>
          <p:cNvSpPr/>
          <p:nvPr/>
        </p:nvSpPr>
        <p:spPr>
          <a:xfrm rot="21217699">
            <a:off x="6463868" y="4188241"/>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8" name="Rektangel 7">
            <a:extLst>
              <a:ext uri="{FF2B5EF4-FFF2-40B4-BE49-F238E27FC236}">
                <a16:creationId xmlns:a16="http://schemas.microsoft.com/office/drawing/2014/main" id="{EC9EE89B-70F0-DE99-1E5B-68CA37673981}"/>
              </a:ext>
            </a:extLst>
          </p:cNvPr>
          <p:cNvSpPr/>
          <p:nvPr/>
        </p:nvSpPr>
        <p:spPr>
          <a:xfrm rot="21308963">
            <a:off x="6831317" y="2878601"/>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sp>
        <p:nvSpPr>
          <p:cNvPr id="9" name="Rektangel 8">
            <a:extLst>
              <a:ext uri="{FF2B5EF4-FFF2-40B4-BE49-F238E27FC236}">
                <a16:creationId xmlns:a16="http://schemas.microsoft.com/office/drawing/2014/main" id="{D9699320-459E-6746-817F-56881FFDBAD1}"/>
              </a:ext>
            </a:extLst>
          </p:cNvPr>
          <p:cNvSpPr/>
          <p:nvPr/>
        </p:nvSpPr>
        <p:spPr>
          <a:xfrm rot="21308963">
            <a:off x="5304762" y="4161511"/>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sp>
        <p:nvSpPr>
          <p:cNvPr id="10" name="Rektangel 9">
            <a:extLst>
              <a:ext uri="{FF2B5EF4-FFF2-40B4-BE49-F238E27FC236}">
                <a16:creationId xmlns:a16="http://schemas.microsoft.com/office/drawing/2014/main" id="{DE261484-CBC7-5330-5D2C-FDE979F17028}"/>
              </a:ext>
            </a:extLst>
          </p:cNvPr>
          <p:cNvSpPr/>
          <p:nvPr/>
        </p:nvSpPr>
        <p:spPr>
          <a:xfrm rot="21308963">
            <a:off x="5571651" y="3284101"/>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sp>
        <p:nvSpPr>
          <p:cNvPr id="11" name="Rektangel 10">
            <a:extLst>
              <a:ext uri="{FF2B5EF4-FFF2-40B4-BE49-F238E27FC236}">
                <a16:creationId xmlns:a16="http://schemas.microsoft.com/office/drawing/2014/main" id="{FE127C74-929B-12F2-0B7F-7BF414D9C1DA}"/>
              </a:ext>
            </a:extLst>
          </p:cNvPr>
          <p:cNvSpPr/>
          <p:nvPr/>
        </p:nvSpPr>
        <p:spPr>
          <a:xfrm rot="20901477">
            <a:off x="6098231" y="3826407"/>
            <a:ext cx="290145" cy="329343"/>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8B171A"/>
                </a:solidFill>
              </a:rPr>
              <a:t>÷</a:t>
            </a:r>
          </a:p>
        </p:txBody>
      </p:sp>
      <p:sp>
        <p:nvSpPr>
          <p:cNvPr id="13" name="Rektangel 12">
            <a:extLst>
              <a:ext uri="{FF2B5EF4-FFF2-40B4-BE49-F238E27FC236}">
                <a16:creationId xmlns:a16="http://schemas.microsoft.com/office/drawing/2014/main" id="{C871FE45-6136-96A2-FE8B-2DE37C0C7487}"/>
              </a:ext>
            </a:extLst>
          </p:cNvPr>
          <p:cNvSpPr/>
          <p:nvPr/>
        </p:nvSpPr>
        <p:spPr>
          <a:xfrm rot="1541805">
            <a:off x="6244333" y="3072811"/>
            <a:ext cx="290145" cy="329343"/>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8B171A"/>
                </a:solidFill>
              </a:rPr>
              <a:t>÷</a:t>
            </a:r>
          </a:p>
        </p:txBody>
      </p:sp>
      <p:sp>
        <p:nvSpPr>
          <p:cNvPr id="14" name="Rektangel 13">
            <a:extLst>
              <a:ext uri="{FF2B5EF4-FFF2-40B4-BE49-F238E27FC236}">
                <a16:creationId xmlns:a16="http://schemas.microsoft.com/office/drawing/2014/main" id="{C7BC69B8-805B-52C0-697B-3882CB1F129C}"/>
              </a:ext>
            </a:extLst>
          </p:cNvPr>
          <p:cNvSpPr/>
          <p:nvPr/>
        </p:nvSpPr>
        <p:spPr>
          <a:xfrm rot="20606344">
            <a:off x="4835918" y="2571241"/>
            <a:ext cx="290145" cy="329343"/>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8B171A"/>
                </a:solidFill>
              </a:rPr>
              <a:t>÷</a:t>
            </a:r>
          </a:p>
        </p:txBody>
      </p:sp>
      <p:sp>
        <p:nvSpPr>
          <p:cNvPr id="15" name="Rektangel 14">
            <a:extLst>
              <a:ext uri="{FF2B5EF4-FFF2-40B4-BE49-F238E27FC236}">
                <a16:creationId xmlns:a16="http://schemas.microsoft.com/office/drawing/2014/main" id="{E20B97F8-6C8D-77D5-9853-974A02E472C2}"/>
              </a:ext>
            </a:extLst>
          </p:cNvPr>
          <p:cNvSpPr/>
          <p:nvPr/>
        </p:nvSpPr>
        <p:spPr>
          <a:xfrm rot="20358607">
            <a:off x="6765211" y="2418177"/>
            <a:ext cx="335607" cy="350938"/>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16" name="Rektangel 15">
            <a:extLst>
              <a:ext uri="{FF2B5EF4-FFF2-40B4-BE49-F238E27FC236}">
                <a16:creationId xmlns:a16="http://schemas.microsoft.com/office/drawing/2014/main" id="{73C72119-C813-9B87-C534-765B5F11F2C5}"/>
              </a:ext>
            </a:extLst>
          </p:cNvPr>
          <p:cNvSpPr/>
          <p:nvPr/>
        </p:nvSpPr>
        <p:spPr>
          <a:xfrm rot="343322">
            <a:off x="4846171" y="4524553"/>
            <a:ext cx="335607" cy="350938"/>
          </a:xfrm>
          <a:prstGeom prst="rect">
            <a:avLst/>
          </a:prstGeom>
          <a:solidFill>
            <a:srgbClr val="EC008C"/>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
        <p:nvSpPr>
          <p:cNvPr id="18" name="Rektangel 17">
            <a:extLst>
              <a:ext uri="{FF2B5EF4-FFF2-40B4-BE49-F238E27FC236}">
                <a16:creationId xmlns:a16="http://schemas.microsoft.com/office/drawing/2014/main" id="{063397F6-6520-1390-0D88-B572B68ED23C}"/>
              </a:ext>
            </a:extLst>
          </p:cNvPr>
          <p:cNvSpPr/>
          <p:nvPr/>
        </p:nvSpPr>
        <p:spPr>
          <a:xfrm rot="984939">
            <a:off x="6479694" y="2800064"/>
            <a:ext cx="335607" cy="350938"/>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00B050"/>
                </a:solidFill>
                <a:latin typeface="Aptos Narrow" panose="020B0004020202020204" pitchFamily="34" charset="0"/>
              </a:rPr>
              <a:t>√</a:t>
            </a:r>
            <a:endParaRPr lang="da-DK" sz="1400" b="1" i="1" dirty="0">
              <a:solidFill>
                <a:srgbClr val="00B050"/>
              </a:solidFill>
            </a:endParaRPr>
          </a:p>
        </p:txBody>
      </p:sp>
    </p:spTree>
    <p:extLst>
      <p:ext uri="{BB962C8B-B14F-4D97-AF65-F5344CB8AC3E}">
        <p14:creationId xmlns:p14="http://schemas.microsoft.com/office/powerpoint/2010/main" val="236668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A7E88-8E19-652E-33A3-C82E1BCDF9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68B1C2-80C0-C8C8-E866-E8BEE7EF7B39}"/>
              </a:ext>
            </a:extLst>
          </p:cNvPr>
          <p:cNvSpPr>
            <a:spLocks noGrp="1"/>
          </p:cNvSpPr>
          <p:nvPr>
            <p:ph type="title"/>
          </p:nvPr>
        </p:nvSpPr>
        <p:spPr>
          <a:xfrm>
            <a:off x="619102" y="464501"/>
            <a:ext cx="10901916" cy="1116012"/>
          </a:xfrm>
        </p:spPr>
        <p:txBody>
          <a:bodyPr/>
          <a:lstStyle/>
          <a:p>
            <a:r>
              <a:rPr lang="da-DK" dirty="0">
                <a:solidFill>
                  <a:schemeClr val="accent3">
                    <a:lumMod val="50000"/>
                  </a:schemeClr>
                </a:solidFill>
              </a:rPr>
              <a:t>Dagens program</a:t>
            </a:r>
          </a:p>
        </p:txBody>
      </p:sp>
      <p:graphicFrame>
        <p:nvGraphicFramePr>
          <p:cNvPr id="4" name="Pladsholder til indhold 3">
            <a:extLst>
              <a:ext uri="{FF2B5EF4-FFF2-40B4-BE49-F238E27FC236}">
                <a16:creationId xmlns:a16="http://schemas.microsoft.com/office/drawing/2014/main" id="{A92D4CF8-B78A-6520-98CA-45DD2248EDCF}"/>
              </a:ext>
            </a:extLst>
          </p:cNvPr>
          <p:cNvGraphicFramePr>
            <a:graphicFrameLocks noGrp="1"/>
          </p:cNvGraphicFramePr>
          <p:nvPr>
            <p:ph idx="1"/>
            <p:extLst>
              <p:ext uri="{D42A27DB-BD31-4B8C-83A1-F6EECF244321}">
                <p14:modId xmlns:p14="http://schemas.microsoft.com/office/powerpoint/2010/main" val="3411409544"/>
              </p:ext>
            </p:extLst>
          </p:nvPr>
        </p:nvGraphicFramePr>
        <p:xfrm>
          <a:off x="910189" y="1325960"/>
          <a:ext cx="10862500" cy="4430160"/>
        </p:xfrm>
        <a:graphic>
          <a:graphicData uri="http://schemas.openxmlformats.org/drawingml/2006/table">
            <a:tbl>
              <a:tblPr firstRow="1" bandRow="1">
                <a:tableStyleId>{2D5ABB26-0587-4C30-8999-92F81FD0307C}</a:tableStyleId>
              </a:tblPr>
              <a:tblGrid>
                <a:gridCol w="2004028">
                  <a:extLst>
                    <a:ext uri="{9D8B030D-6E8A-4147-A177-3AD203B41FA5}">
                      <a16:colId xmlns:a16="http://schemas.microsoft.com/office/drawing/2014/main" val="874377949"/>
                    </a:ext>
                  </a:extLst>
                </a:gridCol>
                <a:gridCol w="8858472">
                  <a:extLst>
                    <a:ext uri="{9D8B030D-6E8A-4147-A177-3AD203B41FA5}">
                      <a16:colId xmlns:a16="http://schemas.microsoft.com/office/drawing/2014/main" val="3737284223"/>
                    </a:ext>
                  </a:extLst>
                </a:gridCol>
              </a:tblGrid>
              <a:tr h="300355">
                <a:tc>
                  <a:txBody>
                    <a:bodyPr/>
                    <a:lstStyle/>
                    <a:p>
                      <a:r>
                        <a:rPr lang="da-DK" dirty="0">
                          <a:solidFill>
                            <a:schemeClr val="tx2"/>
                          </a:solidFill>
                          <a:latin typeface="+mj-lt"/>
                        </a:rPr>
                        <a:t>Kl. </a:t>
                      </a:r>
                      <a:r>
                        <a:rPr lang="da-DK" dirty="0" err="1">
                          <a:solidFill>
                            <a:schemeClr val="tx2"/>
                          </a:solidFill>
                          <a:latin typeface="+mj-lt"/>
                        </a:rPr>
                        <a:t>xx.xx</a:t>
                      </a:r>
                      <a:r>
                        <a:rPr lang="da-DK" dirty="0">
                          <a:solidFill>
                            <a:schemeClr val="tx2"/>
                          </a:solidFill>
                          <a:latin typeface="+mj-lt"/>
                        </a:rPr>
                        <a:t> </a:t>
                      </a:r>
                    </a:p>
                  </a:txBody>
                  <a:tcPr marT="72000" marB="72000"/>
                </a:tc>
                <a:tc>
                  <a:txBody>
                    <a:bodyPr/>
                    <a:lstStyle/>
                    <a:p>
                      <a:r>
                        <a:rPr lang="da-DK" b="1" dirty="0">
                          <a:solidFill>
                            <a:schemeClr val="tx2"/>
                          </a:solidFill>
                          <a:latin typeface="+mj-lt"/>
                        </a:rPr>
                        <a:t>Velkomst og introduktion til trivselsdialogen</a:t>
                      </a:r>
                    </a:p>
                  </a:txBody>
                  <a:tcPr marT="72000" marB="72000"/>
                </a:tc>
                <a:extLst>
                  <a:ext uri="{0D108BD9-81ED-4DB2-BD59-A6C34878D82A}">
                    <a16:rowId xmlns:a16="http://schemas.microsoft.com/office/drawing/2014/main" val="883293810"/>
                  </a:ext>
                </a:extLst>
              </a:tr>
              <a:tr h="30035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b="1" dirty="0">
                          <a:solidFill>
                            <a:schemeClr val="tx2"/>
                          </a:solidFill>
                          <a:latin typeface="+mj-lt"/>
                        </a:rPr>
                        <a:t>Vores hverdag – individuel reflektion</a:t>
                      </a:r>
                    </a:p>
                    <a:p>
                      <a:pPr marL="285750" indent="-285750">
                        <a:buFontTx/>
                        <a:buChar char="-"/>
                      </a:pPr>
                      <a:r>
                        <a:rPr lang="da-DK" dirty="0">
                          <a:solidFill>
                            <a:schemeClr val="tx2"/>
                          </a:solidFill>
                          <a:latin typeface="+mj-lt"/>
                        </a:rPr>
                        <a:t>6 faktorer, der betyder mest for arbejdsmiljøet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kern="1200" dirty="0">
                          <a:solidFill>
                            <a:schemeClr val="tx2"/>
                          </a:solidFill>
                          <a:latin typeface="+mj-lt"/>
                        </a:rPr>
                        <a:t>Individuel refleksion</a:t>
                      </a:r>
                    </a:p>
                  </a:txBody>
                  <a:tcPr marT="72000" marB="72000"/>
                </a:tc>
                <a:extLst>
                  <a:ext uri="{0D108BD9-81ED-4DB2-BD59-A6C34878D82A}">
                    <a16:rowId xmlns:a16="http://schemas.microsoft.com/office/drawing/2014/main" val="2370741979"/>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indent="0"/>
                      <a:r>
                        <a:rPr lang="da-DK" sz="1800" b="1" kern="1200" dirty="0">
                          <a:solidFill>
                            <a:schemeClr val="tx2"/>
                          </a:solidFill>
                          <a:latin typeface="+mj-lt"/>
                        </a:rPr>
                        <a:t>Vores hverdag – fælles drøftelse</a:t>
                      </a:r>
                    </a:p>
                    <a:p>
                      <a:pPr marL="285750" indent="-285750">
                        <a:buFontTx/>
                        <a:buChar char="-"/>
                      </a:pPr>
                      <a:r>
                        <a:rPr lang="da-DK" sz="1800" kern="1200" dirty="0">
                          <a:solidFill>
                            <a:schemeClr val="tx2"/>
                          </a:solidFill>
                          <a:latin typeface="+mj-lt"/>
                        </a:rPr>
                        <a:t>Præsentation af post-it</a:t>
                      </a:r>
                    </a:p>
                    <a:p>
                      <a:pPr marL="285750" indent="-285750">
                        <a:buFontTx/>
                        <a:buChar char="-"/>
                      </a:pPr>
                      <a:r>
                        <a:rPr lang="da-DK" sz="1800" kern="1200" dirty="0">
                          <a:solidFill>
                            <a:schemeClr val="tx2"/>
                          </a:solidFill>
                          <a:latin typeface="+mj-lt"/>
                        </a:rPr>
                        <a:t>Udforsk og grupper emner</a:t>
                      </a:r>
                    </a:p>
                    <a:p>
                      <a:pPr marL="285750" indent="-285750">
                        <a:buFontTx/>
                        <a:buChar char="-"/>
                      </a:pPr>
                      <a:r>
                        <a:rPr lang="da-DK" sz="1800" kern="1200" dirty="0">
                          <a:solidFill>
                            <a:schemeClr val="tx2"/>
                          </a:solidFill>
                          <a:latin typeface="+mj-lt"/>
                        </a:rPr>
                        <a:t>Hvad vil vi arbejde videre med</a:t>
                      </a:r>
                    </a:p>
                  </a:txBody>
                  <a:tcPr marT="72000" marB="72000"/>
                </a:tc>
                <a:extLst>
                  <a:ext uri="{0D108BD9-81ED-4DB2-BD59-A6C34878D82A}">
                    <a16:rowId xmlns:a16="http://schemas.microsoft.com/office/drawing/2014/main" val="96015961"/>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sz="1800" b="1" kern="1200" dirty="0">
                          <a:solidFill>
                            <a:schemeClr val="tx2"/>
                          </a:solidFill>
                          <a:latin typeface="+mj-lt"/>
                        </a:rPr>
                        <a:t>Find mulighedsrummet og vælg indsatser</a:t>
                      </a:r>
                    </a:p>
                    <a:p>
                      <a:pPr marL="285750" indent="-285750">
                        <a:buFontTx/>
                        <a:buChar char="-"/>
                      </a:pPr>
                      <a:r>
                        <a:rPr lang="da-DK" sz="1800" kern="1200" dirty="0">
                          <a:solidFill>
                            <a:schemeClr val="tx2"/>
                          </a:solidFill>
                          <a:latin typeface="+mj-lt"/>
                        </a:rPr>
                        <a:t>Drøfte og prioritere det, der har størst betydning for trivsel og arbejdsmiljøet</a:t>
                      </a:r>
                    </a:p>
                  </a:txBody>
                  <a:tcPr marT="72000" marB="72000"/>
                </a:tc>
                <a:extLst>
                  <a:ext uri="{0D108BD9-81ED-4DB2-BD59-A6C34878D82A}">
                    <a16:rowId xmlns:a16="http://schemas.microsoft.com/office/drawing/2014/main" val="312928959"/>
                  </a:ext>
                </a:extLst>
              </a:tr>
              <a:tr h="42957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Hvad skal vi så gøre?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 </a:t>
                      </a:r>
                      <a:r>
                        <a:rPr lang="da-DK" sz="1800" b="0" kern="1200" dirty="0">
                          <a:solidFill>
                            <a:schemeClr val="tx2"/>
                          </a:solidFill>
                          <a:latin typeface="+mj-lt"/>
                        </a:rPr>
                        <a:t>Indhold i handleplaner</a:t>
                      </a:r>
                    </a:p>
                  </a:txBody>
                  <a:tcPr marT="72000" marB="72000"/>
                </a:tc>
                <a:extLst>
                  <a:ext uri="{0D108BD9-81ED-4DB2-BD59-A6C34878D82A}">
                    <a16:rowId xmlns:a16="http://schemas.microsoft.com/office/drawing/2014/main" val="224561600"/>
                  </a:ext>
                </a:extLst>
              </a:tr>
              <a:tr h="300355">
                <a:tc>
                  <a:txBody>
                    <a:bodyPr/>
                    <a:lstStyle/>
                    <a:p>
                      <a:endParaRPr lang="da-DK">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Afrunding og tak for i dag</a:t>
                      </a:r>
                    </a:p>
                  </a:txBody>
                  <a:tcPr marT="72000" marB="72000"/>
                </a:tc>
                <a:extLst>
                  <a:ext uri="{0D108BD9-81ED-4DB2-BD59-A6C34878D82A}">
                    <a16:rowId xmlns:a16="http://schemas.microsoft.com/office/drawing/2014/main" val="1125489609"/>
                  </a:ext>
                </a:extLst>
              </a:tr>
            </a:tbl>
          </a:graphicData>
        </a:graphic>
      </p:graphicFrame>
      <p:cxnSp>
        <p:nvCxnSpPr>
          <p:cNvPr id="5" name="Lige forbindelse 4">
            <a:extLst>
              <a:ext uri="{FF2B5EF4-FFF2-40B4-BE49-F238E27FC236}">
                <a16:creationId xmlns:a16="http://schemas.microsoft.com/office/drawing/2014/main" id="{76803371-95DE-CB02-6D8A-E39CB695ABA6}"/>
              </a:ext>
            </a:extLst>
          </p:cNvPr>
          <p:cNvCxnSpPr>
            <a:cxnSpLocks/>
          </p:cNvCxnSpPr>
          <p:nvPr/>
        </p:nvCxnSpPr>
        <p:spPr>
          <a:xfrm>
            <a:off x="2711624" y="1485879"/>
            <a:ext cx="0" cy="4122441"/>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B1CABA07-3E2A-4D1F-DBB3-D27853ADFAFC}"/>
              </a:ext>
            </a:extLst>
          </p:cNvPr>
          <p:cNvSpPr/>
          <p:nvPr/>
        </p:nvSpPr>
        <p:spPr>
          <a:xfrm>
            <a:off x="2603612" y="280043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8" name="Ellipse 7">
            <a:extLst>
              <a:ext uri="{FF2B5EF4-FFF2-40B4-BE49-F238E27FC236}">
                <a16:creationId xmlns:a16="http://schemas.microsoft.com/office/drawing/2014/main" id="{A78CE4E8-C6A0-ADA1-2388-64E8B9B82E5A}"/>
              </a:ext>
            </a:extLst>
          </p:cNvPr>
          <p:cNvSpPr/>
          <p:nvPr/>
        </p:nvSpPr>
        <p:spPr>
          <a:xfrm>
            <a:off x="2603612" y="1809670"/>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0" name="Ellipse 9">
            <a:extLst>
              <a:ext uri="{FF2B5EF4-FFF2-40B4-BE49-F238E27FC236}">
                <a16:creationId xmlns:a16="http://schemas.microsoft.com/office/drawing/2014/main" id="{C4CB284B-7F44-5181-A31E-03E2AC908E16}"/>
              </a:ext>
            </a:extLst>
          </p:cNvPr>
          <p:cNvSpPr/>
          <p:nvPr/>
        </p:nvSpPr>
        <p:spPr>
          <a:xfrm>
            <a:off x="2603612" y="5372121"/>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1" name="Ellipse 10">
            <a:extLst>
              <a:ext uri="{FF2B5EF4-FFF2-40B4-BE49-F238E27FC236}">
                <a16:creationId xmlns:a16="http://schemas.microsoft.com/office/drawing/2014/main" id="{2C7FA715-DC92-20E7-FD32-7817CA1A1DBA}"/>
              </a:ext>
            </a:extLst>
          </p:cNvPr>
          <p:cNvSpPr/>
          <p:nvPr/>
        </p:nvSpPr>
        <p:spPr>
          <a:xfrm>
            <a:off x="2603612" y="137786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2" name="Ellipse 11">
            <a:extLst>
              <a:ext uri="{FF2B5EF4-FFF2-40B4-BE49-F238E27FC236}">
                <a16:creationId xmlns:a16="http://schemas.microsoft.com/office/drawing/2014/main" id="{F29EB3AA-FE30-A806-4FE6-5B6232065AAA}"/>
              </a:ext>
            </a:extLst>
          </p:cNvPr>
          <p:cNvSpPr/>
          <p:nvPr/>
        </p:nvSpPr>
        <p:spPr>
          <a:xfrm>
            <a:off x="2603612" y="4038962"/>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7" name="Rektangel: afrundede hjørner 16">
            <a:extLst>
              <a:ext uri="{FF2B5EF4-FFF2-40B4-BE49-F238E27FC236}">
                <a16:creationId xmlns:a16="http://schemas.microsoft.com/office/drawing/2014/main" id="{64763005-3C5E-3790-118A-0A4170FA3F99}"/>
              </a:ext>
            </a:extLst>
          </p:cNvPr>
          <p:cNvSpPr/>
          <p:nvPr/>
        </p:nvSpPr>
        <p:spPr>
          <a:xfrm>
            <a:off x="762422" y="4649309"/>
            <a:ext cx="10862500" cy="722812"/>
          </a:xfrm>
          <a:prstGeom prst="roundRect">
            <a:avLst/>
          </a:prstGeom>
          <a:noFill/>
          <a:ln w="28575">
            <a:solidFill>
              <a:schemeClr val="accent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i="1" err="1">
              <a:solidFill>
                <a:schemeClr val="bg1"/>
              </a:solidFill>
            </a:endParaRPr>
          </a:p>
        </p:txBody>
      </p:sp>
      <p:sp>
        <p:nvSpPr>
          <p:cNvPr id="9" name="Ellipse 8">
            <a:extLst>
              <a:ext uri="{FF2B5EF4-FFF2-40B4-BE49-F238E27FC236}">
                <a16:creationId xmlns:a16="http://schemas.microsoft.com/office/drawing/2014/main" id="{D14E215F-42D0-51C1-DC61-CB54DAD5F9F2}"/>
              </a:ext>
            </a:extLst>
          </p:cNvPr>
          <p:cNvSpPr/>
          <p:nvPr/>
        </p:nvSpPr>
        <p:spPr>
          <a:xfrm>
            <a:off x="2603612" y="4724295"/>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Tree>
    <p:extLst>
      <p:ext uri="{BB962C8B-B14F-4D97-AF65-F5344CB8AC3E}">
        <p14:creationId xmlns:p14="http://schemas.microsoft.com/office/powerpoint/2010/main" val="387185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96CF-3CEE-2035-FD81-CE4EC7B34D2E}"/>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301EBC88-64F5-2FA6-CCC0-2D09BA1689AD}"/>
              </a:ext>
            </a:extLst>
          </p:cNvPr>
          <p:cNvSpPr/>
          <p:nvPr/>
        </p:nvSpPr>
        <p:spPr>
          <a:xfrm>
            <a:off x="263352" y="5373216"/>
            <a:ext cx="11737304" cy="148478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2" name="Tekstfelt 1">
            <a:extLst>
              <a:ext uri="{FF2B5EF4-FFF2-40B4-BE49-F238E27FC236}">
                <a16:creationId xmlns:a16="http://schemas.microsoft.com/office/drawing/2014/main" id="{ABB48997-E564-2BF1-581B-6C134B3B84C7}"/>
              </a:ext>
            </a:extLst>
          </p:cNvPr>
          <p:cNvSpPr txBox="1"/>
          <p:nvPr/>
        </p:nvSpPr>
        <p:spPr>
          <a:xfrm>
            <a:off x="4007768" y="4797153"/>
            <a:ext cx="216024" cy="307777"/>
          </a:xfrm>
          <a:prstGeom prst="rect">
            <a:avLst/>
          </a:prstGeom>
          <a:solidFill>
            <a:schemeClr val="bg1"/>
          </a:solidFill>
          <a:ln>
            <a:noFill/>
          </a:ln>
        </p:spPr>
        <p:txBody>
          <a:bodyPr wrap="square" lIns="0" tIns="0" rIns="0" bIns="0" rtlCol="0">
            <a:spAutoFit/>
          </a:bodyPr>
          <a:lstStyle/>
          <a:p>
            <a:endParaRPr lang="da-DK" sz="2000" i="1" err="1">
              <a:latin typeface="+mn-lt"/>
            </a:endParaRPr>
          </a:p>
        </p:txBody>
      </p:sp>
      <p:pic>
        <p:nvPicPr>
          <p:cNvPr id="12" name="Billede 11" descr="Et billede, der indeholder tekst, diagram, kort&#10;&#10;AI-genereret indhold kan være ukorrekt.">
            <a:extLst>
              <a:ext uri="{FF2B5EF4-FFF2-40B4-BE49-F238E27FC236}">
                <a16:creationId xmlns:a16="http://schemas.microsoft.com/office/drawing/2014/main" id="{D067707C-9AA4-1F95-F05E-94D8730F247F}"/>
              </a:ext>
            </a:extLst>
          </p:cNvPr>
          <p:cNvPicPr>
            <a:picLocks noChangeAspect="1"/>
          </p:cNvPicPr>
          <p:nvPr/>
        </p:nvPicPr>
        <p:blipFill>
          <a:blip r:embed="rId3"/>
          <a:stretch>
            <a:fillRect/>
          </a:stretch>
        </p:blipFill>
        <p:spPr>
          <a:xfrm>
            <a:off x="1976385" y="554073"/>
            <a:ext cx="8187350" cy="5749854"/>
          </a:xfrm>
          <a:prstGeom prst="rect">
            <a:avLst/>
          </a:prstGeom>
          <a:noFill/>
        </p:spPr>
      </p:pic>
      <p:sp>
        <p:nvSpPr>
          <p:cNvPr id="5" name="Rektangel 4">
            <a:extLst>
              <a:ext uri="{FF2B5EF4-FFF2-40B4-BE49-F238E27FC236}">
                <a16:creationId xmlns:a16="http://schemas.microsoft.com/office/drawing/2014/main" id="{BCD882CE-01DA-7782-D5C9-67D3880CE105}"/>
              </a:ext>
            </a:extLst>
          </p:cNvPr>
          <p:cNvSpPr/>
          <p:nvPr/>
        </p:nvSpPr>
        <p:spPr>
          <a:xfrm>
            <a:off x="9002021" y="2384701"/>
            <a:ext cx="290145" cy="329343"/>
          </a:xfrm>
          <a:prstGeom prst="rect">
            <a:avLst/>
          </a:prstGeom>
          <a:solidFill>
            <a:srgbClr val="EEF096"/>
          </a:solidFill>
          <a:ln w="9525">
            <a:solidFill>
              <a:srgbClr val="EEF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i="1" dirty="0">
                <a:solidFill>
                  <a:srgbClr val="BF1F24"/>
                </a:solidFill>
              </a:rPr>
              <a:t>÷</a:t>
            </a:r>
          </a:p>
        </p:txBody>
      </p:sp>
      <p:cxnSp>
        <p:nvCxnSpPr>
          <p:cNvPr id="7" name="Lige pilforbindelse 6">
            <a:extLst>
              <a:ext uri="{FF2B5EF4-FFF2-40B4-BE49-F238E27FC236}">
                <a16:creationId xmlns:a16="http://schemas.microsoft.com/office/drawing/2014/main" id="{CBE2A38F-050A-E0B8-18A7-FD018088014C}"/>
              </a:ext>
            </a:extLst>
          </p:cNvPr>
          <p:cNvCxnSpPr>
            <a:cxnSpLocks/>
          </p:cNvCxnSpPr>
          <p:nvPr/>
        </p:nvCxnSpPr>
        <p:spPr>
          <a:xfrm>
            <a:off x="9147094" y="2727298"/>
            <a:ext cx="0" cy="405516"/>
          </a:xfrm>
          <a:prstGeom prst="straightConnector1">
            <a:avLst/>
          </a:prstGeom>
          <a:ln w="2222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dash"/>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7BA2DB72-5B2F-F1B2-E259-205B8B56220D}"/>
              </a:ext>
            </a:extLst>
          </p:cNvPr>
          <p:cNvCxnSpPr>
            <a:cxnSpLocks/>
          </p:cNvCxnSpPr>
          <p:nvPr/>
        </p:nvCxnSpPr>
        <p:spPr>
          <a:xfrm>
            <a:off x="9147094" y="3356776"/>
            <a:ext cx="0" cy="602974"/>
          </a:xfrm>
          <a:prstGeom prst="straightConnector1">
            <a:avLst/>
          </a:prstGeom>
          <a:ln w="2222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dash"/>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AD4FDEC2-7AFF-C5F7-CD96-1266C1432001}"/>
              </a:ext>
            </a:extLst>
          </p:cNvPr>
          <p:cNvCxnSpPr>
            <a:cxnSpLocks/>
          </p:cNvCxnSpPr>
          <p:nvPr/>
        </p:nvCxnSpPr>
        <p:spPr>
          <a:xfrm>
            <a:off x="9147094" y="4143956"/>
            <a:ext cx="0" cy="405516"/>
          </a:xfrm>
          <a:prstGeom prst="straightConnector1">
            <a:avLst/>
          </a:prstGeom>
          <a:ln w="2222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dash"/>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a:extLst>
              <a:ext uri="{FF2B5EF4-FFF2-40B4-BE49-F238E27FC236}">
                <a16:creationId xmlns:a16="http://schemas.microsoft.com/office/drawing/2014/main" id="{C282BB1A-9F5A-6895-E5A7-D31CEE01FE73}"/>
              </a:ext>
            </a:extLst>
          </p:cNvPr>
          <p:cNvCxnSpPr>
            <a:cxnSpLocks/>
          </p:cNvCxnSpPr>
          <p:nvPr/>
        </p:nvCxnSpPr>
        <p:spPr>
          <a:xfrm>
            <a:off x="9147094" y="4797153"/>
            <a:ext cx="0" cy="576063"/>
          </a:xfrm>
          <a:prstGeom prst="straightConnector1">
            <a:avLst/>
          </a:prstGeom>
          <a:ln w="2222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dash"/>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75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7C68-F654-1B9D-6C73-4D6F6DB5B8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D4A173-5812-F0EB-722E-84C4E1867A39}"/>
              </a:ext>
            </a:extLst>
          </p:cNvPr>
          <p:cNvSpPr>
            <a:spLocks noGrp="1"/>
          </p:cNvSpPr>
          <p:nvPr>
            <p:ph type="title"/>
          </p:nvPr>
        </p:nvSpPr>
        <p:spPr>
          <a:xfrm>
            <a:off x="619102" y="464501"/>
            <a:ext cx="10901916" cy="1116012"/>
          </a:xfrm>
        </p:spPr>
        <p:txBody>
          <a:bodyPr/>
          <a:lstStyle/>
          <a:p>
            <a:r>
              <a:rPr lang="da-DK" dirty="0">
                <a:solidFill>
                  <a:schemeClr val="accent3">
                    <a:lumMod val="50000"/>
                  </a:schemeClr>
                </a:solidFill>
              </a:rPr>
              <a:t>Dagens program</a:t>
            </a:r>
          </a:p>
        </p:txBody>
      </p:sp>
      <p:graphicFrame>
        <p:nvGraphicFramePr>
          <p:cNvPr id="4" name="Pladsholder til indhold 3">
            <a:extLst>
              <a:ext uri="{FF2B5EF4-FFF2-40B4-BE49-F238E27FC236}">
                <a16:creationId xmlns:a16="http://schemas.microsoft.com/office/drawing/2014/main" id="{F9D5146D-44C9-0574-79C3-354926BDF562}"/>
              </a:ext>
            </a:extLst>
          </p:cNvPr>
          <p:cNvGraphicFramePr>
            <a:graphicFrameLocks noGrp="1"/>
          </p:cNvGraphicFramePr>
          <p:nvPr>
            <p:ph idx="1"/>
            <p:extLst>
              <p:ext uri="{D42A27DB-BD31-4B8C-83A1-F6EECF244321}">
                <p14:modId xmlns:p14="http://schemas.microsoft.com/office/powerpoint/2010/main" val="2120874037"/>
              </p:ext>
            </p:extLst>
          </p:nvPr>
        </p:nvGraphicFramePr>
        <p:xfrm>
          <a:off x="910189" y="1325960"/>
          <a:ext cx="10862500" cy="4430160"/>
        </p:xfrm>
        <a:graphic>
          <a:graphicData uri="http://schemas.openxmlformats.org/drawingml/2006/table">
            <a:tbl>
              <a:tblPr firstRow="1" bandRow="1">
                <a:tableStyleId>{2D5ABB26-0587-4C30-8999-92F81FD0307C}</a:tableStyleId>
              </a:tblPr>
              <a:tblGrid>
                <a:gridCol w="2004028">
                  <a:extLst>
                    <a:ext uri="{9D8B030D-6E8A-4147-A177-3AD203B41FA5}">
                      <a16:colId xmlns:a16="http://schemas.microsoft.com/office/drawing/2014/main" val="874377949"/>
                    </a:ext>
                  </a:extLst>
                </a:gridCol>
                <a:gridCol w="8858472">
                  <a:extLst>
                    <a:ext uri="{9D8B030D-6E8A-4147-A177-3AD203B41FA5}">
                      <a16:colId xmlns:a16="http://schemas.microsoft.com/office/drawing/2014/main" val="3737284223"/>
                    </a:ext>
                  </a:extLst>
                </a:gridCol>
              </a:tblGrid>
              <a:tr h="300355">
                <a:tc>
                  <a:txBody>
                    <a:bodyPr/>
                    <a:lstStyle/>
                    <a:p>
                      <a:r>
                        <a:rPr lang="da-DK" dirty="0">
                          <a:solidFill>
                            <a:schemeClr val="tx2"/>
                          </a:solidFill>
                          <a:latin typeface="+mj-lt"/>
                        </a:rPr>
                        <a:t>Kl. </a:t>
                      </a:r>
                      <a:r>
                        <a:rPr lang="da-DK" dirty="0" err="1">
                          <a:solidFill>
                            <a:schemeClr val="tx2"/>
                          </a:solidFill>
                          <a:latin typeface="+mj-lt"/>
                        </a:rPr>
                        <a:t>xx.xx</a:t>
                      </a:r>
                      <a:r>
                        <a:rPr lang="da-DK" dirty="0">
                          <a:solidFill>
                            <a:schemeClr val="tx2"/>
                          </a:solidFill>
                          <a:latin typeface="+mj-lt"/>
                        </a:rPr>
                        <a:t> </a:t>
                      </a:r>
                    </a:p>
                  </a:txBody>
                  <a:tcPr marT="72000" marB="72000"/>
                </a:tc>
                <a:tc>
                  <a:txBody>
                    <a:bodyPr/>
                    <a:lstStyle/>
                    <a:p>
                      <a:r>
                        <a:rPr lang="da-DK" b="1" dirty="0">
                          <a:solidFill>
                            <a:schemeClr val="tx2"/>
                          </a:solidFill>
                          <a:latin typeface="+mj-lt"/>
                        </a:rPr>
                        <a:t>Velkomst og introduktion til trivselsdialogen</a:t>
                      </a:r>
                    </a:p>
                  </a:txBody>
                  <a:tcPr marT="72000" marB="72000"/>
                </a:tc>
                <a:extLst>
                  <a:ext uri="{0D108BD9-81ED-4DB2-BD59-A6C34878D82A}">
                    <a16:rowId xmlns:a16="http://schemas.microsoft.com/office/drawing/2014/main" val="883293810"/>
                  </a:ext>
                </a:extLst>
              </a:tr>
              <a:tr h="30035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b="1" dirty="0">
                          <a:solidFill>
                            <a:schemeClr val="tx2"/>
                          </a:solidFill>
                          <a:latin typeface="+mj-lt"/>
                        </a:rPr>
                        <a:t>Vores hverdag – individuel reflektion</a:t>
                      </a:r>
                    </a:p>
                    <a:p>
                      <a:pPr marL="285750" indent="-285750">
                        <a:buFontTx/>
                        <a:buChar char="-"/>
                      </a:pPr>
                      <a:r>
                        <a:rPr lang="da-DK" dirty="0">
                          <a:solidFill>
                            <a:schemeClr val="tx2"/>
                          </a:solidFill>
                          <a:latin typeface="+mj-lt"/>
                        </a:rPr>
                        <a:t>6 faktorer, der betyder mest for arbejdsmiljøet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kern="1200" dirty="0">
                          <a:solidFill>
                            <a:schemeClr val="tx2"/>
                          </a:solidFill>
                          <a:latin typeface="+mj-lt"/>
                        </a:rPr>
                        <a:t>Individuel refleksion</a:t>
                      </a:r>
                    </a:p>
                  </a:txBody>
                  <a:tcPr marT="72000" marB="72000"/>
                </a:tc>
                <a:extLst>
                  <a:ext uri="{0D108BD9-81ED-4DB2-BD59-A6C34878D82A}">
                    <a16:rowId xmlns:a16="http://schemas.microsoft.com/office/drawing/2014/main" val="2370741979"/>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indent="0"/>
                      <a:r>
                        <a:rPr lang="da-DK" sz="1800" b="1" kern="1200" dirty="0">
                          <a:solidFill>
                            <a:schemeClr val="tx2"/>
                          </a:solidFill>
                          <a:latin typeface="+mj-lt"/>
                        </a:rPr>
                        <a:t>Vores hverdag – fælles drøftelse</a:t>
                      </a:r>
                    </a:p>
                    <a:p>
                      <a:pPr marL="285750" indent="-285750">
                        <a:buFontTx/>
                        <a:buChar char="-"/>
                      </a:pPr>
                      <a:r>
                        <a:rPr lang="da-DK" sz="1800" kern="1200" dirty="0">
                          <a:solidFill>
                            <a:schemeClr val="tx2"/>
                          </a:solidFill>
                          <a:latin typeface="+mj-lt"/>
                        </a:rPr>
                        <a:t>Præsentation af post-it</a:t>
                      </a:r>
                    </a:p>
                    <a:p>
                      <a:pPr marL="285750" indent="-285750">
                        <a:buFontTx/>
                        <a:buChar char="-"/>
                      </a:pPr>
                      <a:r>
                        <a:rPr lang="da-DK" sz="1800" kern="1200" dirty="0">
                          <a:solidFill>
                            <a:schemeClr val="tx2"/>
                          </a:solidFill>
                          <a:latin typeface="+mj-lt"/>
                        </a:rPr>
                        <a:t>Udforsk og grupper emner</a:t>
                      </a:r>
                    </a:p>
                    <a:p>
                      <a:pPr marL="285750" indent="-285750">
                        <a:buFontTx/>
                        <a:buChar char="-"/>
                      </a:pPr>
                      <a:r>
                        <a:rPr lang="da-DK" sz="1800" kern="1200" dirty="0">
                          <a:solidFill>
                            <a:schemeClr val="tx2"/>
                          </a:solidFill>
                          <a:latin typeface="+mj-lt"/>
                        </a:rPr>
                        <a:t>Hvad vil vi arbejde videre med</a:t>
                      </a:r>
                    </a:p>
                  </a:txBody>
                  <a:tcPr marT="72000" marB="72000"/>
                </a:tc>
                <a:extLst>
                  <a:ext uri="{0D108BD9-81ED-4DB2-BD59-A6C34878D82A}">
                    <a16:rowId xmlns:a16="http://schemas.microsoft.com/office/drawing/2014/main" val="96015961"/>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sz="1800" b="1" kern="1200" dirty="0">
                          <a:solidFill>
                            <a:schemeClr val="tx2"/>
                          </a:solidFill>
                          <a:latin typeface="+mj-lt"/>
                        </a:rPr>
                        <a:t>Find mulighedsrummet og vælg indsatser</a:t>
                      </a:r>
                    </a:p>
                    <a:p>
                      <a:pPr marL="285750" indent="-285750">
                        <a:buFontTx/>
                        <a:buChar char="-"/>
                      </a:pPr>
                      <a:r>
                        <a:rPr lang="da-DK" sz="1800" kern="1200" dirty="0">
                          <a:solidFill>
                            <a:schemeClr val="tx2"/>
                          </a:solidFill>
                          <a:latin typeface="+mj-lt"/>
                        </a:rPr>
                        <a:t>Drøfte og prioritere det, der har størst betydning for trivsel og arbejdsmiljøet</a:t>
                      </a:r>
                    </a:p>
                  </a:txBody>
                  <a:tcPr marT="72000" marB="72000"/>
                </a:tc>
                <a:extLst>
                  <a:ext uri="{0D108BD9-81ED-4DB2-BD59-A6C34878D82A}">
                    <a16:rowId xmlns:a16="http://schemas.microsoft.com/office/drawing/2014/main" val="312928959"/>
                  </a:ext>
                </a:extLst>
              </a:tr>
              <a:tr h="42957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Hvad skal vi så gøre?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 </a:t>
                      </a:r>
                      <a:r>
                        <a:rPr lang="da-DK" sz="1800" b="0" kern="1200" dirty="0">
                          <a:solidFill>
                            <a:schemeClr val="tx2"/>
                          </a:solidFill>
                          <a:latin typeface="+mj-lt"/>
                        </a:rPr>
                        <a:t>Indhold i handleplaner</a:t>
                      </a:r>
                    </a:p>
                  </a:txBody>
                  <a:tcPr marT="72000" marB="72000"/>
                </a:tc>
                <a:extLst>
                  <a:ext uri="{0D108BD9-81ED-4DB2-BD59-A6C34878D82A}">
                    <a16:rowId xmlns:a16="http://schemas.microsoft.com/office/drawing/2014/main" val="224561600"/>
                  </a:ext>
                </a:extLst>
              </a:tr>
              <a:tr h="300355">
                <a:tc>
                  <a:txBody>
                    <a:bodyPr/>
                    <a:lstStyle/>
                    <a:p>
                      <a:endParaRPr lang="da-DK">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Afrunding og tak for i dag</a:t>
                      </a:r>
                    </a:p>
                  </a:txBody>
                  <a:tcPr marT="72000" marB="72000"/>
                </a:tc>
                <a:extLst>
                  <a:ext uri="{0D108BD9-81ED-4DB2-BD59-A6C34878D82A}">
                    <a16:rowId xmlns:a16="http://schemas.microsoft.com/office/drawing/2014/main" val="1125489609"/>
                  </a:ext>
                </a:extLst>
              </a:tr>
            </a:tbl>
          </a:graphicData>
        </a:graphic>
      </p:graphicFrame>
      <p:cxnSp>
        <p:nvCxnSpPr>
          <p:cNvPr id="5" name="Lige forbindelse 4">
            <a:extLst>
              <a:ext uri="{FF2B5EF4-FFF2-40B4-BE49-F238E27FC236}">
                <a16:creationId xmlns:a16="http://schemas.microsoft.com/office/drawing/2014/main" id="{D89E7F2E-93F9-20DE-BE2E-B4513E9326E8}"/>
              </a:ext>
            </a:extLst>
          </p:cNvPr>
          <p:cNvCxnSpPr>
            <a:cxnSpLocks/>
          </p:cNvCxnSpPr>
          <p:nvPr/>
        </p:nvCxnSpPr>
        <p:spPr>
          <a:xfrm>
            <a:off x="2711624" y="1485879"/>
            <a:ext cx="0" cy="4122441"/>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011A0293-3D4A-9AE4-4856-0A8351679D74}"/>
              </a:ext>
            </a:extLst>
          </p:cNvPr>
          <p:cNvSpPr/>
          <p:nvPr/>
        </p:nvSpPr>
        <p:spPr>
          <a:xfrm>
            <a:off x="2603612" y="280043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8" name="Ellipse 7">
            <a:extLst>
              <a:ext uri="{FF2B5EF4-FFF2-40B4-BE49-F238E27FC236}">
                <a16:creationId xmlns:a16="http://schemas.microsoft.com/office/drawing/2014/main" id="{EB0C24F7-C867-6533-F097-26916B5B2F41}"/>
              </a:ext>
            </a:extLst>
          </p:cNvPr>
          <p:cNvSpPr/>
          <p:nvPr/>
        </p:nvSpPr>
        <p:spPr>
          <a:xfrm>
            <a:off x="2603612" y="1809670"/>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0" name="Ellipse 9">
            <a:extLst>
              <a:ext uri="{FF2B5EF4-FFF2-40B4-BE49-F238E27FC236}">
                <a16:creationId xmlns:a16="http://schemas.microsoft.com/office/drawing/2014/main" id="{A89FD49B-4EBB-C463-6599-7D4CC1F78861}"/>
              </a:ext>
            </a:extLst>
          </p:cNvPr>
          <p:cNvSpPr/>
          <p:nvPr/>
        </p:nvSpPr>
        <p:spPr>
          <a:xfrm>
            <a:off x="2603612" y="5372121"/>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1" name="Ellipse 10">
            <a:extLst>
              <a:ext uri="{FF2B5EF4-FFF2-40B4-BE49-F238E27FC236}">
                <a16:creationId xmlns:a16="http://schemas.microsoft.com/office/drawing/2014/main" id="{91EB7024-FF7F-9AD0-4388-EE16EC5B8484}"/>
              </a:ext>
            </a:extLst>
          </p:cNvPr>
          <p:cNvSpPr/>
          <p:nvPr/>
        </p:nvSpPr>
        <p:spPr>
          <a:xfrm>
            <a:off x="2603612" y="137786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2" name="Ellipse 11">
            <a:extLst>
              <a:ext uri="{FF2B5EF4-FFF2-40B4-BE49-F238E27FC236}">
                <a16:creationId xmlns:a16="http://schemas.microsoft.com/office/drawing/2014/main" id="{A86FD39C-4C87-E637-7C82-13880279B757}"/>
              </a:ext>
            </a:extLst>
          </p:cNvPr>
          <p:cNvSpPr/>
          <p:nvPr/>
        </p:nvSpPr>
        <p:spPr>
          <a:xfrm>
            <a:off x="2603612" y="4038962"/>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7" name="Rektangel: afrundede hjørner 16">
            <a:extLst>
              <a:ext uri="{FF2B5EF4-FFF2-40B4-BE49-F238E27FC236}">
                <a16:creationId xmlns:a16="http://schemas.microsoft.com/office/drawing/2014/main" id="{D271D772-7CCA-5B66-2627-17D69D38795C}"/>
              </a:ext>
            </a:extLst>
          </p:cNvPr>
          <p:cNvSpPr/>
          <p:nvPr/>
        </p:nvSpPr>
        <p:spPr>
          <a:xfrm>
            <a:off x="896291" y="5328130"/>
            <a:ext cx="10347538" cy="451976"/>
          </a:xfrm>
          <a:prstGeom prst="roundRect">
            <a:avLst/>
          </a:prstGeom>
          <a:noFill/>
          <a:ln w="28575">
            <a:solidFill>
              <a:schemeClr val="accent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i="1" err="1">
              <a:solidFill>
                <a:schemeClr val="bg1"/>
              </a:solidFill>
            </a:endParaRPr>
          </a:p>
        </p:txBody>
      </p:sp>
      <p:sp>
        <p:nvSpPr>
          <p:cNvPr id="9" name="Ellipse 8">
            <a:extLst>
              <a:ext uri="{FF2B5EF4-FFF2-40B4-BE49-F238E27FC236}">
                <a16:creationId xmlns:a16="http://schemas.microsoft.com/office/drawing/2014/main" id="{60397AB1-A11D-4862-4B1A-46A8E20533A8}"/>
              </a:ext>
            </a:extLst>
          </p:cNvPr>
          <p:cNvSpPr/>
          <p:nvPr/>
        </p:nvSpPr>
        <p:spPr>
          <a:xfrm>
            <a:off x="2603612" y="4724295"/>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Tree>
    <p:extLst>
      <p:ext uri="{BB962C8B-B14F-4D97-AF65-F5344CB8AC3E}">
        <p14:creationId xmlns:p14="http://schemas.microsoft.com/office/powerpoint/2010/main" val="300308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96F4C4-D2C5-BB40-C010-F262F04CA14D}"/>
              </a:ext>
            </a:extLst>
          </p:cNvPr>
          <p:cNvSpPr>
            <a:spLocks noGrp="1"/>
          </p:cNvSpPr>
          <p:nvPr>
            <p:ph type="title"/>
          </p:nvPr>
        </p:nvSpPr>
        <p:spPr>
          <a:xfrm>
            <a:off x="619102" y="584201"/>
            <a:ext cx="10901916" cy="396527"/>
          </a:xfrm>
        </p:spPr>
        <p:txBody>
          <a:bodyPr/>
          <a:lstStyle/>
          <a:p>
            <a:r>
              <a:rPr lang="en-US" dirty="0" err="1">
                <a:solidFill>
                  <a:schemeClr val="accent3">
                    <a:lumMod val="50000"/>
                  </a:schemeClr>
                </a:solidFill>
                <a:ea typeface="Open Sans"/>
                <a:cs typeface="Open Sans"/>
              </a:rPr>
              <a:t>Handleplaner</a:t>
            </a:r>
            <a:r>
              <a:rPr lang="en-US" dirty="0">
                <a:solidFill>
                  <a:schemeClr val="accent3">
                    <a:lumMod val="50000"/>
                  </a:schemeClr>
                </a:solidFill>
                <a:ea typeface="Open Sans"/>
                <a:cs typeface="Open Sans"/>
              </a:rPr>
              <a:t> og </a:t>
            </a:r>
            <a:r>
              <a:rPr lang="en-US" dirty="0" err="1">
                <a:solidFill>
                  <a:schemeClr val="accent3">
                    <a:lumMod val="50000"/>
                  </a:schemeClr>
                </a:solidFill>
                <a:ea typeface="Open Sans"/>
                <a:cs typeface="Open Sans"/>
              </a:rPr>
              <a:t>vores</a:t>
            </a:r>
            <a:r>
              <a:rPr lang="en-US" dirty="0">
                <a:solidFill>
                  <a:schemeClr val="accent3">
                    <a:lumMod val="50000"/>
                  </a:schemeClr>
                </a:solidFill>
                <a:ea typeface="Open Sans"/>
                <a:cs typeface="Open Sans"/>
              </a:rPr>
              <a:t> </a:t>
            </a:r>
            <a:r>
              <a:rPr lang="en-US" dirty="0" err="1">
                <a:solidFill>
                  <a:schemeClr val="accent3">
                    <a:lumMod val="50000"/>
                  </a:schemeClr>
                </a:solidFill>
                <a:ea typeface="Open Sans"/>
                <a:cs typeface="Open Sans"/>
              </a:rPr>
              <a:t>arbejde</a:t>
            </a:r>
            <a:r>
              <a:rPr lang="en-US" dirty="0">
                <a:solidFill>
                  <a:schemeClr val="accent3">
                    <a:lumMod val="50000"/>
                  </a:schemeClr>
                </a:solidFill>
                <a:ea typeface="Open Sans"/>
                <a:cs typeface="Open Sans"/>
              </a:rPr>
              <a:t> med dem</a:t>
            </a:r>
          </a:p>
        </p:txBody>
      </p:sp>
      <p:sp>
        <p:nvSpPr>
          <p:cNvPr id="3" name="Pladsholder til indhold 2">
            <a:extLst>
              <a:ext uri="{FF2B5EF4-FFF2-40B4-BE49-F238E27FC236}">
                <a16:creationId xmlns:a16="http://schemas.microsoft.com/office/drawing/2014/main" id="{CE9BBD5D-049B-EB64-D791-BABC260876B8}"/>
              </a:ext>
            </a:extLst>
          </p:cNvPr>
          <p:cNvSpPr>
            <a:spLocks noGrp="1"/>
          </p:cNvSpPr>
          <p:nvPr>
            <p:ph sz="half" idx="1"/>
          </p:nvPr>
        </p:nvSpPr>
        <p:spPr>
          <a:xfrm>
            <a:off x="670984" y="1563029"/>
            <a:ext cx="5300133" cy="3786212"/>
          </a:xfrm>
        </p:spPr>
        <p:txBody>
          <a:bodyPr wrap="square" anchor="t">
            <a:normAutofit/>
          </a:bodyPr>
          <a:lstStyle/>
          <a:p>
            <a:pPr marL="0" indent="0">
              <a:buNone/>
            </a:pPr>
            <a:r>
              <a:rPr lang="da-DK" sz="2600" dirty="0">
                <a:latin typeface="+mj-lt"/>
              </a:rPr>
              <a:t>En spørgeskemaundersøgelse højner i sig selv ikke trivslen og det gode arbejdsmiljø, men kan bidrage til det. Det samme gælder for en workshop eller et dialog­mø­de. </a:t>
            </a:r>
            <a:r>
              <a:rPr lang="da-DK" sz="2600" b="1" dirty="0">
                <a:solidFill>
                  <a:schemeClr val="accent3">
                    <a:lumMod val="50000"/>
                  </a:schemeClr>
                </a:solidFill>
                <a:latin typeface="+mj-lt"/>
              </a:rPr>
              <a:t>Det er i forbindelse med de opfølgende handlinger, at der skabes grobund for en positiv forandring. </a:t>
            </a:r>
            <a:endParaRPr lang="da-DK" sz="2600" b="1" dirty="0">
              <a:solidFill>
                <a:schemeClr val="accent3">
                  <a:lumMod val="50000"/>
                </a:schemeClr>
              </a:solidFill>
              <a:latin typeface="+mj-lt"/>
              <a:ea typeface="Open Sans"/>
              <a:cs typeface="Open Sans"/>
            </a:endParaRPr>
          </a:p>
          <a:p>
            <a:pPr marL="323850" indent="-323850"/>
            <a:endParaRPr lang="da-DK" sz="2600" dirty="0">
              <a:latin typeface="+mj-lt"/>
              <a:ea typeface="Open Sans"/>
              <a:cs typeface="Open Sans"/>
            </a:endParaRPr>
          </a:p>
        </p:txBody>
      </p:sp>
      <p:pic>
        <p:nvPicPr>
          <p:cNvPr id="5" name="Billede 4" descr="Et billede, der indeholder clipart&#10;&#10;AI-genereret indhold kan være ukorrekt.">
            <a:extLst>
              <a:ext uri="{FF2B5EF4-FFF2-40B4-BE49-F238E27FC236}">
                <a16:creationId xmlns:a16="http://schemas.microsoft.com/office/drawing/2014/main" id="{7A898ADE-9CEF-4871-B7CF-433244BF8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615" y="1563028"/>
            <a:ext cx="5024189" cy="3240601"/>
          </a:xfrm>
          <a:prstGeom prst="rect">
            <a:avLst/>
          </a:prstGeom>
          <a:noFill/>
          <a:ln>
            <a:noFill/>
          </a:ln>
        </p:spPr>
      </p:pic>
    </p:spTree>
    <p:extLst>
      <p:ext uri="{BB962C8B-B14F-4D97-AF65-F5344CB8AC3E}">
        <p14:creationId xmlns:p14="http://schemas.microsoft.com/office/powerpoint/2010/main" val="413803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A8D514C0-CE80-0DF3-F137-12202F6391F0}"/>
              </a:ext>
            </a:extLst>
          </p:cNvPr>
          <p:cNvSpPr>
            <a:spLocks noGrp="1"/>
          </p:cNvSpPr>
          <p:nvPr>
            <p:ph type="title"/>
          </p:nvPr>
        </p:nvSpPr>
        <p:spPr>
          <a:xfrm>
            <a:off x="619102" y="584201"/>
            <a:ext cx="10901916" cy="540543"/>
          </a:xfrm>
        </p:spPr>
        <p:txBody>
          <a:bodyPr wrap="square" anchor="t">
            <a:normAutofit/>
          </a:bodyPr>
          <a:lstStyle/>
          <a:p>
            <a:pPr marL="0" indent="0">
              <a:buNone/>
            </a:pPr>
            <a:r>
              <a:rPr lang="da-DK" sz="3200" dirty="0">
                <a:solidFill>
                  <a:schemeClr val="accent3">
                    <a:lumMod val="50000"/>
                  </a:schemeClr>
                </a:solidFill>
              </a:rPr>
              <a:t>Formålet med Trivselsmåling og APV 2026 er:</a:t>
            </a:r>
            <a:endParaRPr lang="da-DK" sz="3300" dirty="0"/>
          </a:p>
        </p:txBody>
      </p:sp>
      <p:pic>
        <p:nvPicPr>
          <p:cNvPr id="14" name="Pladsholder til indhold 13">
            <a:extLst>
              <a:ext uri="{FF2B5EF4-FFF2-40B4-BE49-F238E27FC236}">
                <a16:creationId xmlns:a16="http://schemas.microsoft.com/office/drawing/2014/main" id="{F9259A36-8A4F-2DC3-8D94-BBCAFE9E910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5172" y="1394201"/>
            <a:ext cx="4607726" cy="4069598"/>
          </a:xfrm>
        </p:spPr>
      </p:pic>
      <p:sp>
        <p:nvSpPr>
          <p:cNvPr id="2" name="Content Placeholder 2">
            <a:extLst>
              <a:ext uri="{FF2B5EF4-FFF2-40B4-BE49-F238E27FC236}">
                <a16:creationId xmlns:a16="http://schemas.microsoft.com/office/drawing/2014/main" id="{655F9219-EA6E-E3E1-0B05-548DF79CE093}"/>
              </a:ext>
            </a:extLst>
          </p:cNvPr>
          <p:cNvSpPr>
            <a:spLocks noGrp="1"/>
          </p:cNvSpPr>
          <p:nvPr>
            <p:ph sz="half" idx="1"/>
          </p:nvPr>
        </p:nvSpPr>
        <p:spPr>
          <a:xfrm>
            <a:off x="770985" y="1828800"/>
            <a:ext cx="5299075" cy="3448594"/>
          </a:xfrm>
        </p:spPr>
        <p:txBody>
          <a:bodyPr/>
          <a:lstStyle/>
          <a:p>
            <a:pPr marL="342900" lvl="0" indent="-342900">
              <a:lnSpc>
                <a:spcPct val="107000"/>
              </a:lnSpc>
              <a:buFont typeface="Symbol" panose="05050102010706020507" pitchFamily="18" charset="2"/>
              <a:buChar char=""/>
            </a:pPr>
            <a:r>
              <a:rPr lang="da-DK" sz="2600" kern="100" dirty="0">
                <a:latin typeface="+mj-lt"/>
                <a:ea typeface="Aptos" panose="020B0004020202020204" pitchFamily="34" charset="0"/>
                <a:cs typeface="Times New Roman" panose="02020603050405020304" pitchFamily="18" charset="0"/>
              </a:rPr>
              <a:t>at målingen bidrager til at </a:t>
            </a:r>
            <a:r>
              <a:rPr lang="da-DK" sz="2600" b="1" kern="100" dirty="0">
                <a:latin typeface="+mj-lt"/>
                <a:ea typeface="Aptos" panose="020B0004020202020204" pitchFamily="34" charset="0"/>
                <a:cs typeface="Times New Roman" panose="02020603050405020304" pitchFamily="18" charset="0"/>
              </a:rPr>
              <a:t>bevare eller højne trivsel og arbejdsglæde </a:t>
            </a:r>
            <a:r>
              <a:rPr lang="da-DK" sz="2600" kern="100" dirty="0">
                <a:latin typeface="+mj-lt"/>
                <a:ea typeface="Aptos" panose="020B0004020202020204" pitchFamily="34" charset="0"/>
                <a:cs typeface="Times New Roman" panose="02020603050405020304" pitchFamily="18" charset="0"/>
              </a:rPr>
              <a:t>på kommunens arbejdspladser.</a:t>
            </a:r>
          </a:p>
          <a:p>
            <a:pPr marL="342900" lvl="0" indent="-342900">
              <a:lnSpc>
                <a:spcPct val="107000"/>
              </a:lnSpc>
              <a:buFont typeface="Symbol" panose="05050102010706020507" pitchFamily="18" charset="2"/>
              <a:buChar char=""/>
            </a:pPr>
            <a:r>
              <a:rPr lang="da-DK" sz="2600" kern="100" dirty="0">
                <a:latin typeface="+mj-lt"/>
                <a:ea typeface="Aptos" panose="020B0004020202020204" pitchFamily="34" charset="0"/>
                <a:cs typeface="Times New Roman" panose="02020603050405020304" pitchFamily="18" charset="0"/>
              </a:rPr>
              <a:t>at eventuelle </a:t>
            </a:r>
            <a:r>
              <a:rPr lang="da-DK" sz="2600" b="1" kern="100" dirty="0">
                <a:latin typeface="+mj-lt"/>
                <a:ea typeface="Aptos" panose="020B0004020202020204" pitchFamily="34" charset="0"/>
                <a:cs typeface="Times New Roman" panose="02020603050405020304" pitchFamily="18" charset="0"/>
              </a:rPr>
              <a:t>arbejdsmiljø-problemer afdækkes, løses og forebygges </a:t>
            </a:r>
            <a:r>
              <a:rPr lang="da-DK" sz="2600" kern="100" dirty="0">
                <a:latin typeface="+mj-lt"/>
                <a:ea typeface="Aptos" panose="020B0004020202020204" pitchFamily="34" charset="0"/>
                <a:cs typeface="Times New Roman" panose="02020603050405020304" pitchFamily="18" charset="0"/>
              </a:rPr>
              <a:t>fremadrettet</a:t>
            </a:r>
            <a:endParaRPr lang="da-DK" sz="2600" dirty="0">
              <a:latin typeface="+mj-lt"/>
            </a:endParaRPr>
          </a:p>
          <a:p>
            <a:pPr marL="0" indent="0">
              <a:buNone/>
            </a:pPr>
            <a:endParaRPr lang="en-US" sz="2600" dirty="0">
              <a:latin typeface="+mj-lt"/>
            </a:endParaRPr>
          </a:p>
        </p:txBody>
      </p:sp>
    </p:spTree>
    <p:extLst>
      <p:ext uri="{BB962C8B-B14F-4D97-AF65-F5344CB8AC3E}">
        <p14:creationId xmlns:p14="http://schemas.microsoft.com/office/powerpoint/2010/main" val="16277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12F9C-5C02-3B2D-B186-4AC74BDB72A3}"/>
              </a:ext>
            </a:extLst>
          </p:cNvPr>
          <p:cNvSpPr>
            <a:spLocks noGrp="1"/>
          </p:cNvSpPr>
          <p:nvPr>
            <p:ph type="title"/>
          </p:nvPr>
        </p:nvSpPr>
        <p:spPr/>
        <p:txBody>
          <a:bodyPr/>
          <a:lstStyle/>
          <a:p>
            <a:r>
              <a:rPr lang="da-DK">
                <a:solidFill>
                  <a:schemeClr val="accent3">
                    <a:lumMod val="50000"/>
                  </a:schemeClr>
                </a:solidFill>
              </a:rPr>
              <a:t>Statuspilen</a:t>
            </a:r>
          </a:p>
        </p:txBody>
      </p:sp>
      <p:sp>
        <p:nvSpPr>
          <p:cNvPr id="6" name="Tekstfelt 5">
            <a:extLst>
              <a:ext uri="{FF2B5EF4-FFF2-40B4-BE49-F238E27FC236}">
                <a16:creationId xmlns:a16="http://schemas.microsoft.com/office/drawing/2014/main" id="{4D8550F8-2EBD-8E91-9F58-85E6D2251D67}"/>
              </a:ext>
            </a:extLst>
          </p:cNvPr>
          <p:cNvSpPr txBox="1"/>
          <p:nvPr/>
        </p:nvSpPr>
        <p:spPr>
          <a:xfrm>
            <a:off x="980609" y="1881537"/>
            <a:ext cx="794911" cy="184666"/>
          </a:xfrm>
          <a:prstGeom prst="rect">
            <a:avLst/>
          </a:prstGeom>
          <a:noFill/>
        </p:spPr>
        <p:txBody>
          <a:bodyPr wrap="square" lIns="0" tIns="0" rIns="0" bIns="0" rtlCol="0">
            <a:spAutoFit/>
          </a:bodyPr>
          <a:lstStyle/>
          <a:p>
            <a:r>
              <a:rPr lang="da-DK" sz="1200" b="1">
                <a:solidFill>
                  <a:schemeClr val="bg1"/>
                </a:solidFill>
                <a:latin typeface="+mj-lt"/>
              </a:rPr>
              <a:t>Aktivitet</a:t>
            </a:r>
          </a:p>
        </p:txBody>
      </p:sp>
      <p:sp>
        <p:nvSpPr>
          <p:cNvPr id="7" name="Tekstfelt 6">
            <a:extLst>
              <a:ext uri="{FF2B5EF4-FFF2-40B4-BE49-F238E27FC236}">
                <a16:creationId xmlns:a16="http://schemas.microsoft.com/office/drawing/2014/main" id="{DFB850DC-9E60-C6F3-CED8-66FE25E30185}"/>
              </a:ext>
            </a:extLst>
          </p:cNvPr>
          <p:cNvSpPr txBox="1"/>
          <p:nvPr/>
        </p:nvSpPr>
        <p:spPr>
          <a:xfrm>
            <a:off x="1989468" y="1880159"/>
            <a:ext cx="1920803" cy="184666"/>
          </a:xfrm>
          <a:prstGeom prst="rect">
            <a:avLst/>
          </a:prstGeom>
          <a:noFill/>
        </p:spPr>
        <p:txBody>
          <a:bodyPr wrap="square" lIns="0" tIns="0" rIns="0" bIns="0" rtlCol="0">
            <a:spAutoFit/>
          </a:bodyPr>
          <a:lstStyle/>
          <a:p>
            <a:r>
              <a:rPr lang="da-DK" sz="1200" b="1">
                <a:solidFill>
                  <a:schemeClr val="bg1"/>
                </a:solidFill>
                <a:latin typeface="+mj-lt"/>
              </a:rPr>
              <a:t>Hvem er tovholder?</a:t>
            </a:r>
          </a:p>
        </p:txBody>
      </p:sp>
      <p:sp>
        <p:nvSpPr>
          <p:cNvPr id="8" name="Tekstfelt 7">
            <a:extLst>
              <a:ext uri="{FF2B5EF4-FFF2-40B4-BE49-F238E27FC236}">
                <a16:creationId xmlns:a16="http://schemas.microsoft.com/office/drawing/2014/main" id="{910BA795-45F6-3DC4-43F9-27F60344275A}"/>
              </a:ext>
            </a:extLst>
          </p:cNvPr>
          <p:cNvSpPr txBox="1"/>
          <p:nvPr/>
        </p:nvSpPr>
        <p:spPr>
          <a:xfrm>
            <a:off x="3791744" y="1869519"/>
            <a:ext cx="2124233" cy="184666"/>
          </a:xfrm>
          <a:prstGeom prst="rect">
            <a:avLst/>
          </a:prstGeom>
          <a:noFill/>
        </p:spPr>
        <p:txBody>
          <a:bodyPr wrap="square" lIns="0" tIns="0" rIns="0" bIns="0" rtlCol="0">
            <a:spAutoFit/>
          </a:bodyPr>
          <a:lstStyle/>
          <a:p>
            <a:r>
              <a:rPr lang="da-DK" sz="1200" b="1">
                <a:solidFill>
                  <a:schemeClr val="bg1"/>
                </a:solidFill>
                <a:latin typeface="+mj-lt"/>
              </a:rPr>
              <a:t>Hvornår er der deadline?</a:t>
            </a:r>
          </a:p>
        </p:txBody>
      </p:sp>
      <p:sp>
        <p:nvSpPr>
          <p:cNvPr id="9" name="Tekstfelt 8">
            <a:extLst>
              <a:ext uri="{FF2B5EF4-FFF2-40B4-BE49-F238E27FC236}">
                <a16:creationId xmlns:a16="http://schemas.microsoft.com/office/drawing/2014/main" id="{947C5826-AF19-F292-9EC4-AD19B520D177}"/>
              </a:ext>
            </a:extLst>
          </p:cNvPr>
          <p:cNvSpPr txBox="1"/>
          <p:nvPr/>
        </p:nvSpPr>
        <p:spPr>
          <a:xfrm>
            <a:off x="6023992" y="1871498"/>
            <a:ext cx="1410449" cy="184660"/>
          </a:xfrm>
          <a:prstGeom prst="rect">
            <a:avLst/>
          </a:prstGeom>
          <a:noFill/>
        </p:spPr>
        <p:txBody>
          <a:bodyPr wrap="square" lIns="0" tIns="0" rIns="0" bIns="0" rtlCol="0">
            <a:spAutoFit/>
          </a:bodyPr>
          <a:lstStyle/>
          <a:p>
            <a:r>
              <a:rPr lang="da-DK" sz="1200" b="1">
                <a:solidFill>
                  <a:schemeClr val="bg1"/>
                </a:solidFill>
                <a:latin typeface="+mj-lt"/>
              </a:rPr>
              <a:t>Hvor langt er vi? </a:t>
            </a:r>
          </a:p>
        </p:txBody>
      </p:sp>
      <p:pic>
        <p:nvPicPr>
          <p:cNvPr id="3" name="Picture 2">
            <a:extLst>
              <a:ext uri="{FF2B5EF4-FFF2-40B4-BE49-F238E27FC236}">
                <a16:creationId xmlns:a16="http://schemas.microsoft.com/office/drawing/2014/main" id="{FAACBD51-0097-1843-5C59-2377970C5104}"/>
              </a:ext>
            </a:extLst>
          </p:cNvPr>
          <p:cNvPicPr>
            <a:picLocks noChangeAspect="1"/>
          </p:cNvPicPr>
          <p:nvPr/>
        </p:nvPicPr>
        <p:blipFill>
          <a:blip r:embed="rId3"/>
          <a:stretch>
            <a:fillRect/>
          </a:stretch>
        </p:blipFill>
        <p:spPr>
          <a:xfrm>
            <a:off x="1380226" y="1139268"/>
            <a:ext cx="8324492" cy="4392557"/>
          </a:xfrm>
          <a:prstGeom prst="rect">
            <a:avLst/>
          </a:prstGeom>
        </p:spPr>
      </p:pic>
    </p:spTree>
    <p:extLst>
      <p:ext uri="{BB962C8B-B14F-4D97-AF65-F5344CB8AC3E}">
        <p14:creationId xmlns:p14="http://schemas.microsoft.com/office/powerpoint/2010/main" val="188804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B8946-FD51-572B-C5F8-5315B8C0C19B}"/>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251AC624-FE4F-5A26-F01D-5359F12EEE5A}"/>
              </a:ext>
            </a:extLst>
          </p:cNvPr>
          <p:cNvSpPr>
            <a:spLocks noGrp="1"/>
          </p:cNvSpPr>
          <p:nvPr>
            <p:ph type="title"/>
          </p:nvPr>
        </p:nvSpPr>
        <p:spPr>
          <a:xfrm>
            <a:off x="619102" y="584201"/>
            <a:ext cx="10901916" cy="540543"/>
          </a:xfrm>
        </p:spPr>
        <p:txBody>
          <a:bodyPr wrap="square" anchor="t">
            <a:normAutofit/>
          </a:bodyPr>
          <a:lstStyle/>
          <a:p>
            <a:pPr marL="0" indent="0">
              <a:buNone/>
            </a:pPr>
            <a:endParaRPr lang="da-DK" sz="3300"/>
          </a:p>
        </p:txBody>
      </p:sp>
      <p:sp>
        <p:nvSpPr>
          <p:cNvPr id="17" name="Content Placeholder 2">
            <a:extLst>
              <a:ext uri="{FF2B5EF4-FFF2-40B4-BE49-F238E27FC236}">
                <a16:creationId xmlns:a16="http://schemas.microsoft.com/office/drawing/2014/main" id="{D827CE4B-56D3-556A-A76A-0E5A524B009E}"/>
              </a:ext>
            </a:extLst>
          </p:cNvPr>
          <p:cNvSpPr>
            <a:spLocks noGrp="1"/>
          </p:cNvSpPr>
          <p:nvPr>
            <p:ph sz="half" idx="1"/>
          </p:nvPr>
        </p:nvSpPr>
        <p:spPr>
          <a:xfrm>
            <a:off x="1415480" y="1760009"/>
            <a:ext cx="5300133" cy="3829232"/>
          </a:xfrm>
        </p:spPr>
        <p:txBody>
          <a:bodyPr/>
          <a:lstStyle/>
          <a:p>
            <a:pPr marL="0" indent="0">
              <a:buNone/>
            </a:pPr>
            <a:endParaRPr lang="da-DK" sz="4400" dirty="0">
              <a:solidFill>
                <a:schemeClr val="accent3">
                  <a:lumMod val="50000"/>
                </a:schemeClr>
              </a:solidFill>
              <a:latin typeface="+mj-lt"/>
            </a:endParaRPr>
          </a:p>
          <a:p>
            <a:pPr marL="0" indent="0">
              <a:buNone/>
            </a:pPr>
            <a:endParaRPr lang="da-DK" sz="1400" dirty="0">
              <a:solidFill>
                <a:schemeClr val="accent3">
                  <a:lumMod val="50000"/>
                </a:schemeClr>
              </a:solidFill>
              <a:latin typeface="+mj-lt"/>
            </a:endParaRPr>
          </a:p>
          <a:p>
            <a:pPr marL="0" indent="0">
              <a:buNone/>
            </a:pPr>
            <a:r>
              <a:rPr lang="da-DK" sz="4400" dirty="0">
                <a:solidFill>
                  <a:schemeClr val="accent3">
                    <a:lumMod val="50000"/>
                  </a:schemeClr>
                </a:solidFill>
                <a:latin typeface="+mj-lt"/>
              </a:rPr>
              <a:t>Tak for i dag</a:t>
            </a:r>
          </a:p>
        </p:txBody>
      </p:sp>
      <p:pic>
        <p:nvPicPr>
          <p:cNvPr id="14" name="Pladsholder til indhold 13">
            <a:extLst>
              <a:ext uri="{FF2B5EF4-FFF2-40B4-BE49-F238E27FC236}">
                <a16:creationId xmlns:a16="http://schemas.microsoft.com/office/drawing/2014/main" id="{94C4A30D-C250-235F-5329-654547FB813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0056" y="1071726"/>
            <a:ext cx="4972842" cy="4392073"/>
          </a:xfrm>
        </p:spPr>
      </p:pic>
    </p:spTree>
    <p:extLst>
      <p:ext uri="{BB962C8B-B14F-4D97-AF65-F5344CB8AC3E}">
        <p14:creationId xmlns:p14="http://schemas.microsoft.com/office/powerpoint/2010/main" val="1854461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132D1-B095-1584-EA1E-FE5684F4FCB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64461CF-89C1-DEFE-7001-5D5CBD1F5B9C}"/>
              </a:ext>
            </a:extLst>
          </p:cNvPr>
          <p:cNvSpPr>
            <a:spLocks noGrp="1"/>
          </p:cNvSpPr>
          <p:nvPr>
            <p:ph idx="1"/>
          </p:nvPr>
        </p:nvSpPr>
        <p:spPr>
          <a:xfrm>
            <a:off x="670985" y="1976284"/>
            <a:ext cx="10850033" cy="4285075"/>
          </a:xfrm>
        </p:spPr>
        <p:txBody>
          <a:bodyPr/>
          <a:lstStyle/>
          <a:p>
            <a:pPr marL="0" indent="0">
              <a:buNone/>
            </a:pPr>
            <a:r>
              <a:rPr lang="da-DK" sz="4800" dirty="0">
                <a:solidFill>
                  <a:schemeClr val="accent3">
                    <a:lumMod val="50000"/>
                  </a:schemeClr>
                </a:solidFill>
                <a:latin typeface="+mj-lt"/>
              </a:rPr>
              <a:t>Ekstra slides som I frit kan benytte/ændre til trivselsdialogen………….. </a:t>
            </a:r>
          </a:p>
        </p:txBody>
      </p:sp>
    </p:spTree>
    <p:extLst>
      <p:ext uri="{BB962C8B-B14F-4D97-AF65-F5344CB8AC3E}">
        <p14:creationId xmlns:p14="http://schemas.microsoft.com/office/powerpoint/2010/main" val="426134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FECD344-B044-9A0F-A724-57CE930B47D5}"/>
              </a:ext>
            </a:extLst>
          </p:cNvPr>
          <p:cNvSpPr>
            <a:spLocks noGrp="1"/>
          </p:cNvSpPr>
          <p:nvPr>
            <p:ph type="title"/>
          </p:nvPr>
        </p:nvSpPr>
        <p:spPr/>
        <p:txBody>
          <a:bodyPr/>
          <a:lstStyle/>
          <a:p>
            <a:endParaRPr lang="da-DK"/>
          </a:p>
        </p:txBody>
      </p:sp>
      <p:sp>
        <p:nvSpPr>
          <p:cNvPr id="14" name="Pladsholder til indhold 13">
            <a:extLst>
              <a:ext uri="{FF2B5EF4-FFF2-40B4-BE49-F238E27FC236}">
                <a16:creationId xmlns:a16="http://schemas.microsoft.com/office/drawing/2014/main" id="{2D671390-2AFC-C74D-362B-4C9F89BD4257}"/>
              </a:ext>
            </a:extLst>
          </p:cNvPr>
          <p:cNvSpPr>
            <a:spLocks noGrp="1"/>
          </p:cNvSpPr>
          <p:nvPr>
            <p:ph sz="half" idx="1"/>
          </p:nvPr>
        </p:nvSpPr>
        <p:spPr>
          <a:xfrm>
            <a:off x="1559495" y="1700213"/>
            <a:ext cx="4320481" cy="3134512"/>
          </a:xfrm>
        </p:spPr>
        <p:txBody>
          <a:bodyPr/>
          <a:lstStyle/>
          <a:p>
            <a:pPr marL="0" indent="0">
              <a:spcBef>
                <a:spcPts val="600"/>
              </a:spcBef>
              <a:buNone/>
            </a:pPr>
            <a:r>
              <a:rPr lang="da-DK" sz="9600" b="1" dirty="0">
                <a:ln w="0"/>
                <a:solidFill>
                  <a:srgbClr val="F7931C"/>
                </a:solidFill>
                <a:effectLst>
                  <a:outerShdw blurRad="38100" dist="25400" dir="5400000" algn="ctr" rotWithShape="0">
                    <a:srgbClr val="6E747A">
                      <a:alpha val="43000"/>
                    </a:srgbClr>
                  </a:outerShdw>
                </a:effectLst>
                <a:latin typeface="Dreaming Outloud Pro" panose="03050502040302030504" pitchFamily="66" charset="0"/>
                <a:cs typeface="Dreaming Outloud Pro" panose="03050502040302030504" pitchFamily="66" charset="0"/>
              </a:rPr>
              <a:t>PAUSE</a:t>
            </a:r>
            <a:r>
              <a:rPr lang="da-DK" sz="8800" b="1" dirty="0">
                <a:ln w="0"/>
                <a:solidFill>
                  <a:srgbClr val="F7931C"/>
                </a:solidFill>
                <a:effectLst>
                  <a:outerShdw blurRad="38100" dist="25400" dir="5400000" algn="ctr" rotWithShape="0">
                    <a:srgbClr val="6E747A">
                      <a:alpha val="43000"/>
                    </a:srgbClr>
                  </a:outerShdw>
                </a:effectLst>
                <a:latin typeface="Dreaming Outloud Pro" panose="03050502040302030504" pitchFamily="66" charset="0"/>
                <a:cs typeface="Dreaming Outloud Pro" panose="03050502040302030504" pitchFamily="66" charset="0"/>
              </a:rPr>
              <a:t> </a:t>
            </a:r>
          </a:p>
          <a:p>
            <a:pPr marL="0" indent="0">
              <a:spcBef>
                <a:spcPts val="600"/>
              </a:spcBef>
              <a:buNone/>
            </a:pPr>
            <a:r>
              <a:rPr lang="da-DK" sz="6600" b="1" dirty="0">
                <a:ln w="0"/>
                <a:solidFill>
                  <a:schemeClr val="tx1">
                    <a:lumMod val="50000"/>
                  </a:schemeClr>
                </a:solidFill>
                <a:effectLst>
                  <a:outerShdw blurRad="38100" dist="25400" dir="5400000" algn="ctr" rotWithShape="0">
                    <a:srgbClr val="6E747A">
                      <a:alpha val="43000"/>
                    </a:srgbClr>
                  </a:outerShdw>
                </a:effectLst>
                <a:latin typeface="Dreaming Outloud Pro" panose="03050502040302030504" pitchFamily="66" charset="0"/>
                <a:cs typeface="Dreaming Outloud Pro" panose="03050502040302030504" pitchFamily="66" charset="0"/>
              </a:rPr>
              <a:t>X minutter</a:t>
            </a:r>
          </a:p>
          <a:p>
            <a:pPr marL="0" indent="0">
              <a:buNone/>
            </a:pPr>
            <a:endParaRPr lang="da-DK" sz="7200" b="1" dirty="0">
              <a:ln w="0"/>
              <a:solidFill>
                <a:schemeClr val="accent1"/>
              </a:solidFill>
              <a:effectLst>
                <a:outerShdw blurRad="38100" dist="25400" dir="5400000" algn="ctr" rotWithShape="0">
                  <a:srgbClr val="6E747A">
                    <a:alpha val="43000"/>
                  </a:srgbClr>
                </a:outerShdw>
              </a:effectLst>
              <a:latin typeface="Dreaming Outloud Pro" panose="03050502040302030504" pitchFamily="66" charset="0"/>
              <a:cs typeface="Dreaming Outloud Pro" panose="03050502040302030504" pitchFamily="66" charset="0"/>
            </a:endParaRPr>
          </a:p>
        </p:txBody>
      </p:sp>
      <p:pic>
        <p:nvPicPr>
          <p:cNvPr id="18" name="Pladsholder til indhold 17" descr="Et billede, der indeholder Grafik, Font/skrifttype, clipart, design&#10;&#10;AI-genereret indhold kan være ukorrekt.">
            <a:extLst>
              <a:ext uri="{FF2B5EF4-FFF2-40B4-BE49-F238E27FC236}">
                <a16:creationId xmlns:a16="http://schemas.microsoft.com/office/drawing/2014/main" id="{E2A282ED-46DD-F848-1A02-4395D2294C2E}"/>
              </a:ext>
            </a:extLst>
          </p:cNvPr>
          <p:cNvPicPr>
            <a:picLocks noGrp="1" noChangeAspect="1"/>
          </p:cNvPicPr>
          <p:nvPr>
            <p:ph sz="half" idx="2"/>
          </p:nvPr>
        </p:nvPicPr>
        <p:blipFill>
          <a:blip r:embed="rId3"/>
          <a:stretch>
            <a:fillRect/>
          </a:stretch>
        </p:blipFill>
        <p:spPr>
          <a:xfrm>
            <a:off x="6511307" y="1046473"/>
            <a:ext cx="4712475" cy="4673529"/>
          </a:xfrm>
          <a:prstGeom prst="rect">
            <a:avLst/>
          </a:prstGeom>
        </p:spPr>
      </p:pic>
    </p:spTree>
    <p:extLst>
      <p:ext uri="{BB962C8B-B14F-4D97-AF65-F5344CB8AC3E}">
        <p14:creationId xmlns:p14="http://schemas.microsoft.com/office/powerpoint/2010/main" val="916377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147F1BE-EEEE-5EF4-ACFA-6A18AA8E8511}"/>
              </a:ext>
            </a:extLst>
          </p:cNvPr>
          <p:cNvSpPr>
            <a:spLocks noGrp="1"/>
          </p:cNvSpPr>
          <p:nvPr>
            <p:ph type="title"/>
          </p:nvPr>
        </p:nvSpPr>
        <p:spPr/>
        <p:txBody>
          <a:bodyPr/>
          <a:lstStyle/>
          <a:p>
            <a:r>
              <a:rPr lang="da-DK" dirty="0">
                <a:solidFill>
                  <a:schemeClr val="accent3">
                    <a:lumMod val="50000"/>
                  </a:schemeClr>
                </a:solidFill>
              </a:rPr>
              <a:t>Fordeling af roller i forbindelse med gruppe-drøftelserne</a:t>
            </a:r>
          </a:p>
        </p:txBody>
      </p:sp>
      <p:pic>
        <p:nvPicPr>
          <p:cNvPr id="18" name="Billede 17">
            <a:extLst>
              <a:ext uri="{FF2B5EF4-FFF2-40B4-BE49-F238E27FC236}">
                <a16:creationId xmlns:a16="http://schemas.microsoft.com/office/drawing/2014/main" id="{FC944BE4-EC83-6595-A43B-C508F1113561}"/>
              </a:ext>
            </a:extLst>
          </p:cNvPr>
          <p:cNvPicPr>
            <a:picLocks noChangeAspect="1"/>
          </p:cNvPicPr>
          <p:nvPr/>
        </p:nvPicPr>
        <p:blipFill>
          <a:blip r:embed="rId2"/>
          <a:stretch>
            <a:fillRect/>
          </a:stretch>
        </p:blipFill>
        <p:spPr>
          <a:xfrm>
            <a:off x="9231280" y="2046324"/>
            <a:ext cx="2310695" cy="3139754"/>
          </a:xfrm>
          <a:prstGeom prst="rect">
            <a:avLst/>
          </a:prstGeom>
        </p:spPr>
      </p:pic>
      <p:pic>
        <p:nvPicPr>
          <p:cNvPr id="20" name="Billede 19">
            <a:extLst>
              <a:ext uri="{FF2B5EF4-FFF2-40B4-BE49-F238E27FC236}">
                <a16:creationId xmlns:a16="http://schemas.microsoft.com/office/drawing/2014/main" id="{8F770745-87BE-83FC-56BC-456581B1D4B4}"/>
              </a:ext>
            </a:extLst>
          </p:cNvPr>
          <p:cNvPicPr>
            <a:picLocks noChangeAspect="1"/>
          </p:cNvPicPr>
          <p:nvPr/>
        </p:nvPicPr>
        <p:blipFill>
          <a:blip r:embed="rId3"/>
          <a:stretch>
            <a:fillRect/>
          </a:stretch>
        </p:blipFill>
        <p:spPr>
          <a:xfrm>
            <a:off x="6331966" y="1979612"/>
            <a:ext cx="2345793" cy="3139754"/>
          </a:xfrm>
          <a:prstGeom prst="rect">
            <a:avLst/>
          </a:prstGeom>
        </p:spPr>
      </p:pic>
      <p:pic>
        <p:nvPicPr>
          <p:cNvPr id="23" name="Pladsholder til indhold 22">
            <a:extLst>
              <a:ext uri="{FF2B5EF4-FFF2-40B4-BE49-F238E27FC236}">
                <a16:creationId xmlns:a16="http://schemas.microsoft.com/office/drawing/2014/main" id="{512E19CC-DCFB-F272-87AE-3365A97712E9}"/>
              </a:ext>
            </a:extLst>
          </p:cNvPr>
          <p:cNvPicPr>
            <a:picLocks noGrp="1" noChangeAspect="1"/>
          </p:cNvPicPr>
          <p:nvPr>
            <p:ph idx="1"/>
          </p:nvPr>
        </p:nvPicPr>
        <p:blipFill>
          <a:blip r:embed="rId4"/>
          <a:stretch>
            <a:fillRect/>
          </a:stretch>
        </p:blipFill>
        <p:spPr bwMode="auto">
          <a:xfrm>
            <a:off x="3636096" y="2087543"/>
            <a:ext cx="2223940" cy="304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Billede 24">
            <a:extLst>
              <a:ext uri="{FF2B5EF4-FFF2-40B4-BE49-F238E27FC236}">
                <a16:creationId xmlns:a16="http://schemas.microsoft.com/office/drawing/2014/main" id="{53C2A727-3250-4FD1-6434-5F7E2E993E1E}"/>
              </a:ext>
            </a:extLst>
          </p:cNvPr>
          <p:cNvPicPr>
            <a:picLocks noChangeAspect="1"/>
          </p:cNvPicPr>
          <p:nvPr/>
        </p:nvPicPr>
        <p:blipFill>
          <a:blip r:embed="rId5"/>
          <a:stretch>
            <a:fillRect/>
          </a:stretch>
        </p:blipFill>
        <p:spPr>
          <a:xfrm>
            <a:off x="877019" y="2101932"/>
            <a:ext cx="2223940" cy="3063833"/>
          </a:xfrm>
          <a:prstGeom prst="rect">
            <a:avLst/>
          </a:prstGeom>
        </p:spPr>
      </p:pic>
    </p:spTree>
    <p:extLst>
      <p:ext uri="{BB962C8B-B14F-4D97-AF65-F5344CB8AC3E}">
        <p14:creationId xmlns:p14="http://schemas.microsoft.com/office/powerpoint/2010/main" val="2339280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D8FE7-9B55-A434-61B0-DBB1628B1C0E}"/>
              </a:ext>
            </a:extLst>
          </p:cNvPr>
          <p:cNvSpPr>
            <a:spLocks noGrp="1"/>
          </p:cNvSpPr>
          <p:nvPr>
            <p:ph type="title"/>
          </p:nvPr>
        </p:nvSpPr>
        <p:spPr>
          <a:xfrm>
            <a:off x="619102" y="584201"/>
            <a:ext cx="10901916" cy="1116012"/>
          </a:xfrm>
        </p:spPr>
        <p:txBody>
          <a:bodyPr wrap="square" anchor="t">
            <a:normAutofit/>
          </a:bodyPr>
          <a:lstStyle/>
          <a:p>
            <a:r>
              <a:rPr lang="da-DK" dirty="0">
                <a:solidFill>
                  <a:schemeClr val="accent3">
                    <a:lumMod val="50000"/>
                  </a:schemeClr>
                </a:solidFill>
              </a:rPr>
              <a:t>Psykologisk tryghed - en indikator på samarbejde og trivslen</a:t>
            </a:r>
          </a:p>
        </p:txBody>
      </p:sp>
      <p:sp>
        <p:nvSpPr>
          <p:cNvPr id="3" name="Pladsholder til indhold 2">
            <a:extLst>
              <a:ext uri="{FF2B5EF4-FFF2-40B4-BE49-F238E27FC236}">
                <a16:creationId xmlns:a16="http://schemas.microsoft.com/office/drawing/2014/main" id="{D78204AF-A99C-FEEA-B8F5-FDD266991F1C}"/>
              </a:ext>
            </a:extLst>
          </p:cNvPr>
          <p:cNvSpPr>
            <a:spLocks noGrp="1"/>
          </p:cNvSpPr>
          <p:nvPr>
            <p:ph sz="half" idx="1"/>
          </p:nvPr>
        </p:nvSpPr>
        <p:spPr>
          <a:xfrm>
            <a:off x="670982" y="1681354"/>
            <a:ext cx="10681600" cy="4537076"/>
          </a:xfrm>
        </p:spPr>
        <p:txBody>
          <a:bodyPr wrap="square" anchor="t">
            <a:normAutofit/>
          </a:bodyPr>
          <a:lstStyle/>
          <a:p>
            <a:pPr marL="0" indent="0">
              <a:lnSpc>
                <a:spcPct val="90000"/>
              </a:lnSpc>
              <a:buNone/>
            </a:pPr>
            <a:r>
              <a:rPr lang="da-DK" sz="2200" dirty="0">
                <a:latin typeface="+mj-lt"/>
              </a:rPr>
              <a:t>Psykologisk tryghed handler om </a:t>
            </a:r>
            <a:r>
              <a:rPr lang="da-DK" sz="2200" b="1" dirty="0">
                <a:latin typeface="+mj-lt"/>
              </a:rPr>
              <a:t>gruppedynamikker</a:t>
            </a:r>
            <a:r>
              <a:rPr lang="da-DK" sz="2200" dirty="0">
                <a:latin typeface="+mj-lt"/>
              </a:rPr>
              <a:t>. </a:t>
            </a:r>
          </a:p>
          <a:p>
            <a:pPr marL="0" indent="0">
              <a:lnSpc>
                <a:spcPct val="90000"/>
              </a:lnSpc>
              <a:buNone/>
            </a:pPr>
            <a:r>
              <a:rPr lang="da-DK" sz="2200" i="0" dirty="0">
                <a:latin typeface="+mj-lt"/>
              </a:rPr>
              <a:t>Forskning viser at psykologisk trygge teams skaber:</a:t>
            </a:r>
          </a:p>
          <a:p>
            <a:pPr>
              <a:lnSpc>
                <a:spcPct val="90000"/>
              </a:lnSpc>
              <a:spcBef>
                <a:spcPts val="0"/>
              </a:spcBef>
            </a:pPr>
            <a:r>
              <a:rPr lang="da-DK" sz="2200" i="0" dirty="0">
                <a:latin typeface="+mj-lt"/>
              </a:rPr>
              <a:t>Effektivitet og højt performende teams</a:t>
            </a:r>
          </a:p>
          <a:p>
            <a:pPr>
              <a:lnSpc>
                <a:spcPct val="90000"/>
              </a:lnSpc>
              <a:spcBef>
                <a:spcPts val="0"/>
              </a:spcBef>
            </a:pPr>
            <a:r>
              <a:rPr lang="da-DK" sz="2200" i="0" dirty="0">
                <a:latin typeface="+mj-lt"/>
              </a:rPr>
              <a:t>Læring</a:t>
            </a:r>
          </a:p>
          <a:p>
            <a:pPr>
              <a:lnSpc>
                <a:spcPct val="90000"/>
              </a:lnSpc>
              <a:spcBef>
                <a:spcPts val="0"/>
              </a:spcBef>
            </a:pPr>
            <a:r>
              <a:rPr lang="da-DK" sz="2200" i="0" dirty="0">
                <a:latin typeface="+mj-lt"/>
              </a:rPr>
              <a:t>Innovation og idegenerering</a:t>
            </a:r>
          </a:p>
          <a:p>
            <a:pPr>
              <a:lnSpc>
                <a:spcPct val="90000"/>
              </a:lnSpc>
              <a:spcBef>
                <a:spcPts val="0"/>
              </a:spcBef>
            </a:pPr>
            <a:r>
              <a:rPr lang="da-DK" sz="2200" b="1" i="0" dirty="0">
                <a:latin typeface="+mj-lt"/>
              </a:rPr>
              <a:t>Jobtilfredshed &amp; trivsel</a:t>
            </a:r>
          </a:p>
          <a:p>
            <a:pPr>
              <a:lnSpc>
                <a:spcPct val="90000"/>
              </a:lnSpc>
              <a:spcBef>
                <a:spcPts val="0"/>
              </a:spcBef>
            </a:pPr>
            <a:r>
              <a:rPr lang="da-DK" sz="2200" i="0" dirty="0">
                <a:latin typeface="+mj-lt"/>
              </a:rPr>
              <a:t>Engagement</a:t>
            </a:r>
          </a:p>
          <a:p>
            <a:pPr>
              <a:lnSpc>
                <a:spcPct val="90000"/>
              </a:lnSpc>
              <a:spcBef>
                <a:spcPts val="0"/>
              </a:spcBef>
            </a:pPr>
            <a:r>
              <a:rPr lang="da-DK" sz="2200" i="0" dirty="0">
                <a:latin typeface="+mj-lt"/>
              </a:rPr>
              <a:t>Kreativitet</a:t>
            </a:r>
          </a:p>
          <a:p>
            <a:pPr marL="0" indent="0">
              <a:lnSpc>
                <a:spcPct val="90000"/>
              </a:lnSpc>
              <a:buNone/>
            </a:pPr>
            <a:r>
              <a:rPr lang="da-DK" sz="2200" i="0" dirty="0">
                <a:latin typeface="+mj-lt"/>
              </a:rPr>
              <a:t>Enheder med et højt niveau af psykologisk tryghed er kendetegnet ved, at ingen sidder og holder på kritiske detaljer eller kreative vinkler, der kunne gavne opgaveløsningen. Derudover bliver energien brugt på opgaven og ikke på dårlig eller selvbeskyttende adfærd.</a:t>
            </a:r>
          </a:p>
          <a:p>
            <a:pPr>
              <a:lnSpc>
                <a:spcPct val="90000"/>
              </a:lnSpc>
            </a:pPr>
            <a:endParaRPr lang="da-DK" sz="2200" i="0" dirty="0">
              <a:latin typeface="+mj-lt"/>
            </a:endParaRPr>
          </a:p>
          <a:p>
            <a:pPr>
              <a:lnSpc>
                <a:spcPct val="90000"/>
              </a:lnSpc>
            </a:pPr>
            <a:endParaRPr lang="da-DK" sz="2200" dirty="0">
              <a:latin typeface="+mj-lt"/>
            </a:endParaRPr>
          </a:p>
        </p:txBody>
      </p:sp>
      <p:pic>
        <p:nvPicPr>
          <p:cNvPr id="6" name="Billede 5" descr="Et billede, der indeholder Font/skrifttype, typografi, design, illustration/afbildning&#10;&#10;AI-genereret indhold kan være ukorrekt.">
            <a:extLst>
              <a:ext uri="{FF2B5EF4-FFF2-40B4-BE49-F238E27FC236}">
                <a16:creationId xmlns:a16="http://schemas.microsoft.com/office/drawing/2014/main" id="{E06F6137-118C-AD0E-1E2A-B36910A86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763" y="1662495"/>
            <a:ext cx="3303163" cy="2105766"/>
          </a:xfrm>
          <a:prstGeom prst="rect">
            <a:avLst/>
          </a:prstGeom>
          <a:noFill/>
        </p:spPr>
      </p:pic>
    </p:spTree>
    <p:extLst>
      <p:ext uri="{BB962C8B-B14F-4D97-AF65-F5344CB8AC3E}">
        <p14:creationId xmlns:p14="http://schemas.microsoft.com/office/powerpoint/2010/main" val="181893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BA2ED-E72A-C592-E1E2-4C952700A3FD}"/>
              </a:ext>
            </a:extLst>
          </p:cNvPr>
          <p:cNvSpPr>
            <a:spLocks noGrp="1"/>
          </p:cNvSpPr>
          <p:nvPr>
            <p:ph type="title"/>
          </p:nvPr>
        </p:nvSpPr>
        <p:spPr/>
        <p:txBody>
          <a:bodyPr/>
          <a:lstStyle/>
          <a:p>
            <a:r>
              <a:rPr lang="da-DK" sz="3300" dirty="0">
                <a:solidFill>
                  <a:schemeClr val="accent3">
                    <a:lumMod val="50000"/>
                  </a:schemeClr>
                </a:solidFill>
              </a:rPr>
              <a:t>Psykologisk tryghed handler om, hvordan vi omgås hinanden professionelt på arbejdspladsen</a:t>
            </a:r>
          </a:p>
        </p:txBody>
      </p:sp>
      <p:sp>
        <p:nvSpPr>
          <p:cNvPr id="3" name="Pladsholder til indhold 2">
            <a:extLst>
              <a:ext uri="{FF2B5EF4-FFF2-40B4-BE49-F238E27FC236}">
                <a16:creationId xmlns:a16="http://schemas.microsoft.com/office/drawing/2014/main" id="{79658DFB-97D4-9699-5D65-CC407D0146B3}"/>
              </a:ext>
            </a:extLst>
          </p:cNvPr>
          <p:cNvSpPr>
            <a:spLocks noGrp="1"/>
          </p:cNvSpPr>
          <p:nvPr>
            <p:ph idx="1"/>
          </p:nvPr>
        </p:nvSpPr>
        <p:spPr>
          <a:xfrm>
            <a:off x="619102" y="1844824"/>
            <a:ext cx="10901916" cy="3960440"/>
          </a:xfrm>
        </p:spPr>
        <p:txBody>
          <a:bodyPr/>
          <a:lstStyle/>
          <a:p>
            <a:r>
              <a:rPr lang="da-DK" dirty="0">
                <a:latin typeface="Aptos" panose="020B0004020202020204" pitchFamily="34" charset="0"/>
              </a:rPr>
              <a:t>Psykologisk tryghed refererer til følelsen af </a:t>
            </a:r>
            <a:r>
              <a:rPr lang="da-DK" b="1" dirty="0">
                <a:solidFill>
                  <a:schemeClr val="accent3">
                    <a:lumMod val="50000"/>
                  </a:schemeClr>
                </a:solidFill>
                <a:latin typeface="Aptos" panose="020B0004020202020204" pitchFamily="34" charset="0"/>
              </a:rPr>
              <a:t>tillid, tryghed og støtte</a:t>
            </a:r>
            <a:r>
              <a:rPr lang="da-DK" dirty="0">
                <a:latin typeface="Aptos" panose="020B0004020202020204" pitchFamily="34" charset="0"/>
              </a:rPr>
              <a:t>, som giver os mulighed for at udtrykke os åbent uden frygt for straf eller ydmygelse.</a:t>
            </a:r>
            <a:r>
              <a:rPr lang="en-US" dirty="0">
                <a:latin typeface="Aptos" panose="020B0004020202020204" pitchFamily="34" charset="0"/>
              </a:rPr>
              <a:t>​</a:t>
            </a:r>
          </a:p>
          <a:p>
            <a:r>
              <a:rPr lang="da-DK" dirty="0">
                <a:latin typeface="Aptos" panose="020B0004020202020204" pitchFamily="34" charset="0"/>
              </a:rPr>
              <a:t>​Psykologisk tryghed opstår, når der i teamet er gensidig tillid og respekt, og alle er komfortable ved at være sig selv.</a:t>
            </a:r>
            <a:r>
              <a:rPr lang="en-US" dirty="0">
                <a:latin typeface="Aptos" panose="020B0004020202020204" pitchFamily="34" charset="0"/>
              </a:rPr>
              <a:t>​</a:t>
            </a:r>
          </a:p>
          <a:p>
            <a:r>
              <a:rPr lang="da-DK" dirty="0">
                <a:latin typeface="Aptos" panose="020B0004020202020204" pitchFamily="34" charset="0"/>
              </a:rPr>
              <a:t>Alle bidrager til graden af psykologisk tryghed på arbejdspladsen og i teamet gennem den daglige kommunikation og interaktion med hinanden. Det er ikke (alene) lederens ansvar.</a:t>
            </a:r>
            <a:endParaRPr lang="en-US" dirty="0">
              <a:latin typeface="Aptos" panose="020B0004020202020204" pitchFamily="34" charset="0"/>
            </a:endParaRPr>
          </a:p>
          <a:p>
            <a:r>
              <a:rPr lang="da-DK" b="1" dirty="0">
                <a:solidFill>
                  <a:schemeClr val="accent3">
                    <a:lumMod val="50000"/>
                  </a:schemeClr>
                </a:solidFill>
                <a:latin typeface="Aptos" panose="020B0004020202020204" pitchFamily="34" charset="0"/>
              </a:rPr>
              <a:t>Psykologisk tryghed er ikke et mål i sig selv! Det handler om </a:t>
            </a:r>
            <a:r>
              <a:rPr lang="da-DK" b="1" u="sng" dirty="0">
                <a:solidFill>
                  <a:schemeClr val="accent3">
                    <a:lumMod val="50000"/>
                  </a:schemeClr>
                </a:solidFill>
                <a:latin typeface="Aptos" panose="020B0004020202020204" pitchFamily="34" charset="0"/>
              </a:rPr>
              <a:t>kvalitet i opgaveløsningen</a:t>
            </a:r>
            <a:r>
              <a:rPr lang="en-US" b="1" u="sng" dirty="0">
                <a:latin typeface="Aptos" panose="020B0004020202020204" pitchFamily="34" charset="0"/>
              </a:rPr>
              <a:t>​</a:t>
            </a:r>
          </a:p>
          <a:p>
            <a:r>
              <a:rPr lang="da-DK" dirty="0">
                <a:latin typeface="Aptos" panose="020B0004020202020204" pitchFamily="34" charset="0"/>
              </a:rPr>
              <a:t>Psykologisk tryghed betyder netop </a:t>
            </a:r>
            <a:r>
              <a:rPr lang="da-DK" u="sng" dirty="0">
                <a:latin typeface="Aptos" panose="020B0004020202020204" pitchFamily="34" charset="0"/>
              </a:rPr>
              <a:t>ikke</a:t>
            </a:r>
            <a:r>
              <a:rPr lang="da-DK" dirty="0">
                <a:latin typeface="Aptos" panose="020B0004020202020204" pitchFamily="34" charset="0"/>
              </a:rPr>
              <a:t>, at alle kan og skal sige præcis, hvad de tænker, eller vise følelser, som det passer dem. Der er adfærd, der ikke kan tolereres. </a:t>
            </a:r>
            <a:endParaRPr lang="en-US" dirty="0">
              <a:latin typeface="Aptos" panose="020B0004020202020204" pitchFamily="34" charset="0"/>
            </a:endParaRPr>
          </a:p>
          <a:p>
            <a:r>
              <a:rPr lang="da-DK" dirty="0">
                <a:latin typeface="Aptos" panose="020B0004020202020204" pitchFamily="34" charset="0"/>
              </a:rPr>
              <a:t>Psykologisk trygge grupper har også konflikter, men gruppen evner at løse dem.</a:t>
            </a:r>
            <a:r>
              <a:rPr lang="en-US" dirty="0">
                <a:latin typeface="Aptos" panose="020B0004020202020204" pitchFamily="34" charset="0"/>
              </a:rPr>
              <a:t>​</a:t>
            </a:r>
          </a:p>
          <a:p>
            <a:endParaRPr lang="da-DK" dirty="0">
              <a:latin typeface="Aptos" panose="020B0004020202020204" pitchFamily="34" charset="0"/>
            </a:endParaRPr>
          </a:p>
        </p:txBody>
      </p:sp>
    </p:spTree>
    <p:extLst>
      <p:ext uri="{BB962C8B-B14F-4D97-AF65-F5344CB8AC3E}">
        <p14:creationId xmlns:p14="http://schemas.microsoft.com/office/powerpoint/2010/main" val="103457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E7F6A-8DA4-2268-FE98-538CF031BB5D}"/>
              </a:ext>
            </a:extLst>
          </p:cNvPr>
          <p:cNvSpPr>
            <a:spLocks noGrp="1"/>
          </p:cNvSpPr>
          <p:nvPr>
            <p:ph type="title"/>
          </p:nvPr>
        </p:nvSpPr>
        <p:spPr/>
        <p:txBody>
          <a:bodyPr/>
          <a:lstStyle/>
          <a:p>
            <a:r>
              <a:rPr lang="da-DK">
                <a:solidFill>
                  <a:schemeClr val="accent3">
                    <a:lumMod val="50000"/>
                  </a:schemeClr>
                </a:solidFill>
              </a:rPr>
              <a:t>Gennemførsel af og opfølgning på handleplaner</a:t>
            </a:r>
          </a:p>
        </p:txBody>
      </p:sp>
      <p:sp>
        <p:nvSpPr>
          <p:cNvPr id="3" name="Pladsholder til indhold 2">
            <a:extLst>
              <a:ext uri="{FF2B5EF4-FFF2-40B4-BE49-F238E27FC236}">
                <a16:creationId xmlns:a16="http://schemas.microsoft.com/office/drawing/2014/main" id="{482E60CC-47FF-E5AA-A345-9B92579DBC47}"/>
              </a:ext>
            </a:extLst>
          </p:cNvPr>
          <p:cNvSpPr>
            <a:spLocks noGrp="1"/>
          </p:cNvSpPr>
          <p:nvPr>
            <p:ph idx="1"/>
          </p:nvPr>
        </p:nvSpPr>
        <p:spPr>
          <a:xfrm>
            <a:off x="722865" y="1569232"/>
            <a:ext cx="10850033" cy="4704567"/>
          </a:xfrm>
        </p:spPr>
        <p:txBody>
          <a:bodyPr/>
          <a:lstStyle/>
          <a:p>
            <a:pPr marL="0" indent="0">
              <a:buNone/>
            </a:pPr>
            <a:r>
              <a:rPr lang="da-DK" b="1" dirty="0">
                <a:latin typeface="+mj-lt"/>
              </a:rPr>
              <a:t>Hvordan vil vi sikre os, at hverdagen ikke overtrumfer de gode intentioner?</a:t>
            </a:r>
          </a:p>
          <a:p>
            <a:pPr marL="0" indent="0">
              <a:buNone/>
            </a:pPr>
            <a:endParaRPr lang="da-DK" sz="800" dirty="0">
              <a:latin typeface="+mj-lt"/>
            </a:endParaRPr>
          </a:p>
          <a:p>
            <a:r>
              <a:rPr lang="da-DK" dirty="0">
                <a:latin typeface="+mj-lt"/>
              </a:rPr>
              <a:t>Hvad er vores plan for opfølgningen i ugerne efter, I modtager resultatrapporterne?</a:t>
            </a:r>
          </a:p>
          <a:p>
            <a:r>
              <a:rPr lang="da-DK" dirty="0">
                <a:latin typeface="+mj-lt"/>
              </a:rPr>
              <a:t>Hvordan vil vi sikre løbende opfølgning på handleplaner, og at de bliver gennemførte?</a:t>
            </a:r>
          </a:p>
          <a:p>
            <a:r>
              <a:rPr lang="da-DK" dirty="0">
                <a:latin typeface="+mj-lt"/>
              </a:rPr>
              <a:t>Hvordan vil vi sikre god, løbende kommunikation om status og fremdrift  på  aftalte indsatser?</a:t>
            </a:r>
          </a:p>
          <a:p>
            <a:r>
              <a:rPr lang="da-DK" dirty="0">
                <a:latin typeface="+mj-lt"/>
              </a:rPr>
              <a:t>Hvordan kunne en mødeplan for opfølgning på trivselsdialogen se ud hen over året? (Personale-, trio/arbejdsmiljøgruppe- og MED-møder)</a:t>
            </a:r>
          </a:p>
          <a:p>
            <a:r>
              <a:rPr lang="da-DK" dirty="0">
                <a:latin typeface="+mj-lt"/>
              </a:rPr>
              <a:t>Hvornår vil vi evaluere på vores egen trivselsmåling og APV-proces?</a:t>
            </a:r>
          </a:p>
        </p:txBody>
      </p:sp>
    </p:spTree>
    <p:extLst>
      <p:ext uri="{BB962C8B-B14F-4D97-AF65-F5344CB8AC3E}">
        <p14:creationId xmlns:p14="http://schemas.microsoft.com/office/powerpoint/2010/main" val="9993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accent5">
                    <a:lumMod val="90000"/>
                    <a:lumOff val="10000"/>
                  </a:schemeClr>
                </a:solidFill>
              </a:rPr>
              <a:t>Trivselsmåling og APV 2026 er overvejende dialogbaseret</a:t>
            </a:r>
          </a:p>
        </p:txBody>
      </p:sp>
      <p:sp>
        <p:nvSpPr>
          <p:cNvPr id="3" name="Pladsholder til indhold 2"/>
          <p:cNvSpPr>
            <a:spLocks noGrp="1"/>
          </p:cNvSpPr>
          <p:nvPr>
            <p:ph idx="1"/>
          </p:nvPr>
        </p:nvSpPr>
        <p:spPr>
          <a:xfrm>
            <a:off x="670985" y="1916832"/>
            <a:ext cx="10850033" cy="3312368"/>
          </a:xfrm>
        </p:spPr>
        <p:txBody>
          <a:bodyPr/>
          <a:lstStyle/>
          <a:p>
            <a:r>
              <a:rPr lang="da-DK" sz="2800" dirty="0">
                <a:latin typeface="+mj-lt"/>
              </a:rPr>
              <a:t>Spørgeskemaundersøgelsen og trivselsdialogen </a:t>
            </a:r>
            <a:r>
              <a:rPr lang="da-DK" sz="2800" b="1" dirty="0">
                <a:latin typeface="+mj-lt"/>
              </a:rPr>
              <a:t>skal ses i sammenhæng </a:t>
            </a:r>
            <a:r>
              <a:rPr lang="da-DK" sz="2800" dirty="0">
                <a:latin typeface="+mj-lt"/>
              </a:rPr>
              <a:t>og de udgør tilsammen kommunens Trivselsmåling og APV</a:t>
            </a:r>
          </a:p>
          <a:p>
            <a:r>
              <a:rPr lang="da-DK" sz="2800" dirty="0">
                <a:latin typeface="+mj-lt"/>
              </a:rPr>
              <a:t>Der er en række arbejdsmiljøtemaer, der ikke indgår i spørgeskemaet. Det betyder </a:t>
            </a:r>
            <a:r>
              <a:rPr lang="da-DK" sz="2800" u="sng" dirty="0">
                <a:latin typeface="+mj-lt"/>
              </a:rPr>
              <a:t>ikke,</a:t>
            </a:r>
            <a:r>
              <a:rPr lang="da-DK" sz="2800" dirty="0">
                <a:latin typeface="+mj-lt"/>
              </a:rPr>
              <a:t> at temaerne ikke er relevante – det betyder blot, at det er noget, vi forventes at tage op i den trivselsdialog, vi sammen gennemfører i dag.</a:t>
            </a:r>
          </a:p>
        </p:txBody>
      </p:sp>
    </p:spTree>
    <p:extLst>
      <p:ext uri="{BB962C8B-B14F-4D97-AF65-F5344CB8AC3E}">
        <p14:creationId xmlns:p14="http://schemas.microsoft.com/office/powerpoint/2010/main" val="131891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102" y="464501"/>
            <a:ext cx="10901916" cy="1116012"/>
          </a:xfrm>
        </p:spPr>
        <p:txBody>
          <a:bodyPr/>
          <a:lstStyle/>
          <a:p>
            <a:r>
              <a:rPr lang="da-DK" dirty="0">
                <a:solidFill>
                  <a:schemeClr val="accent3">
                    <a:lumMod val="50000"/>
                  </a:schemeClr>
                </a:solidFill>
              </a:rPr>
              <a:t>Dagens program</a:t>
            </a:r>
          </a:p>
        </p:txBody>
      </p:sp>
      <p:graphicFrame>
        <p:nvGraphicFramePr>
          <p:cNvPr id="4" name="Pladsholder til indhold 3">
            <a:extLst>
              <a:ext uri="{FF2B5EF4-FFF2-40B4-BE49-F238E27FC236}">
                <a16:creationId xmlns:a16="http://schemas.microsoft.com/office/drawing/2014/main" id="{1CC928DC-C6ED-EECA-2517-16AC5EF8D978}"/>
              </a:ext>
            </a:extLst>
          </p:cNvPr>
          <p:cNvGraphicFramePr>
            <a:graphicFrameLocks noGrp="1"/>
          </p:cNvGraphicFramePr>
          <p:nvPr>
            <p:ph idx="1"/>
            <p:extLst>
              <p:ext uri="{D42A27DB-BD31-4B8C-83A1-F6EECF244321}">
                <p14:modId xmlns:p14="http://schemas.microsoft.com/office/powerpoint/2010/main" val="2460909072"/>
              </p:ext>
            </p:extLst>
          </p:nvPr>
        </p:nvGraphicFramePr>
        <p:xfrm>
          <a:off x="910189" y="1325960"/>
          <a:ext cx="10862500" cy="4430160"/>
        </p:xfrm>
        <a:graphic>
          <a:graphicData uri="http://schemas.openxmlformats.org/drawingml/2006/table">
            <a:tbl>
              <a:tblPr firstRow="1" bandRow="1">
                <a:tableStyleId>{2D5ABB26-0587-4C30-8999-92F81FD0307C}</a:tableStyleId>
              </a:tblPr>
              <a:tblGrid>
                <a:gridCol w="2004028">
                  <a:extLst>
                    <a:ext uri="{9D8B030D-6E8A-4147-A177-3AD203B41FA5}">
                      <a16:colId xmlns:a16="http://schemas.microsoft.com/office/drawing/2014/main" val="874377949"/>
                    </a:ext>
                  </a:extLst>
                </a:gridCol>
                <a:gridCol w="8858472">
                  <a:extLst>
                    <a:ext uri="{9D8B030D-6E8A-4147-A177-3AD203B41FA5}">
                      <a16:colId xmlns:a16="http://schemas.microsoft.com/office/drawing/2014/main" val="3737284223"/>
                    </a:ext>
                  </a:extLst>
                </a:gridCol>
              </a:tblGrid>
              <a:tr h="300355">
                <a:tc>
                  <a:txBody>
                    <a:bodyPr/>
                    <a:lstStyle/>
                    <a:p>
                      <a:r>
                        <a:rPr lang="da-DK" dirty="0">
                          <a:solidFill>
                            <a:schemeClr val="tx2"/>
                          </a:solidFill>
                          <a:latin typeface="+mj-lt"/>
                        </a:rPr>
                        <a:t>Kl. </a:t>
                      </a:r>
                      <a:r>
                        <a:rPr lang="da-DK" dirty="0" err="1">
                          <a:solidFill>
                            <a:schemeClr val="tx2"/>
                          </a:solidFill>
                          <a:latin typeface="+mj-lt"/>
                        </a:rPr>
                        <a:t>xx.xx</a:t>
                      </a:r>
                      <a:r>
                        <a:rPr lang="da-DK" dirty="0">
                          <a:solidFill>
                            <a:schemeClr val="tx2"/>
                          </a:solidFill>
                          <a:latin typeface="+mj-lt"/>
                        </a:rPr>
                        <a:t> </a:t>
                      </a:r>
                    </a:p>
                  </a:txBody>
                  <a:tcPr marT="72000" marB="72000"/>
                </a:tc>
                <a:tc>
                  <a:txBody>
                    <a:bodyPr/>
                    <a:lstStyle/>
                    <a:p>
                      <a:r>
                        <a:rPr lang="da-DK" b="1" dirty="0">
                          <a:solidFill>
                            <a:schemeClr val="tx2"/>
                          </a:solidFill>
                          <a:latin typeface="+mj-lt"/>
                        </a:rPr>
                        <a:t>Velkomst og introduktion til trivselsdialogen</a:t>
                      </a:r>
                    </a:p>
                  </a:txBody>
                  <a:tcPr marT="72000" marB="72000"/>
                </a:tc>
                <a:extLst>
                  <a:ext uri="{0D108BD9-81ED-4DB2-BD59-A6C34878D82A}">
                    <a16:rowId xmlns:a16="http://schemas.microsoft.com/office/drawing/2014/main" val="883293810"/>
                  </a:ext>
                </a:extLst>
              </a:tr>
              <a:tr h="30035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b="1" dirty="0">
                          <a:solidFill>
                            <a:schemeClr val="tx2"/>
                          </a:solidFill>
                          <a:latin typeface="+mj-lt"/>
                        </a:rPr>
                        <a:t>Vores hverdag – individuel reflektion</a:t>
                      </a:r>
                    </a:p>
                    <a:p>
                      <a:pPr marL="285750" indent="-285750">
                        <a:buFontTx/>
                        <a:buChar char="-"/>
                      </a:pPr>
                      <a:r>
                        <a:rPr lang="da-DK" dirty="0">
                          <a:solidFill>
                            <a:schemeClr val="tx2"/>
                          </a:solidFill>
                          <a:latin typeface="+mj-lt"/>
                        </a:rPr>
                        <a:t>6 faktorer, der betyder mest for arbejdsmiljøet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kern="1200" dirty="0">
                          <a:solidFill>
                            <a:schemeClr val="tx2"/>
                          </a:solidFill>
                          <a:latin typeface="+mj-lt"/>
                        </a:rPr>
                        <a:t>Individuel refleksion</a:t>
                      </a:r>
                    </a:p>
                  </a:txBody>
                  <a:tcPr marT="72000" marB="72000"/>
                </a:tc>
                <a:extLst>
                  <a:ext uri="{0D108BD9-81ED-4DB2-BD59-A6C34878D82A}">
                    <a16:rowId xmlns:a16="http://schemas.microsoft.com/office/drawing/2014/main" val="2370741979"/>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indent="0"/>
                      <a:r>
                        <a:rPr lang="da-DK" sz="1800" b="1" kern="1200" dirty="0">
                          <a:solidFill>
                            <a:schemeClr val="tx2"/>
                          </a:solidFill>
                          <a:latin typeface="+mj-lt"/>
                        </a:rPr>
                        <a:t>Vores hverdag – fælles drøftelse</a:t>
                      </a:r>
                    </a:p>
                    <a:p>
                      <a:pPr marL="285750" indent="-285750">
                        <a:buFontTx/>
                        <a:buChar char="-"/>
                      </a:pPr>
                      <a:r>
                        <a:rPr lang="da-DK" sz="1800" kern="1200" dirty="0">
                          <a:solidFill>
                            <a:schemeClr val="tx2"/>
                          </a:solidFill>
                          <a:latin typeface="+mj-lt"/>
                        </a:rPr>
                        <a:t>Præsentation af post-it</a:t>
                      </a:r>
                    </a:p>
                    <a:p>
                      <a:pPr marL="285750" indent="-285750">
                        <a:buFontTx/>
                        <a:buChar char="-"/>
                      </a:pPr>
                      <a:r>
                        <a:rPr lang="da-DK" sz="1800" kern="1200" dirty="0">
                          <a:solidFill>
                            <a:schemeClr val="tx2"/>
                          </a:solidFill>
                          <a:latin typeface="+mj-lt"/>
                        </a:rPr>
                        <a:t>Udforsk og grupper emner</a:t>
                      </a:r>
                    </a:p>
                    <a:p>
                      <a:pPr marL="285750" indent="-285750">
                        <a:buFontTx/>
                        <a:buChar char="-"/>
                      </a:pPr>
                      <a:r>
                        <a:rPr lang="da-DK" sz="1800" kern="1200" dirty="0">
                          <a:solidFill>
                            <a:schemeClr val="tx2"/>
                          </a:solidFill>
                          <a:latin typeface="+mj-lt"/>
                        </a:rPr>
                        <a:t>Hvad vil vi arbejde videre med</a:t>
                      </a:r>
                    </a:p>
                  </a:txBody>
                  <a:tcPr marT="72000" marB="72000"/>
                </a:tc>
                <a:extLst>
                  <a:ext uri="{0D108BD9-81ED-4DB2-BD59-A6C34878D82A}">
                    <a16:rowId xmlns:a16="http://schemas.microsoft.com/office/drawing/2014/main" val="96015961"/>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sz="1800" b="1" kern="1200" dirty="0">
                          <a:solidFill>
                            <a:schemeClr val="tx2"/>
                          </a:solidFill>
                          <a:latin typeface="+mj-lt"/>
                        </a:rPr>
                        <a:t>Find mulighedsrummet og vælg indsatser</a:t>
                      </a:r>
                    </a:p>
                    <a:p>
                      <a:pPr marL="285750" indent="-285750">
                        <a:buFontTx/>
                        <a:buChar char="-"/>
                      </a:pPr>
                      <a:r>
                        <a:rPr lang="da-DK" sz="1800" kern="1200" dirty="0">
                          <a:solidFill>
                            <a:schemeClr val="tx2"/>
                          </a:solidFill>
                          <a:latin typeface="+mj-lt"/>
                        </a:rPr>
                        <a:t>Drøfte og prioritere det, der har størst betydning for trivsel og arbejdsmiljøet</a:t>
                      </a:r>
                    </a:p>
                  </a:txBody>
                  <a:tcPr marT="72000" marB="72000"/>
                </a:tc>
                <a:extLst>
                  <a:ext uri="{0D108BD9-81ED-4DB2-BD59-A6C34878D82A}">
                    <a16:rowId xmlns:a16="http://schemas.microsoft.com/office/drawing/2014/main" val="312928959"/>
                  </a:ext>
                </a:extLst>
              </a:tr>
              <a:tr h="42957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Hvad skal vi så gøre?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 </a:t>
                      </a:r>
                      <a:r>
                        <a:rPr lang="da-DK" sz="1800" b="0" kern="1200" dirty="0">
                          <a:solidFill>
                            <a:schemeClr val="tx2"/>
                          </a:solidFill>
                          <a:latin typeface="+mj-lt"/>
                        </a:rPr>
                        <a:t>Indhold i handleplaner</a:t>
                      </a:r>
                    </a:p>
                  </a:txBody>
                  <a:tcPr marT="72000" marB="72000"/>
                </a:tc>
                <a:extLst>
                  <a:ext uri="{0D108BD9-81ED-4DB2-BD59-A6C34878D82A}">
                    <a16:rowId xmlns:a16="http://schemas.microsoft.com/office/drawing/2014/main" val="224561600"/>
                  </a:ext>
                </a:extLst>
              </a:tr>
              <a:tr h="300355">
                <a:tc>
                  <a:txBody>
                    <a:bodyPr/>
                    <a:lstStyle/>
                    <a:p>
                      <a:endParaRPr lang="da-DK">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Afrunding og tak for i dag</a:t>
                      </a:r>
                    </a:p>
                  </a:txBody>
                  <a:tcPr marT="72000" marB="72000"/>
                </a:tc>
                <a:extLst>
                  <a:ext uri="{0D108BD9-81ED-4DB2-BD59-A6C34878D82A}">
                    <a16:rowId xmlns:a16="http://schemas.microsoft.com/office/drawing/2014/main" val="1125489609"/>
                  </a:ext>
                </a:extLst>
              </a:tr>
            </a:tbl>
          </a:graphicData>
        </a:graphic>
      </p:graphicFrame>
      <p:cxnSp>
        <p:nvCxnSpPr>
          <p:cNvPr id="5" name="Lige forbindelse 4">
            <a:extLst>
              <a:ext uri="{FF2B5EF4-FFF2-40B4-BE49-F238E27FC236}">
                <a16:creationId xmlns:a16="http://schemas.microsoft.com/office/drawing/2014/main" id="{0488B823-465F-F8E6-53A7-9F745FF43B33}"/>
              </a:ext>
            </a:extLst>
          </p:cNvPr>
          <p:cNvCxnSpPr>
            <a:cxnSpLocks/>
          </p:cNvCxnSpPr>
          <p:nvPr/>
        </p:nvCxnSpPr>
        <p:spPr>
          <a:xfrm>
            <a:off x="2711624" y="1485879"/>
            <a:ext cx="0" cy="4122441"/>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A80B3FCE-4E0A-E542-8A2D-0C33853D5D77}"/>
              </a:ext>
            </a:extLst>
          </p:cNvPr>
          <p:cNvSpPr/>
          <p:nvPr/>
        </p:nvSpPr>
        <p:spPr>
          <a:xfrm>
            <a:off x="2603612" y="280043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8" name="Ellipse 7">
            <a:extLst>
              <a:ext uri="{FF2B5EF4-FFF2-40B4-BE49-F238E27FC236}">
                <a16:creationId xmlns:a16="http://schemas.microsoft.com/office/drawing/2014/main" id="{4D3229F2-A868-35BF-D142-BF638A38888B}"/>
              </a:ext>
            </a:extLst>
          </p:cNvPr>
          <p:cNvSpPr/>
          <p:nvPr/>
        </p:nvSpPr>
        <p:spPr>
          <a:xfrm>
            <a:off x="2603612" y="1809670"/>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0" name="Ellipse 9">
            <a:extLst>
              <a:ext uri="{FF2B5EF4-FFF2-40B4-BE49-F238E27FC236}">
                <a16:creationId xmlns:a16="http://schemas.microsoft.com/office/drawing/2014/main" id="{FD49C2AC-3C6D-17AE-561D-09BDB6B595BF}"/>
              </a:ext>
            </a:extLst>
          </p:cNvPr>
          <p:cNvSpPr/>
          <p:nvPr/>
        </p:nvSpPr>
        <p:spPr>
          <a:xfrm>
            <a:off x="2603612" y="5372121"/>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1" name="Ellipse 10">
            <a:extLst>
              <a:ext uri="{FF2B5EF4-FFF2-40B4-BE49-F238E27FC236}">
                <a16:creationId xmlns:a16="http://schemas.microsoft.com/office/drawing/2014/main" id="{699B2E2B-C43A-EB2B-873F-1A8034A99237}"/>
              </a:ext>
            </a:extLst>
          </p:cNvPr>
          <p:cNvSpPr/>
          <p:nvPr/>
        </p:nvSpPr>
        <p:spPr>
          <a:xfrm>
            <a:off x="2603612" y="137786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2" name="Ellipse 11">
            <a:extLst>
              <a:ext uri="{FF2B5EF4-FFF2-40B4-BE49-F238E27FC236}">
                <a16:creationId xmlns:a16="http://schemas.microsoft.com/office/drawing/2014/main" id="{724D5B0C-FF03-630D-BF2D-7D73D84C5339}"/>
              </a:ext>
            </a:extLst>
          </p:cNvPr>
          <p:cNvSpPr/>
          <p:nvPr/>
        </p:nvSpPr>
        <p:spPr>
          <a:xfrm>
            <a:off x="2603612" y="4038962"/>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7" name="Rektangel: afrundede hjørner 16">
            <a:extLst>
              <a:ext uri="{FF2B5EF4-FFF2-40B4-BE49-F238E27FC236}">
                <a16:creationId xmlns:a16="http://schemas.microsoft.com/office/drawing/2014/main" id="{AB908AFE-8297-25A8-E526-8EC3D5D41A97}"/>
              </a:ext>
            </a:extLst>
          </p:cNvPr>
          <p:cNvSpPr/>
          <p:nvPr/>
        </p:nvSpPr>
        <p:spPr>
          <a:xfrm>
            <a:off x="670982" y="1325960"/>
            <a:ext cx="10347538" cy="451976"/>
          </a:xfrm>
          <a:prstGeom prst="roundRect">
            <a:avLst/>
          </a:prstGeom>
          <a:noFill/>
          <a:ln w="28575">
            <a:solidFill>
              <a:schemeClr val="accent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i="1" err="1">
              <a:solidFill>
                <a:schemeClr val="bg1"/>
              </a:solidFill>
            </a:endParaRPr>
          </a:p>
        </p:txBody>
      </p:sp>
      <p:sp>
        <p:nvSpPr>
          <p:cNvPr id="9" name="Ellipse 8">
            <a:extLst>
              <a:ext uri="{FF2B5EF4-FFF2-40B4-BE49-F238E27FC236}">
                <a16:creationId xmlns:a16="http://schemas.microsoft.com/office/drawing/2014/main" id="{B6789088-E17B-B87C-50B0-E0D77F1C307C}"/>
              </a:ext>
            </a:extLst>
          </p:cNvPr>
          <p:cNvSpPr/>
          <p:nvPr/>
        </p:nvSpPr>
        <p:spPr>
          <a:xfrm>
            <a:off x="2603612" y="4724295"/>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Tree>
    <p:extLst>
      <p:ext uri="{BB962C8B-B14F-4D97-AF65-F5344CB8AC3E}">
        <p14:creationId xmlns:p14="http://schemas.microsoft.com/office/powerpoint/2010/main" val="134214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54156-49C5-B8F5-7BFA-04B9CECA5646}"/>
              </a:ext>
            </a:extLst>
          </p:cNvPr>
          <p:cNvSpPr>
            <a:spLocks noGrp="1"/>
          </p:cNvSpPr>
          <p:nvPr>
            <p:ph type="title"/>
          </p:nvPr>
        </p:nvSpPr>
        <p:spPr/>
        <p:txBody>
          <a:bodyPr/>
          <a:lstStyle/>
          <a:p>
            <a:r>
              <a:rPr lang="da-DK" dirty="0">
                <a:solidFill>
                  <a:schemeClr val="accent5">
                    <a:lumMod val="90000"/>
                    <a:lumOff val="10000"/>
                  </a:schemeClr>
                </a:solidFill>
              </a:rPr>
              <a:t>I dag skal vi </a:t>
            </a:r>
          </a:p>
        </p:txBody>
      </p:sp>
      <p:sp>
        <p:nvSpPr>
          <p:cNvPr id="3" name="Pladsholder til indhold 2">
            <a:extLst>
              <a:ext uri="{FF2B5EF4-FFF2-40B4-BE49-F238E27FC236}">
                <a16:creationId xmlns:a16="http://schemas.microsoft.com/office/drawing/2014/main" id="{D429E3A7-898D-F0AA-BA0C-508BFAD52246}"/>
              </a:ext>
            </a:extLst>
          </p:cNvPr>
          <p:cNvSpPr>
            <a:spLocks noGrp="1"/>
          </p:cNvSpPr>
          <p:nvPr>
            <p:ph idx="1"/>
          </p:nvPr>
        </p:nvSpPr>
        <p:spPr>
          <a:xfrm>
            <a:off x="670985" y="1724285"/>
            <a:ext cx="10850033" cy="3950802"/>
          </a:xfrm>
        </p:spPr>
        <p:txBody>
          <a:bodyPr/>
          <a:lstStyle/>
          <a:p>
            <a:r>
              <a:rPr lang="da-DK" sz="2400" dirty="0">
                <a:latin typeface="+mj-lt"/>
              </a:rPr>
              <a:t>Afdække og risikovurdere arbejdsmiljøet. Det gør vi ved at drøfte resultater af spørgeskemaundersøgelsen og andre relevante arbejdsmiljøtemaer.</a:t>
            </a:r>
          </a:p>
          <a:p>
            <a:r>
              <a:rPr lang="da-DK" sz="2400" dirty="0">
                <a:latin typeface="+mj-lt"/>
              </a:rPr>
              <a:t>Huske at overveje om der er forhold i arbejdsmiljøet, der kan forklare sygefravær</a:t>
            </a:r>
          </a:p>
          <a:p>
            <a:r>
              <a:rPr lang="da-DK" sz="2400" dirty="0">
                <a:latin typeface="+mj-lt"/>
              </a:rPr>
              <a:t>Aftale indhold i APV-handleplaner</a:t>
            </a:r>
          </a:p>
          <a:p>
            <a:endParaRPr lang="da-DK" dirty="0">
              <a:latin typeface="+mj-lt"/>
            </a:endParaRPr>
          </a:p>
          <a:p>
            <a:pPr marL="0" indent="0">
              <a:buNone/>
            </a:pPr>
            <a:r>
              <a:rPr lang="da-DK" sz="2400" i="1" dirty="0">
                <a:solidFill>
                  <a:schemeClr val="accent5">
                    <a:lumMod val="90000"/>
                    <a:lumOff val="10000"/>
                  </a:schemeClr>
                </a:solidFill>
                <a:latin typeface="+mj-lt"/>
              </a:rPr>
              <a:t>Vi har alle et ansvar for vores fælles arbejdsmiljø. En forudsætning for, at vi får den bedst mulige dialog i dag, er, at vi alle engagerer sig og bidrager til dialogen.</a:t>
            </a:r>
          </a:p>
        </p:txBody>
      </p:sp>
    </p:spTree>
    <p:extLst>
      <p:ext uri="{BB962C8B-B14F-4D97-AF65-F5344CB8AC3E}">
        <p14:creationId xmlns:p14="http://schemas.microsoft.com/office/powerpoint/2010/main" val="14132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383BC-8B7B-5788-3802-22AA96ADBC2E}"/>
              </a:ext>
            </a:extLst>
          </p:cNvPr>
          <p:cNvSpPr>
            <a:spLocks noGrp="1"/>
          </p:cNvSpPr>
          <p:nvPr>
            <p:ph type="title"/>
          </p:nvPr>
        </p:nvSpPr>
        <p:spPr/>
        <p:txBody>
          <a:bodyPr/>
          <a:lstStyle/>
          <a:p>
            <a:r>
              <a:rPr lang="da-DK" dirty="0">
                <a:solidFill>
                  <a:schemeClr val="accent5">
                    <a:lumMod val="90000"/>
                    <a:lumOff val="10000"/>
                  </a:schemeClr>
                </a:solidFill>
              </a:rPr>
              <a:t>Fælles spilleregler for dialogen</a:t>
            </a:r>
          </a:p>
        </p:txBody>
      </p:sp>
      <p:sp>
        <p:nvSpPr>
          <p:cNvPr id="3" name="Pladsholder til indhold 2">
            <a:extLst>
              <a:ext uri="{FF2B5EF4-FFF2-40B4-BE49-F238E27FC236}">
                <a16:creationId xmlns:a16="http://schemas.microsoft.com/office/drawing/2014/main" id="{6BEBAFC4-5E90-D3D5-9793-6BD289C30C6B}"/>
              </a:ext>
            </a:extLst>
          </p:cNvPr>
          <p:cNvSpPr>
            <a:spLocks noGrp="1"/>
          </p:cNvSpPr>
          <p:nvPr>
            <p:ph sz="half" idx="1"/>
          </p:nvPr>
        </p:nvSpPr>
        <p:spPr>
          <a:xfrm>
            <a:off x="670984" y="1700214"/>
            <a:ext cx="6487462" cy="3864563"/>
          </a:xfrm>
        </p:spPr>
        <p:txBody>
          <a:bodyPr/>
          <a:lstStyle/>
          <a:p>
            <a:r>
              <a:rPr lang="da-DK" sz="2600" dirty="0">
                <a:latin typeface="+mj-lt"/>
              </a:rPr>
              <a:t>Vi er åbne og ærlige</a:t>
            </a:r>
          </a:p>
          <a:p>
            <a:r>
              <a:rPr lang="da-DK" sz="2600" dirty="0">
                <a:latin typeface="+mj-lt"/>
              </a:rPr>
              <a:t>Vi vil lytte til og ikke angribe hinanden</a:t>
            </a:r>
          </a:p>
          <a:p>
            <a:r>
              <a:rPr lang="da-DK" sz="2600" dirty="0">
                <a:latin typeface="+mj-lt"/>
              </a:rPr>
              <a:t>Vi vil forsøge at forstå</a:t>
            </a:r>
          </a:p>
          <a:p>
            <a:r>
              <a:rPr lang="da-DK" sz="2600" dirty="0">
                <a:latin typeface="+mj-lt"/>
              </a:rPr>
              <a:t>Vi kan have forskellige syn på tingene og behøver ikke nødvendigvis blive enige om alt</a:t>
            </a:r>
          </a:p>
          <a:p>
            <a:r>
              <a:rPr lang="da-DK" sz="2600" dirty="0">
                <a:latin typeface="+mj-lt"/>
              </a:rPr>
              <a:t>Vi ser fremad og er konstruktive</a:t>
            </a:r>
          </a:p>
          <a:p>
            <a:r>
              <a:rPr lang="da-DK" sz="2600" dirty="0">
                <a:latin typeface="+mj-lt"/>
              </a:rPr>
              <a:t>Vi……………..?</a:t>
            </a:r>
          </a:p>
          <a:p>
            <a:endParaRPr lang="da-DK" sz="2600" dirty="0"/>
          </a:p>
        </p:txBody>
      </p:sp>
      <p:pic>
        <p:nvPicPr>
          <p:cNvPr id="5" name="Pladsholder til indhold 9" descr="Et billede, der indeholder clipart&#10;&#10;AI-genereret indhold kan være ukorrekt.">
            <a:extLst>
              <a:ext uri="{FF2B5EF4-FFF2-40B4-BE49-F238E27FC236}">
                <a16:creationId xmlns:a16="http://schemas.microsoft.com/office/drawing/2014/main" id="{E41141D6-97E6-E8FD-A5CD-3723CABB04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6588" y="2263088"/>
            <a:ext cx="4093900" cy="2635483"/>
          </a:xfrm>
        </p:spPr>
      </p:pic>
    </p:spTree>
    <p:extLst>
      <p:ext uri="{BB962C8B-B14F-4D97-AF65-F5344CB8AC3E}">
        <p14:creationId xmlns:p14="http://schemas.microsoft.com/office/powerpoint/2010/main" val="127341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E0917-7E17-15FB-CA9C-A332CA77C926}"/>
              </a:ext>
            </a:extLst>
          </p:cNvPr>
          <p:cNvSpPr>
            <a:spLocks noGrp="1"/>
          </p:cNvSpPr>
          <p:nvPr>
            <p:ph type="title"/>
          </p:nvPr>
        </p:nvSpPr>
        <p:spPr>
          <a:xfrm>
            <a:off x="619102" y="584201"/>
            <a:ext cx="10901916" cy="1116012"/>
          </a:xfrm>
        </p:spPr>
        <p:txBody>
          <a:bodyPr wrap="square" anchor="t">
            <a:normAutofit/>
          </a:bodyPr>
          <a:lstStyle/>
          <a:p>
            <a:r>
              <a:rPr lang="da-DK" dirty="0">
                <a:solidFill>
                  <a:schemeClr val="accent5">
                    <a:lumMod val="90000"/>
                    <a:lumOff val="10000"/>
                  </a:schemeClr>
                </a:solidFill>
              </a:rPr>
              <a:t>Hvem har hvilke roller?</a:t>
            </a:r>
          </a:p>
        </p:txBody>
      </p:sp>
      <p:sp>
        <p:nvSpPr>
          <p:cNvPr id="3" name="Pladsholder til indhold 2">
            <a:extLst>
              <a:ext uri="{FF2B5EF4-FFF2-40B4-BE49-F238E27FC236}">
                <a16:creationId xmlns:a16="http://schemas.microsoft.com/office/drawing/2014/main" id="{58411A2F-8EAD-298E-6D2E-F30B9828ED0F}"/>
              </a:ext>
            </a:extLst>
          </p:cNvPr>
          <p:cNvSpPr>
            <a:spLocks noGrp="1"/>
          </p:cNvSpPr>
          <p:nvPr>
            <p:ph sz="half" idx="1"/>
          </p:nvPr>
        </p:nvSpPr>
        <p:spPr>
          <a:xfrm>
            <a:off x="670984" y="1700214"/>
            <a:ext cx="5912525" cy="3929877"/>
          </a:xfrm>
        </p:spPr>
        <p:txBody>
          <a:bodyPr wrap="square" anchor="t">
            <a:normAutofit/>
          </a:bodyPr>
          <a:lstStyle/>
          <a:p>
            <a:r>
              <a:rPr lang="da-DK" sz="2800" dirty="0">
                <a:latin typeface="+mj-lt"/>
              </a:rPr>
              <a:t>Hvem styrer os igennem trivsels-dialogen?</a:t>
            </a:r>
          </a:p>
          <a:p>
            <a:r>
              <a:rPr lang="da-DK" sz="2800" dirty="0">
                <a:latin typeface="+mj-lt"/>
              </a:rPr>
              <a:t>Hvem hjælper med at holde styr på tiden, så vi når i mål, med det vi skal? </a:t>
            </a:r>
          </a:p>
          <a:p>
            <a:r>
              <a:rPr lang="da-DK" sz="2800" dirty="0">
                <a:latin typeface="+mj-lt"/>
              </a:rPr>
              <a:t>Hvem samler op undervejs?</a:t>
            </a:r>
          </a:p>
        </p:txBody>
      </p:sp>
      <p:pic>
        <p:nvPicPr>
          <p:cNvPr id="5" name="Pladsholder til indhold 17" descr="Et billede, der indeholder Grafik, Font/skrifttype, clipart, design&#10;&#10;AI-genereret indhold kan være ukorrekt.">
            <a:extLst>
              <a:ext uri="{FF2B5EF4-FFF2-40B4-BE49-F238E27FC236}">
                <a16:creationId xmlns:a16="http://schemas.microsoft.com/office/drawing/2014/main" id="{57166CE5-730B-83C4-34B5-CA4422AAF378}"/>
              </a:ext>
            </a:extLst>
          </p:cNvPr>
          <p:cNvPicPr>
            <a:picLocks noGrp="1" noChangeAspect="1"/>
          </p:cNvPicPr>
          <p:nvPr>
            <p:ph sz="half" idx="2"/>
          </p:nvPr>
        </p:nvPicPr>
        <p:blipFill>
          <a:blip r:embed="rId3"/>
          <a:stretch>
            <a:fillRect/>
          </a:stretch>
        </p:blipFill>
        <p:spPr>
          <a:xfrm>
            <a:off x="7377079" y="1160463"/>
            <a:ext cx="3962626" cy="3929878"/>
          </a:xfrm>
          <a:prstGeom prst="rect">
            <a:avLst/>
          </a:prstGeom>
          <a:noFill/>
        </p:spPr>
      </p:pic>
    </p:spTree>
    <p:extLst>
      <p:ext uri="{BB962C8B-B14F-4D97-AF65-F5344CB8AC3E}">
        <p14:creationId xmlns:p14="http://schemas.microsoft.com/office/powerpoint/2010/main" val="76602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7BAFF-CA93-0217-54C5-9B45B5D9C6D0}"/>
              </a:ext>
            </a:extLst>
          </p:cNvPr>
          <p:cNvSpPr>
            <a:spLocks noGrp="1"/>
          </p:cNvSpPr>
          <p:nvPr>
            <p:ph type="title"/>
          </p:nvPr>
        </p:nvSpPr>
        <p:spPr/>
        <p:txBody>
          <a:bodyPr/>
          <a:lstStyle/>
          <a:p>
            <a:r>
              <a:rPr lang="da-DK" dirty="0">
                <a:solidFill>
                  <a:schemeClr val="accent5">
                    <a:lumMod val="90000"/>
                    <a:lumOff val="10000"/>
                  </a:schemeClr>
                </a:solidFill>
              </a:rPr>
              <a:t>Hvordan foregår processen?</a:t>
            </a:r>
          </a:p>
        </p:txBody>
      </p:sp>
      <p:pic>
        <p:nvPicPr>
          <p:cNvPr id="5" name="Pladsholder til indhold 4">
            <a:extLst>
              <a:ext uri="{FF2B5EF4-FFF2-40B4-BE49-F238E27FC236}">
                <a16:creationId xmlns:a16="http://schemas.microsoft.com/office/drawing/2014/main" id="{E20DAA5A-84C8-59FC-8F1F-E12E8B9483C6}"/>
              </a:ext>
            </a:extLst>
          </p:cNvPr>
          <p:cNvPicPr>
            <a:picLocks noGrp="1" noChangeAspect="1"/>
          </p:cNvPicPr>
          <p:nvPr>
            <p:ph idx="1"/>
          </p:nvPr>
        </p:nvPicPr>
        <p:blipFill>
          <a:blip r:embed="rId3"/>
          <a:stretch>
            <a:fillRect/>
          </a:stretch>
        </p:blipFill>
        <p:spPr bwMode="auto">
          <a:xfrm>
            <a:off x="2534039" y="1219382"/>
            <a:ext cx="6245654" cy="441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48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E5ED8-2FC7-63C5-8D7A-B6D0CB29DE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0E9FD3-1DD6-508A-CF57-4042DCA664F3}"/>
              </a:ext>
            </a:extLst>
          </p:cNvPr>
          <p:cNvSpPr>
            <a:spLocks noGrp="1"/>
          </p:cNvSpPr>
          <p:nvPr>
            <p:ph type="title"/>
          </p:nvPr>
        </p:nvSpPr>
        <p:spPr>
          <a:xfrm>
            <a:off x="619102" y="464501"/>
            <a:ext cx="10901916" cy="1116012"/>
          </a:xfrm>
        </p:spPr>
        <p:txBody>
          <a:bodyPr/>
          <a:lstStyle/>
          <a:p>
            <a:r>
              <a:rPr lang="da-DK" dirty="0">
                <a:solidFill>
                  <a:schemeClr val="accent3">
                    <a:lumMod val="50000"/>
                  </a:schemeClr>
                </a:solidFill>
              </a:rPr>
              <a:t>Dagens program</a:t>
            </a:r>
          </a:p>
        </p:txBody>
      </p:sp>
      <p:graphicFrame>
        <p:nvGraphicFramePr>
          <p:cNvPr id="4" name="Pladsholder til indhold 3">
            <a:extLst>
              <a:ext uri="{FF2B5EF4-FFF2-40B4-BE49-F238E27FC236}">
                <a16:creationId xmlns:a16="http://schemas.microsoft.com/office/drawing/2014/main" id="{E7E1E8AF-A1AE-5B7F-F826-06FB6374794D}"/>
              </a:ext>
            </a:extLst>
          </p:cNvPr>
          <p:cNvGraphicFramePr>
            <a:graphicFrameLocks noGrp="1"/>
          </p:cNvGraphicFramePr>
          <p:nvPr>
            <p:ph idx="1"/>
            <p:extLst>
              <p:ext uri="{D42A27DB-BD31-4B8C-83A1-F6EECF244321}">
                <p14:modId xmlns:p14="http://schemas.microsoft.com/office/powerpoint/2010/main" val="848513185"/>
              </p:ext>
            </p:extLst>
          </p:nvPr>
        </p:nvGraphicFramePr>
        <p:xfrm>
          <a:off x="910189" y="1325960"/>
          <a:ext cx="10862500" cy="4430160"/>
        </p:xfrm>
        <a:graphic>
          <a:graphicData uri="http://schemas.openxmlformats.org/drawingml/2006/table">
            <a:tbl>
              <a:tblPr firstRow="1" bandRow="1">
                <a:tableStyleId>{2D5ABB26-0587-4C30-8999-92F81FD0307C}</a:tableStyleId>
              </a:tblPr>
              <a:tblGrid>
                <a:gridCol w="2004028">
                  <a:extLst>
                    <a:ext uri="{9D8B030D-6E8A-4147-A177-3AD203B41FA5}">
                      <a16:colId xmlns:a16="http://schemas.microsoft.com/office/drawing/2014/main" val="874377949"/>
                    </a:ext>
                  </a:extLst>
                </a:gridCol>
                <a:gridCol w="8858472">
                  <a:extLst>
                    <a:ext uri="{9D8B030D-6E8A-4147-A177-3AD203B41FA5}">
                      <a16:colId xmlns:a16="http://schemas.microsoft.com/office/drawing/2014/main" val="3737284223"/>
                    </a:ext>
                  </a:extLst>
                </a:gridCol>
              </a:tblGrid>
              <a:tr h="300355">
                <a:tc>
                  <a:txBody>
                    <a:bodyPr/>
                    <a:lstStyle/>
                    <a:p>
                      <a:r>
                        <a:rPr lang="da-DK" dirty="0">
                          <a:solidFill>
                            <a:schemeClr val="tx2"/>
                          </a:solidFill>
                          <a:latin typeface="+mj-lt"/>
                        </a:rPr>
                        <a:t>Kl. </a:t>
                      </a:r>
                      <a:r>
                        <a:rPr lang="da-DK" dirty="0" err="1">
                          <a:solidFill>
                            <a:schemeClr val="tx2"/>
                          </a:solidFill>
                          <a:latin typeface="+mj-lt"/>
                        </a:rPr>
                        <a:t>xx.xx</a:t>
                      </a:r>
                      <a:r>
                        <a:rPr lang="da-DK" dirty="0">
                          <a:solidFill>
                            <a:schemeClr val="tx2"/>
                          </a:solidFill>
                          <a:latin typeface="+mj-lt"/>
                        </a:rPr>
                        <a:t> </a:t>
                      </a:r>
                    </a:p>
                  </a:txBody>
                  <a:tcPr marT="72000" marB="72000"/>
                </a:tc>
                <a:tc>
                  <a:txBody>
                    <a:bodyPr/>
                    <a:lstStyle/>
                    <a:p>
                      <a:r>
                        <a:rPr lang="da-DK" b="1" dirty="0">
                          <a:solidFill>
                            <a:schemeClr val="tx2"/>
                          </a:solidFill>
                          <a:latin typeface="+mj-lt"/>
                        </a:rPr>
                        <a:t>Velkomst og introduktion til trivselsdialogen</a:t>
                      </a:r>
                    </a:p>
                  </a:txBody>
                  <a:tcPr marT="72000" marB="72000"/>
                </a:tc>
                <a:extLst>
                  <a:ext uri="{0D108BD9-81ED-4DB2-BD59-A6C34878D82A}">
                    <a16:rowId xmlns:a16="http://schemas.microsoft.com/office/drawing/2014/main" val="883293810"/>
                  </a:ext>
                </a:extLst>
              </a:tr>
              <a:tr h="30035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b="1" dirty="0">
                          <a:solidFill>
                            <a:schemeClr val="tx2"/>
                          </a:solidFill>
                          <a:latin typeface="+mj-lt"/>
                        </a:rPr>
                        <a:t>Vores hverdag – individuel refleksion</a:t>
                      </a:r>
                    </a:p>
                    <a:p>
                      <a:pPr marL="285750" indent="-285750">
                        <a:buFontTx/>
                        <a:buChar char="-"/>
                      </a:pPr>
                      <a:r>
                        <a:rPr lang="da-DK" dirty="0">
                          <a:solidFill>
                            <a:schemeClr val="tx2"/>
                          </a:solidFill>
                          <a:latin typeface="+mj-lt"/>
                        </a:rPr>
                        <a:t>6 faktorer, der betyder mest for arbejdsmiljøet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kern="1200" dirty="0">
                          <a:solidFill>
                            <a:schemeClr val="tx2"/>
                          </a:solidFill>
                          <a:latin typeface="+mj-lt"/>
                        </a:rPr>
                        <a:t>Individuel refleksion</a:t>
                      </a:r>
                    </a:p>
                  </a:txBody>
                  <a:tcPr marT="72000" marB="72000"/>
                </a:tc>
                <a:extLst>
                  <a:ext uri="{0D108BD9-81ED-4DB2-BD59-A6C34878D82A}">
                    <a16:rowId xmlns:a16="http://schemas.microsoft.com/office/drawing/2014/main" val="2370741979"/>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indent="0"/>
                      <a:r>
                        <a:rPr lang="da-DK" sz="1800" b="1" kern="1200" dirty="0">
                          <a:solidFill>
                            <a:schemeClr val="tx2"/>
                          </a:solidFill>
                          <a:latin typeface="+mj-lt"/>
                        </a:rPr>
                        <a:t>Vores hverdag – fælles drøftelse</a:t>
                      </a:r>
                    </a:p>
                    <a:p>
                      <a:pPr marL="285750" indent="-285750">
                        <a:buFontTx/>
                        <a:buChar char="-"/>
                      </a:pPr>
                      <a:r>
                        <a:rPr lang="da-DK" sz="1800" kern="1200" dirty="0">
                          <a:solidFill>
                            <a:schemeClr val="tx2"/>
                          </a:solidFill>
                          <a:latin typeface="+mj-lt"/>
                        </a:rPr>
                        <a:t>Præsentation af post-it</a:t>
                      </a:r>
                    </a:p>
                    <a:p>
                      <a:pPr marL="285750" indent="-285750">
                        <a:buFontTx/>
                        <a:buChar char="-"/>
                      </a:pPr>
                      <a:r>
                        <a:rPr lang="da-DK" sz="1800" kern="1200" dirty="0">
                          <a:solidFill>
                            <a:schemeClr val="tx2"/>
                          </a:solidFill>
                          <a:latin typeface="+mj-lt"/>
                        </a:rPr>
                        <a:t>Udforsk og grupper emner</a:t>
                      </a:r>
                    </a:p>
                    <a:p>
                      <a:pPr marL="285750" indent="-285750">
                        <a:buFontTx/>
                        <a:buChar char="-"/>
                      </a:pPr>
                      <a:r>
                        <a:rPr lang="da-DK" sz="1800" kern="1200" dirty="0">
                          <a:solidFill>
                            <a:schemeClr val="tx2"/>
                          </a:solidFill>
                          <a:latin typeface="+mj-lt"/>
                        </a:rPr>
                        <a:t>Hvad vil vi arbejde videre med</a:t>
                      </a:r>
                    </a:p>
                  </a:txBody>
                  <a:tcPr marT="72000" marB="72000"/>
                </a:tc>
                <a:extLst>
                  <a:ext uri="{0D108BD9-81ED-4DB2-BD59-A6C34878D82A}">
                    <a16:rowId xmlns:a16="http://schemas.microsoft.com/office/drawing/2014/main" val="96015961"/>
                  </a:ext>
                </a:extLst>
              </a:tr>
              <a:tr h="0">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r>
                        <a:rPr lang="da-DK" sz="1800" b="1" kern="1200" dirty="0">
                          <a:solidFill>
                            <a:schemeClr val="tx2"/>
                          </a:solidFill>
                          <a:latin typeface="+mj-lt"/>
                        </a:rPr>
                        <a:t>Find mulighedsrummet og vælg indsatser</a:t>
                      </a:r>
                    </a:p>
                    <a:p>
                      <a:pPr marL="285750" indent="-285750">
                        <a:buFontTx/>
                        <a:buChar char="-"/>
                      </a:pPr>
                      <a:r>
                        <a:rPr lang="da-DK" sz="1800" kern="1200" dirty="0">
                          <a:solidFill>
                            <a:schemeClr val="tx2"/>
                          </a:solidFill>
                          <a:latin typeface="+mj-lt"/>
                        </a:rPr>
                        <a:t>Drøfte og prioritere det, der har størst betydning for trivsel og arbejdsmiljøet</a:t>
                      </a:r>
                    </a:p>
                  </a:txBody>
                  <a:tcPr marT="72000" marB="72000"/>
                </a:tc>
                <a:extLst>
                  <a:ext uri="{0D108BD9-81ED-4DB2-BD59-A6C34878D82A}">
                    <a16:rowId xmlns:a16="http://schemas.microsoft.com/office/drawing/2014/main" val="312928959"/>
                  </a:ext>
                </a:extLst>
              </a:tr>
              <a:tr h="429575">
                <a:tc>
                  <a:txBody>
                    <a:bodyPr/>
                    <a:lstStyle/>
                    <a:p>
                      <a:r>
                        <a:rPr lang="da-DK" dirty="0">
                          <a:solidFill>
                            <a:schemeClr val="tx2"/>
                          </a:solidFill>
                          <a:latin typeface="+mj-lt"/>
                        </a:rPr>
                        <a:t>Kl. </a:t>
                      </a:r>
                      <a:r>
                        <a:rPr lang="da-DK" dirty="0" err="1">
                          <a:solidFill>
                            <a:schemeClr val="tx2"/>
                          </a:solidFill>
                          <a:latin typeface="+mj-lt"/>
                        </a:rPr>
                        <a:t>xx.xx</a:t>
                      </a:r>
                      <a:endParaRPr lang="da-DK" dirty="0">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Hvad skal vi så gøre?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 </a:t>
                      </a:r>
                      <a:r>
                        <a:rPr lang="da-DK" sz="1800" b="0" kern="1200" dirty="0">
                          <a:solidFill>
                            <a:schemeClr val="tx2"/>
                          </a:solidFill>
                          <a:latin typeface="+mj-lt"/>
                        </a:rPr>
                        <a:t>Indhold i handleplaner</a:t>
                      </a:r>
                    </a:p>
                  </a:txBody>
                  <a:tcPr marT="72000" marB="72000"/>
                </a:tc>
                <a:extLst>
                  <a:ext uri="{0D108BD9-81ED-4DB2-BD59-A6C34878D82A}">
                    <a16:rowId xmlns:a16="http://schemas.microsoft.com/office/drawing/2014/main" val="224561600"/>
                  </a:ext>
                </a:extLst>
              </a:tr>
              <a:tr h="300355">
                <a:tc>
                  <a:txBody>
                    <a:bodyPr/>
                    <a:lstStyle/>
                    <a:p>
                      <a:endParaRPr lang="da-DK">
                        <a:solidFill>
                          <a:schemeClr val="tx2"/>
                        </a:solidFill>
                        <a:latin typeface="+mj-lt"/>
                      </a:endParaRPr>
                    </a:p>
                  </a:txBody>
                  <a:tcPr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tx2"/>
                          </a:solidFill>
                          <a:latin typeface="+mj-lt"/>
                        </a:rPr>
                        <a:t>Afrunding og tak for i dag</a:t>
                      </a:r>
                    </a:p>
                  </a:txBody>
                  <a:tcPr marT="72000" marB="72000"/>
                </a:tc>
                <a:extLst>
                  <a:ext uri="{0D108BD9-81ED-4DB2-BD59-A6C34878D82A}">
                    <a16:rowId xmlns:a16="http://schemas.microsoft.com/office/drawing/2014/main" val="1125489609"/>
                  </a:ext>
                </a:extLst>
              </a:tr>
            </a:tbl>
          </a:graphicData>
        </a:graphic>
      </p:graphicFrame>
      <p:cxnSp>
        <p:nvCxnSpPr>
          <p:cNvPr id="5" name="Lige forbindelse 4">
            <a:extLst>
              <a:ext uri="{FF2B5EF4-FFF2-40B4-BE49-F238E27FC236}">
                <a16:creationId xmlns:a16="http://schemas.microsoft.com/office/drawing/2014/main" id="{2505BD0A-F47C-198D-D0FA-E335D4F88C3D}"/>
              </a:ext>
            </a:extLst>
          </p:cNvPr>
          <p:cNvCxnSpPr>
            <a:cxnSpLocks/>
          </p:cNvCxnSpPr>
          <p:nvPr/>
        </p:nvCxnSpPr>
        <p:spPr>
          <a:xfrm>
            <a:off x="2711624" y="1485879"/>
            <a:ext cx="0" cy="4122441"/>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5B537DFC-D89E-BB03-6B2C-765CF3E2751C}"/>
              </a:ext>
            </a:extLst>
          </p:cNvPr>
          <p:cNvSpPr/>
          <p:nvPr/>
        </p:nvSpPr>
        <p:spPr>
          <a:xfrm>
            <a:off x="2603612" y="280043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8" name="Ellipse 7">
            <a:extLst>
              <a:ext uri="{FF2B5EF4-FFF2-40B4-BE49-F238E27FC236}">
                <a16:creationId xmlns:a16="http://schemas.microsoft.com/office/drawing/2014/main" id="{C5F94A25-A429-A82A-B536-9787A8742DAD}"/>
              </a:ext>
            </a:extLst>
          </p:cNvPr>
          <p:cNvSpPr/>
          <p:nvPr/>
        </p:nvSpPr>
        <p:spPr>
          <a:xfrm>
            <a:off x="2603612" y="1809670"/>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0" name="Ellipse 9">
            <a:extLst>
              <a:ext uri="{FF2B5EF4-FFF2-40B4-BE49-F238E27FC236}">
                <a16:creationId xmlns:a16="http://schemas.microsoft.com/office/drawing/2014/main" id="{6B378405-13A7-FDAF-9F43-744EA0ABC853}"/>
              </a:ext>
            </a:extLst>
          </p:cNvPr>
          <p:cNvSpPr/>
          <p:nvPr/>
        </p:nvSpPr>
        <p:spPr>
          <a:xfrm>
            <a:off x="2603612" y="5372121"/>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1" name="Ellipse 10">
            <a:extLst>
              <a:ext uri="{FF2B5EF4-FFF2-40B4-BE49-F238E27FC236}">
                <a16:creationId xmlns:a16="http://schemas.microsoft.com/office/drawing/2014/main" id="{5671FC22-2A66-ECC8-39DD-C56F91F6783D}"/>
              </a:ext>
            </a:extLst>
          </p:cNvPr>
          <p:cNvSpPr/>
          <p:nvPr/>
        </p:nvSpPr>
        <p:spPr>
          <a:xfrm>
            <a:off x="2603612" y="1377867"/>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2" name="Ellipse 11">
            <a:extLst>
              <a:ext uri="{FF2B5EF4-FFF2-40B4-BE49-F238E27FC236}">
                <a16:creationId xmlns:a16="http://schemas.microsoft.com/office/drawing/2014/main" id="{19A1C032-E6C3-AF18-810A-C06A53D7D37D}"/>
              </a:ext>
            </a:extLst>
          </p:cNvPr>
          <p:cNvSpPr/>
          <p:nvPr/>
        </p:nvSpPr>
        <p:spPr>
          <a:xfrm>
            <a:off x="2603612" y="4038962"/>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
        <p:nvSpPr>
          <p:cNvPr id="17" name="Rektangel: afrundede hjørner 16">
            <a:extLst>
              <a:ext uri="{FF2B5EF4-FFF2-40B4-BE49-F238E27FC236}">
                <a16:creationId xmlns:a16="http://schemas.microsoft.com/office/drawing/2014/main" id="{EFB57852-FA8C-1E31-F753-90106C7F802A}"/>
              </a:ext>
            </a:extLst>
          </p:cNvPr>
          <p:cNvSpPr/>
          <p:nvPr/>
        </p:nvSpPr>
        <p:spPr>
          <a:xfrm>
            <a:off x="619102" y="1712839"/>
            <a:ext cx="10347538" cy="1002326"/>
          </a:xfrm>
          <a:prstGeom prst="roundRect">
            <a:avLst/>
          </a:prstGeom>
          <a:noFill/>
          <a:ln w="28575">
            <a:solidFill>
              <a:schemeClr val="accent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i="1" err="1">
              <a:solidFill>
                <a:schemeClr val="bg1"/>
              </a:solidFill>
            </a:endParaRPr>
          </a:p>
        </p:txBody>
      </p:sp>
      <p:sp>
        <p:nvSpPr>
          <p:cNvPr id="9" name="Ellipse 8">
            <a:extLst>
              <a:ext uri="{FF2B5EF4-FFF2-40B4-BE49-F238E27FC236}">
                <a16:creationId xmlns:a16="http://schemas.microsoft.com/office/drawing/2014/main" id="{F11870D2-B466-52BD-57BA-CF089CC3796B}"/>
              </a:ext>
            </a:extLst>
          </p:cNvPr>
          <p:cNvSpPr/>
          <p:nvPr/>
        </p:nvSpPr>
        <p:spPr>
          <a:xfrm>
            <a:off x="2603612" y="4724295"/>
            <a:ext cx="216024" cy="216024"/>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err="1">
              <a:solidFill>
                <a:schemeClr val="bg1"/>
              </a:solidFill>
            </a:endParaRPr>
          </a:p>
        </p:txBody>
      </p:sp>
    </p:spTree>
    <p:extLst>
      <p:ext uri="{BB962C8B-B14F-4D97-AF65-F5344CB8AC3E}">
        <p14:creationId xmlns:p14="http://schemas.microsoft.com/office/powerpoint/2010/main" val="2421755730"/>
      </p:ext>
    </p:extLst>
  </p:cSld>
  <p:clrMapOvr>
    <a:masterClrMapping/>
  </p:clrMapOvr>
</p:sld>
</file>

<file path=ppt/theme/theme1.xml><?xml version="1.0" encoding="utf-8"?>
<a:theme xmlns:a="http://schemas.openxmlformats.org/drawingml/2006/main" name="Albertslund Kommune">
  <a:themeElements>
    <a:clrScheme name="Brugerdefineret 1">
      <a:dk1>
        <a:srgbClr val="7F7F7F"/>
      </a:dk1>
      <a:lt1>
        <a:srgbClr val="FFFFFF"/>
      </a:lt1>
      <a:dk2>
        <a:srgbClr val="000000"/>
      </a:dk2>
      <a:lt2>
        <a:srgbClr val="034EA2"/>
      </a:lt2>
      <a:accent1>
        <a:srgbClr val="034EA2"/>
      </a:accent1>
      <a:accent2>
        <a:srgbClr val="77B6FC"/>
      </a:accent2>
      <a:accent3>
        <a:srgbClr val="3391FB"/>
      </a:accent3>
      <a:accent4>
        <a:srgbClr val="023A79"/>
      </a:accent4>
      <a:accent5>
        <a:srgbClr val="012751"/>
      </a:accent5>
      <a:accent6>
        <a:srgbClr val="7F7F7F"/>
      </a:accent6>
      <a:hlink>
        <a:srgbClr val="034EA2"/>
      </a:hlink>
      <a:folHlink>
        <a:srgbClr val="77B6FC"/>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Præsentation17" id="{27B0BAAF-1622-4291-991B-77198F4154F2}" vid="{414D9200-33C2-4458-A02C-D922CF26B7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D919E4F7C814E9A2A775B37691C47" ma:contentTypeVersion="16" ma:contentTypeDescription="Create a new document." ma:contentTypeScope="" ma:versionID="fe58978064eb0b3c9a1e9228cc641376">
  <xsd:schema xmlns:xsd="http://www.w3.org/2001/XMLSchema" xmlns:xs="http://www.w3.org/2001/XMLSchema" xmlns:p="http://schemas.microsoft.com/office/2006/metadata/properties" xmlns:ns2="770b024f-b4f3-4796-a33d-72d477fa7a2a" xmlns:ns3="f3da7c6e-3710-49f1-8612-6f7dcd4bc394" targetNamespace="http://schemas.microsoft.com/office/2006/metadata/properties" ma:root="true" ma:fieldsID="c350fc9bc7b1b68ca8441488bce42d1f" ns2:_="" ns3:_="">
    <xsd:import namespace="770b024f-b4f3-4796-a33d-72d477fa7a2a"/>
    <xsd:import namespace="f3da7c6e-3710-49f1-8612-6f7dcd4bc3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0b024f-b4f3-4796-a33d-72d477fa7a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Tidligere_Journaliseret_SBSYSJournalisering" ma:index="12"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13"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14"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15" nillable="true" ma:displayName="KLIK_IKKE_JournaliseringsTidspunkter_SBSYSJournalisering" ma:description="" ma:hidden="true" ma:internalName="KLIK_IKKE_JournaliseringsTidspunkter_SBSYSJournalisering" ma:readOnly="fals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b0b1ba4-d4a1-4e05-9ed3-357bd95cdb5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da7c6e-3710-49f1-8612-6f7dcd4bc3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7b579a-c366-4f00-8bf9-2ad99d85b549}" ma:internalName="TaxCatchAll" ma:showField="CatchAllData" ma:web="f3da7c6e-3710-49f1-8612-6f7dcd4bc3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0b024f-b4f3-4796-a33d-72d477fa7a2a">
      <Terms xmlns="http://schemas.microsoft.com/office/infopath/2007/PartnerControls"/>
    </lcf76f155ced4ddcb4097134ff3c332f>
    <Tidligere_Journaliseret_SBSYSJournalisering xmlns="770b024f-b4f3-4796-a33d-72d477fa7a2a" xsi:nil="true"/>
    <TaxCatchAll xmlns="f3da7c6e-3710-49f1-8612-6f7dcd4bc394" xsi:nil="true"/>
    <Seneste_Journalisering_SBSYSJournalisering xmlns="770b024f-b4f3-4796-a33d-72d477fa7a2a" xsi:nil="true"/>
    <KLIK_IKKE_JournaliseredeSager_SBSYSJournalisering xmlns="770b024f-b4f3-4796-a33d-72d477fa7a2a" xsi:nil="true"/>
    <KLIK_IKKE_JournaliseringsTidspunkter_SBSYSJournalisering xmlns="770b024f-b4f3-4796-a33d-72d477fa7a2a" xsi:nil="true"/>
  </documentManagement>
</p:properties>
</file>

<file path=customXml/itemProps1.xml><?xml version="1.0" encoding="utf-8"?>
<ds:datastoreItem xmlns:ds="http://schemas.openxmlformats.org/officeDocument/2006/customXml" ds:itemID="{A059451E-32EA-4938-BA85-14F530D16801}">
  <ds:schemaRefs>
    <ds:schemaRef ds:uri="770b024f-b4f3-4796-a33d-72d477fa7a2a"/>
    <ds:schemaRef ds:uri="f3da7c6e-3710-49f1-8612-6f7dcd4bc3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57EF40-9014-40B2-92C4-5E6F1819A724}">
  <ds:schemaRefs>
    <ds:schemaRef ds:uri="http://schemas.microsoft.com/sharepoint/v3/contenttype/forms"/>
  </ds:schemaRefs>
</ds:datastoreItem>
</file>

<file path=customXml/itemProps3.xml><?xml version="1.0" encoding="utf-8"?>
<ds:datastoreItem xmlns:ds="http://schemas.openxmlformats.org/officeDocument/2006/customXml" ds:itemID="{B462C8F2-18CC-4C90-ADCB-6C46FF1139C8}">
  <ds:schemaRefs>
    <ds:schemaRef ds:uri="http://purl.org/dc/elements/1.1/"/>
    <ds:schemaRef ds:uri="http://www.w3.org/XML/1998/namespace"/>
    <ds:schemaRef ds:uri="http://schemas.microsoft.com/office/infopath/2007/PartnerControls"/>
    <ds:schemaRef ds:uri="f3da7c6e-3710-49f1-8612-6f7dcd4bc394"/>
    <ds:schemaRef ds:uri="http://purl.org/dc/terms/"/>
    <ds:schemaRef ds:uri="http://schemas.microsoft.com/office/2006/metadata/properties"/>
    <ds:schemaRef ds:uri="http://schemas.microsoft.com/office/2006/documentManagement/types"/>
    <ds:schemaRef ds:uri="http://schemas.openxmlformats.org/package/2006/metadata/core-properties"/>
    <ds:schemaRef ds:uri="770b024f-b4f3-4796-a33d-72d477fa7a2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01_blaa_19_6</Template>
  <TotalTime>749</TotalTime>
  <Words>2904</Words>
  <Application>Microsoft Office PowerPoint</Application>
  <PresentationFormat>Widescreen</PresentationFormat>
  <Paragraphs>345</Paragraphs>
  <Slides>27</Slides>
  <Notes>24</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27</vt:i4>
      </vt:variant>
    </vt:vector>
  </HeadingPairs>
  <TitlesOfParts>
    <vt:vector size="38" baseType="lpstr">
      <vt:lpstr>Arial Unicode MS</vt:lpstr>
      <vt:lpstr>Georgia</vt:lpstr>
      <vt:lpstr>Open Sans</vt:lpstr>
      <vt:lpstr>Symbol</vt:lpstr>
      <vt:lpstr>Aptos Narrow</vt:lpstr>
      <vt:lpstr>Dreaming Outloud Pro</vt:lpstr>
      <vt:lpstr>Courier New</vt:lpstr>
      <vt:lpstr>Calibri</vt:lpstr>
      <vt:lpstr>Arial</vt:lpstr>
      <vt:lpstr>Aptos</vt:lpstr>
      <vt:lpstr>Albertslund Kommune</vt:lpstr>
      <vt:lpstr>Velkommen til  trivselsdialog</vt:lpstr>
      <vt:lpstr>Formålet med Trivselsmåling og APV 2026 er:</vt:lpstr>
      <vt:lpstr>Trivselsmåling og APV 2026 er overvejende dialogbaseret</vt:lpstr>
      <vt:lpstr>Dagens program</vt:lpstr>
      <vt:lpstr>I dag skal vi </vt:lpstr>
      <vt:lpstr>Fælles spilleregler for dialogen</vt:lpstr>
      <vt:lpstr>Hvem har hvilke roller?</vt:lpstr>
      <vt:lpstr>Hvordan foregår processen?</vt:lpstr>
      <vt:lpstr>Dagens program</vt:lpstr>
      <vt:lpstr>Seks faktorer, der betyder mest for arbejdsmiljøet</vt:lpstr>
      <vt:lpstr>Individuel reflektion</vt:lpstr>
      <vt:lpstr>Dagens program</vt:lpstr>
      <vt:lpstr>PowerPoint-præsentation</vt:lpstr>
      <vt:lpstr>Dagens program</vt:lpstr>
      <vt:lpstr>PowerPoint-præsentation</vt:lpstr>
      <vt:lpstr>Dagens program</vt:lpstr>
      <vt:lpstr>PowerPoint-præsentation</vt:lpstr>
      <vt:lpstr>Dagens program</vt:lpstr>
      <vt:lpstr>Handleplaner og vores arbejde med dem</vt:lpstr>
      <vt:lpstr>Statuspilen</vt:lpstr>
      <vt:lpstr>PowerPoint-præsentation</vt:lpstr>
      <vt:lpstr>PowerPoint-præsentation</vt:lpstr>
      <vt:lpstr>PowerPoint-præsentation</vt:lpstr>
      <vt:lpstr>Fordeling af roller i forbindelse med gruppe-drøftelserne</vt:lpstr>
      <vt:lpstr>Psykologisk tryghed - en indikator på samarbejde og trivslen</vt:lpstr>
      <vt:lpstr>Psykologisk tryghed handler om, hvordan vi omgås hinanden professionelt på arbejdspladsen</vt:lpstr>
      <vt:lpstr>Gennemførsel af og opfølgning på handleplaner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Jette Fuglsang Vangsgaard</dc:creator>
  <cp:lastModifiedBy>Joan Bendiksen</cp:lastModifiedBy>
  <cp:revision>3</cp:revision>
  <cp:lastPrinted>2026-03-17T08:02:39Z</cp:lastPrinted>
  <dcterms:created xsi:type="dcterms:W3CDTF">2026-03-11T14:57:17Z</dcterms:created>
  <dcterms:modified xsi:type="dcterms:W3CDTF">2026-05-07T06:01:22Z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0x010100655D919E4F7C814E9A2A775B37691C47</vt:lpwstr>
  </property>
  <property fmtid="{D5CDD505-2E9C-101B-9397-08002B2CF9AE}" pid="4" name="MediaServiceImageTags">
    <vt:lpwstr/>
  </property>
</Properties>
</file>