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9" r:id="rId2"/>
    <p:sldId id="263" r:id="rId3"/>
    <p:sldId id="264" r:id="rId4"/>
    <p:sldId id="265" r:id="rId5"/>
    <p:sldId id="266" r:id="rId6"/>
    <p:sldId id="267" r:id="rId7"/>
    <p:sldId id="268" r:id="rId8"/>
    <p:sldId id="27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48" d="100"/>
          <a:sy n="48" d="100"/>
        </p:scale>
        <p:origin x="8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7502F-8C2B-463E-881B-499FB5CD3772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72578-7650-4430-902A-EE6321A521A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245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55E86-8BCF-7CAE-A1C1-DE6572F34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606606F-E53F-C445-E9CD-4778A453E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C55028-C582-9EA6-4CF0-7DDCDF3E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03AEB5-DA1A-B366-F312-AB775EF9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10CD41-1BB7-93F3-CA3F-2CE5F512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946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75A6A-6B6F-87C9-DA39-79A47A50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9568674-86EF-F8AD-6648-AFB2DA5CC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5C3316C-D95E-6BFF-8479-AE7DBA9D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A9F95F-5BF3-C29B-9222-D233F28C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F55D3D-BEDA-0470-2CB6-13726BBF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053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B5BE7E7-B969-4BCD-76A0-489C4C7E4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D1D175F-A934-E3CA-7555-08E8E0876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298F3F-2CC4-A5D8-FE57-597FEF85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D8399F0-1B9F-6AED-067E-B233D838F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FE86CD-513A-C730-503B-B8350229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735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1349E-E6FC-8CE7-1A00-6C1DEC541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259E49-1E88-3FD8-755F-7D3BD6C8D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C1ED44D-FDB0-CF8A-59BF-8B28CD902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6A3394-CF41-2CBF-8BE9-EBFFE5C2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F1F5B7-802F-7145-7ABB-EAB472D4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469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04669-A7A1-8FC8-46D3-512B230F6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32BB06-9E83-2868-3668-5D31C796C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8D54DC-A8BD-55E2-7BAD-CEAF4B0F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ABA8AD-4C17-F9AD-CB29-92F09251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1315F0-E23B-86A7-49F6-B109F4BA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63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77FBF-8B8E-E15D-31B2-410497F85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2131E5-1220-B00C-238D-D8F4A547D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8C13158-657C-6D1C-0C7E-E4932B28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B3EEE1D-0EF6-DBD2-27D2-640A9AEC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68C56C9-DDAC-17D1-87F3-958CE089E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7B5C220-B687-1D4E-A0C6-954CA7CAD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184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2AB36-A8B4-900E-B4A9-8334CCB04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CFA078C-43F8-656E-F039-24DB006E2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37C0FD4-EE82-0DA5-F294-D03707810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E561F55-5436-4E12-1995-B35449646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D6681AA-DB63-7FCB-4BBA-3C1D863CD2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832DE87-9E45-A9EF-F3CA-0863759B2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D144840-EB17-0255-E77A-FCC23AB3C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D679F16-88DE-68A8-50DE-3D0C6B5C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222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48107-BAB4-A7C7-E5F0-41FF0DEA9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117308A-D841-CE67-AEFE-62D6FEEF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1C02AAD-34AE-838D-AC9A-2FF62372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F978D9E-7FDE-8650-9F3E-DAD1AF971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050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98DC8DF-86D7-92ED-8EB1-2B638E8C1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A851489-5CE3-9B9D-1C15-0E66D53A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04E7F14-FDF3-6C14-A4FA-82C20B55F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661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C6CF20-477B-C792-2EFA-2275C001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9A0F9B-8FA7-1F6E-5873-CBE194265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FFC124-CBF8-8927-0DE7-63E0AA4CC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73917D5-1606-8329-EACD-C19CC865E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9A2655-FFD7-5448-D1A2-BAD3779CB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AC840C-FCC5-56D9-61E2-A88EFEAF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092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7F20E-81B9-40B3-2B0F-5E7D9110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5D0E6E7-B434-7927-2B2F-A291125ED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470CC46-8D7A-063A-53D8-000695D86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D7939E0-D4FC-D451-B33E-52315BCF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160B338-171A-1228-4DB9-B2A9A581B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D06BDE3-3EB9-6866-7040-DB8B4A0B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444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DD0F7E6-0252-3B02-3A56-E5C660FE3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3CF7F0-0DC5-4DCF-C179-A279966E2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596E96-5FA8-7D1C-6039-7BF633E6A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D5051-82EA-4730-BC37-8AB8556D423C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E16D59-98FA-139D-8BFF-812F2AC22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139435-234E-47FC-D053-9A8D96916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EBF82A-FAA7-4532-A18E-892B6E759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971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0C413B3-1227-F0FC-D3B1-011E1605B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da-DK" sz="4000" dirty="0"/>
              <a:t>Supplements- og </a:t>
            </a:r>
            <a:r>
              <a:rPr lang="da-DK" sz="4000" dirty="0" err="1"/>
              <a:t>restancebogføringer</a:t>
            </a:r>
            <a:r>
              <a:rPr lang="da-DK" sz="4000" dirty="0"/>
              <a:t> 2025</a:t>
            </a:r>
          </a:p>
        </p:txBody>
      </p:sp>
      <p:sp>
        <p:nvSpPr>
          <p:cNvPr id="28" name="Pladsholder til indhold 2">
            <a:extLst>
              <a:ext uri="{FF2B5EF4-FFF2-40B4-BE49-F238E27FC236}">
                <a16:creationId xmlns:a16="http://schemas.microsoft.com/office/drawing/2014/main" id="{93189F20-4463-F205-2B85-5BE69D3A4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900" b="1" u="sng" dirty="0"/>
              <a:t>Bemærk:</a:t>
            </a:r>
          </a:p>
          <a:p>
            <a:pPr marL="0" indent="0">
              <a:buNone/>
            </a:pPr>
            <a:r>
              <a:rPr lang="da-DK" sz="1900" b="1" dirty="0"/>
              <a:t>91701000: </a:t>
            </a:r>
            <a:r>
              <a:rPr lang="da-DK" sz="1900" dirty="0"/>
              <a:t>Benyttes ved indtægter/udgifter som er bogført i R2025 men skulle have været i R2026</a:t>
            </a:r>
          </a:p>
          <a:p>
            <a:pPr marL="0" indent="0">
              <a:buNone/>
            </a:pPr>
            <a:r>
              <a:rPr lang="da-DK" sz="1900" b="1" dirty="0"/>
              <a:t>91401099: </a:t>
            </a:r>
            <a:r>
              <a:rPr lang="da-DK" sz="1900" dirty="0"/>
              <a:t>Benyttes ved </a:t>
            </a:r>
            <a:r>
              <a:rPr lang="da-DK" sz="1900" u="sng" dirty="0"/>
              <a:t>tilgodehavender</a:t>
            </a:r>
            <a:r>
              <a:rPr lang="da-DK" sz="1900" dirty="0"/>
              <a:t> der er bogført i R2026 men skulle have været i R2025</a:t>
            </a:r>
          </a:p>
          <a:p>
            <a:pPr marL="0" indent="0">
              <a:buNone/>
            </a:pPr>
            <a:r>
              <a:rPr lang="da-DK" sz="1900" b="1" dirty="0"/>
              <a:t>95601099: </a:t>
            </a:r>
            <a:r>
              <a:rPr lang="da-DK" sz="1900" dirty="0"/>
              <a:t>Benyttes ved </a:t>
            </a:r>
            <a:r>
              <a:rPr lang="da-DK" sz="1900" u="sng" dirty="0"/>
              <a:t>gæld</a:t>
            </a:r>
            <a:r>
              <a:rPr lang="da-DK" sz="1900" dirty="0"/>
              <a:t> (fakturaer) der er bogført i R2026 men skulle have været i R2025</a:t>
            </a:r>
          </a:p>
          <a:p>
            <a:pPr marL="0" indent="0">
              <a:buNone/>
            </a:pPr>
            <a:r>
              <a:rPr lang="da-DK" sz="1900" b="1" dirty="0"/>
              <a:t>95600560: </a:t>
            </a:r>
            <a:r>
              <a:rPr lang="da-DK" sz="1900" dirty="0"/>
              <a:t>Benyttes ved </a:t>
            </a:r>
            <a:r>
              <a:rPr lang="da-DK" sz="1900" dirty="0" err="1"/>
              <a:t>udgiftsrestancebogføringer</a:t>
            </a:r>
            <a:r>
              <a:rPr lang="da-DK" sz="1900" dirty="0"/>
              <a:t> (faktura vedr. R2025 som først kommer i 2026)</a:t>
            </a:r>
          </a:p>
          <a:p>
            <a:pPr marL="0" indent="0">
              <a:buNone/>
            </a:pPr>
            <a:r>
              <a:rPr lang="da-DK" sz="1900" b="1" dirty="0"/>
              <a:t>91500560: </a:t>
            </a:r>
            <a:r>
              <a:rPr lang="da-DK" sz="1900" dirty="0"/>
              <a:t>Benyttes ved </a:t>
            </a:r>
            <a:r>
              <a:rPr lang="da-DK" sz="1900" dirty="0" err="1"/>
              <a:t>indtægtsrestancebogføringer</a:t>
            </a:r>
            <a:r>
              <a:rPr lang="da-DK" sz="1900" dirty="0"/>
              <a:t> (indtægter man regner med først kommer ind i banken i 2026, men som vedrører R2025)</a:t>
            </a:r>
            <a:endParaRPr lang="da-DK" sz="1900" b="1" dirty="0"/>
          </a:p>
          <a:p>
            <a:pPr marL="0" indent="0">
              <a:buNone/>
            </a:pPr>
            <a:endParaRPr lang="da-DK" sz="1900" b="1" u="sng" dirty="0"/>
          </a:p>
          <a:p>
            <a:pPr marL="0" indent="0">
              <a:buNone/>
            </a:pPr>
            <a:endParaRPr lang="da-DK" sz="1900" b="1" u="sng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07A750-AC39-1259-B1FB-2B8F9BE0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813079"/>
          </a:xfrm>
        </p:spPr>
        <p:txBody>
          <a:bodyPr anchor="b">
            <a:normAutofit fontScale="90000"/>
          </a:bodyPr>
          <a:lstStyle/>
          <a:p>
            <a:br>
              <a:rPr lang="da-DK" sz="4100" dirty="0"/>
            </a:br>
            <a:r>
              <a:rPr lang="da-DK" sz="4100" i="1" dirty="0"/>
              <a:t>Eksempel på postering fra 2025 til 2026</a:t>
            </a: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1B397D6A-B842-2E4B-ACEB-B26EC67EC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da-DK" sz="2000">
                <a:ea typeface="Open Sans"/>
                <a:cs typeface="Open Sans"/>
              </a:rPr>
            </a:br>
            <a:r>
              <a:rPr lang="da-DK" sz="2000">
                <a:ea typeface="Open Sans"/>
                <a:cs typeface="Open Sans"/>
              </a:rPr>
              <a:t>Udgift der er bogført i dec. 2025, men som skulle have været bogført i 2026.</a:t>
            </a:r>
            <a:br>
              <a:rPr lang="da-DK" sz="2000">
                <a:ea typeface="Open Sans"/>
                <a:cs typeface="Open Sans"/>
              </a:rPr>
            </a:br>
            <a:r>
              <a:rPr lang="da-DK" sz="2000" b="1">
                <a:ea typeface="Open Sans"/>
                <a:cs typeface="Open Sans"/>
              </a:rPr>
              <a:t>2 bilag: </a:t>
            </a:r>
            <a:r>
              <a:rPr lang="da-DK" sz="2000" u="sng">
                <a:ea typeface="Open Sans"/>
                <a:cs typeface="Open Sans"/>
              </a:rPr>
              <a:t>Ét</a:t>
            </a:r>
            <a:r>
              <a:rPr lang="da-DK" sz="2000">
                <a:ea typeface="Open Sans"/>
                <a:cs typeface="Open Sans"/>
              </a:rPr>
              <a:t> der posterer det væk fra R2025 og </a:t>
            </a:r>
            <a:r>
              <a:rPr lang="da-DK" sz="2000" u="sng">
                <a:ea typeface="Open Sans"/>
                <a:cs typeface="Open Sans"/>
              </a:rPr>
              <a:t>ét</a:t>
            </a:r>
            <a:r>
              <a:rPr lang="da-DK" sz="2000">
                <a:ea typeface="Open Sans"/>
                <a:cs typeface="Open Sans"/>
              </a:rPr>
              <a:t> der posterer det korrekt i 2026 (supplementspostering)</a:t>
            </a:r>
          </a:p>
          <a:p>
            <a:pPr marL="0" indent="0">
              <a:buNone/>
            </a:pPr>
            <a:endParaRPr lang="da-DK" sz="200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da-DK" sz="2000">
                <a:ea typeface="Open Sans"/>
                <a:cs typeface="Open Sans"/>
              </a:rPr>
              <a:t>Omposteringsbilag 1 (2):</a:t>
            </a:r>
          </a:p>
          <a:p>
            <a:pPr marL="0" indent="0">
              <a:buNone/>
            </a:pPr>
            <a:endParaRPr lang="da-DK" sz="2000">
              <a:ea typeface="Open Sans"/>
              <a:cs typeface="Open Sans"/>
            </a:endParaRPr>
          </a:p>
          <a:p>
            <a:pPr marL="0" indent="0">
              <a:buNone/>
            </a:pPr>
            <a:endParaRPr lang="da-DK" sz="2000">
              <a:ea typeface="Open Sans"/>
              <a:cs typeface="Open Sans"/>
            </a:endParaRPr>
          </a:p>
          <a:p>
            <a:pPr marL="0" indent="0">
              <a:buNone/>
            </a:pPr>
            <a:endParaRPr lang="da-DK" sz="2000">
              <a:ea typeface="Open Sans"/>
              <a:cs typeface="Open Sans"/>
            </a:endParaRPr>
          </a:p>
          <a:p>
            <a:endParaRPr lang="da-DK" sz="200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F713EB7-9F8A-5E40-2102-DC7FBD451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1897" y="3319670"/>
            <a:ext cx="5150277" cy="225324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8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56CD5D-E4B2-0518-DC3E-E5E2CC72C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781699"/>
          </a:xfrm>
        </p:spPr>
        <p:txBody>
          <a:bodyPr anchor="b">
            <a:normAutofit fontScale="90000"/>
          </a:bodyPr>
          <a:lstStyle/>
          <a:p>
            <a:br>
              <a:rPr lang="da-DK" sz="4100" dirty="0"/>
            </a:br>
            <a:r>
              <a:rPr lang="da-DK" sz="4100" i="1" dirty="0"/>
              <a:t>- Fortsat</a:t>
            </a:r>
            <a:endParaRPr lang="da-DK" sz="41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7C2D6A-5FF3-ACF6-BCA6-F01DD5D5A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/>
              <a:t>Omposteringsbilag 2(2)</a:t>
            </a:r>
          </a:p>
          <a:p>
            <a:pPr marL="0" indent="0">
              <a:buNone/>
            </a:pPr>
            <a:endParaRPr lang="da-DK" sz="200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DE9F5EF-30D2-93CD-5EFA-63208B5C1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253381"/>
            <a:ext cx="5150277" cy="217599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6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61EAE8DC-5B04-3B59-E9B7-E4FB92DE7D99}"/>
              </a:ext>
            </a:extLst>
          </p:cNvPr>
          <p:cNvSpPr txBox="1"/>
          <p:nvPr/>
        </p:nvSpPr>
        <p:spPr>
          <a:xfrm>
            <a:off x="793662" y="386930"/>
            <a:ext cx="10268148" cy="1028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Eksempel </a:t>
            </a:r>
            <a:r>
              <a:rPr lang="en-US" sz="40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postering </a:t>
            </a:r>
            <a:r>
              <a:rPr lang="en-US" sz="40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af</a:t>
            </a: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udgift</a:t>
            </a: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fra</a:t>
            </a: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2026 </a:t>
            </a:r>
            <a:r>
              <a:rPr lang="en-US" sz="40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til</a:t>
            </a:r>
            <a:r>
              <a:rPr lang="en-US" sz="40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ED701E-048A-34C8-7F34-73AD9BBEE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r>
              <a:rPr lang="en-US" sz="2000" dirty="0" err="1"/>
              <a:t>Udgift</a:t>
            </a:r>
            <a:r>
              <a:rPr lang="en-US" sz="2000" dirty="0"/>
              <a:t> der er </a:t>
            </a:r>
            <a:r>
              <a:rPr lang="en-US" sz="2000" dirty="0" err="1"/>
              <a:t>bogført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jan</a:t>
            </a:r>
            <a:r>
              <a:rPr lang="en-US" sz="2000" dirty="0"/>
              <a:t> 2026 (</a:t>
            </a:r>
            <a:r>
              <a:rPr lang="en-US" sz="2000" dirty="0" err="1"/>
              <a:t>Periode</a:t>
            </a:r>
            <a:r>
              <a:rPr lang="en-US" sz="2000" dirty="0"/>
              <a:t> 1/R2026), men 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skulle</a:t>
            </a:r>
            <a:r>
              <a:rPr lang="en-US" sz="2000" dirty="0"/>
              <a:t> have </a:t>
            </a:r>
            <a:r>
              <a:rPr lang="en-US" sz="2000" dirty="0" err="1"/>
              <a:t>været</a:t>
            </a:r>
            <a:r>
              <a:rPr lang="en-US" sz="2000" dirty="0"/>
              <a:t> </a:t>
            </a:r>
            <a:r>
              <a:rPr lang="en-US" sz="2000" dirty="0" err="1"/>
              <a:t>bogført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R2025. </a:t>
            </a:r>
          </a:p>
          <a:p>
            <a:pPr marL="0"/>
            <a:r>
              <a:rPr lang="en-US" sz="2000" dirty="0"/>
              <a:t>2 </a:t>
            </a:r>
            <a:r>
              <a:rPr lang="en-US" sz="2000" dirty="0" err="1"/>
              <a:t>bilag</a:t>
            </a:r>
            <a:r>
              <a:rPr lang="en-US" sz="2000" dirty="0"/>
              <a:t>: </a:t>
            </a:r>
            <a:r>
              <a:rPr lang="en-US" sz="2000" u="sng" dirty="0" err="1"/>
              <a:t>Ét</a:t>
            </a:r>
            <a:r>
              <a:rPr lang="en-US" sz="2000" dirty="0"/>
              <a:t> der </a:t>
            </a:r>
            <a:r>
              <a:rPr lang="en-US" sz="2000" dirty="0" err="1"/>
              <a:t>omposterer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2026 og </a:t>
            </a:r>
            <a:r>
              <a:rPr lang="en-US" sz="2000" u="sng" dirty="0" err="1"/>
              <a:t>ét</a:t>
            </a:r>
            <a:r>
              <a:rPr lang="en-US" sz="2000" dirty="0"/>
              <a:t> der </a:t>
            </a:r>
            <a:r>
              <a:rPr lang="en-US" sz="2000" dirty="0" err="1"/>
              <a:t>posterer</a:t>
            </a:r>
            <a:r>
              <a:rPr lang="en-US" sz="2000" dirty="0"/>
              <a:t> det </a:t>
            </a:r>
            <a:r>
              <a:rPr lang="en-US" sz="2000" dirty="0" err="1"/>
              <a:t>korrekt</a:t>
            </a:r>
            <a:r>
              <a:rPr lang="en-US" sz="2000" dirty="0"/>
              <a:t> </a:t>
            </a:r>
            <a:r>
              <a:rPr lang="en-US" sz="2000" dirty="0" err="1"/>
              <a:t>ind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R2025(</a:t>
            </a:r>
            <a:r>
              <a:rPr lang="en-US" sz="2000" dirty="0" err="1"/>
              <a:t>supplementspostering</a:t>
            </a:r>
            <a:r>
              <a:rPr lang="en-US" sz="2000" dirty="0"/>
              <a:t>)</a:t>
            </a:r>
          </a:p>
          <a:p>
            <a:pPr marL="0"/>
            <a:endParaRPr lang="en-US" sz="20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35A8919-1B69-C9D6-D306-6A4A7189B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240506"/>
            <a:ext cx="5150277" cy="220174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1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E3949B-4E6E-0A0F-4BF4-F440481B0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802329"/>
          </a:xfrm>
        </p:spPr>
        <p:txBody>
          <a:bodyPr anchor="b">
            <a:normAutofit/>
          </a:bodyPr>
          <a:lstStyle/>
          <a:p>
            <a:r>
              <a:rPr lang="da-DK" sz="4100" i="1" dirty="0"/>
              <a:t>- Fortsat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28BEAC-7806-3F31-EDD1-4AAAA622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/>
              <a:t>Omposteringsbilag 2(2)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endParaRPr lang="da-DK" sz="200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9E46DC0-CF96-9912-D03A-ECD0B306D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236" y="2326292"/>
            <a:ext cx="7344574" cy="310308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2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B60E8C-7224-44A4-87A0-46A1711DD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5357-389E-B2D7-A764-9B5088CD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528" y="386930"/>
            <a:ext cx="10141799" cy="867516"/>
          </a:xfrm>
        </p:spPr>
        <p:txBody>
          <a:bodyPr anchor="b">
            <a:normAutofit/>
          </a:bodyPr>
          <a:lstStyle/>
          <a:p>
            <a:r>
              <a:rPr lang="da-DK" sz="3700" dirty="0"/>
              <a:t>Eksempel på udgiftsrestancebogføring for 2026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A32751-37A2-45C0-BE94-63D375E2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4E93247-5433-1AB0-B82A-4AE8D330DC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817" y="2500392"/>
            <a:ext cx="6291249" cy="2783877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FEF080-6E65-C37D-D059-2E51B81F4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19" y="2389218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>
                <a:ea typeface="Open Sans"/>
                <a:cs typeface="Open Sans"/>
              </a:rPr>
              <a:t>Eksempel på restancebogføring af udgifter - Vi har bestilt og modtaget en vare/ydelse, som skal på R25, men får først fakturaen i 2026.</a:t>
            </a:r>
            <a:br>
              <a:rPr lang="da-DK" sz="2000" dirty="0">
                <a:ea typeface="Open Sans"/>
                <a:cs typeface="Open Sans"/>
              </a:rPr>
            </a:br>
            <a:r>
              <a:rPr lang="da-DK" sz="2000" b="1" dirty="0">
                <a:ea typeface="Open Sans"/>
                <a:cs typeface="Open Sans"/>
              </a:rPr>
              <a:t>To omposteringsbilag + én faktura</a:t>
            </a:r>
          </a:p>
          <a:p>
            <a:pPr marL="0" indent="0">
              <a:buNone/>
            </a:pPr>
            <a:endParaRPr lang="da-DK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55FBCD-CD42-40F5-8A1B-3203F9CA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61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83D1AE-3531-9214-0D3B-45DEA1C00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137"/>
          </a:xfrm>
        </p:spPr>
        <p:txBody>
          <a:bodyPr>
            <a:normAutofit/>
          </a:bodyPr>
          <a:lstStyle/>
          <a:p>
            <a:r>
              <a:rPr lang="da-DK" sz="3700" i="1" dirty="0"/>
              <a:t>- Fortsat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1D25A0-E73A-C118-744A-6A0FE752D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600" dirty="0"/>
              <a:t>Omposteringsbilag 2(2):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3512CB3F-A0D3-DD7A-E6DD-934BFCF843BB}"/>
              </a:ext>
            </a:extLst>
          </p:cNvPr>
          <p:cNvSpPr txBox="1"/>
          <p:nvPr/>
        </p:nvSpPr>
        <p:spPr>
          <a:xfrm>
            <a:off x="516145" y="5454386"/>
            <a:ext cx="8176437" cy="615553"/>
          </a:xfrm>
          <a:prstGeom prst="rect">
            <a:avLst/>
          </a:prstGeom>
          <a:gradFill>
            <a:gsLst>
              <a:gs pos="2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0" tIns="0" rIns="0" bIns="0" rtlCol="0">
            <a:spAutoFit/>
          </a:bodyPr>
          <a:lstStyle/>
          <a:p>
            <a:r>
              <a:rPr lang="da-DK" sz="2000" b="1" i="1" dirty="0"/>
              <a:t>Når fakturaen efterfølgende modtages i 2026, skal den bogføres på </a:t>
            </a:r>
            <a:r>
              <a:rPr lang="da-DK" sz="2000" b="1" i="1" u="sng" dirty="0"/>
              <a:t>samme</a:t>
            </a:r>
            <a:r>
              <a:rPr lang="da-DK" sz="2000" b="1" i="1" dirty="0"/>
              <a:t> driftskonto, som den er restancebogført på i 2025/26.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4C64DA5-C301-A77D-8A5F-499BBB1A4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422" y="1825625"/>
            <a:ext cx="6995134" cy="296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270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F45292-DA6B-DB4D-F305-23DA735AC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da-DK" sz="5400"/>
              <a:t>Tjekliste for korrekt bogføring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6B6B6A-65F9-059C-8864-90AA4E54C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/>
              <a:t>Tjekliste/huskeliste ved bogføringer</a:t>
            </a:r>
          </a:p>
          <a:p>
            <a:pPr marL="0" indent="0">
              <a:buNone/>
            </a:pPr>
            <a:endParaRPr lang="da-DK" sz="2000"/>
          </a:p>
          <a:p>
            <a:pPr>
              <a:buFont typeface="Arial" panose="020B0604020202020204" pitchFamily="34" charset="0"/>
              <a:buChar char="•"/>
            </a:pPr>
            <a:r>
              <a:rPr lang="da-DK" sz="2000"/>
              <a:t>Ved restance-bogføringer og omposteringer mellem årene skal posteringerne være:</a:t>
            </a:r>
          </a:p>
          <a:p>
            <a:pPr marL="0" indent="0">
              <a:buNone/>
            </a:pPr>
            <a:endParaRPr lang="da-DK" sz="2000"/>
          </a:p>
          <a:p>
            <a:pPr lvl="3">
              <a:buFontTx/>
              <a:buChar char="-"/>
            </a:pPr>
            <a:r>
              <a:rPr lang="da-DK" sz="2000"/>
              <a:t>91701000: Kan være både D/K i 2025 alt efter om det er U/I</a:t>
            </a:r>
          </a:p>
          <a:p>
            <a:pPr lvl="3">
              <a:buFontTx/>
              <a:buChar char="-"/>
            </a:pPr>
            <a:r>
              <a:rPr lang="da-DK" sz="2000"/>
              <a:t>91401099: Skal ende med en Debet i R2025</a:t>
            </a:r>
          </a:p>
          <a:p>
            <a:pPr lvl="3">
              <a:buFontTx/>
              <a:buChar char="-"/>
            </a:pPr>
            <a:r>
              <a:rPr lang="da-DK" sz="2000"/>
              <a:t>95601099: Skal ende med en Kredit i R2025</a:t>
            </a:r>
          </a:p>
          <a:p>
            <a:pPr lvl="3">
              <a:buFontTx/>
              <a:buChar char="-"/>
            </a:pPr>
            <a:r>
              <a:rPr lang="da-DK" sz="2000"/>
              <a:t>95600560: Skal ende med en Kredit i R2025</a:t>
            </a:r>
          </a:p>
          <a:p>
            <a:pPr lvl="3">
              <a:buFontTx/>
              <a:buChar char="-"/>
            </a:pPr>
            <a:r>
              <a:rPr lang="da-DK" sz="2000"/>
              <a:t>91500560: Skal ende med en Debet i R2025</a:t>
            </a:r>
          </a:p>
          <a:p>
            <a:pPr marL="0" indent="0">
              <a:buNone/>
            </a:pP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670589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353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Open Sans</vt:lpstr>
      <vt:lpstr>Office-tema</vt:lpstr>
      <vt:lpstr>Supplements- og restancebogføringer 2025</vt:lpstr>
      <vt:lpstr> Eksempel på postering fra 2025 til 2026</vt:lpstr>
      <vt:lpstr> - Fortsat</vt:lpstr>
      <vt:lpstr>PowerPoint-præsentation</vt:lpstr>
      <vt:lpstr>- Fortsat</vt:lpstr>
      <vt:lpstr>Eksempel på udgiftsrestancebogføring for 2026</vt:lpstr>
      <vt:lpstr>- Fortsat</vt:lpstr>
      <vt:lpstr>Tjekliste for korrekt bogføring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Jesper Hansen Dichmann</dc:creator>
  <cp:lastModifiedBy>Jesper Hansen Dichmann</cp:lastModifiedBy>
  <cp:revision>1</cp:revision>
  <dcterms:created xsi:type="dcterms:W3CDTF">2025-12-02T10:52:56Z</dcterms:created>
  <dcterms:modified xsi:type="dcterms:W3CDTF">2025-12-02T11:10:40Z</dcterms:modified>
</cp:coreProperties>
</file>