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88" r:id="rId4"/>
  </p:sldMasterIdLst>
  <p:notesMasterIdLst>
    <p:notesMasterId r:id="rId7"/>
  </p:notesMasterIdLst>
  <p:sldIdLst>
    <p:sldId id="263" r:id="rId5"/>
    <p:sldId id="266" r:id="rId6"/>
  </p:sldIdLst>
  <p:sldSz cx="9144000" cy="6858000" type="screen4x3"/>
  <p:notesSz cx="6858000" cy="9144000"/>
  <p:embeddedFontLst>
    <p:embeddedFont>
      <p:font typeface="Aptos Black" panose="020B0004020202020204" pitchFamily="34" charset="0"/>
      <p:bold r:id="rId8"/>
      <p:boldItalic r:id="rId9"/>
    </p:embeddedFont>
    <p:embeddedFont>
      <p:font typeface="Aptos Narrow" panose="020B0004020202020204" pitchFamily="34" charset="0"/>
      <p:regular r:id="rId10"/>
      <p:bold r:id="rId11"/>
      <p:italic r:id="rId12"/>
      <p:boldItalic r:id="rId13"/>
    </p:embeddedFont>
    <p:embeddedFont>
      <p:font typeface="Arial Unicode MS" panose="020B0604020202020204" pitchFamily="34" charset="-128"/>
      <p:regular r:id="rId14"/>
    </p:embeddedFont>
    <p:embeddedFont>
      <p:font typeface="Baguet Script" panose="00000500000000000000" pitchFamily="2" charset="0"/>
      <p:regular r:id="rId15"/>
    </p:embeddedFont>
    <p:embeddedFont>
      <p:font typeface="Georgia" panose="02040502050405020303" pitchFamily="18" charset="0"/>
      <p:regular r:id="rId16"/>
      <p:bold r:id="rId17"/>
      <p:italic r:id="rId18"/>
      <p:boldItalic r:id="rId19"/>
    </p:embeddedFont>
    <p:embeddedFont>
      <p:font typeface="Segoe UI Symbol" panose="020B0502040204020203" pitchFamily="34" charset="0"/>
      <p:regular r:id="rId20"/>
    </p:embeddedFont>
  </p:embeddedFont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>
          <p15:clr>
            <a:srgbClr val="A4A3A4"/>
          </p15:clr>
        </p15:guide>
        <p15:guide id="2" orient="horz" pos="3929">
          <p15:clr>
            <a:srgbClr val="A4A3A4"/>
          </p15:clr>
        </p15:guide>
        <p15:guide id="3" orient="horz" pos="368">
          <p15:clr>
            <a:srgbClr val="A4A3A4"/>
          </p15:clr>
        </p15:guide>
        <p15:guide id="4" orient="horz" pos="2560">
          <p15:clr>
            <a:srgbClr val="A4A3A4"/>
          </p15:clr>
        </p15:guide>
        <p15:guide id="5" orient="horz" pos="2441">
          <p15:clr>
            <a:srgbClr val="A4A3A4"/>
          </p15:clr>
        </p15:guide>
        <p15:guide id="6" orient="horz" pos="96">
          <p15:clr>
            <a:srgbClr val="A4A3A4"/>
          </p15:clr>
        </p15:guide>
        <p15:guide id="7" orient="horz" pos="4133">
          <p15:clr>
            <a:srgbClr val="A4A3A4"/>
          </p15:clr>
        </p15:guide>
        <p15:guide id="8" orient="horz" pos="28" userDrawn="1">
          <p15:clr>
            <a:srgbClr val="A4A3A4"/>
          </p15:clr>
        </p15:guide>
        <p15:guide id="9" pos="317">
          <p15:clr>
            <a:srgbClr val="A4A3A4"/>
          </p15:clr>
        </p15:guide>
        <p15:guide id="10" pos="5443">
          <p15:clr>
            <a:srgbClr val="A4A3A4"/>
          </p15:clr>
        </p15:guide>
        <p15:guide id="11" pos="2821">
          <p15:clr>
            <a:srgbClr val="A4A3A4"/>
          </p15:clr>
        </p15:guide>
        <p15:guide id="12" pos="2939">
          <p15:clr>
            <a:srgbClr val="A4A3A4"/>
          </p15:clr>
        </p15:guide>
        <p15:guide id="13" pos="105">
          <p15:clr>
            <a:srgbClr val="A4A3A4"/>
          </p15:clr>
        </p15:guide>
        <p15:guide id="14" pos="5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7F7F7F"/>
    <a:srgbClr val="FFDD00"/>
    <a:srgbClr val="BF1F24"/>
    <a:srgbClr val="F7931C"/>
    <a:srgbClr val="7AC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9EDE5-AB77-4AEB-8FD2-61DA47BF3758}" v="15" dt="2025-03-25T08:24:13.864"/>
    <p1510:client id="{2D9BA8EE-90A8-4E02-953B-D92848EFBA21}" v="2" dt="2025-03-25T08:27:11.766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860" y="318"/>
      </p:cViewPr>
      <p:guideLst>
        <p:guide orient="horz" pos="1071"/>
        <p:guide orient="horz" pos="3929"/>
        <p:guide orient="horz" pos="368"/>
        <p:guide orient="horz" pos="2560"/>
        <p:guide orient="horz" pos="2441"/>
        <p:guide orient="horz" pos="96"/>
        <p:guide orient="horz" pos="4133"/>
        <p:guide orient="horz" pos="28"/>
        <p:guide pos="317"/>
        <p:guide pos="5443"/>
        <p:guide pos="2821"/>
        <p:guide pos="2939"/>
        <p:guide pos="105"/>
        <p:guide pos="5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4.fntdata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8.fntdata"/><Relationship Id="rId23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gitte Lund" userId="S::bln@albertslund.dk::2ca2c67b-d3f5-435c-b7e4-87bf579731c9" providerId="AD" clId="Web-{2D9BA8EE-90A8-4E02-953B-D92848EFBA21}"/>
    <pc:docChg chg="delSld">
      <pc:chgData name="Birgitte Lund" userId="S::bln@albertslund.dk::2ca2c67b-d3f5-435c-b7e4-87bf579731c9" providerId="AD" clId="Web-{2D9BA8EE-90A8-4E02-953B-D92848EFBA21}" dt="2025-03-25T08:27:11.766" v="1"/>
      <pc:docMkLst>
        <pc:docMk/>
      </pc:docMkLst>
      <pc:sldChg chg="del">
        <pc:chgData name="Birgitte Lund" userId="S::bln@albertslund.dk::2ca2c67b-d3f5-435c-b7e4-87bf579731c9" providerId="AD" clId="Web-{2D9BA8EE-90A8-4E02-953B-D92848EFBA21}" dt="2025-03-25T08:27:09.876" v="0"/>
        <pc:sldMkLst>
          <pc:docMk/>
          <pc:sldMk cId="0" sldId="256"/>
        </pc:sldMkLst>
      </pc:sldChg>
      <pc:sldChg chg="del">
        <pc:chgData name="Birgitte Lund" userId="S::bln@albertslund.dk::2ca2c67b-d3f5-435c-b7e4-87bf579731c9" providerId="AD" clId="Web-{2D9BA8EE-90A8-4E02-953B-D92848EFBA21}" dt="2025-03-25T08:27:11.766" v="1"/>
        <pc:sldMkLst>
          <pc:docMk/>
          <pc:sldMk cId="2775169038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75D998-57E5-48B9-8D5D-41860F536BB6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20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88304" y="1908000"/>
            <a:ext cx="7589610" cy="1618714"/>
          </a:xfrm>
        </p:spPr>
        <p:txBody>
          <a:bodyPr anchor="b" anchorCtr="0"/>
          <a:lstStyle>
            <a:lvl1pPr>
              <a:lnSpc>
                <a:spcPct val="83000"/>
              </a:lnSpc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Klik, og tilføj titel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0184" y="3814166"/>
            <a:ext cx="743959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pic>
        <p:nvPicPr>
          <p:cNvPr id="3" name="Billede 2" descr="Et billede, der indeholder Font/skrifttype, tekst, sort&#10;&#10;Automatisk genereret beskrivelse">
            <a:extLst>
              <a:ext uri="{FF2B5EF4-FFF2-40B4-BE49-F238E27FC236}">
                <a16:creationId xmlns:a16="http://schemas.microsoft.com/office/drawing/2014/main" id="{D29AF4A2-123A-4D7C-9F56-1DC38B8152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653027"/>
            <a:ext cx="6984776" cy="1060957"/>
          </a:xfrm>
          <a:prstGeom prst="rect">
            <a:avLst/>
          </a:prstGeom>
        </p:spPr>
      </p:pic>
      <p:pic>
        <p:nvPicPr>
          <p:cNvPr id="10" name="Billede 9" descr="Et billede, der indeholder tekst, Font/skrifttype, Grafik, logo&#10;&#10;Automatisk genereret beskrivelse">
            <a:extLst>
              <a:ext uri="{FF2B5EF4-FFF2-40B4-BE49-F238E27FC236}">
                <a16:creationId xmlns:a16="http://schemas.microsoft.com/office/drawing/2014/main" id="{932FA2D8-2FD4-25F3-0BE4-15E7F6381A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67258"/>
            <a:ext cx="1546089" cy="302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584201"/>
            <a:ext cx="8137525" cy="5653112"/>
          </a:xfrm>
        </p:spPr>
        <p:txBody>
          <a:bodyPr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82682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9975" y="584200"/>
            <a:ext cx="3761985" cy="2519931"/>
          </a:xfrm>
        </p:spPr>
        <p:txBody>
          <a:bodyPr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Klik, og tilføj titel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237" y="3360904"/>
            <a:ext cx="3761985" cy="703096"/>
          </a:xfrm>
        </p:spPr>
        <p:txBody>
          <a:bodyPr/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pic>
        <p:nvPicPr>
          <p:cNvPr id="9" name="Billede 8" descr="Et billede, der indeholder tegning, skitse, clipart, Stregtegning&#10;&#10;Automatisk genereret beskrivelse">
            <a:extLst>
              <a:ext uri="{FF2B5EF4-FFF2-40B4-BE49-F238E27FC236}">
                <a16:creationId xmlns:a16="http://schemas.microsoft.com/office/drawing/2014/main" id="{D88997D3-F0E1-D803-0CDD-0B5370E108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402" y="700263"/>
            <a:ext cx="4210623" cy="5356448"/>
          </a:xfrm>
          <a:prstGeom prst="rect">
            <a:avLst/>
          </a:prstGeom>
        </p:spPr>
      </p:pic>
      <p:pic>
        <p:nvPicPr>
          <p:cNvPr id="13" name="Billede 12" descr="Et billede, der indeholder tekst, Font/skrifttype, Grafik, logo&#10;&#10;Automatisk genereret beskrivelse">
            <a:extLst>
              <a:ext uri="{FF2B5EF4-FFF2-40B4-BE49-F238E27FC236}">
                <a16:creationId xmlns:a16="http://schemas.microsoft.com/office/drawing/2014/main" id="{A921D6FD-9744-F42D-BF1F-FD8B293F9B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51238"/>
            <a:ext cx="1397049" cy="27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9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194160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600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24284"/>
            <a:ext cx="8137525" cy="4537075"/>
          </a:xfrm>
        </p:spPr>
        <p:txBody>
          <a:bodyPr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FBA93475-EB9A-8129-CD56-A4F71E4496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99265" y="579513"/>
            <a:ext cx="4280408" cy="544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9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verskrift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01616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099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665662" y="4064000"/>
            <a:ext cx="3975100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79206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0296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665662" y="4064000"/>
            <a:ext cx="3975101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36843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304800"/>
            <a:ext cx="9144000" cy="5220816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910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k for at redigere titeltypografien i masteren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3238" y="1700214"/>
            <a:ext cx="3975100" cy="453707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65662" y="1700214"/>
            <a:ext cx="3975101" cy="3961034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6800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3238" y="1700214"/>
            <a:ext cx="3975100" cy="3745010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65662" y="1700214"/>
            <a:ext cx="3975101" cy="38890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03719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4326" y="584201"/>
            <a:ext cx="8176437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00213"/>
            <a:ext cx="8137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02E9491-2522-59DC-9C2A-9935FD1FC70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058" y="5677001"/>
            <a:ext cx="6876252" cy="1044473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91C299E8-6CC6-A87D-BE16-36DB0C90F80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9893" y="6353803"/>
            <a:ext cx="1388542" cy="2713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0" r:id="rId10"/>
    <p:sldLayoutId id="2147483787" r:id="rId11"/>
    <p:sldLayoutId id="2147483664" r:id="rId12"/>
    <p:sldLayoutId id="2147483665" r:id="rId13"/>
  </p:sldLayoutIdLst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9pPr>
    </p:titleStyle>
    <p:bodyStyle>
      <a:lvl1pPr marL="324000" indent="-3240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640800" indent="-284400" algn="l" rtl="0" eaLnBrk="1" fontAlgn="base" hangingPunct="1">
        <a:spcBef>
          <a:spcPct val="20000"/>
        </a:spcBef>
        <a:spcAft>
          <a:spcPct val="0"/>
        </a:spcAft>
        <a:buChar char="–"/>
        <a:defRPr sz="1800" i="1">
          <a:solidFill>
            <a:schemeClr val="tx1"/>
          </a:solidFill>
          <a:latin typeface="+mn-lt"/>
        </a:defRPr>
      </a:lvl2pPr>
      <a:lvl3pPr marL="871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+mn-lt"/>
        </a:defRPr>
      </a:lvl3pPr>
      <a:lvl4pPr marL="1126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+mn-lt"/>
        </a:defRPr>
      </a:lvl4pPr>
      <a:lvl5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5pPr>
      <a:lvl6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6pPr>
      <a:lvl7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7pPr>
      <a:lvl8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8pPr>
      <a:lvl9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F6E1090-8C8C-8711-18F2-7A209880E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305209"/>
              </p:ext>
            </p:extLst>
          </p:nvPr>
        </p:nvGraphicFramePr>
        <p:xfrm>
          <a:off x="254580" y="296804"/>
          <a:ext cx="8631941" cy="500280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71206">
                  <a:extLst>
                    <a:ext uri="{9D8B030D-6E8A-4147-A177-3AD203B41FA5}">
                      <a16:colId xmlns:a16="http://schemas.microsoft.com/office/drawing/2014/main" val="1640825978"/>
                    </a:ext>
                  </a:extLst>
                </a:gridCol>
                <a:gridCol w="3306959">
                  <a:extLst>
                    <a:ext uri="{9D8B030D-6E8A-4147-A177-3AD203B41FA5}">
                      <a16:colId xmlns:a16="http://schemas.microsoft.com/office/drawing/2014/main" val="1031473808"/>
                    </a:ext>
                  </a:extLst>
                </a:gridCol>
                <a:gridCol w="963444">
                  <a:extLst>
                    <a:ext uri="{9D8B030D-6E8A-4147-A177-3AD203B41FA5}">
                      <a16:colId xmlns:a16="http://schemas.microsoft.com/office/drawing/2014/main" val="2873368341"/>
                    </a:ext>
                  </a:extLst>
                </a:gridCol>
                <a:gridCol w="963444">
                  <a:extLst>
                    <a:ext uri="{9D8B030D-6E8A-4147-A177-3AD203B41FA5}">
                      <a16:colId xmlns:a16="http://schemas.microsoft.com/office/drawing/2014/main" val="1294866184"/>
                    </a:ext>
                  </a:extLst>
                </a:gridCol>
                <a:gridCol w="963444">
                  <a:extLst>
                    <a:ext uri="{9D8B030D-6E8A-4147-A177-3AD203B41FA5}">
                      <a16:colId xmlns:a16="http://schemas.microsoft.com/office/drawing/2014/main" val="3953870983"/>
                    </a:ext>
                  </a:extLst>
                </a:gridCol>
                <a:gridCol w="963444">
                  <a:extLst>
                    <a:ext uri="{9D8B030D-6E8A-4147-A177-3AD203B41FA5}">
                      <a16:colId xmlns:a16="http://schemas.microsoft.com/office/drawing/2014/main" val="1574958800"/>
                    </a:ext>
                  </a:extLst>
                </a:gridCol>
              </a:tblGrid>
              <a:tr h="170147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da-DK" sz="11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HVOR må du arbejde med HVAD</a:t>
                      </a:r>
                    </a:p>
                    <a:p>
                      <a:pPr lvl="0" algn="ctr">
                        <a:buNone/>
                      </a:pPr>
                      <a:endParaRPr lang="da-DK" sz="1100" b="1" i="0" u="none" strike="noStrike" noProof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597005"/>
                  </a:ext>
                </a:extLst>
              </a:tr>
              <a:tr h="638051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Findes der følsomme/ fortrolige data i dokumentet?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Dokumentets type og formål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OneDrive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Teams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SBSYS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9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Fagsystemer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082719"/>
                  </a:ext>
                </a:extLst>
              </a:tr>
              <a:tr h="797561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JA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Dokumenter med følsomme eller fortrolige (person)oplysninger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, herunder sagsbehandling samt billeder. </a:t>
                      </a:r>
                      <a:endParaRPr lang="da-DK" sz="1400" noProof="1">
                        <a:latin typeface="Aptos Narrow"/>
                      </a:endParaRPr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               </a:t>
                      </a:r>
                      <a:endParaRPr lang="da-DK" sz="1400" noProof="1">
                        <a:latin typeface="Aptos Narrow"/>
                      </a:endParaRPr>
                    </a:p>
                    <a:p>
                      <a:pPr lvl="0" algn="l">
                        <a:buNone/>
                      </a:pPr>
                      <a:endParaRPr lang="da-DK" sz="800" b="0" i="0" u="none" strike="noStrike" noProof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7144" marR="7144" marT="7144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400" b="0" i="0" u="none" strike="noStrike" noProof="1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400" b="1" i="0" u="none" strike="noStrike" noProof="1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400" b="0" i="0" u="none" strike="noStrike" noProof="1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400" b="1" i="0" u="none" strike="noStrike" noProof="1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114599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NEJ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Sagsbehandling af journaliseringspligtige dokumenter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(i arbejdsprocessen, indtil der sker journalisering)                           </a:t>
                      </a:r>
                      <a:endParaRPr lang="en-US" sz="1400"/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Dokumenter knyttet til kommunens sagsbehandlign og virke, som</a:t>
                      </a:r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ikke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indeholder følsomme eller fortrolige oplysninger, fx afgørelser, begrundelser, aftaler eller kontrakter.</a:t>
                      </a:r>
                    </a:p>
                  </a:txBody>
                  <a:tcPr marL="7144" marR="7144" marT="7144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834387"/>
                  </a:ext>
                </a:extLst>
              </a:tr>
              <a:tr h="617837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NEJ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Projektarbejde eller arbejdsgrupper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.          </a:t>
                      </a:r>
                      <a:endParaRPr lang="da-DK" sz="1400" noProof="1">
                        <a:latin typeface="Aptos Narrow"/>
                      </a:endParaRPr>
                    </a:p>
                    <a:p>
                      <a:pPr lvl="0" algn="l">
                        <a:buNone/>
                      </a:pPr>
                      <a:endParaRPr lang="da-DK" sz="800" b="0" i="0" u="none" strike="noStrike" noProof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 Fx projektdokumenter, analyser, referater/dagsordner undervejs i arbejde, indtil det journaliseres.</a:t>
                      </a:r>
                    </a:p>
                  </a:txBody>
                  <a:tcPr marL="7144" marR="7144" marT="7144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  <a:endParaRPr lang="da-DK" sz="1400"/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857035"/>
                  </a:ext>
                </a:extLst>
              </a:tr>
              <a:tr h="967709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NEJ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Information og videndeling på fx afdelingsniveau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.           </a:t>
                      </a:r>
                      <a:endParaRPr lang="en-US" sz="1400"/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                </a:t>
                      </a:r>
                      <a:endParaRPr lang="en-US" sz="1400"/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 Skal være tilgængelig, selv om du stopper i kommunen. Fx arbejdsgange, referater/dagsordner fra personalemøder osv.</a:t>
                      </a:r>
                    </a:p>
                  </a:txBody>
                  <a:tcPr marL="7144" marR="7144" marT="7144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400" b="0" i="0" u="none" strike="noStrike" noProof="1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400" b="1" i="0" u="none" strike="noStrike" noProof="1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79295"/>
                  </a:ext>
                </a:extLst>
              </a:tr>
              <a:tr h="841534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NEJ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800" b="1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Noter eller opgaver</a:t>
                      </a: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, der skal løses af flere personer og kræver deling af enkelte filer. </a:t>
                      </a:r>
                      <a:endParaRPr lang="en-US" sz="1400" dirty="0"/>
                    </a:p>
                    <a:p>
                      <a:pPr lvl="0" algn="l">
                        <a:buNone/>
                      </a:pPr>
                      <a:endParaRPr lang="da-DK" sz="800" b="0" i="0" u="none" strike="noStrike" noProof="1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  <a:p>
                      <a:pPr lvl="0" algn="l">
                        <a:buNone/>
                      </a:pPr>
                      <a:r>
                        <a:rPr lang="da-DK" sz="800" b="0" i="0" u="none" strike="noStrike" noProof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(Er det egne personlige noter, må de gerne ligge i OneDrive, de forsvinder ved ansættelsesophør)</a:t>
                      </a:r>
                    </a:p>
                    <a:p>
                      <a:pPr lvl="0" algn="l">
                        <a:buNone/>
                      </a:pPr>
                      <a:endParaRPr lang="en-US" sz="1400" dirty="0"/>
                    </a:p>
                  </a:txBody>
                  <a:tcPr marL="7144" marR="7144" marT="7144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a-DK" sz="2400" b="1" i="0" u="none" strike="noStrike" noProof="1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400" b="0" i="0" u="none" strike="noStrike" noProof="1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en-US" sz="1400"/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da-DK" sz="2400" b="1" i="0" u="none" strike="noStrike" noProof="1">
                          <a:solidFill>
                            <a:srgbClr val="92D050"/>
                          </a:solidFill>
                          <a:effectLst/>
                          <a:latin typeface="Segoe UI Symbol"/>
                        </a:rPr>
                        <a:t>✓</a:t>
                      </a:r>
                      <a:endParaRPr lang="en-US" sz="1400" dirty="0"/>
                    </a:p>
                  </a:txBody>
                  <a:tcPr marL="7144" marR="7144" marT="7144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714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4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B389BD3-03D9-A39A-4793-47AA04B4C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762186"/>
              </p:ext>
            </p:extLst>
          </p:nvPr>
        </p:nvGraphicFramePr>
        <p:xfrm>
          <a:off x="105033" y="263403"/>
          <a:ext cx="9035938" cy="5625776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946687">
                  <a:extLst>
                    <a:ext uri="{9D8B030D-6E8A-4147-A177-3AD203B41FA5}">
                      <a16:colId xmlns:a16="http://schemas.microsoft.com/office/drawing/2014/main" val="372675194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57180404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48347779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35696415"/>
                    </a:ext>
                  </a:extLst>
                </a:gridCol>
                <a:gridCol w="1400619">
                  <a:extLst>
                    <a:ext uri="{9D8B030D-6E8A-4147-A177-3AD203B41FA5}">
                      <a16:colId xmlns:a16="http://schemas.microsoft.com/office/drawing/2014/main" val="1339803254"/>
                    </a:ext>
                  </a:extLst>
                </a:gridCol>
              </a:tblGrid>
              <a:tr h="364418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                                                                      Systemernes MULIGHEDER og BEGRÆNSNINGER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3057395"/>
                  </a:ext>
                </a:extLst>
              </a:tr>
              <a:tr h="412549">
                <a:tc>
                  <a:txBody>
                    <a:bodyPr/>
                    <a:lstStyle/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OneDrive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Dine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personlige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arbejdsdokumenter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Teams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Vores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fælles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arbejdsdokumenter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SBSYS og 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Fagsystemer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Vores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bevaringsværdige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dokumenter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Sharepoint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Vores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fælles</a:t>
                      </a:r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 </a:t>
                      </a:r>
                      <a:r>
                        <a:rPr lang="en-US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hukommelse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9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986854"/>
                  </a:ext>
                </a:extLst>
              </a:tr>
              <a:tr h="1870227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Det kan du med systemet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Skrive dine egne kladder ▪ Dele dokumenter og samarbejde med et par kolleger, indtil dokumentet lægges i rette system.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Have samtaler, møder og chatte med kolleger </a:t>
                      </a:r>
                    </a:p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Oprette teams til brug for din afdeling eller for afgrænsede opgaver </a:t>
                      </a:r>
                    </a:p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Dele dokumenter med dit team og skrive i dem samtidig, så I undgår flere forskellige dokumentversioner </a:t>
                      </a:r>
                    </a:p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Lave projektsamarbejde.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Arbejde på den sikreste måde med dokumenter og oplysninger. Hvis du er i tvivl, er det altid sikrest at arbejde i enten SBSYS eller fagsystem. Andre løsninger kan dog være bedre til at samarbejde med andre.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Lagring af filer i skyen og deling af dem med dit team eller din organisation ved hjælp af robust tilladelsesstyring oprettelse af funktionsrige websteder , der skal føjes til din Teams-kanal.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418070"/>
                  </a:ext>
                </a:extLst>
              </a:tr>
              <a:tr h="1392071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Fordele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Du og dine kolleger kan redigere samme dokument på samme tid.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Du og dine kolleger kan redigere samme dokument på samme tid </a:t>
                      </a:r>
                    </a:p>
                    <a:p>
                      <a:pPr algn="l" fontAlgn="b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Dokumenter forsvinder ikke, selvom en medarbejder stopper ▪ Nemt at journalisere med SBSYS-app fra Teams.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Du sikrer, at du arbejder i et system, hvor dit dokument bliver journaliseret.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Du og dine kolleger kan redigere samme dokument på samme tid igennem OneDrive eller Teams</a:t>
                      </a:r>
                    </a:p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Sharepoint er vores fælles hukommelse, til de filer, der ikke kan journaliseres I et fagsystem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330867"/>
                  </a:ext>
                </a:extLst>
              </a:tr>
              <a:tr h="770095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Begrænsninger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Dokumenter i OneDrive </a:t>
                      </a:r>
                      <a:r>
                        <a:rPr lang="da-DK" sz="12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forsvinder</a:t>
                      </a:r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, når en medarbejder stopper 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Du skal aktivt journalisere Teamets filer I SBSYS eller andet fagsystem.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▪ Kan I nogle tilfælde være lidt tungt eller besværligt, når flere skal arbejde i samme dokument.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da-DK" sz="2800" b="1" i="0" u="none" strike="noStrike" noProof="0">
                        <a:solidFill>
                          <a:srgbClr val="FF0000"/>
                        </a:solidFill>
                        <a:effectLst/>
                        <a:latin typeface="Baguet Scrip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9324059"/>
                  </a:ext>
                </a:extLst>
              </a:tr>
              <a:tr h="522562">
                <a:tc>
                  <a:txBody>
                    <a:bodyPr/>
                    <a:lstStyle/>
                    <a:p>
                      <a:pPr algn="l" fontAlgn="t"/>
                      <a:r>
                        <a:rPr lang="da-DK" sz="1100" b="1" i="0" u="none" strike="noStrike" noProof="0">
                          <a:solidFill>
                            <a:srgbClr val="000000"/>
                          </a:solidFill>
                          <a:effectLst/>
                          <a:latin typeface="Aptos Narrow"/>
                        </a:rPr>
                        <a:t>Må anvendes til følsomme eller fortrolige (person)oplysninger?</a:t>
                      </a:r>
                    </a:p>
                  </a:txBody>
                  <a:tcPr marL="9525" marR="9525" marT="9525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800" b="1" i="0" u="none" strike="noStrike" noProof="0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800" b="0" i="0" u="none" strike="noStrike" noProof="0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800" b="1" i="0" u="none" strike="noStrike" noProof="0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800" b="1" i="0" u="none" strike="noStrike" noProof="0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800" b="0" i="0" u="none" strike="noStrike" noProof="0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800" b="1" i="0" u="none" strike="noStrike" noProof="0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2800" b="1" i="0" u="none" strike="noStrike" noProof="0">
                          <a:solidFill>
                            <a:srgbClr val="3B7D23"/>
                          </a:solidFill>
                          <a:effectLst/>
                          <a:latin typeface="Segoe UI Symbol"/>
                        </a:rPr>
                        <a:t>✓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2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a-DK" sz="2800" b="1" i="0" u="none" strike="noStrike" noProof="0" dirty="0">
                          <a:solidFill>
                            <a:srgbClr val="FF0000"/>
                          </a:solidFill>
                          <a:effectLst/>
                          <a:latin typeface="Baguet Script"/>
                        </a:rPr>
                        <a:t>X</a:t>
                      </a:r>
                      <a:r>
                        <a:rPr lang="da-DK" sz="2800" b="0" i="0" u="none" strike="noStrike" noProof="0" dirty="0">
                          <a:solidFill>
                            <a:srgbClr val="FF0000"/>
                          </a:solidFill>
                          <a:effectLst/>
                          <a:latin typeface="Aptos Black"/>
                        </a:rPr>
                        <a:t> </a:t>
                      </a:r>
                      <a:endParaRPr lang="da-DK" sz="2800" b="1" i="0" u="none" strike="noStrike" noProof="0" dirty="0">
                        <a:solidFill>
                          <a:srgbClr val="FF0000"/>
                        </a:solidFill>
                        <a:effectLst/>
                        <a:latin typeface="Aptos Black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F2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622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138694"/>
      </p:ext>
    </p:extLst>
  </p:cSld>
  <p:clrMapOvr>
    <a:masterClrMapping/>
  </p:clrMapOvr>
</p:sld>
</file>

<file path=ppt/theme/theme1.xml><?xml version="1.0" encoding="utf-8"?>
<a:theme xmlns:a="http://schemas.openxmlformats.org/drawingml/2006/main" name="Albertslund Kommune">
  <a:themeElements>
    <a:clrScheme name="Brugerdefineret 2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82A8C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E82A8C"/>
      </a:hlink>
      <a:folHlink>
        <a:srgbClr val="8C8C8C"/>
      </a:folHlink>
    </a:clrScheme>
    <a:fontScheme name="Albertslund">
      <a:majorFont>
        <a:latin typeface="Open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rtlCol="0" anchor="ctr"/>
      <a:lstStyle>
        <a:defPPr algn="ctr">
          <a:defRPr i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i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 skabelon magenta  -  Skrivebeskyttet" id="{E0F44320-BDA9-40EC-8D5F-D2AC437D86BC}" vid="{AF5C3EC2-6521-4D68-BB8A-3EC92B18C70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a698178-8546-4790-b4c3-80308eac7681" xsi:nil="true"/>
    <KLIK_IKKE_JournaliseringsTidspunkter_SBSYSJournalisering xmlns="b86c4c71-25c6-41ac-862b-e31ba0f9149f" xsi:nil="true"/>
    <Tidligere_Journaliseret_SBSYSJournalisering xmlns="b86c4c71-25c6-41ac-862b-e31ba0f9149f" xsi:nil="true"/>
    <lcf76f155ced4ddcb4097134ff3c332f xmlns="b86c4c71-25c6-41ac-862b-e31ba0f9149f">
      <Terms xmlns="http://schemas.microsoft.com/office/infopath/2007/PartnerControls"/>
    </lcf76f155ced4ddcb4097134ff3c332f>
    <Seneste_Journalisering_SBSYSJournalisering xmlns="b86c4c71-25c6-41ac-862b-e31ba0f9149f" xsi:nil="true"/>
    <KLIK_IKKE_JournaliseredeSager_SBSYSJournalisering xmlns="b86c4c71-25c6-41ac-862b-e31ba0f9149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2D1DF761D02740A5C54BC1F297C4FE" ma:contentTypeVersion="16" ma:contentTypeDescription="Opret et nyt dokument." ma:contentTypeScope="" ma:versionID="b3fa3bc17e0cb8b4da4bc828bd8f4ed6">
  <xsd:schema xmlns:xsd="http://www.w3.org/2001/XMLSchema" xmlns:xs="http://www.w3.org/2001/XMLSchema" xmlns:p="http://schemas.microsoft.com/office/2006/metadata/properties" xmlns:ns2="b86c4c71-25c6-41ac-862b-e31ba0f9149f" xmlns:ns3="aa698178-8546-4790-b4c3-80308eac7681" targetNamespace="http://schemas.microsoft.com/office/2006/metadata/properties" ma:root="true" ma:fieldsID="d4630ffbcc4b038358b9bd86948c636a" ns2:_="" ns3:_="">
    <xsd:import namespace="b86c4c71-25c6-41ac-862b-e31ba0f9149f"/>
    <xsd:import namespace="aa698178-8546-4790-b4c3-80308eac76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Tidligere_Journaliseret_SBSYSJournalisering" minOccurs="0"/>
                <xsd:element ref="ns2:Seneste_Journalisering_SBSYSJournalisering" minOccurs="0"/>
                <xsd:element ref="ns2:KLIK_IKKE_JournaliseredeSager_SBSYSJournalisering" minOccurs="0"/>
                <xsd:element ref="ns2:KLIK_IKKE_JournaliseringsTidspunkter_SBSYSJournalisering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c4c71-25c6-41ac-862b-e31ba0f91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bb0b1ba4-d4a1-4e05-9ed3-357bd95cdb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Tidligere_Journaliseret_SBSYSJournalisering" ma:index="19" nillable="true" ma:displayName="Tidligere_Journaliseret_SBSYSJournalisering" ma:description="" ma:hidden="true" ma:internalName="Tidligere_Journaliseret_SBSYSJournalisering" ma:readOnly="false">
      <xsd:simpleType>
        <xsd:restriction base="dms:Boolean"/>
      </xsd:simpleType>
    </xsd:element>
    <xsd:element name="Seneste_Journalisering_SBSYSJournalisering" ma:index="20" nillable="true" ma:displayName="Seneste_Journalisering_SBSYSJournalisering" ma:description="" ma:format="DateTime" ma:hidden="true" ma:internalName="Seneste_Journalisering_SBSYSJournalisering" ma:readOnly="false">
      <xsd:simpleType>
        <xsd:restriction base="dms:DateTime"/>
      </xsd:simpleType>
    </xsd:element>
    <xsd:element name="KLIK_IKKE_JournaliseredeSager_SBSYSJournalisering" ma:index="21" nillable="true" ma:displayName="KLIK_IKKE_JournaliseredeSager_SBSYSJournalisering" ma:description="" ma:hidden="true" ma:internalName="KLIK_IKKE_JournaliseredeSager_SBSYSJournalisering" ma:readOnly="false">
      <xsd:simpleType>
        <xsd:restriction base="dms:Note"/>
      </xsd:simpleType>
    </xsd:element>
    <xsd:element name="KLIK_IKKE_JournaliseringsTidspunkter_SBSYSJournalisering" ma:index="22" nillable="true" ma:displayName="KLIK_IKKE_JournaliseringsTidspunkter_SBSYSJournalisering" ma:description="" ma:hidden="true" ma:internalName="KLIK_IKKE_JournaliseringsTidspunkter_SBSYSJournalisering" ma:readOnly="fals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98178-8546-4790-b4c3-80308eac768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32b0d6e-ce19-4b52-b620-1769ecc927d3}" ma:internalName="TaxCatchAll" ma:showField="CatchAllData" ma:web="aa698178-8546-4790-b4c3-80308eac76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09AB4-44CB-490C-A216-051BE7D123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E70D78-E6D2-4A8C-AD6A-74730BDC57D6}">
  <ds:schemaRefs>
    <ds:schemaRef ds:uri="http://schemas.microsoft.com/office/2006/documentManagement/types"/>
    <ds:schemaRef ds:uri="aa698178-8546-4790-b4c3-80308eac768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86c4c71-25c6-41ac-862b-e31ba0f9149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1F0F1C-D1CB-4D6F-99B5-F199A9C08C02}">
  <ds:schemaRefs>
    <ds:schemaRef ds:uri="aa698178-8546-4790-b4c3-80308eac7681"/>
    <ds:schemaRef ds:uri="b86c4c71-25c6-41ac-862b-e31ba0f914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 skabelon magenta</Template>
  <TotalTime>265</TotalTime>
  <Words>778</Words>
  <Application>Microsoft Office PowerPoint</Application>
  <PresentationFormat>On-screen Show (4:3)</PresentationFormat>
  <Paragraphs>116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Albertslund Kommune</vt:lpstr>
      <vt:lpstr>PowerPoint Presentation</vt:lpstr>
      <vt:lpstr>PowerPoint Presentation</vt:lpstr>
    </vt:vector>
  </TitlesOfParts>
  <Company>Albertslund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Birgitte Lund</dc:creator>
  <cp:lastModifiedBy>Birgitte Lund</cp:lastModifiedBy>
  <cp:revision>8</cp:revision>
  <dcterms:created xsi:type="dcterms:W3CDTF">2025-03-17T08:20:36Z</dcterms:created>
  <dcterms:modified xsi:type="dcterms:W3CDTF">2025-03-25T08:27:20Z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0x010100982D1DF761D02740A5C54BC1F297C4FE</vt:lpwstr>
  </property>
  <property fmtid="{D5CDD505-2E9C-101B-9397-08002B2CF9AE}" pid="4" name="MediaServiceImageTags">
    <vt:lpwstr/>
  </property>
</Properties>
</file>