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80" r:id="rId23"/>
    <p:sldId id="276" r:id="rId24"/>
    <p:sldId id="275" r:id="rId25"/>
    <p:sldId id="279" r:id="rId26"/>
    <p:sldId id="281" r:id="rId27"/>
    <p:sldId id="291" r:id="rId28"/>
    <p:sldId id="283" r:id="rId29"/>
    <p:sldId id="284" r:id="rId30"/>
    <p:sldId id="285" r:id="rId31"/>
    <p:sldId id="286" r:id="rId32"/>
    <p:sldId id="289" r:id="rId33"/>
    <p:sldId id="287" r:id="rId34"/>
    <p:sldId id="288" r:id="rId35"/>
    <p:sldId id="292" r:id="rId36"/>
    <p:sldId id="300" r:id="rId37"/>
    <p:sldId id="301" r:id="rId38"/>
    <p:sldId id="302" r:id="rId39"/>
    <p:sldId id="290" r:id="rId40"/>
  </p:sldIdLst>
  <p:sldSz cx="9144000" cy="6858000" type="screen4x3"/>
  <p:notesSz cx="6797675" cy="9926638"/>
  <p:embeddedFontLst>
    <p:embeddedFont>
      <p:font typeface="Arial Unicode MS" panose="020B0604020202020204" charset="-128"/>
      <p:regular r:id="rId42"/>
    </p:embeddedFont>
    <p:embeddedFont>
      <p:font typeface="Georgia" panose="02040502050405020303" pitchFamily="18"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28" userDrawn="1">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CC8"/>
    <a:srgbClr val="7F7F7F"/>
    <a:srgbClr val="EC008C"/>
    <a:srgbClr val="FFDD00"/>
    <a:srgbClr val="BF1F24"/>
    <a:srgbClr val="F79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howGuides="1">
      <p:cViewPr varScale="1">
        <p:scale>
          <a:sx n="83" d="100"/>
          <a:sy n="83" d="100"/>
        </p:scale>
        <p:origin x="1434" y="78"/>
      </p:cViewPr>
      <p:guideLst>
        <p:guide orient="horz" pos="1071"/>
        <p:guide orient="horz" pos="3929"/>
        <p:guide orient="horz" pos="368"/>
        <p:guide orient="horz" pos="2560"/>
        <p:guide orient="horz" pos="2441"/>
        <p:guide orient="horz" pos="96"/>
        <p:guide orient="horz" pos="4133"/>
        <p:guide orient="horz" pos="2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Regnskabsafslutning: Vi skal vise at </a:t>
            </a:r>
            <a:r>
              <a:rPr lang="da-DK" dirty="0" err="1"/>
              <a:t>at</a:t>
            </a:r>
            <a:r>
              <a:rPr lang="da-DK" dirty="0"/>
              <a:t> vi har brugt midlerne efter de retningslinjer som KB har besluttet ved Budget 202´3. Er midlerne blevet brugt på de aftalte ting og indenfor de aftalte rammer. Dvs. at forbruget er konteret korrekt og det er de korrekte udgifter der er konteret. Og ingen midler er gået til ikke-aftalte formål og svig.</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3</a:t>
            </a:fld>
            <a:endParaRPr lang="da-DK"/>
          </a:p>
        </p:txBody>
      </p:sp>
    </p:spTree>
    <p:extLst>
      <p:ext uri="{BB962C8B-B14F-4D97-AF65-F5344CB8AC3E}">
        <p14:creationId xmlns:p14="http://schemas.microsoft.com/office/powerpoint/2010/main" val="3704555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chemeClr val="bg1"/>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11. december 2024</a:t>
            </a:fld>
            <a:endParaRPr lang="da-DK" dirty="0"/>
          </a:p>
        </p:txBody>
      </p:sp>
      <p:sp>
        <p:nvSpPr>
          <p:cNvPr id="6" name="Pladsholder til sidefod 5"/>
          <p:cNvSpPr>
            <a:spLocks noGrp="1"/>
          </p:cNvSpPr>
          <p:nvPr>
            <p:ph type="ftr" sz="quarter" idx="11"/>
          </p:nvPr>
        </p:nvSpPr>
        <p:spPr>
          <a:xfrm>
            <a:off x="1619672" y="0"/>
            <a:ext cx="6660740" cy="152400"/>
          </a:xfrm>
          <a:prstGeom prst="rect">
            <a:avLst/>
          </a:prstGeom>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pic>
        <p:nvPicPr>
          <p:cNvPr id="3" name="Billede 2" descr="Et billede, der indeholder Font/skrifttype, tekst, sort&#10;&#10;Automatisk genereret beskrivelse">
            <a:extLst>
              <a:ext uri="{FF2B5EF4-FFF2-40B4-BE49-F238E27FC236}">
                <a16:creationId xmlns:a16="http://schemas.microsoft.com/office/drawing/2014/main" id="{D29AF4A2-123A-4D7C-9F56-1DC38B815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5653027"/>
            <a:ext cx="6984776" cy="1060957"/>
          </a:xfrm>
          <a:prstGeom prst="rect">
            <a:avLst/>
          </a:prstGeom>
        </p:spPr>
      </p:pic>
      <p:pic>
        <p:nvPicPr>
          <p:cNvPr id="10" name="Billede 9" descr="Et billede, der indeholder tekst, Font/skrifttype, Grafik, logo&#10;&#10;Automatisk genereret beskrivelse">
            <a:extLst>
              <a:ext uri="{FF2B5EF4-FFF2-40B4-BE49-F238E27FC236}">
                <a16:creationId xmlns:a16="http://schemas.microsoft.com/office/drawing/2014/main" id="{932FA2D8-2FD4-25F3-0BE4-15E7F6381A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6367258"/>
            <a:ext cx="1546089" cy="302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11. december 2024</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7029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 name="Title 1"/>
          <p:cNvSpPr>
            <a:spLocks noGrp="1"/>
          </p:cNvSpPr>
          <p:nvPr>
            <p:ph type="ctrTitle" hasCustomPrompt="1"/>
          </p:nvPr>
        </p:nvSpPr>
        <p:spPr>
          <a:xfrm>
            <a:off x="449975" y="584200"/>
            <a:ext cx="3761985"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376198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11. december 2024</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9" name="Billede 8" descr="Et billede, der indeholder tegning, skitse, clipart, Stregtegning&#10;&#10;Automatisk genereret beskrivelse">
            <a:extLst>
              <a:ext uri="{FF2B5EF4-FFF2-40B4-BE49-F238E27FC236}">
                <a16:creationId xmlns:a16="http://schemas.microsoft.com/office/drawing/2014/main" id="{D88997D3-F0E1-D803-0CDD-0B5370E108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3402" y="700263"/>
            <a:ext cx="4210623" cy="5356448"/>
          </a:xfrm>
          <a:prstGeom prst="rect">
            <a:avLst/>
          </a:prstGeom>
        </p:spPr>
      </p:pic>
      <p:pic>
        <p:nvPicPr>
          <p:cNvPr id="13" name="Billede 12" descr="Et billede, der indeholder tekst, Font/skrifttype, Grafik, logo&#10;&#10;Automatisk genereret beskrivelse">
            <a:extLst>
              <a:ext uri="{FF2B5EF4-FFF2-40B4-BE49-F238E27FC236}">
                <a16:creationId xmlns:a16="http://schemas.microsoft.com/office/drawing/2014/main" id="{A921D6FD-9744-F42D-BF1F-FD8B293F9B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6351238"/>
            <a:ext cx="1397049" cy="272981"/>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11. december 2024</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11. december 2024</a:t>
            </a:fld>
            <a:endParaRPr lang="da-DK"/>
          </a:p>
        </p:txBody>
      </p:sp>
      <p:sp>
        <p:nvSpPr>
          <p:cNvPr id="3" name="Footer Placeholder 2"/>
          <p:cNvSpPr>
            <a:spLocks noGrp="1"/>
          </p:cNvSpPr>
          <p:nvPr>
            <p:ph type="ftr" sz="quarter" idx="11"/>
          </p:nvPr>
        </p:nvSpPr>
        <p:spPr>
          <a:xfrm>
            <a:off x="1619672" y="0"/>
            <a:ext cx="6660740" cy="152400"/>
          </a:xfrm>
          <a:prstGeom prst="rect">
            <a:avLst/>
          </a:prstGeom>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a:xfrm>
            <a:off x="503238" y="1724284"/>
            <a:ext cx="8137525" cy="453707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11. december 2024</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pic>
        <p:nvPicPr>
          <p:cNvPr id="8" name="Billede 7" descr="Et billede, der indeholder tegning, skitse, Børnekunst, clipart&#10;&#10;Automatisk genereret beskrivelse">
            <a:extLst>
              <a:ext uri="{FF2B5EF4-FFF2-40B4-BE49-F238E27FC236}">
                <a16:creationId xmlns:a16="http://schemas.microsoft.com/office/drawing/2014/main" id="{FBA93475-EB9A-8129-CD56-A4F71E4496F4}"/>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399265" y="579513"/>
            <a:ext cx="4280409" cy="5445224"/>
          </a:xfrm>
          <a:prstGeom prst="rect">
            <a:avLst/>
          </a:prstGeom>
        </p:spPr>
      </p:pic>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11. december 2024</a:t>
            </a:fld>
            <a:endParaRPr lang="da-DK" noProof="0"/>
          </a:p>
        </p:txBody>
      </p:sp>
      <p:sp>
        <p:nvSpPr>
          <p:cNvPr id="6" name="Footer Placeholder 5"/>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11. december 2024</a:t>
            </a:fld>
            <a:endParaRPr lang="da-DK" noProof="0"/>
          </a:p>
        </p:txBody>
      </p:sp>
      <p:sp>
        <p:nvSpPr>
          <p:cNvPr id="6" name="Footer Placeholder 5"/>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11. december 2024</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11. december 2024</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304800"/>
            <a:ext cx="9144000" cy="5220816"/>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11. december 2024</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11. december 2024</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396103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11. december 2024</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3745010"/>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3889026"/>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5102"/>
            <a:ext cx="9144000" cy="1524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titeltypografien i masteren</a:t>
            </a:r>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11. december 2024</a:t>
            </a:fld>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
        <p:nvSpPr>
          <p:cNvPr id="2" name="Pladsholder til sidefod 1">
            <a:extLst>
              <a:ext uri="{FF2B5EF4-FFF2-40B4-BE49-F238E27FC236}">
                <a16:creationId xmlns:a16="http://schemas.microsoft.com/office/drawing/2014/main" id="{C8B9A421-8EB5-6E56-BB66-AA46245894F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pic>
        <p:nvPicPr>
          <p:cNvPr id="4" name="Billede 3">
            <a:extLst>
              <a:ext uri="{FF2B5EF4-FFF2-40B4-BE49-F238E27FC236}">
                <a16:creationId xmlns:a16="http://schemas.microsoft.com/office/drawing/2014/main" id="{502E9491-2522-59DC-9C2A-9935FD1FC70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056" y="5677001"/>
            <a:ext cx="6876256" cy="1044474"/>
          </a:xfrm>
          <a:prstGeom prst="rect">
            <a:avLst/>
          </a:prstGeom>
        </p:spPr>
      </p:pic>
      <p:pic>
        <p:nvPicPr>
          <p:cNvPr id="6" name="Billede 5" descr="Et billede, der indeholder Font/skrifttype, Grafik, logo, symbol&#10;&#10;Automatisk genereret beskrivelse">
            <a:extLst>
              <a:ext uri="{FF2B5EF4-FFF2-40B4-BE49-F238E27FC236}">
                <a16:creationId xmlns:a16="http://schemas.microsoft.com/office/drawing/2014/main" id="{8ED4123D-C67F-7CF2-B18B-AB2D43D1677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99892" y="6356350"/>
            <a:ext cx="1880620" cy="2865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edarbejdersiden.albertslund.dk/vaerktoejer/oekonomi/projektstyr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darbejdersiden.albertslund.dk/arbejdsplads/raadhus/afdelingssider/borger-og-ydelsescenter/op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aeldst.dk/fordringshaver/tjek-driftsstatus/abonner-paa-driftsstatus" TargetMode="External"/><Relationship Id="rId2" Type="http://schemas.openxmlformats.org/officeDocument/2006/relationships/hyperlink" Target="https://gaeldst.dk/fordringshaver/individuelle-aftaler/kommune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0172" y="1041181"/>
            <a:ext cx="7589610" cy="1465866"/>
          </a:xfrm>
        </p:spPr>
        <p:txBody>
          <a:bodyPr/>
          <a:lstStyle/>
          <a:p>
            <a:r>
              <a:rPr lang="nb-NO" dirty="0"/>
              <a:t>Økonomi-ERFA 2024</a:t>
            </a:r>
          </a:p>
        </p:txBody>
      </p:sp>
      <p:sp>
        <p:nvSpPr>
          <p:cNvPr id="3" name="Undertitel 2"/>
          <p:cNvSpPr>
            <a:spLocks noGrp="1"/>
          </p:cNvSpPr>
          <p:nvPr>
            <p:ph type="subTitle" idx="1"/>
          </p:nvPr>
        </p:nvSpPr>
        <p:spPr>
          <a:xfrm>
            <a:off x="775178" y="2852936"/>
            <a:ext cx="7439598" cy="1752600"/>
          </a:xfrm>
        </p:spPr>
        <p:txBody>
          <a:bodyPr/>
          <a:lstStyle/>
          <a:p>
            <a:r>
              <a:rPr lang="nb-NO" dirty="0"/>
              <a:t>-  fokus på Regnskab 2024</a:t>
            </a:r>
          </a:p>
          <a:p>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7224-CBA9-C2BF-DE46-2B522989ACD4}"/>
              </a:ext>
            </a:extLst>
          </p:cNvPr>
          <p:cNvSpPr>
            <a:spLocks noGrp="1"/>
          </p:cNvSpPr>
          <p:nvPr>
            <p:ph type="title"/>
          </p:nvPr>
        </p:nvSpPr>
        <p:spPr/>
        <p:txBody>
          <a:bodyPr/>
          <a:lstStyle/>
          <a:p>
            <a:r>
              <a:rPr lang="da-DK" dirty="0"/>
              <a:t>Økonomi ERFA 2024</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5DED701E-048A-34C8-7F34-73AD9BBEEE52}"/>
              </a:ext>
            </a:extLst>
          </p:cNvPr>
          <p:cNvSpPr>
            <a:spLocks noGrp="1"/>
          </p:cNvSpPr>
          <p:nvPr>
            <p:ph idx="1"/>
          </p:nvPr>
        </p:nvSpPr>
        <p:spPr/>
        <p:txBody>
          <a:bodyPr/>
          <a:lstStyle/>
          <a:p>
            <a:pPr marL="0" indent="0">
              <a:buNone/>
            </a:pPr>
            <a:r>
              <a:rPr lang="da-DK" sz="1200" dirty="0"/>
              <a:t>Udgift der er bogført i jan 2025 (R2025), men som skulle have været bogført i R2024. </a:t>
            </a:r>
          </a:p>
          <a:p>
            <a:pPr marL="0" indent="0">
              <a:buNone/>
            </a:pPr>
            <a:r>
              <a:rPr lang="da-DK" sz="1200" dirty="0"/>
              <a:t>2 bilag: </a:t>
            </a:r>
            <a:r>
              <a:rPr lang="da-DK" sz="1200" u="sng" dirty="0">
                <a:ea typeface="+mj-lt"/>
                <a:cs typeface="+mj-lt"/>
              </a:rPr>
              <a:t>Ét</a:t>
            </a:r>
            <a:r>
              <a:rPr lang="da-DK" sz="1200" dirty="0">
                <a:ea typeface="+mj-lt"/>
                <a:cs typeface="+mj-lt"/>
              </a:rPr>
              <a:t> der omposterer i 2025 og </a:t>
            </a:r>
            <a:r>
              <a:rPr lang="da-DK" sz="1200" u="sng" dirty="0">
                <a:ea typeface="+mj-lt"/>
                <a:cs typeface="+mj-lt"/>
              </a:rPr>
              <a:t>ét</a:t>
            </a:r>
            <a:r>
              <a:rPr lang="da-DK" sz="1200" dirty="0">
                <a:ea typeface="+mj-lt"/>
                <a:cs typeface="+mj-lt"/>
              </a:rPr>
              <a:t> der posterer det korrekt ind i R2024 (supplementspostering)</a:t>
            </a:r>
          </a:p>
          <a:p>
            <a:pPr marL="0" indent="0">
              <a:buNone/>
            </a:pPr>
            <a:endParaRPr lang="da-DK" sz="1200" dirty="0"/>
          </a:p>
        </p:txBody>
      </p:sp>
      <p:pic>
        <p:nvPicPr>
          <p:cNvPr id="6" name="Billede 5">
            <a:extLst>
              <a:ext uri="{FF2B5EF4-FFF2-40B4-BE49-F238E27FC236}">
                <a16:creationId xmlns:a16="http://schemas.microsoft.com/office/drawing/2014/main" id="{27970A82-C2F6-1EC3-F974-F17B86B863FE}"/>
              </a:ext>
            </a:extLst>
          </p:cNvPr>
          <p:cNvPicPr>
            <a:picLocks noChangeAspect="1"/>
          </p:cNvPicPr>
          <p:nvPr/>
        </p:nvPicPr>
        <p:blipFill>
          <a:blip r:embed="rId2"/>
          <a:stretch>
            <a:fillRect/>
          </a:stretch>
        </p:blipFill>
        <p:spPr>
          <a:xfrm>
            <a:off x="448464" y="2283083"/>
            <a:ext cx="8486775" cy="3419475"/>
          </a:xfrm>
          <a:prstGeom prst="rect">
            <a:avLst/>
          </a:prstGeom>
        </p:spPr>
      </p:pic>
    </p:spTree>
    <p:extLst>
      <p:ext uri="{BB962C8B-B14F-4D97-AF65-F5344CB8AC3E}">
        <p14:creationId xmlns:p14="http://schemas.microsoft.com/office/powerpoint/2010/main" val="218161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949B-4E6E-0A0F-4BF4-F440481B0096}"/>
              </a:ext>
            </a:extLst>
          </p:cNvPr>
          <p:cNvSpPr>
            <a:spLocks noGrp="1"/>
          </p:cNvSpPr>
          <p:nvPr>
            <p:ph type="title"/>
          </p:nvPr>
        </p:nvSpPr>
        <p:spPr/>
        <p:txBody>
          <a:bodyPr/>
          <a:lstStyle/>
          <a:p>
            <a:r>
              <a:rPr lang="da-DK" dirty="0"/>
              <a:t>Økonomi ERFA 2024</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C928BEAC-7806-3F31-EDD1-4AAAA622251F}"/>
              </a:ext>
            </a:extLst>
          </p:cNvPr>
          <p:cNvSpPr>
            <a:spLocks noGrp="1"/>
          </p:cNvSpPr>
          <p:nvPr>
            <p:ph idx="1"/>
          </p:nvPr>
        </p:nvSpPr>
        <p:spPr/>
        <p:txBody>
          <a:bodyPr/>
          <a:lstStyle/>
          <a:p>
            <a:pPr marL="0" indent="0">
              <a:buNone/>
            </a:pPr>
            <a:r>
              <a:rPr lang="da-DK" sz="1200" dirty="0"/>
              <a:t>Omposteringsbilag 2(2)</a:t>
            </a:r>
          </a:p>
          <a:p>
            <a:pPr marL="0" indent="0">
              <a:buNone/>
            </a:pPr>
            <a:endParaRPr lang="da-DK" sz="1200" dirty="0"/>
          </a:p>
          <a:p>
            <a:pPr marL="0" indent="0">
              <a:buNone/>
            </a:pPr>
            <a:endParaRPr lang="da-DK" sz="1200" dirty="0"/>
          </a:p>
          <a:p>
            <a:pPr marL="0" indent="0">
              <a:buNone/>
            </a:pPr>
            <a:endParaRPr lang="da-DK" sz="1200" dirty="0"/>
          </a:p>
          <a:p>
            <a:pPr marL="0" indent="0">
              <a:buNone/>
            </a:pPr>
            <a:endParaRPr lang="da-DK" dirty="0"/>
          </a:p>
        </p:txBody>
      </p:sp>
      <p:pic>
        <p:nvPicPr>
          <p:cNvPr id="11" name="Billede 10">
            <a:extLst>
              <a:ext uri="{FF2B5EF4-FFF2-40B4-BE49-F238E27FC236}">
                <a16:creationId xmlns:a16="http://schemas.microsoft.com/office/drawing/2014/main" id="{18FF023A-E63C-7036-9458-4B391B42F5FD}"/>
              </a:ext>
            </a:extLst>
          </p:cNvPr>
          <p:cNvPicPr>
            <a:picLocks noChangeAspect="1"/>
          </p:cNvPicPr>
          <p:nvPr/>
        </p:nvPicPr>
        <p:blipFill>
          <a:blip r:embed="rId2"/>
          <a:stretch>
            <a:fillRect/>
          </a:stretch>
        </p:blipFill>
        <p:spPr>
          <a:xfrm>
            <a:off x="511688" y="1988841"/>
            <a:ext cx="8403503" cy="3384376"/>
          </a:xfrm>
          <a:prstGeom prst="rect">
            <a:avLst/>
          </a:prstGeom>
        </p:spPr>
      </p:pic>
    </p:spTree>
    <p:extLst>
      <p:ext uri="{BB962C8B-B14F-4D97-AF65-F5344CB8AC3E}">
        <p14:creationId xmlns:p14="http://schemas.microsoft.com/office/powerpoint/2010/main" val="53782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85357-389E-B2D7-A764-9B5088CD7365}"/>
              </a:ext>
            </a:extLst>
          </p:cNvPr>
          <p:cNvSpPr>
            <a:spLocks noGrp="1"/>
          </p:cNvSpPr>
          <p:nvPr>
            <p:ph type="title"/>
          </p:nvPr>
        </p:nvSpPr>
        <p:spPr/>
        <p:txBody>
          <a:bodyPr/>
          <a:lstStyle/>
          <a:p>
            <a:r>
              <a:rPr lang="da-DK" dirty="0"/>
              <a:t>Økonomi ERFA 2024</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13FEF080-6E65-C37D-D059-2E51B81F40FB}"/>
              </a:ext>
            </a:extLst>
          </p:cNvPr>
          <p:cNvSpPr>
            <a:spLocks noGrp="1"/>
          </p:cNvSpPr>
          <p:nvPr>
            <p:ph idx="1"/>
          </p:nvPr>
        </p:nvSpPr>
        <p:spPr/>
        <p:txBody>
          <a:bodyPr/>
          <a:lstStyle/>
          <a:p>
            <a:pPr marL="0" indent="0">
              <a:buNone/>
            </a:pPr>
            <a:r>
              <a:rPr lang="da-DK" sz="1200" dirty="0">
                <a:ea typeface="Open Sans"/>
                <a:cs typeface="Open Sans"/>
              </a:rPr>
              <a:t>Eksempel på restancebogføring (udgifter) - Vi har bestilt og modtaget en vare/ydelse, som skal på R23, men får først fakturaen i 2025.</a:t>
            </a:r>
            <a:br>
              <a:rPr lang="da-DK" sz="1200" dirty="0">
                <a:ea typeface="Open Sans"/>
                <a:cs typeface="Open Sans"/>
              </a:rPr>
            </a:br>
            <a:r>
              <a:rPr lang="da-DK" sz="1200" b="1" dirty="0">
                <a:ea typeface="Open Sans"/>
                <a:cs typeface="Open Sans"/>
              </a:rPr>
              <a:t>To omposteringsbilag + én faktura</a:t>
            </a:r>
          </a:p>
          <a:p>
            <a:pPr marL="0" indent="0">
              <a:buNone/>
            </a:pPr>
            <a:endParaRPr lang="da-DK" sz="1200" dirty="0"/>
          </a:p>
        </p:txBody>
      </p:sp>
      <p:pic>
        <p:nvPicPr>
          <p:cNvPr id="6" name="Billede 5">
            <a:extLst>
              <a:ext uri="{FF2B5EF4-FFF2-40B4-BE49-F238E27FC236}">
                <a16:creationId xmlns:a16="http://schemas.microsoft.com/office/drawing/2014/main" id="{1E88C580-A305-DCE9-F759-AE283808ACCB}"/>
              </a:ext>
            </a:extLst>
          </p:cNvPr>
          <p:cNvPicPr>
            <a:picLocks noChangeAspect="1"/>
          </p:cNvPicPr>
          <p:nvPr/>
        </p:nvPicPr>
        <p:blipFill>
          <a:blip r:embed="rId2"/>
          <a:stretch>
            <a:fillRect/>
          </a:stretch>
        </p:blipFill>
        <p:spPr>
          <a:xfrm>
            <a:off x="473596" y="2348880"/>
            <a:ext cx="8534400" cy="3467100"/>
          </a:xfrm>
          <a:prstGeom prst="rect">
            <a:avLst/>
          </a:prstGeom>
        </p:spPr>
      </p:pic>
    </p:spTree>
    <p:extLst>
      <p:ext uri="{BB962C8B-B14F-4D97-AF65-F5344CB8AC3E}">
        <p14:creationId xmlns:p14="http://schemas.microsoft.com/office/powerpoint/2010/main" val="311856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3D1AE-3531-9214-0D3B-45DEA1C0082A}"/>
              </a:ext>
            </a:extLst>
          </p:cNvPr>
          <p:cNvSpPr>
            <a:spLocks noGrp="1"/>
          </p:cNvSpPr>
          <p:nvPr>
            <p:ph type="title"/>
          </p:nvPr>
        </p:nvSpPr>
        <p:spPr/>
        <p:txBody>
          <a:bodyPr/>
          <a:lstStyle/>
          <a:p>
            <a:r>
              <a:rPr lang="da-DK" dirty="0"/>
              <a:t>Økonomi ERFA 2024</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F11D25A0-E73A-C118-744A-6A0FE752D4DF}"/>
              </a:ext>
            </a:extLst>
          </p:cNvPr>
          <p:cNvSpPr>
            <a:spLocks noGrp="1"/>
          </p:cNvSpPr>
          <p:nvPr>
            <p:ph idx="1"/>
          </p:nvPr>
        </p:nvSpPr>
        <p:spPr/>
        <p:txBody>
          <a:bodyPr/>
          <a:lstStyle/>
          <a:p>
            <a:pPr marL="0" indent="0">
              <a:buNone/>
            </a:pPr>
            <a:r>
              <a:rPr lang="da-DK" sz="1600" dirty="0"/>
              <a:t>Omposteringsbilag 2(2):</a:t>
            </a:r>
          </a:p>
          <a:p>
            <a:pPr marL="0" indent="0">
              <a:buNone/>
            </a:pPr>
            <a:endParaRPr lang="da-DK" dirty="0"/>
          </a:p>
        </p:txBody>
      </p:sp>
      <p:sp>
        <p:nvSpPr>
          <p:cNvPr id="6" name="Tekstfelt 5">
            <a:extLst>
              <a:ext uri="{FF2B5EF4-FFF2-40B4-BE49-F238E27FC236}">
                <a16:creationId xmlns:a16="http://schemas.microsoft.com/office/drawing/2014/main" id="{3512CB3F-A0D3-DD7A-E6DD-934BFCF843BB}"/>
              </a:ext>
            </a:extLst>
          </p:cNvPr>
          <p:cNvSpPr txBox="1"/>
          <p:nvPr/>
        </p:nvSpPr>
        <p:spPr>
          <a:xfrm>
            <a:off x="294342" y="5139980"/>
            <a:ext cx="8176437" cy="923330"/>
          </a:xfrm>
          <a:prstGeom prst="rect">
            <a:avLst/>
          </a:prstGeom>
          <a:solidFill>
            <a:srgbClr val="FFFF00"/>
          </a:solidFill>
        </p:spPr>
        <p:txBody>
          <a:bodyPr wrap="square" lIns="0" tIns="0" rIns="0" bIns="0" rtlCol="0">
            <a:spAutoFit/>
          </a:bodyPr>
          <a:lstStyle/>
          <a:p>
            <a:r>
              <a:rPr lang="da-DK" sz="2000" b="1" i="1" dirty="0">
                <a:latin typeface="+mn-lt"/>
              </a:rPr>
              <a:t>Når fakturaen efterfølgende modtages i 2025, skal den </a:t>
            </a:r>
            <a:r>
              <a:rPr lang="da-DK" sz="2000" b="1" i="1" dirty="0">
                <a:highlight>
                  <a:srgbClr val="FFFF00"/>
                </a:highlight>
                <a:latin typeface="+mn-lt"/>
              </a:rPr>
              <a:t>bogføres</a:t>
            </a:r>
            <a:r>
              <a:rPr lang="da-DK" sz="2000" b="1" i="1" dirty="0">
                <a:latin typeface="+mn-lt"/>
              </a:rPr>
              <a:t> på </a:t>
            </a:r>
            <a:r>
              <a:rPr lang="da-DK" sz="2000" b="1" i="1" u="sng" dirty="0">
                <a:latin typeface="+mn-lt"/>
              </a:rPr>
              <a:t>samme</a:t>
            </a:r>
            <a:r>
              <a:rPr lang="da-DK" sz="2000" b="1" i="1" dirty="0">
                <a:latin typeface="+mn-lt"/>
              </a:rPr>
              <a:t> driftskonto, som den er restancebogført på. </a:t>
            </a:r>
          </a:p>
        </p:txBody>
      </p:sp>
      <p:pic>
        <p:nvPicPr>
          <p:cNvPr id="7" name="Billede 6">
            <a:extLst>
              <a:ext uri="{FF2B5EF4-FFF2-40B4-BE49-F238E27FC236}">
                <a16:creationId xmlns:a16="http://schemas.microsoft.com/office/drawing/2014/main" id="{A5C9E6B3-60A5-83B8-99E1-72749DEEEC13}"/>
              </a:ext>
            </a:extLst>
          </p:cNvPr>
          <p:cNvPicPr>
            <a:picLocks noChangeAspect="1"/>
          </p:cNvPicPr>
          <p:nvPr/>
        </p:nvPicPr>
        <p:blipFill>
          <a:blip r:embed="rId2"/>
          <a:stretch>
            <a:fillRect/>
          </a:stretch>
        </p:blipFill>
        <p:spPr>
          <a:xfrm>
            <a:off x="271462" y="1724025"/>
            <a:ext cx="8601075" cy="3409950"/>
          </a:xfrm>
          <a:prstGeom prst="rect">
            <a:avLst/>
          </a:prstGeom>
        </p:spPr>
      </p:pic>
    </p:spTree>
    <p:extLst>
      <p:ext uri="{BB962C8B-B14F-4D97-AF65-F5344CB8AC3E}">
        <p14:creationId xmlns:p14="http://schemas.microsoft.com/office/powerpoint/2010/main" val="421427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413B3-1227-F0FC-D3B1-011E1605B241}"/>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93189F20-4463-F205-2B85-5BE69D3A4B6A}"/>
              </a:ext>
            </a:extLst>
          </p:cNvPr>
          <p:cNvSpPr>
            <a:spLocks noGrp="1"/>
          </p:cNvSpPr>
          <p:nvPr>
            <p:ph idx="1"/>
          </p:nvPr>
        </p:nvSpPr>
        <p:spPr/>
        <p:txBody>
          <a:bodyPr/>
          <a:lstStyle/>
          <a:p>
            <a:pPr marL="0" indent="0">
              <a:buNone/>
            </a:pPr>
            <a:r>
              <a:rPr lang="da-DK" b="1" u="sng" dirty="0"/>
              <a:t>Bemærk:</a:t>
            </a:r>
          </a:p>
          <a:p>
            <a:pPr marL="0" indent="0">
              <a:buNone/>
            </a:pPr>
            <a:r>
              <a:rPr lang="da-DK" b="1" dirty="0"/>
              <a:t>91701000: </a:t>
            </a:r>
            <a:r>
              <a:rPr lang="da-DK" dirty="0"/>
              <a:t>Benyttes ved indtægter/udgifter som er bogført i R2024 men skulle have været i R2025</a:t>
            </a:r>
          </a:p>
          <a:p>
            <a:pPr marL="0" indent="0">
              <a:buNone/>
            </a:pPr>
            <a:r>
              <a:rPr lang="da-DK" b="1" dirty="0"/>
              <a:t>91401099: </a:t>
            </a:r>
            <a:r>
              <a:rPr lang="da-DK" dirty="0"/>
              <a:t>Benyttes ved </a:t>
            </a:r>
            <a:r>
              <a:rPr lang="da-DK" u="sng" dirty="0"/>
              <a:t>tilgodehavender</a:t>
            </a:r>
            <a:r>
              <a:rPr lang="da-DK" dirty="0"/>
              <a:t> der er bogført i R2025 men skulle have været i R2024</a:t>
            </a:r>
          </a:p>
          <a:p>
            <a:pPr marL="0" indent="0">
              <a:buNone/>
            </a:pPr>
            <a:r>
              <a:rPr lang="da-DK" b="1" dirty="0"/>
              <a:t>95601099: </a:t>
            </a:r>
            <a:r>
              <a:rPr lang="da-DK" dirty="0"/>
              <a:t>Benyttes ved </a:t>
            </a:r>
            <a:r>
              <a:rPr lang="da-DK" u="sng" dirty="0"/>
              <a:t>gæld</a:t>
            </a:r>
            <a:r>
              <a:rPr lang="da-DK" dirty="0"/>
              <a:t> (fakturaer) der er bogført i R2025 men skulle have været i R2024</a:t>
            </a:r>
          </a:p>
          <a:p>
            <a:pPr marL="0" indent="0">
              <a:buNone/>
            </a:pPr>
            <a:r>
              <a:rPr lang="da-DK" b="1" dirty="0"/>
              <a:t>95600560: </a:t>
            </a:r>
            <a:r>
              <a:rPr lang="da-DK" dirty="0"/>
              <a:t>Benyttes ved </a:t>
            </a:r>
            <a:r>
              <a:rPr lang="da-DK" dirty="0" err="1"/>
              <a:t>udgiftsrestancebogføringer</a:t>
            </a:r>
            <a:r>
              <a:rPr lang="da-DK" dirty="0"/>
              <a:t> (faktura vedr. R2024 som først kommer i 2025)</a:t>
            </a:r>
          </a:p>
          <a:p>
            <a:pPr marL="0" indent="0">
              <a:buNone/>
            </a:pPr>
            <a:r>
              <a:rPr lang="da-DK" b="1" dirty="0"/>
              <a:t>91500560: </a:t>
            </a:r>
            <a:r>
              <a:rPr lang="da-DK" dirty="0"/>
              <a:t>Benyttes ved </a:t>
            </a:r>
            <a:r>
              <a:rPr lang="da-DK" dirty="0" err="1"/>
              <a:t>indtægtsrestancebogføringer</a:t>
            </a:r>
            <a:r>
              <a:rPr lang="da-DK" dirty="0"/>
              <a:t> (indtægter man regner med først kommer ind i banken i 2025, men som vedrører R2024)</a:t>
            </a:r>
            <a:endParaRPr lang="da-DK" b="1" dirty="0"/>
          </a:p>
          <a:p>
            <a:pPr marL="0" indent="0">
              <a:buNone/>
            </a:pPr>
            <a:endParaRPr lang="da-DK" b="1" u="sng" dirty="0"/>
          </a:p>
          <a:p>
            <a:pPr marL="0" indent="0">
              <a:buNone/>
            </a:pPr>
            <a:endParaRPr lang="da-DK" b="1" u="sng" dirty="0"/>
          </a:p>
        </p:txBody>
      </p:sp>
    </p:spTree>
    <p:extLst>
      <p:ext uri="{BB962C8B-B14F-4D97-AF65-F5344CB8AC3E}">
        <p14:creationId xmlns:p14="http://schemas.microsoft.com/office/powerpoint/2010/main" val="166896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45292-DA6B-DB4D-F305-23DA735ACE97}"/>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B76B6B6A-65F9-059C-8864-90AA4E54C621}"/>
              </a:ext>
            </a:extLst>
          </p:cNvPr>
          <p:cNvSpPr>
            <a:spLocks noGrp="1"/>
          </p:cNvSpPr>
          <p:nvPr>
            <p:ph idx="1"/>
          </p:nvPr>
        </p:nvSpPr>
        <p:spPr/>
        <p:txBody>
          <a:bodyPr/>
          <a:lstStyle/>
          <a:p>
            <a:pPr marL="0" indent="0">
              <a:buNone/>
            </a:pPr>
            <a:r>
              <a:rPr lang="da-DK" dirty="0"/>
              <a:t>Tjekliste/huskeliste ved bogføringer</a:t>
            </a:r>
          </a:p>
          <a:p>
            <a:pPr marL="0" indent="0">
              <a:buNone/>
            </a:pPr>
            <a:endParaRPr lang="da-DK" dirty="0"/>
          </a:p>
          <a:p>
            <a:pPr>
              <a:buFont typeface="Arial" panose="020B0604020202020204" pitchFamily="34" charset="0"/>
              <a:buChar char="•"/>
            </a:pPr>
            <a:r>
              <a:rPr lang="da-DK" dirty="0"/>
              <a:t>Ved restance-bogføringer og omposteringer mellem årene skal posteringerne være:</a:t>
            </a:r>
          </a:p>
          <a:p>
            <a:pPr marL="0" indent="0">
              <a:buNone/>
            </a:pPr>
            <a:endParaRPr lang="da-DK" sz="1800" dirty="0"/>
          </a:p>
          <a:p>
            <a:pPr lvl="3">
              <a:buFontTx/>
              <a:buChar char="-"/>
            </a:pPr>
            <a:r>
              <a:rPr lang="da-DK" sz="1800" dirty="0"/>
              <a:t>91701000: Kan være både D/K i 2024 alt efter om det er U/I</a:t>
            </a:r>
          </a:p>
          <a:p>
            <a:pPr lvl="3">
              <a:buFontTx/>
              <a:buChar char="-"/>
            </a:pPr>
            <a:r>
              <a:rPr lang="da-DK" sz="1800" dirty="0"/>
              <a:t>91401099: Skal ende med en Debet i R2024</a:t>
            </a:r>
          </a:p>
          <a:p>
            <a:pPr lvl="3">
              <a:buFontTx/>
              <a:buChar char="-"/>
            </a:pPr>
            <a:r>
              <a:rPr lang="da-DK" sz="1800" dirty="0"/>
              <a:t>95601099: Skal ende med en Kredit i R2024</a:t>
            </a:r>
          </a:p>
          <a:p>
            <a:pPr lvl="3">
              <a:buFontTx/>
              <a:buChar char="-"/>
            </a:pPr>
            <a:r>
              <a:rPr lang="da-DK" sz="1800" dirty="0"/>
              <a:t>95600560: Skal ende med en Kredit i R2024</a:t>
            </a:r>
          </a:p>
          <a:p>
            <a:pPr lvl="3">
              <a:buFontTx/>
              <a:buChar char="-"/>
            </a:pPr>
            <a:r>
              <a:rPr lang="da-DK" sz="1800" dirty="0"/>
              <a:t>91500560: Skal ende med en Debet i R2024</a:t>
            </a:r>
          </a:p>
          <a:p>
            <a:pPr marL="0" indent="0">
              <a:buNone/>
            </a:pPr>
            <a:endParaRPr lang="da-DK" dirty="0"/>
          </a:p>
        </p:txBody>
      </p:sp>
    </p:spTree>
    <p:extLst>
      <p:ext uri="{BB962C8B-B14F-4D97-AF65-F5344CB8AC3E}">
        <p14:creationId xmlns:p14="http://schemas.microsoft.com/office/powerpoint/2010/main" val="67058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69D00-D7BB-6BBF-DE0F-13823434F785}"/>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4E2196C4-8EEB-4DCD-BFE0-2E4056BECA80}"/>
              </a:ext>
            </a:extLst>
          </p:cNvPr>
          <p:cNvSpPr>
            <a:spLocks noGrp="1"/>
          </p:cNvSpPr>
          <p:nvPr>
            <p:ph idx="1"/>
          </p:nvPr>
        </p:nvSpPr>
        <p:spPr/>
        <p:txBody>
          <a:bodyPr/>
          <a:lstStyle/>
          <a:p>
            <a:pPr marL="0" indent="0">
              <a:buNone/>
            </a:pPr>
            <a:r>
              <a:rPr lang="da-DK" sz="1400" b="1" u="sng" dirty="0"/>
              <a:t>Vigtige datoer i regnskabsprocessen</a:t>
            </a:r>
          </a:p>
          <a:p>
            <a:pPr marL="0" indent="0">
              <a:buNone/>
            </a:pPr>
            <a:r>
              <a:rPr lang="da-DK" sz="1400" b="1" u="sng" dirty="0"/>
              <a:t>December 2024</a:t>
            </a:r>
          </a:p>
          <a:p>
            <a:pPr marL="323850" indent="-323850"/>
            <a:r>
              <a:rPr lang="da-DK" sz="1400" dirty="0"/>
              <a:t>Fredag d. 6.12 : Åbning af </a:t>
            </a:r>
            <a:r>
              <a:rPr lang="da-DK" sz="1400" dirty="0" err="1"/>
              <a:t>forsupplement</a:t>
            </a:r>
            <a:r>
              <a:rPr lang="da-DK" sz="1400" dirty="0"/>
              <a:t> (2025)</a:t>
            </a:r>
          </a:p>
          <a:p>
            <a:pPr marL="323850" indent="-323850"/>
            <a:r>
              <a:rPr lang="da-DK" sz="1400" dirty="0"/>
              <a:t>Fredag d. 13.12 : Frist for indberetning af nye og fratrådte medarbejdere inkl. Ferie</a:t>
            </a:r>
          </a:p>
          <a:p>
            <a:pPr marL="0" indent="0">
              <a:buNone/>
            </a:pPr>
            <a:endParaRPr lang="da-DK" sz="1400" u="sng" dirty="0"/>
          </a:p>
          <a:p>
            <a:pPr marL="0" indent="0">
              <a:buNone/>
            </a:pPr>
            <a:r>
              <a:rPr lang="da-DK" sz="1400" b="1" u="sng" dirty="0"/>
              <a:t>Januar 2025</a:t>
            </a:r>
          </a:p>
          <a:p>
            <a:pPr marL="323850" indent="-323850"/>
            <a:r>
              <a:rPr lang="da-DK" sz="1400" dirty="0"/>
              <a:t>Onsdag d. 8.1 : Supplementsperiode åbner</a:t>
            </a:r>
          </a:p>
          <a:p>
            <a:pPr marL="323850" indent="-323850"/>
            <a:r>
              <a:rPr lang="da-DK" sz="1400" dirty="0"/>
              <a:t>Torsdag d. 9.1 : Frist for opkrævning af intern afregning </a:t>
            </a:r>
          </a:p>
          <a:p>
            <a:pPr marL="323850" indent="-323850"/>
            <a:r>
              <a:rPr lang="da-DK" sz="1400" dirty="0"/>
              <a:t>Torsdag d. 9.1 : Frist for eksterne krav (Debitor)</a:t>
            </a:r>
          </a:p>
          <a:p>
            <a:pPr marL="323850" indent="-323850"/>
            <a:r>
              <a:rPr lang="da-DK" sz="1400" dirty="0"/>
              <a:t>Torsdag d. 9.1 : </a:t>
            </a:r>
            <a:r>
              <a:rPr lang="da-DK" sz="1400" dirty="0" err="1"/>
              <a:t>Udkontering</a:t>
            </a:r>
            <a:r>
              <a:rPr lang="da-DK" sz="1400" dirty="0"/>
              <a:t> fra </a:t>
            </a:r>
            <a:r>
              <a:rPr lang="da-DK" sz="1400" dirty="0" err="1"/>
              <a:t>hovedkonto</a:t>
            </a:r>
            <a:endParaRPr lang="da-DK" sz="1400" dirty="0"/>
          </a:p>
          <a:p>
            <a:pPr marL="323850" indent="-323850"/>
            <a:r>
              <a:rPr lang="da-DK" sz="1400" dirty="0"/>
              <a:t>Onsdag d. 15.1 : Sidste bogføringsdato</a:t>
            </a:r>
          </a:p>
          <a:p>
            <a:pPr marL="323850" indent="-323850"/>
            <a:r>
              <a:rPr lang="da-DK" sz="1400" dirty="0"/>
              <a:t>Fredag d. 17.1 : Deadline for dokumentation vedr. tilgang og afgang af aktiver</a:t>
            </a:r>
          </a:p>
          <a:p>
            <a:pPr marL="323850" indent="-323850"/>
            <a:r>
              <a:rPr lang="da-DK" sz="1400" dirty="0"/>
              <a:t>Mandag d. 20.1 : Deadline for aflevering af afstemninger</a:t>
            </a:r>
          </a:p>
          <a:p>
            <a:pPr marL="323850" indent="-323850"/>
            <a:r>
              <a:rPr lang="da-DK" sz="1400" dirty="0"/>
              <a:t>Fredag d. 24.1 : Deadline for ønsker vedr. værdiregulering</a:t>
            </a:r>
          </a:p>
          <a:p>
            <a:pPr marL="0" indent="0">
              <a:buNone/>
            </a:pPr>
            <a:r>
              <a:rPr lang="da-DK" sz="1400" b="1" dirty="0">
                <a:highlight>
                  <a:srgbClr val="00FF00"/>
                </a:highlight>
              </a:rPr>
              <a:t>(OBS : så tidligt som muligt </a:t>
            </a:r>
            <a:r>
              <a:rPr lang="da-DK" sz="1400" b="1" dirty="0" err="1">
                <a:highlight>
                  <a:srgbClr val="00FF00"/>
                </a:highlight>
              </a:rPr>
              <a:t>udkontering</a:t>
            </a:r>
            <a:r>
              <a:rPr lang="da-DK" sz="1400" b="1" dirty="0">
                <a:highlight>
                  <a:srgbClr val="00FF00"/>
                </a:highlight>
              </a:rPr>
              <a:t> af mellemregningskonti, så kollegaer har god tid til at få omposteret videre ud i driften inden deadline) </a:t>
            </a:r>
          </a:p>
          <a:p>
            <a:pPr marL="323850" indent="-323850"/>
            <a:endParaRPr lang="da-DK" sz="1400" b="1" dirty="0"/>
          </a:p>
          <a:p>
            <a:pPr marL="0" indent="0">
              <a:buNone/>
            </a:pPr>
            <a:endParaRPr lang="da-DK" sz="1400" dirty="0"/>
          </a:p>
        </p:txBody>
      </p:sp>
    </p:spTree>
    <p:extLst>
      <p:ext uri="{BB962C8B-B14F-4D97-AF65-F5344CB8AC3E}">
        <p14:creationId xmlns:p14="http://schemas.microsoft.com/office/powerpoint/2010/main" val="165760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BBFBF-EBCC-592C-898B-F7BB7763CC2C}"/>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CF92F8CE-54CA-F4D6-0DEA-B8405470F1F3}"/>
              </a:ext>
            </a:extLst>
          </p:cNvPr>
          <p:cNvSpPr>
            <a:spLocks noGrp="1"/>
          </p:cNvSpPr>
          <p:nvPr>
            <p:ph idx="1"/>
          </p:nvPr>
        </p:nvSpPr>
        <p:spPr/>
        <p:txBody>
          <a:bodyPr/>
          <a:lstStyle/>
          <a:p>
            <a:pPr marL="0" indent="0">
              <a:buNone/>
            </a:pPr>
            <a:r>
              <a:rPr lang="da-DK" b="1" dirty="0"/>
              <a:t>Prioriterede områder</a:t>
            </a:r>
          </a:p>
          <a:p>
            <a:pPr marL="0" indent="0">
              <a:buNone/>
            </a:pPr>
            <a:endParaRPr lang="da-DK" dirty="0"/>
          </a:p>
          <a:p>
            <a:pPr marL="640715" lvl="1" indent="-285750">
              <a:buFont typeface="Wingdings"/>
              <a:buChar char="Ø"/>
            </a:pPr>
            <a:r>
              <a:rPr lang="da-DK" dirty="0"/>
              <a:t>Væsentlige beløb</a:t>
            </a:r>
          </a:p>
          <a:p>
            <a:pPr marL="640715" lvl="1" indent="-285750">
              <a:buFont typeface="Wingdings"/>
              <a:buChar char="Ø"/>
            </a:pPr>
            <a:r>
              <a:rPr lang="da-DK" dirty="0"/>
              <a:t>Bogføringer af refusionsberettigede udgifter</a:t>
            </a:r>
          </a:p>
          <a:p>
            <a:pPr marL="640715" lvl="1" indent="-285750">
              <a:buFont typeface="Wingdings"/>
              <a:buChar char="Ø"/>
            </a:pPr>
            <a:r>
              <a:rPr lang="da-DK" dirty="0"/>
              <a:t>Vedhæftning af dokumentation ved restance- og supplementsposteringer</a:t>
            </a:r>
          </a:p>
          <a:p>
            <a:pPr marL="640715" lvl="1" indent="-285750">
              <a:buFont typeface="Wingdings"/>
              <a:buChar char="Ø"/>
            </a:pPr>
            <a:r>
              <a:rPr lang="da-DK" dirty="0"/>
              <a:t>Rettidighed</a:t>
            </a:r>
          </a:p>
          <a:p>
            <a:pPr marL="640715" lvl="1" indent="-285750">
              <a:buFont typeface="Wingdings"/>
              <a:buChar char="Ø"/>
            </a:pPr>
            <a:r>
              <a:rPr lang="da-DK" dirty="0"/>
              <a:t>Korrekte afstemninger</a:t>
            </a:r>
          </a:p>
          <a:p>
            <a:pPr marL="640715" lvl="1" indent="-285750">
              <a:buFont typeface="Wingdings"/>
              <a:buChar char="Ø"/>
            </a:pPr>
            <a:r>
              <a:rPr lang="da-DK" dirty="0"/>
              <a:t>Vær i rimelig tid inden lukning af bogføringsperiode, hvis noget skal konteres i en anden afdeling</a:t>
            </a:r>
          </a:p>
          <a:p>
            <a:pPr marL="640715" lvl="1" indent="-285750">
              <a:buFont typeface="Wingdings"/>
              <a:buChar char="Ø"/>
            </a:pPr>
            <a:r>
              <a:rPr lang="da-DK" dirty="0"/>
              <a:t>Andet?</a:t>
            </a:r>
          </a:p>
          <a:p>
            <a:pPr marL="354965" lvl="1" indent="0">
              <a:buNone/>
            </a:pPr>
            <a:endParaRPr lang="da-DK" dirty="0"/>
          </a:p>
          <a:p>
            <a:pPr marL="0" indent="0">
              <a:buNone/>
            </a:pPr>
            <a:endParaRPr lang="da-DK" dirty="0"/>
          </a:p>
        </p:txBody>
      </p:sp>
    </p:spTree>
    <p:extLst>
      <p:ext uri="{BB962C8B-B14F-4D97-AF65-F5344CB8AC3E}">
        <p14:creationId xmlns:p14="http://schemas.microsoft.com/office/powerpoint/2010/main" val="416518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823F4-0106-80A2-5179-04FFED11BAEE}"/>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50453201-2ACD-3F2D-BF1D-8AB65EDB7B8D}"/>
              </a:ext>
            </a:extLst>
          </p:cNvPr>
          <p:cNvSpPr>
            <a:spLocks noGrp="1"/>
          </p:cNvSpPr>
          <p:nvPr>
            <p:ph idx="1"/>
          </p:nvPr>
        </p:nvSpPr>
        <p:spPr/>
        <p:txBody>
          <a:bodyPr/>
          <a:lstStyle/>
          <a:p>
            <a:pPr marL="323850" indent="-323850"/>
            <a:r>
              <a:rPr lang="da-DK" b="1" dirty="0"/>
              <a:t>Afstemninger</a:t>
            </a:r>
          </a:p>
          <a:p>
            <a:pPr marL="642620" lvl="1" indent="-285750">
              <a:buFont typeface="Wingdings"/>
              <a:buChar char="Ø"/>
            </a:pPr>
            <a:r>
              <a:rPr lang="da-DK" dirty="0"/>
              <a:t>Alle afstemningskonti bør være afstemt henover året.</a:t>
            </a:r>
          </a:p>
          <a:p>
            <a:pPr marL="642620" lvl="1" indent="-285750">
              <a:buFont typeface="Wingdings"/>
              <a:buChar char="Ø"/>
            </a:pPr>
            <a:r>
              <a:rPr lang="da-DK" dirty="0"/>
              <a:t>Dokumentation for bank, opus-saldo og posteringer skal ALTID vedlægges afstemningen.</a:t>
            </a:r>
          </a:p>
          <a:p>
            <a:pPr marL="642620" lvl="1" indent="-285750">
              <a:buFont typeface="Wingdings"/>
              <a:buChar char="Ø"/>
            </a:pPr>
            <a:r>
              <a:rPr lang="da-DK" dirty="0"/>
              <a:t>Hvis der er differencer skal de udredes og konteres i driften. Som allersidste mulighed kan det være en mulighed at notere at beløbet bliver udredt. </a:t>
            </a:r>
          </a:p>
          <a:p>
            <a:pPr marL="642620" lvl="1" indent="-285750">
              <a:buFont typeface="Wingdings"/>
              <a:buChar char="Ø"/>
            </a:pPr>
            <a:r>
              <a:rPr lang="da-DK" dirty="0"/>
              <a:t>Vejledninger: </a:t>
            </a:r>
            <a:r>
              <a:rPr lang="da-DK" dirty="0" err="1"/>
              <a:t>Medarbejdersiden</a:t>
            </a:r>
            <a:r>
              <a:rPr lang="da-DK" dirty="0" err="1">
                <a:sym typeface="Wingdings" panose="05000000000000000000" pitchFamily="2" charset="2"/>
              </a:rPr>
              <a:t>VærktøjerØkonomi</a:t>
            </a:r>
            <a:endParaRPr lang="da-DK" dirty="0">
              <a:sym typeface="Wingdings" panose="05000000000000000000" pitchFamily="2" charset="2"/>
            </a:endParaRPr>
          </a:p>
          <a:p>
            <a:pPr marL="356870" lvl="1" indent="0">
              <a:buNone/>
            </a:pPr>
            <a:endParaRPr lang="da-DK" dirty="0"/>
          </a:p>
          <a:p>
            <a:pPr marL="382970" indent="-342900">
              <a:buFont typeface="Arial" panose="020B0604020202020204" pitchFamily="34" charset="0"/>
              <a:buChar char="•"/>
            </a:pPr>
            <a:r>
              <a:rPr lang="da-DK" dirty="0"/>
              <a:t>Projekter (Vær opmærksom på eventuelle projekter der skal revideres for regnskab 2024) Ved spørgsmål henvises til økonomikonsulent Helle Haubo i ØS Styring</a:t>
            </a:r>
          </a:p>
          <a:p>
            <a:pPr marL="0" indent="0">
              <a:buNone/>
            </a:pPr>
            <a:endParaRPr lang="da-DK" dirty="0"/>
          </a:p>
        </p:txBody>
      </p:sp>
    </p:spTree>
    <p:extLst>
      <p:ext uri="{BB962C8B-B14F-4D97-AF65-F5344CB8AC3E}">
        <p14:creationId xmlns:p14="http://schemas.microsoft.com/office/powerpoint/2010/main" val="278160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CFCC7-15B8-2441-0298-67C64DE172B1}"/>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8C1EEAB9-C114-9826-526D-5B0A33B7EE97}"/>
              </a:ext>
            </a:extLst>
          </p:cNvPr>
          <p:cNvSpPr>
            <a:spLocks noGrp="1"/>
          </p:cNvSpPr>
          <p:nvPr>
            <p:ph idx="1"/>
          </p:nvPr>
        </p:nvSpPr>
        <p:spPr/>
        <p:txBody>
          <a:bodyPr/>
          <a:lstStyle/>
          <a:p>
            <a:r>
              <a:rPr lang="da-DK" dirty="0"/>
              <a:t>Hvis jeg har brug for hjælp</a:t>
            </a:r>
          </a:p>
          <a:p>
            <a:endParaRPr lang="da-DK" dirty="0"/>
          </a:p>
          <a:p>
            <a:pPr marL="642620" lvl="1" indent="-285750">
              <a:buFont typeface="Courier New"/>
              <a:buChar char="o"/>
            </a:pPr>
            <a:r>
              <a:rPr lang="da-DK" dirty="0"/>
              <a:t>ØS Callcenter </a:t>
            </a:r>
          </a:p>
          <a:p>
            <a:pPr marL="642620" lvl="1" indent="-285750">
              <a:buFont typeface="Courier New"/>
              <a:buChar char="o"/>
            </a:pPr>
            <a:r>
              <a:rPr lang="da-DK" dirty="0"/>
              <a:t>Medarbejdersiden </a:t>
            </a:r>
            <a:r>
              <a:rPr lang="da-DK" dirty="0">
                <a:sym typeface="Wingdings" panose="05000000000000000000" pitchFamily="2" charset="2"/>
              </a:rPr>
              <a:t></a:t>
            </a:r>
            <a:r>
              <a:rPr lang="da-DK" dirty="0"/>
              <a:t> Værktøjer </a:t>
            </a:r>
            <a:r>
              <a:rPr lang="da-DK" dirty="0">
                <a:sym typeface="Wingdings" panose="05000000000000000000" pitchFamily="2" charset="2"/>
              </a:rPr>
              <a:t></a:t>
            </a:r>
            <a:r>
              <a:rPr lang="da-DK" dirty="0"/>
              <a:t> Økonomi</a:t>
            </a:r>
          </a:p>
          <a:p>
            <a:pPr marL="642620" lvl="1" indent="-285750">
              <a:buFont typeface="Courier New"/>
              <a:buChar char="o"/>
            </a:pPr>
            <a:r>
              <a:rPr lang="da-DK" dirty="0"/>
              <a:t>IT-Portalen </a:t>
            </a:r>
            <a:r>
              <a:rPr lang="da-DK" dirty="0">
                <a:sym typeface="Wingdings" panose="05000000000000000000" pitchFamily="2" charset="2"/>
              </a:rPr>
              <a:t> Få hjælp  Økonomi</a:t>
            </a:r>
            <a:endParaRPr lang="da-DK" dirty="0"/>
          </a:p>
          <a:p>
            <a:pPr marL="642620" lvl="1" indent="-285750">
              <a:buFont typeface="Courier New"/>
              <a:buChar char="o"/>
            </a:pPr>
            <a:r>
              <a:rPr lang="da-DK" dirty="0"/>
              <a:t>Økonomikonsulenter</a:t>
            </a:r>
          </a:p>
          <a:p>
            <a:pPr marL="642620" lvl="1" indent="-285750">
              <a:buFont typeface="Courier New"/>
              <a:buChar char="o"/>
            </a:pPr>
            <a:r>
              <a:rPr lang="da-DK" dirty="0"/>
              <a:t>Kollegaer</a:t>
            </a:r>
          </a:p>
          <a:p>
            <a:pPr marL="642620" lvl="1" indent="-285750">
              <a:buFont typeface="Courier New"/>
              <a:buChar char="o"/>
            </a:pPr>
            <a:r>
              <a:rPr lang="da-DK" dirty="0"/>
              <a:t>Thomas Willumsen/Jesper Hansen Dichmann</a:t>
            </a:r>
          </a:p>
          <a:p>
            <a:pPr marL="0" indent="0">
              <a:buNone/>
            </a:pPr>
            <a:endParaRPr lang="da-DK" dirty="0"/>
          </a:p>
        </p:txBody>
      </p:sp>
    </p:spTree>
    <p:extLst>
      <p:ext uri="{BB962C8B-B14F-4D97-AF65-F5344CB8AC3E}">
        <p14:creationId xmlns:p14="http://schemas.microsoft.com/office/powerpoint/2010/main" val="428709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Økonomi ERFA 2024</a:t>
            </a:r>
          </a:p>
        </p:txBody>
      </p:sp>
      <p:sp>
        <p:nvSpPr>
          <p:cNvPr id="3" name="Pladsholder til indhold 2"/>
          <p:cNvSpPr>
            <a:spLocks noGrp="1"/>
          </p:cNvSpPr>
          <p:nvPr>
            <p:ph idx="1"/>
          </p:nvPr>
        </p:nvSpPr>
        <p:spPr/>
        <p:txBody>
          <a:bodyPr/>
          <a:lstStyle/>
          <a:p>
            <a:pPr marL="0" indent="0">
              <a:buNone/>
            </a:pPr>
            <a:r>
              <a:rPr lang="da-DK" b="1" dirty="0"/>
              <a:t>Dagsorden:</a:t>
            </a:r>
          </a:p>
          <a:p>
            <a:pPr lvl="1">
              <a:buFont typeface="Wingdings" panose="05000000000000000000" pitchFamily="2" charset="2"/>
              <a:buChar char="§"/>
            </a:pPr>
            <a:r>
              <a:rPr lang="da-DK" dirty="0"/>
              <a:t>Regnskab 2024 (v. Thomas/Jesper)</a:t>
            </a:r>
          </a:p>
          <a:p>
            <a:pPr lvl="2"/>
            <a:r>
              <a:rPr lang="da-DK" dirty="0"/>
              <a:t>Supplements- og </a:t>
            </a:r>
            <a:r>
              <a:rPr lang="da-DK" dirty="0" err="1"/>
              <a:t>restancebogføringer</a:t>
            </a:r>
            <a:endParaRPr lang="da-DK" dirty="0"/>
          </a:p>
          <a:p>
            <a:pPr lvl="2"/>
            <a:r>
              <a:rPr lang="da-DK" dirty="0"/>
              <a:t>Vigtige deadlines</a:t>
            </a:r>
          </a:p>
          <a:p>
            <a:pPr lvl="2"/>
            <a:r>
              <a:rPr lang="da-DK" dirty="0"/>
              <a:t>Særlige opmærksomhedspunkter i år</a:t>
            </a:r>
          </a:p>
          <a:p>
            <a:pPr lvl="2"/>
            <a:r>
              <a:rPr lang="da-DK" dirty="0"/>
              <a:t>Afstemninger – Hvad er ”en god afstemning”?</a:t>
            </a:r>
          </a:p>
          <a:p>
            <a:pPr lvl="2"/>
            <a:r>
              <a:rPr lang="da-DK" dirty="0"/>
              <a:t>Spørgsmål</a:t>
            </a:r>
          </a:p>
          <a:p>
            <a:pPr lvl="1">
              <a:buFont typeface="Wingdings" panose="05000000000000000000" pitchFamily="2" charset="2"/>
              <a:buChar char="§"/>
            </a:pPr>
            <a:r>
              <a:rPr lang="da-DK" dirty="0"/>
              <a:t>Opus-Debitor (v. Randi)</a:t>
            </a:r>
          </a:p>
          <a:p>
            <a:pPr lvl="1">
              <a:buFont typeface="Wingdings" panose="05000000000000000000" pitchFamily="2" charset="2"/>
              <a:buChar char="§"/>
            </a:pPr>
            <a:r>
              <a:rPr lang="da-DK" dirty="0"/>
              <a:t>Diverse </a:t>
            </a:r>
          </a:p>
          <a:p>
            <a:pPr lvl="1"/>
            <a:endParaRPr lang="da-DK" dirty="0"/>
          </a:p>
          <a:p>
            <a:pPr marL="642600" lvl="2" indent="0">
              <a:buNone/>
            </a:pPr>
            <a:endParaRPr lang="da-DK" dirty="0"/>
          </a:p>
          <a:p>
            <a:pPr lvl="2"/>
            <a:endParaRPr lang="da-DK" dirty="0"/>
          </a:p>
          <a:p>
            <a:pPr lvl="2"/>
            <a:endParaRPr lang="da-DK" dirty="0"/>
          </a:p>
          <a:p>
            <a:pPr lvl="2"/>
            <a:endParaRPr lang="da-DK" dirty="0"/>
          </a:p>
        </p:txBody>
      </p:sp>
    </p:spTree>
    <p:extLst>
      <p:ext uri="{BB962C8B-B14F-4D97-AF65-F5344CB8AC3E}">
        <p14:creationId xmlns:p14="http://schemas.microsoft.com/office/powerpoint/2010/main" val="134214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8A48-E256-44CF-2E99-A42329B8C482}"/>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8702FE2F-44BE-0E1D-6CBB-0AA9EC504156}"/>
              </a:ext>
            </a:extLst>
          </p:cNvPr>
          <p:cNvSpPr>
            <a:spLocks noGrp="1"/>
          </p:cNvSpPr>
          <p:nvPr>
            <p:ph idx="1"/>
          </p:nvPr>
        </p:nvSpPr>
        <p:spPr/>
        <p:txBody>
          <a:bodyPr/>
          <a:lstStyle/>
          <a:p>
            <a:r>
              <a:rPr lang="da-DK" dirty="0"/>
              <a:t>Økonomisk Ledelsestilsyn og revisionsbesøg</a:t>
            </a:r>
          </a:p>
          <a:p>
            <a:pPr marL="0" indent="0">
              <a:buNone/>
            </a:pPr>
            <a:endParaRPr lang="da-DK" sz="1800" u="sng" dirty="0"/>
          </a:p>
          <a:p>
            <a:pPr marL="0" indent="0">
              <a:buNone/>
            </a:pPr>
            <a:r>
              <a:rPr lang="da-DK" sz="1800" u="sng" dirty="0"/>
              <a:t>Generelle udfordringer</a:t>
            </a:r>
          </a:p>
          <a:p>
            <a:pPr marL="699300" lvl="1" indent="-342900">
              <a:buFont typeface="+mj-lt"/>
              <a:buAutoNum type="arabicPeriod"/>
            </a:pPr>
            <a:r>
              <a:rPr lang="da-DK" dirty="0"/>
              <a:t>Journalisering</a:t>
            </a:r>
          </a:p>
          <a:p>
            <a:pPr lvl="2">
              <a:buFont typeface="Wingdings" panose="05000000000000000000" pitchFamily="2" charset="2"/>
              <a:buChar char="Ø"/>
            </a:pPr>
            <a:r>
              <a:rPr lang="da-DK" dirty="0"/>
              <a:t>Vigtigt at journalisere alle kontroller</a:t>
            </a:r>
          </a:p>
          <a:p>
            <a:pPr marL="699300" lvl="1" indent="-342900">
              <a:buFont typeface="+mj-lt"/>
              <a:buAutoNum type="arabicPeriod"/>
            </a:pPr>
            <a:r>
              <a:rPr lang="da-DK" dirty="0"/>
              <a:t>Dokumentation</a:t>
            </a:r>
          </a:p>
          <a:p>
            <a:pPr marL="929700" lvl="2" indent="-342900">
              <a:buFont typeface="Wingdings" panose="05000000000000000000" pitchFamily="2" charset="2"/>
              <a:buChar char="Ø"/>
            </a:pPr>
            <a:r>
              <a:rPr lang="da-DK" dirty="0"/>
              <a:t>Husk at dokumentere hvordan I gør tingene</a:t>
            </a:r>
          </a:p>
          <a:p>
            <a:pPr marL="699300" lvl="1" indent="-342900">
              <a:buFont typeface="+mj-lt"/>
              <a:buAutoNum type="arabicPeriod"/>
            </a:pPr>
            <a:r>
              <a:rPr lang="da-DK" dirty="0"/>
              <a:t>Afstemninger</a:t>
            </a:r>
          </a:p>
          <a:p>
            <a:pPr marL="929700" lvl="2" indent="-342900">
              <a:buFont typeface="Wingdings" panose="05000000000000000000" pitchFamily="2" charset="2"/>
              <a:buChar char="Ø"/>
            </a:pPr>
            <a:r>
              <a:rPr lang="da-DK" dirty="0"/>
              <a:t>Dokumentation, Dokumentation, Dokumentation</a:t>
            </a:r>
          </a:p>
          <a:p>
            <a:pPr marL="929700" lvl="2" indent="-342900">
              <a:buFont typeface="Wingdings" panose="05000000000000000000" pitchFamily="2" charset="2"/>
              <a:buChar char="Ø"/>
            </a:pPr>
            <a:r>
              <a:rPr lang="da-DK" dirty="0"/>
              <a:t>Benyt afstemningsarket på medarbejdersiden</a:t>
            </a:r>
          </a:p>
          <a:p>
            <a:pPr marL="699300" lvl="1" indent="-342900">
              <a:buFont typeface="+mj-lt"/>
              <a:buAutoNum type="arabicPeriod"/>
            </a:pPr>
            <a:r>
              <a:rPr lang="da-DK" dirty="0"/>
              <a:t>Bilagskontrol</a:t>
            </a:r>
          </a:p>
          <a:p>
            <a:pPr marL="929700" lvl="2" indent="-342900">
              <a:buFont typeface="Wingdings" panose="05000000000000000000" pitchFamily="2" charset="2"/>
              <a:buChar char="Ø"/>
            </a:pPr>
            <a:r>
              <a:rPr lang="da-DK" dirty="0"/>
              <a:t>Lederansvar at tage stikprøver</a:t>
            </a:r>
          </a:p>
          <a:p>
            <a:pPr marL="929700" lvl="2" indent="-342900">
              <a:buFont typeface="Wingdings" panose="05000000000000000000" pitchFamily="2" charset="2"/>
              <a:buChar char="Ø"/>
            </a:pPr>
            <a:r>
              <a:rPr lang="da-DK" dirty="0"/>
              <a:t>Bliver pengene forvaltet i overensstemmelse med kommunens strategi og retningslinjer samt lovgivning</a:t>
            </a:r>
          </a:p>
          <a:p>
            <a:pPr marL="0" indent="0">
              <a:buNone/>
            </a:pPr>
            <a:endParaRPr lang="da-DK" dirty="0"/>
          </a:p>
        </p:txBody>
      </p:sp>
    </p:spTree>
    <p:extLst>
      <p:ext uri="{BB962C8B-B14F-4D97-AF65-F5344CB8AC3E}">
        <p14:creationId xmlns:p14="http://schemas.microsoft.com/office/powerpoint/2010/main" val="238003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C97B9-3565-CB55-1D48-EAA5328406A4}"/>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66911F56-6189-02A2-FFBF-E8DA033B7DE6}"/>
              </a:ext>
            </a:extLst>
          </p:cNvPr>
          <p:cNvSpPr>
            <a:spLocks noGrp="1"/>
          </p:cNvSpPr>
          <p:nvPr>
            <p:ph idx="1"/>
          </p:nvPr>
        </p:nvSpPr>
        <p:spPr/>
        <p:txBody>
          <a:bodyPr/>
          <a:lstStyle/>
          <a:p>
            <a:pPr marL="774000" lvl="1" indent="-457200">
              <a:buFont typeface="+mj-lt"/>
              <a:buAutoNum type="arabicPeriod" startAt="5"/>
            </a:pPr>
            <a:r>
              <a:rPr lang="da-DK" dirty="0"/>
              <a:t>Købekort</a:t>
            </a:r>
          </a:p>
          <a:p>
            <a:pPr marL="1004400" lvl="2" indent="-457200">
              <a:buFont typeface="Wingdings" panose="05000000000000000000" pitchFamily="2" charset="2"/>
              <a:buChar char="Ø"/>
            </a:pPr>
            <a:r>
              <a:rPr lang="da-DK" dirty="0"/>
              <a:t>Hav</a:t>
            </a:r>
            <a:r>
              <a:rPr lang="da-DK" i="0" dirty="0"/>
              <a:t> </a:t>
            </a:r>
            <a:r>
              <a:rPr lang="da-DK" u="sng" dirty="0"/>
              <a:t>altid</a:t>
            </a:r>
            <a:r>
              <a:rPr lang="da-DK" dirty="0"/>
              <a:t> styr på hvor mange kort der er og hvor de er</a:t>
            </a:r>
          </a:p>
          <a:p>
            <a:pPr marL="1260000" lvl="3" indent="-457200">
              <a:buFont typeface="Wingdings" panose="05000000000000000000" pitchFamily="2" charset="2"/>
              <a:buChar char="Ø"/>
            </a:pPr>
            <a:r>
              <a:rPr lang="da-DK" dirty="0"/>
              <a:t>Salling, Bauhaus, taxikort, zoo-kort </a:t>
            </a:r>
            <a:r>
              <a:rPr lang="da-DK" dirty="0" err="1"/>
              <a:t>etc</a:t>
            </a:r>
            <a:endParaRPr lang="da-DK" dirty="0"/>
          </a:p>
          <a:p>
            <a:pPr marL="547200" lvl="2" indent="0">
              <a:buNone/>
            </a:pPr>
            <a:endParaRPr lang="da-DK" dirty="0"/>
          </a:p>
          <a:p>
            <a:pPr marL="774000" lvl="1" indent="-457200">
              <a:buFont typeface="+mj-lt"/>
              <a:buAutoNum type="arabicPeriod" startAt="5"/>
            </a:pPr>
            <a:r>
              <a:rPr lang="da-DK" dirty="0"/>
              <a:t>Borgermidler</a:t>
            </a:r>
          </a:p>
          <a:p>
            <a:pPr marL="1004400" lvl="2" indent="-457200">
              <a:buFont typeface="Wingdings" panose="05000000000000000000" pitchFamily="2" charset="2"/>
              <a:buChar char="Ø"/>
            </a:pPr>
            <a:r>
              <a:rPr lang="da-DK" dirty="0"/>
              <a:t>Husk fuldmagter ved håndtering/opbevaring af borgenes penge/værdier</a:t>
            </a:r>
          </a:p>
          <a:p>
            <a:pPr marL="1004400" lvl="2" indent="-457200">
              <a:buFont typeface="Wingdings" panose="05000000000000000000" pitchFamily="2" charset="2"/>
              <a:buChar char="Ø"/>
            </a:pPr>
            <a:r>
              <a:rPr lang="da-DK" dirty="0"/>
              <a:t>Notat fra Socialstyrelsen på Medarbejdersiden</a:t>
            </a:r>
          </a:p>
          <a:p>
            <a:pPr marL="1004400" lvl="2" indent="-457200">
              <a:buFont typeface="Wingdings" panose="05000000000000000000" pitchFamily="2" charset="2"/>
              <a:buChar char="Ø"/>
            </a:pPr>
            <a:endParaRPr lang="da-DK" dirty="0"/>
          </a:p>
          <a:p>
            <a:pPr marL="659700" lvl="1" indent="-342900">
              <a:buAutoNum type="arabicPeriod" startAt="7"/>
            </a:pPr>
            <a:r>
              <a:rPr lang="da-DK" dirty="0"/>
              <a:t>Udstedte betalingskort</a:t>
            </a:r>
          </a:p>
          <a:p>
            <a:pPr marL="890100" lvl="2" indent="-342900">
              <a:buFont typeface="Wingdings" panose="05000000000000000000" pitchFamily="2" charset="2"/>
              <a:buChar char="Ø"/>
            </a:pPr>
            <a:r>
              <a:rPr lang="da-DK" dirty="0"/>
              <a:t>Kortene er personlige</a:t>
            </a:r>
          </a:p>
          <a:p>
            <a:pPr marL="890100" lvl="2" indent="-342900">
              <a:buFont typeface="Wingdings" panose="05000000000000000000" pitchFamily="2" charset="2"/>
              <a:buChar char="Ø"/>
            </a:pPr>
            <a:r>
              <a:rPr lang="da-DK" dirty="0"/>
              <a:t>Ingen personlige køb over kort</a:t>
            </a:r>
          </a:p>
          <a:p>
            <a:pPr marL="890100" lvl="2" indent="-342900">
              <a:buFont typeface="Wingdings" panose="05000000000000000000" pitchFamily="2" charset="2"/>
              <a:buChar char="Ø"/>
            </a:pPr>
            <a:r>
              <a:rPr lang="da-DK" dirty="0"/>
              <a:t>Ved hvert køb skal køber få en kvittering og bringe den videre til administrationen</a:t>
            </a:r>
          </a:p>
          <a:p>
            <a:pPr marL="0" indent="0">
              <a:buNone/>
            </a:pPr>
            <a:r>
              <a:rPr lang="da-DK" dirty="0"/>
              <a:t>HUSK: Dette skal sikre at I er forberedte på et evt. eksternt revisionsbesøg</a:t>
            </a:r>
          </a:p>
        </p:txBody>
      </p:sp>
    </p:spTree>
    <p:extLst>
      <p:ext uri="{BB962C8B-B14F-4D97-AF65-F5344CB8AC3E}">
        <p14:creationId xmlns:p14="http://schemas.microsoft.com/office/powerpoint/2010/main" val="72224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820E0-0271-CF3D-A459-0C40466A4ABF}"/>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250D19C4-811C-9DDE-2FB1-F16D5758A7BF}"/>
              </a:ext>
            </a:extLst>
          </p:cNvPr>
          <p:cNvSpPr>
            <a:spLocks noGrp="1"/>
          </p:cNvSpPr>
          <p:nvPr>
            <p:ph idx="1"/>
          </p:nvPr>
        </p:nvSpPr>
        <p:spPr/>
        <p:txBody>
          <a:bodyPr/>
          <a:lstStyle/>
          <a:p>
            <a:pPr marL="0" indent="0">
              <a:buNone/>
            </a:pPr>
            <a:r>
              <a:rPr lang="da-DK" sz="3200" dirty="0"/>
              <a:t>		AFSTEMNINGER</a:t>
            </a:r>
          </a:p>
        </p:txBody>
      </p:sp>
    </p:spTree>
    <p:extLst>
      <p:ext uri="{BB962C8B-B14F-4D97-AF65-F5344CB8AC3E}">
        <p14:creationId xmlns:p14="http://schemas.microsoft.com/office/powerpoint/2010/main" val="286208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A2F85-5BE1-714A-F9BD-D68383458CC3}"/>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CA488D4C-6005-7AF5-A76B-831881B04AE5}"/>
              </a:ext>
            </a:extLst>
          </p:cNvPr>
          <p:cNvSpPr>
            <a:spLocks noGrp="1"/>
          </p:cNvSpPr>
          <p:nvPr>
            <p:ph idx="1"/>
          </p:nvPr>
        </p:nvSpPr>
        <p:spPr/>
        <p:txBody>
          <a:bodyPr/>
          <a:lstStyle/>
          <a:p>
            <a:pPr marL="0" indent="0">
              <a:buNone/>
            </a:pPr>
            <a:r>
              <a:rPr lang="da-DK" dirty="0"/>
              <a:t>Remindere </a:t>
            </a:r>
            <a:r>
              <a:rPr lang="da-DK" dirty="0" err="1"/>
              <a:t>ift</a:t>
            </a:r>
            <a:r>
              <a:rPr lang="da-DK" dirty="0"/>
              <a:t> afstemninger:</a:t>
            </a:r>
          </a:p>
          <a:p>
            <a:pPr marL="0" indent="0">
              <a:buNone/>
            </a:pPr>
            <a:endParaRPr lang="da-DK" dirty="0"/>
          </a:p>
          <a:p>
            <a:pPr marL="0" indent="0">
              <a:buNone/>
            </a:pPr>
            <a:r>
              <a:rPr lang="da-DK" sz="1600" dirty="0"/>
              <a:t>- Afstemning og oprydning på mellemregningskonti i forbindelse med </a:t>
            </a:r>
            <a:br>
              <a:rPr lang="da-DK" sz="1600" dirty="0"/>
            </a:br>
            <a:r>
              <a:rPr lang="da-DK" sz="1600" dirty="0"/>
              <a:t>1. halvår så der er mindre arbejde senere på året</a:t>
            </a:r>
            <a:br>
              <a:rPr lang="da-DK" sz="1600" dirty="0"/>
            </a:br>
            <a:br>
              <a:rPr lang="da-DK" sz="1600" dirty="0"/>
            </a:br>
            <a:r>
              <a:rPr lang="da-DK" sz="1600" dirty="0"/>
              <a:t>- Af hensyn til god økonomistyring og undgå bemærkninger fra revisionen samt misvedligeholdt kontrol til regnskabet, er det ret vigtigt at der bliver jævnligt afstemt</a:t>
            </a:r>
          </a:p>
          <a:p>
            <a:pPr marL="0" indent="0">
              <a:buNone/>
            </a:pPr>
            <a:endParaRPr lang="da-DK" sz="1600" dirty="0"/>
          </a:p>
          <a:p>
            <a:pPr marL="0" indent="0">
              <a:buNone/>
            </a:pPr>
            <a:r>
              <a:rPr lang="da-DK" sz="1600" dirty="0"/>
              <a:t>- Der skal regelmæssig afstemninger mellem registreringer og kasse- og likviditetsbeholdningen, samt på øvrige beholdningskonti.</a:t>
            </a:r>
          </a:p>
          <a:p>
            <a:pPr marL="0" indent="0">
              <a:buNone/>
            </a:pPr>
            <a:endParaRPr lang="da-DK" sz="1600" dirty="0"/>
          </a:p>
          <a:p>
            <a:pPr marL="0" indent="0">
              <a:buNone/>
            </a:pPr>
            <a:r>
              <a:rPr lang="da-DK" sz="1600" dirty="0"/>
              <a:t>- Afstemningen sikrer, at registreringerne er aktuelle, og at der ikke er transaktioner, som ikke er registreret. </a:t>
            </a:r>
          </a:p>
          <a:p>
            <a:pPr marL="0" indent="0">
              <a:buNone/>
            </a:pPr>
            <a:endParaRPr lang="da-DK" sz="1600" dirty="0"/>
          </a:p>
          <a:p>
            <a:pPr marL="0" indent="0">
              <a:buNone/>
            </a:pPr>
            <a:endParaRPr lang="da-DK" dirty="0"/>
          </a:p>
        </p:txBody>
      </p:sp>
    </p:spTree>
    <p:extLst>
      <p:ext uri="{BB962C8B-B14F-4D97-AF65-F5344CB8AC3E}">
        <p14:creationId xmlns:p14="http://schemas.microsoft.com/office/powerpoint/2010/main" val="328948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950DA-97F8-B8ED-E72E-F7DE9A3E5149}"/>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11D770CE-15DD-E88B-C451-3CF7D30E64DF}"/>
              </a:ext>
            </a:extLst>
          </p:cNvPr>
          <p:cNvSpPr>
            <a:spLocks noGrp="1"/>
          </p:cNvSpPr>
          <p:nvPr>
            <p:ph idx="1"/>
          </p:nvPr>
        </p:nvSpPr>
        <p:spPr/>
        <p:txBody>
          <a:bodyPr/>
          <a:lstStyle/>
          <a:p>
            <a:pPr marL="0" indent="0">
              <a:buNone/>
            </a:pPr>
            <a:r>
              <a:rPr lang="da-DK" b="1" dirty="0"/>
              <a:t>Afstemninger</a:t>
            </a:r>
          </a:p>
          <a:p>
            <a:endParaRPr lang="da-DK" dirty="0"/>
          </a:p>
          <a:p>
            <a:pPr marL="0" indent="0">
              <a:buNone/>
            </a:pPr>
            <a:r>
              <a:rPr lang="da-DK" dirty="0"/>
              <a:t>Formålet med at lave afstemninger (løbende) er at sikre at,</a:t>
            </a:r>
          </a:p>
          <a:p>
            <a:pPr marL="0" indent="0">
              <a:buNone/>
            </a:pPr>
            <a:endParaRPr lang="da-DK" dirty="0"/>
          </a:p>
        </p:txBody>
      </p:sp>
      <p:sp>
        <p:nvSpPr>
          <p:cNvPr id="4" name="Pladsholder til tekst 2">
            <a:extLst>
              <a:ext uri="{FF2B5EF4-FFF2-40B4-BE49-F238E27FC236}">
                <a16:creationId xmlns:a16="http://schemas.microsoft.com/office/drawing/2014/main" id="{A877A0A3-C7F1-4ABF-2801-5C721F4FD17B}"/>
              </a:ext>
            </a:extLst>
          </p:cNvPr>
          <p:cNvSpPr txBox="1">
            <a:spLocks/>
          </p:cNvSpPr>
          <p:nvPr/>
        </p:nvSpPr>
        <p:spPr bwMode="auto">
          <a:xfrm>
            <a:off x="503237" y="2996952"/>
            <a:ext cx="507687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a:lstStyle>
          <a:p>
            <a:pPr marL="342900" indent="-342900">
              <a:buFont typeface="+mj-lt"/>
              <a:buAutoNum type="arabicPeriod"/>
            </a:pPr>
            <a:r>
              <a:rPr lang="da-DK" dirty="0"/>
              <a:t>Kommunens status og driftsresultat er retvisende</a:t>
            </a:r>
          </a:p>
          <a:p>
            <a:pPr marL="342900" indent="-342900">
              <a:buFont typeface="+mj-lt"/>
              <a:buAutoNum type="arabicPeriod"/>
            </a:pPr>
            <a:r>
              <a:rPr lang="da-DK" dirty="0"/>
              <a:t>Posteringer vedrørende kommunens drift er konteret ud i driften</a:t>
            </a:r>
          </a:p>
          <a:p>
            <a:pPr marL="342900" indent="-342900">
              <a:buFont typeface="+mj-lt"/>
              <a:buAutoNum type="arabicPeriod"/>
            </a:pPr>
            <a:r>
              <a:rPr lang="da-DK" dirty="0"/>
              <a:t>Alle posteringer fra fagsystemet er konteret korrekt</a:t>
            </a:r>
            <a:endParaRPr lang="da-DK" kern="0" dirty="0"/>
          </a:p>
        </p:txBody>
      </p:sp>
    </p:spTree>
    <p:extLst>
      <p:ext uri="{BB962C8B-B14F-4D97-AF65-F5344CB8AC3E}">
        <p14:creationId xmlns:p14="http://schemas.microsoft.com/office/powerpoint/2010/main" val="43910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0EB3B-FFD6-F9A8-BA38-9396CA917656}"/>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46DEA97D-18CD-2163-1E00-DE8DC6B0781C}"/>
              </a:ext>
            </a:extLst>
          </p:cNvPr>
          <p:cNvSpPr>
            <a:spLocks noGrp="1"/>
          </p:cNvSpPr>
          <p:nvPr>
            <p:ph idx="1"/>
          </p:nvPr>
        </p:nvSpPr>
        <p:spPr/>
        <p:txBody>
          <a:bodyPr/>
          <a:lstStyle/>
          <a:p>
            <a:pPr algn="l"/>
            <a:r>
              <a:rPr lang="da-DK" b="1" dirty="0"/>
              <a:t>Hvorfor er det så vigtigt at afstemme en konto?</a:t>
            </a:r>
          </a:p>
          <a:p>
            <a:pPr marL="659700" lvl="1" indent="-342900">
              <a:buFont typeface="Arial" panose="020B0604020202020204" pitchFamily="34" charset="0"/>
              <a:buChar char="•"/>
            </a:pPr>
            <a:r>
              <a:rPr lang="da-DK" dirty="0"/>
              <a:t>Sikre at kommunens regnskab er korrekt opgjort ud fra de regler som er fastsat af Indenrigsministeriet samt kommunens spilleregler. </a:t>
            </a:r>
          </a:p>
          <a:p>
            <a:pPr marL="659700" lvl="1" indent="-342900">
              <a:buFont typeface="Arial" panose="020B0604020202020204" pitchFamily="34" charset="0"/>
              <a:buChar char="•"/>
            </a:pPr>
            <a:r>
              <a:rPr lang="da-DK" dirty="0"/>
              <a:t>Samtidigt er det en ekstra kontrol for at sikre at alt det, der skal bogføres også er bogført.</a:t>
            </a:r>
          </a:p>
          <a:p>
            <a:pPr marL="659700" lvl="1" indent="-342900">
              <a:buFont typeface="Arial" panose="020B0604020202020204" pitchFamily="34" charset="0"/>
              <a:buChar char="•"/>
            </a:pPr>
            <a:r>
              <a:rPr lang="da-DK" dirty="0"/>
              <a:t>Minimere bogføringsfejl, da man hurtigt måned for måned kan opdage fejlene og få dem rettet til så de ikke står og hænger i næste måneds afstemning.</a:t>
            </a:r>
          </a:p>
          <a:p>
            <a:pPr marL="659700" lvl="1" indent="-342900">
              <a:buFont typeface="Arial" panose="020B0604020202020204" pitchFamily="34" charset="0"/>
              <a:buChar char="•"/>
            </a:pPr>
            <a:r>
              <a:rPr lang="da-DK" dirty="0"/>
              <a:t>Man sikrer derved at alle indtægter og udgifter er bogført i den korrekte periode.</a:t>
            </a:r>
          </a:p>
          <a:p>
            <a:pPr marL="0" indent="0">
              <a:buNone/>
            </a:pPr>
            <a:endParaRPr lang="da-DK" dirty="0"/>
          </a:p>
        </p:txBody>
      </p:sp>
    </p:spTree>
    <p:extLst>
      <p:ext uri="{BB962C8B-B14F-4D97-AF65-F5344CB8AC3E}">
        <p14:creationId xmlns:p14="http://schemas.microsoft.com/office/powerpoint/2010/main" val="289967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94C43-B6C4-B645-AE24-E67F17108666}"/>
              </a:ext>
            </a:extLst>
          </p:cNvPr>
          <p:cNvSpPr>
            <a:spLocks noGrp="1"/>
          </p:cNvSpPr>
          <p:nvPr>
            <p:ph type="title"/>
          </p:nvPr>
        </p:nvSpPr>
        <p:spPr/>
        <p:txBody>
          <a:bodyPr/>
          <a:lstStyle/>
          <a:p>
            <a:r>
              <a:rPr lang="da-DK" dirty="0"/>
              <a:t>Økonomi ERFA 2024</a:t>
            </a:r>
          </a:p>
        </p:txBody>
      </p:sp>
      <p:sp>
        <p:nvSpPr>
          <p:cNvPr id="6" name="Pladsholder til indhold 5">
            <a:extLst>
              <a:ext uri="{FF2B5EF4-FFF2-40B4-BE49-F238E27FC236}">
                <a16:creationId xmlns:a16="http://schemas.microsoft.com/office/drawing/2014/main" id="{F9664EA6-62F7-1EC8-A284-111A07C8A5A4}"/>
              </a:ext>
            </a:extLst>
          </p:cNvPr>
          <p:cNvSpPr>
            <a:spLocks noGrp="1"/>
          </p:cNvSpPr>
          <p:nvPr>
            <p:ph idx="1"/>
          </p:nvPr>
        </p:nvSpPr>
        <p:spPr/>
        <p:txBody>
          <a:bodyPr/>
          <a:lstStyle/>
          <a:p>
            <a:r>
              <a:rPr lang="da-DK" dirty="0"/>
              <a:t>Klassiske fejl i en afstemning der gør at afstemningen ikke kan godkendes:</a:t>
            </a:r>
          </a:p>
          <a:p>
            <a:pPr lvl="1">
              <a:buFont typeface="Arial" panose="020B0604020202020204" pitchFamily="34" charset="0"/>
              <a:buChar char="•"/>
            </a:pPr>
            <a:r>
              <a:rPr lang="da-DK" dirty="0"/>
              <a:t>Manglende dokumentation for bank eller Opus-Saldo (FS10N, bank, differencer)</a:t>
            </a:r>
          </a:p>
          <a:p>
            <a:pPr lvl="1">
              <a:buFont typeface="Arial" panose="020B0604020202020204" pitchFamily="34" charset="0"/>
              <a:buChar char="•"/>
            </a:pPr>
            <a:r>
              <a:rPr lang="da-DK" dirty="0"/>
              <a:t>FS10N stemmer ikke med der er skrevet i afstemningsarket, eller er blevet ændret efter afstemningen er lavet</a:t>
            </a:r>
          </a:p>
          <a:p>
            <a:pPr lvl="1">
              <a:buFont typeface="Arial" panose="020B0604020202020204" pitchFamily="34" charset="0"/>
              <a:buChar char="•"/>
            </a:pPr>
            <a:r>
              <a:rPr lang="da-DK" dirty="0"/>
              <a:t>Det man har stående på forsiden af afstemningsarket som mangler at blive bogført er efterfølgende bogført. </a:t>
            </a:r>
          </a:p>
          <a:p>
            <a:pPr lvl="1">
              <a:buFont typeface="Arial" panose="020B0604020202020204" pitchFamily="34" charset="0"/>
              <a:buChar char="•"/>
            </a:pPr>
            <a:r>
              <a:rPr lang="da-DK" dirty="0"/>
              <a:t>Manglende opgørelse af kontantkasse (og/eller underskrift fra leder)</a:t>
            </a:r>
          </a:p>
          <a:p>
            <a:pPr lvl="1">
              <a:buFont typeface="Arial" panose="020B0604020202020204" pitchFamily="34" charset="0"/>
              <a:buChar char="•"/>
            </a:pPr>
            <a:r>
              <a:rPr lang="da-DK" dirty="0"/>
              <a:t>Afstemningen går ikke i 0! Der er ikke balance (Opussaldo er forskellig fra Banksaldo)</a:t>
            </a:r>
          </a:p>
          <a:p>
            <a:pPr marL="642600" lvl="2" indent="0">
              <a:buNone/>
            </a:pPr>
            <a:r>
              <a:rPr lang="da-DK" dirty="0"/>
              <a:t>(Det kan skyldes fejlpostering, forkerte beløb i afstemningen eller meget andet. Så skal der laves et udredningsarbejde)</a:t>
            </a:r>
          </a:p>
        </p:txBody>
      </p:sp>
    </p:spTree>
    <p:extLst>
      <p:ext uri="{BB962C8B-B14F-4D97-AF65-F5344CB8AC3E}">
        <p14:creationId xmlns:p14="http://schemas.microsoft.com/office/powerpoint/2010/main" val="3554708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7E39B-D4AE-68FB-D486-5E63EBEF0466}"/>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F5BE2493-1FC2-D467-E9EB-80044C2BD97F}"/>
              </a:ext>
            </a:extLst>
          </p:cNvPr>
          <p:cNvSpPr>
            <a:spLocks noGrp="1"/>
          </p:cNvSpPr>
          <p:nvPr>
            <p:ph idx="1"/>
          </p:nvPr>
        </p:nvSpPr>
        <p:spPr/>
        <p:txBody>
          <a:bodyPr/>
          <a:lstStyle/>
          <a:p>
            <a:r>
              <a:rPr lang="da-DK" dirty="0"/>
              <a:t>Manglende udredning af beløb der forårsager en difference (samt dokumentation)</a:t>
            </a:r>
          </a:p>
          <a:p>
            <a:r>
              <a:rPr lang="da-DK" dirty="0"/>
              <a:t>Vigtigt med statuskonti: Alt der er trukket/indsat i banken i 2024 skal </a:t>
            </a:r>
            <a:r>
              <a:rPr lang="da-DK" u="sng" dirty="0"/>
              <a:t>også</a:t>
            </a:r>
            <a:r>
              <a:rPr lang="da-DK" dirty="0"/>
              <a:t> være bogført i R2024.</a:t>
            </a:r>
          </a:p>
          <a:p>
            <a:endParaRPr lang="da-DK" dirty="0"/>
          </a:p>
          <a:p>
            <a:r>
              <a:rPr lang="da-DK" dirty="0"/>
              <a:t>Mht. Mellemregningskonti:</a:t>
            </a:r>
          </a:p>
          <a:p>
            <a:pPr lvl="1"/>
            <a:r>
              <a:rPr lang="da-DK" dirty="0"/>
              <a:t>Skal ALTID gå i ”Nul” ved årsskiftet. Alt skal i driften.</a:t>
            </a:r>
          </a:p>
          <a:p>
            <a:endParaRPr lang="da-DK" dirty="0"/>
          </a:p>
        </p:txBody>
      </p:sp>
    </p:spTree>
    <p:extLst>
      <p:ext uri="{BB962C8B-B14F-4D97-AF65-F5344CB8AC3E}">
        <p14:creationId xmlns:p14="http://schemas.microsoft.com/office/powerpoint/2010/main" val="2782478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C230-A953-8519-832A-04CEF4997F97}"/>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9ADD47F4-55A6-33DC-1196-5FB63B0D5EF3}"/>
              </a:ext>
            </a:extLst>
          </p:cNvPr>
          <p:cNvSpPr>
            <a:spLocks noGrp="1"/>
          </p:cNvSpPr>
          <p:nvPr>
            <p:ph idx="1"/>
          </p:nvPr>
        </p:nvSpPr>
        <p:spPr/>
        <p:txBody>
          <a:bodyPr/>
          <a:lstStyle/>
          <a:p>
            <a:pPr marL="0" indent="0">
              <a:buNone/>
            </a:pPr>
            <a:r>
              <a:rPr lang="da-DK" dirty="0"/>
              <a:t>Dokumentation fra Økonomisystemet skal altid være ”Saldobalancen” (FS10N). Et udtræk fra en posteringsoversigt (FBL3N) siger ikke noget om saldoen.</a:t>
            </a:r>
          </a:p>
          <a:p>
            <a:pPr marL="0" indent="0">
              <a:spcBef>
                <a:spcPct val="20000"/>
              </a:spcBef>
              <a:buNone/>
            </a:pPr>
            <a:r>
              <a:rPr lang="da-DK" sz="1400" i="1" dirty="0">
                <a:effectLst/>
                <a:latin typeface="+mn-lt"/>
              </a:rPr>
              <a:t>Billedet her viser saldoen på kontoen og de </a:t>
            </a:r>
          </a:p>
          <a:p>
            <a:pPr marL="0" indent="0">
              <a:spcBef>
                <a:spcPct val="20000"/>
              </a:spcBef>
              <a:buNone/>
            </a:pPr>
            <a:r>
              <a:rPr lang="da-DK" sz="1400" i="1" dirty="0">
                <a:effectLst/>
                <a:latin typeface="+mn-lt"/>
              </a:rPr>
              <a:t>bevægelser, der har været i de pågældende </a:t>
            </a:r>
          </a:p>
          <a:p>
            <a:pPr marL="0" indent="0">
              <a:spcBef>
                <a:spcPct val="20000"/>
              </a:spcBef>
              <a:buNone/>
            </a:pPr>
            <a:r>
              <a:rPr lang="da-DK" sz="1400" i="1" dirty="0">
                <a:effectLst/>
                <a:latin typeface="+mn-lt"/>
              </a:rPr>
              <a:t>måneder. </a:t>
            </a:r>
          </a:p>
          <a:p>
            <a:pPr>
              <a:spcBef>
                <a:spcPct val="20000"/>
              </a:spcBef>
            </a:pPr>
            <a:endParaRPr lang="da-DK" sz="1400" i="1" dirty="0">
              <a:latin typeface="+mn-lt"/>
            </a:endParaRPr>
          </a:p>
          <a:p>
            <a:pPr marL="0" indent="0">
              <a:spcBef>
                <a:spcPct val="20000"/>
              </a:spcBef>
              <a:buNone/>
            </a:pPr>
            <a:r>
              <a:rPr lang="da-DK" sz="1400" i="1" dirty="0">
                <a:effectLst/>
                <a:latin typeface="+mn-lt"/>
              </a:rPr>
              <a:t>Det er denne dokumentation du skal bruge i dit </a:t>
            </a:r>
          </a:p>
          <a:p>
            <a:pPr marL="0" indent="0">
              <a:spcBef>
                <a:spcPct val="20000"/>
              </a:spcBef>
              <a:buNone/>
            </a:pPr>
            <a:r>
              <a:rPr lang="da-DK" sz="1400" i="1" dirty="0">
                <a:effectLst/>
                <a:latin typeface="+mn-lt"/>
              </a:rPr>
              <a:t>afstemningsark. Saldoen fra FS10N skal altid stemme overens </a:t>
            </a:r>
          </a:p>
          <a:p>
            <a:pPr marL="0" indent="0">
              <a:spcBef>
                <a:spcPct val="20000"/>
              </a:spcBef>
              <a:buNone/>
            </a:pPr>
            <a:r>
              <a:rPr lang="da-DK" sz="1400" i="1" dirty="0">
                <a:effectLst/>
                <a:latin typeface="+mn-lt"/>
              </a:rPr>
              <a:t>med saldoen  i banken den pågældende måned. </a:t>
            </a:r>
            <a:endParaRPr lang="da-DK" sz="1400" i="1" dirty="0">
              <a:latin typeface="+mn-lt"/>
            </a:endParaRPr>
          </a:p>
          <a:p>
            <a:pPr marL="0" indent="0">
              <a:buNone/>
            </a:pPr>
            <a:endParaRPr lang="da-DK" dirty="0"/>
          </a:p>
          <a:p>
            <a:pPr marL="0" indent="0">
              <a:buNone/>
            </a:pPr>
            <a:endParaRPr lang="da-DK" dirty="0"/>
          </a:p>
        </p:txBody>
      </p:sp>
      <p:pic>
        <p:nvPicPr>
          <p:cNvPr id="7" name="Billede 6">
            <a:extLst>
              <a:ext uri="{FF2B5EF4-FFF2-40B4-BE49-F238E27FC236}">
                <a16:creationId xmlns:a16="http://schemas.microsoft.com/office/drawing/2014/main" id="{26C94A55-4FB4-8327-9762-7BC6BCEB7F44}"/>
              </a:ext>
            </a:extLst>
          </p:cNvPr>
          <p:cNvPicPr>
            <a:picLocks noChangeAspect="1"/>
          </p:cNvPicPr>
          <p:nvPr/>
        </p:nvPicPr>
        <p:blipFill>
          <a:blip r:embed="rId2"/>
          <a:stretch>
            <a:fillRect/>
          </a:stretch>
        </p:blipFill>
        <p:spPr>
          <a:xfrm>
            <a:off x="4788024" y="2420888"/>
            <a:ext cx="4199186" cy="3025962"/>
          </a:xfrm>
          <a:prstGeom prst="rect">
            <a:avLst/>
          </a:prstGeom>
        </p:spPr>
      </p:pic>
    </p:spTree>
    <p:extLst>
      <p:ext uri="{BB962C8B-B14F-4D97-AF65-F5344CB8AC3E}">
        <p14:creationId xmlns:p14="http://schemas.microsoft.com/office/powerpoint/2010/main" val="1577865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F981A-B575-F045-D088-844F6240C04F}"/>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D9D21A1A-B4E5-194B-F361-70047F20743D}"/>
              </a:ext>
            </a:extLst>
          </p:cNvPr>
          <p:cNvSpPr>
            <a:spLocks noGrp="1"/>
          </p:cNvSpPr>
          <p:nvPr>
            <p:ph idx="1"/>
          </p:nvPr>
        </p:nvSpPr>
        <p:spPr/>
        <p:txBody>
          <a:bodyPr/>
          <a:lstStyle/>
          <a:p>
            <a:pPr marL="0" indent="0">
              <a:buNone/>
            </a:pPr>
            <a:r>
              <a:rPr lang="da-DK" sz="1400" dirty="0"/>
              <a:t>Dokumentation fra bank skal </a:t>
            </a:r>
          </a:p>
          <a:p>
            <a:pPr marL="0" indent="0">
              <a:buNone/>
            </a:pPr>
            <a:r>
              <a:rPr lang="da-DK" sz="1400" dirty="0"/>
              <a:t>ALTID være vedlagt en </a:t>
            </a:r>
          </a:p>
          <a:p>
            <a:pPr marL="0" indent="0">
              <a:buNone/>
            </a:pPr>
            <a:r>
              <a:rPr lang="da-DK" sz="1400" dirty="0"/>
              <a:t>afstemning. Billedet her viser </a:t>
            </a:r>
          </a:p>
          <a:p>
            <a:pPr marL="0" indent="0">
              <a:buNone/>
            </a:pPr>
            <a:r>
              <a:rPr lang="da-DK" sz="1400" dirty="0"/>
              <a:t>saldoen i banken ultimo året.</a:t>
            </a:r>
          </a:p>
          <a:p>
            <a:pPr marL="0" indent="0">
              <a:buNone/>
            </a:pPr>
            <a:r>
              <a:rPr lang="da-DK" sz="1400" dirty="0"/>
              <a:t>Saldoen pr. 31.12 skal stemme </a:t>
            </a:r>
          </a:p>
          <a:p>
            <a:pPr marL="0" indent="0">
              <a:buNone/>
            </a:pPr>
            <a:r>
              <a:rPr lang="da-DK" sz="1400" dirty="0"/>
              <a:t>overnes med saldoen i Opus (FS10)</a:t>
            </a:r>
          </a:p>
          <a:p>
            <a:pPr marL="0" indent="0">
              <a:buNone/>
            </a:pPr>
            <a:r>
              <a:rPr lang="da-DK" sz="1400" dirty="0"/>
              <a:t>i periode 16 når årsafstemningen </a:t>
            </a:r>
          </a:p>
          <a:p>
            <a:pPr marL="0" indent="0">
              <a:buNone/>
            </a:pPr>
            <a:r>
              <a:rPr lang="da-DK" sz="1400" dirty="0"/>
              <a:t>foretages.</a:t>
            </a:r>
          </a:p>
          <a:p>
            <a:pPr marL="0" indent="0">
              <a:buNone/>
            </a:pPr>
            <a:endParaRPr lang="da-DK" dirty="0"/>
          </a:p>
          <a:p>
            <a:pPr marL="0" indent="0">
              <a:buNone/>
            </a:pPr>
            <a:endParaRPr lang="da-DK" dirty="0"/>
          </a:p>
          <a:p>
            <a:pPr marL="0" indent="0">
              <a:buNone/>
            </a:pPr>
            <a:endParaRPr lang="da-DK" dirty="0"/>
          </a:p>
        </p:txBody>
      </p:sp>
      <p:pic>
        <p:nvPicPr>
          <p:cNvPr id="6" name="Billede 5">
            <a:extLst>
              <a:ext uri="{FF2B5EF4-FFF2-40B4-BE49-F238E27FC236}">
                <a16:creationId xmlns:a16="http://schemas.microsoft.com/office/drawing/2014/main" id="{5A9E69A4-BE23-6180-7C4C-2E87F2A8C545}"/>
              </a:ext>
            </a:extLst>
          </p:cNvPr>
          <p:cNvPicPr>
            <a:picLocks noChangeAspect="1"/>
          </p:cNvPicPr>
          <p:nvPr/>
        </p:nvPicPr>
        <p:blipFill>
          <a:blip r:embed="rId2"/>
          <a:stretch>
            <a:fillRect/>
          </a:stretch>
        </p:blipFill>
        <p:spPr>
          <a:xfrm>
            <a:off x="3563888" y="1700213"/>
            <a:ext cx="4781550" cy="4238625"/>
          </a:xfrm>
          <a:prstGeom prst="rect">
            <a:avLst/>
          </a:prstGeom>
        </p:spPr>
      </p:pic>
    </p:spTree>
    <p:extLst>
      <p:ext uri="{BB962C8B-B14F-4D97-AF65-F5344CB8AC3E}">
        <p14:creationId xmlns:p14="http://schemas.microsoft.com/office/powerpoint/2010/main" val="26046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B866D-B7A4-49CF-EE1D-3B60D201860B}"/>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E210E516-479C-257F-EC0B-B160ADFEA59A}"/>
              </a:ext>
            </a:extLst>
          </p:cNvPr>
          <p:cNvSpPr>
            <a:spLocks noGrp="1"/>
          </p:cNvSpPr>
          <p:nvPr>
            <p:ph idx="1"/>
          </p:nvPr>
        </p:nvSpPr>
        <p:spPr/>
        <p:txBody>
          <a:bodyPr/>
          <a:lstStyle/>
          <a:p>
            <a:pPr marL="0" indent="0">
              <a:buNone/>
            </a:pPr>
            <a:r>
              <a:rPr lang="da-DK" dirty="0"/>
              <a:t>Generelt om regnskabsafslutning – Hvad er vores/jeres opgave?</a:t>
            </a:r>
          </a:p>
          <a:p>
            <a:pPr marL="0" indent="0">
              <a:buNone/>
            </a:pPr>
            <a:endParaRPr lang="da-DK" dirty="0"/>
          </a:p>
          <a:p>
            <a:pPr lvl="1">
              <a:buFont typeface="Arial" panose="020B0604020202020204" pitchFamily="34" charset="0"/>
              <a:buChar char="•"/>
            </a:pPr>
            <a:r>
              <a:rPr lang="da-DK" dirty="0"/>
              <a:t>Sikre overensstemmelse mellem budget og forbrug</a:t>
            </a:r>
          </a:p>
          <a:p>
            <a:pPr lvl="1">
              <a:buFont typeface="Arial" panose="020B0604020202020204" pitchFamily="34" charset="0"/>
              <a:buChar char="•"/>
            </a:pPr>
            <a:r>
              <a:rPr lang="da-DK" dirty="0"/>
              <a:t>Sikre at midler er brugt indenfor de aftalte rammer</a:t>
            </a:r>
          </a:p>
          <a:p>
            <a:pPr lvl="1">
              <a:buFont typeface="Arial" panose="020B0604020202020204" pitchFamily="34" charset="0"/>
              <a:buChar char="•"/>
            </a:pPr>
            <a:r>
              <a:rPr lang="da-DK" dirty="0"/>
              <a:t>Sikre at forbrug i supplementsperioden følger Transaktionsprincippet</a:t>
            </a:r>
          </a:p>
          <a:p>
            <a:pPr lvl="1">
              <a:buFont typeface="Arial" panose="020B0604020202020204" pitchFamily="34" charset="0"/>
              <a:buChar char="•"/>
            </a:pPr>
            <a:r>
              <a:rPr lang="da-DK" dirty="0"/>
              <a:t>Sikre at likvider er brugt i overensstemmelse med budgettet og dokumentere dette</a:t>
            </a:r>
          </a:p>
          <a:p>
            <a:pPr lvl="1">
              <a:buFont typeface="Arial" panose="020B0604020202020204" pitchFamily="34" charset="0"/>
              <a:buChar char="•"/>
            </a:pPr>
            <a:r>
              <a:rPr lang="da-DK" dirty="0"/>
              <a:t>Sikre at eventuelle projektregnskaber der skal færdiggøres sker efter de aftalte forhold i bevillingsskrivelsen</a:t>
            </a:r>
          </a:p>
          <a:p>
            <a:pPr lvl="1">
              <a:buFont typeface="Arial" panose="020B0604020202020204" pitchFamily="34" charset="0"/>
              <a:buChar char="•"/>
            </a:pPr>
            <a:endParaRPr lang="da-DK" dirty="0"/>
          </a:p>
          <a:p>
            <a:pPr lvl="1">
              <a:buFont typeface="Arial" panose="020B0604020202020204" pitchFamily="34" charset="0"/>
              <a:buChar char="•"/>
            </a:pPr>
            <a:endParaRPr lang="da-DK" dirty="0"/>
          </a:p>
        </p:txBody>
      </p:sp>
    </p:spTree>
    <p:extLst>
      <p:ext uri="{BB962C8B-B14F-4D97-AF65-F5344CB8AC3E}">
        <p14:creationId xmlns:p14="http://schemas.microsoft.com/office/powerpoint/2010/main" val="266129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A6387-3BFF-9E8D-738D-3DDD0E2C5727}"/>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4A73D051-6002-C8AE-75E1-EDD683AF8999}"/>
              </a:ext>
            </a:extLst>
          </p:cNvPr>
          <p:cNvSpPr>
            <a:spLocks noGrp="1"/>
          </p:cNvSpPr>
          <p:nvPr>
            <p:ph idx="1"/>
          </p:nvPr>
        </p:nvSpPr>
        <p:spPr/>
        <p:txBody>
          <a:bodyPr/>
          <a:lstStyle/>
          <a:p>
            <a:pPr marL="0" indent="0">
              <a:buNone/>
            </a:pPr>
            <a:r>
              <a:rPr lang="da-DK" sz="1400" dirty="0"/>
              <a:t>Posteringsoversigt (FBL3N) skal vedlægges </a:t>
            </a:r>
          </a:p>
          <a:p>
            <a:pPr marL="0" indent="0">
              <a:buNone/>
            </a:pPr>
            <a:r>
              <a:rPr lang="da-DK" sz="1400" dirty="0"/>
              <a:t>hvis der er difference så differencen </a:t>
            </a:r>
          </a:p>
          <a:p>
            <a:pPr marL="0" indent="0">
              <a:buNone/>
            </a:pPr>
            <a:r>
              <a:rPr lang="da-DK" sz="1400" dirty="0"/>
              <a:t>dokumenteres. Hvis den bruges i afstemningen</a:t>
            </a:r>
          </a:p>
          <a:p>
            <a:pPr marL="0" indent="0">
              <a:buNone/>
            </a:pPr>
            <a:r>
              <a:rPr lang="da-DK" sz="1400" dirty="0"/>
              <a:t> til at få tallene til at stemme skal den </a:t>
            </a:r>
          </a:p>
          <a:p>
            <a:pPr marL="0" indent="0">
              <a:buNone/>
            </a:pPr>
            <a:r>
              <a:rPr lang="da-DK" sz="1400" dirty="0"/>
              <a:t>også vedlægges.</a:t>
            </a:r>
          </a:p>
          <a:p>
            <a:pPr marL="0" indent="0">
              <a:buNone/>
            </a:pPr>
            <a:endParaRPr lang="da-DK" dirty="0"/>
          </a:p>
          <a:p>
            <a:pPr marL="0" indent="0">
              <a:buNone/>
            </a:pPr>
            <a:endParaRPr lang="da-DK" dirty="0"/>
          </a:p>
        </p:txBody>
      </p:sp>
      <p:pic>
        <p:nvPicPr>
          <p:cNvPr id="5" name="Billede 4">
            <a:extLst>
              <a:ext uri="{FF2B5EF4-FFF2-40B4-BE49-F238E27FC236}">
                <a16:creationId xmlns:a16="http://schemas.microsoft.com/office/drawing/2014/main" id="{92F6DFCB-283F-5B10-F3D1-A99C6086EE7D}"/>
              </a:ext>
            </a:extLst>
          </p:cNvPr>
          <p:cNvPicPr>
            <a:picLocks noChangeAspect="1"/>
          </p:cNvPicPr>
          <p:nvPr/>
        </p:nvPicPr>
        <p:blipFill>
          <a:blip r:embed="rId2"/>
          <a:stretch>
            <a:fillRect/>
          </a:stretch>
        </p:blipFill>
        <p:spPr>
          <a:xfrm>
            <a:off x="503237" y="2991258"/>
            <a:ext cx="6800850" cy="3286125"/>
          </a:xfrm>
          <a:prstGeom prst="rect">
            <a:avLst/>
          </a:prstGeom>
        </p:spPr>
      </p:pic>
    </p:spTree>
    <p:extLst>
      <p:ext uri="{BB962C8B-B14F-4D97-AF65-F5344CB8AC3E}">
        <p14:creationId xmlns:p14="http://schemas.microsoft.com/office/powerpoint/2010/main" val="2672246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271A7-F622-FB29-81D9-0C3232883F5E}"/>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139641FA-9DD3-7AE4-E5AC-F2651685F14F}"/>
              </a:ext>
            </a:extLst>
          </p:cNvPr>
          <p:cNvSpPr>
            <a:spLocks noGrp="1"/>
          </p:cNvSpPr>
          <p:nvPr>
            <p:ph idx="1"/>
          </p:nvPr>
        </p:nvSpPr>
        <p:spPr/>
        <p:txBody>
          <a:bodyPr/>
          <a:lstStyle/>
          <a:p>
            <a:pPr marL="0" indent="0">
              <a:buNone/>
            </a:pPr>
            <a:r>
              <a:rPr lang="da-DK" sz="1400" dirty="0"/>
              <a:t>Kontantkasse skal altid optælles af en </a:t>
            </a:r>
          </a:p>
          <a:p>
            <a:pPr marL="0" indent="0">
              <a:buNone/>
            </a:pPr>
            <a:r>
              <a:rPr lang="da-DK" sz="1400" dirty="0"/>
              <a:t>medarbejder og lederen. Begge skal underskrive </a:t>
            </a:r>
          </a:p>
          <a:p>
            <a:pPr marL="0" indent="0">
              <a:buNone/>
            </a:pPr>
            <a:r>
              <a:rPr lang="da-DK" sz="1400" dirty="0"/>
              <a:t>kasseoptællingsarket fysisk, og en kopi skannes ind </a:t>
            </a:r>
          </a:p>
          <a:p>
            <a:pPr marL="0" indent="0">
              <a:buNone/>
            </a:pPr>
            <a:r>
              <a:rPr lang="da-DK" sz="1400" dirty="0"/>
              <a:t>og lægges i afstemningen. Kasseafstemningsrapport </a:t>
            </a:r>
          </a:p>
          <a:p>
            <a:pPr marL="0" indent="0">
              <a:buNone/>
            </a:pPr>
            <a:r>
              <a:rPr lang="da-DK" sz="1400" dirty="0"/>
              <a:t>ligger på medarbejdersiden.</a:t>
            </a:r>
          </a:p>
          <a:p>
            <a:pPr marL="0" indent="0">
              <a:buNone/>
            </a:pPr>
            <a:endParaRPr lang="da-DK" sz="1400" dirty="0"/>
          </a:p>
          <a:p>
            <a:pPr marL="0" indent="0">
              <a:buNone/>
            </a:pPr>
            <a:r>
              <a:rPr lang="da-DK" sz="1400" dirty="0"/>
              <a:t>Husk: Man kan ikke have kr. 0,86 i </a:t>
            </a:r>
            <a:r>
              <a:rPr lang="da-DK" sz="1400"/>
              <a:t>en kontantkasse!</a:t>
            </a:r>
            <a:endParaRPr lang="da-DK" sz="1400" dirty="0"/>
          </a:p>
        </p:txBody>
      </p:sp>
      <p:pic>
        <p:nvPicPr>
          <p:cNvPr id="5" name="Billede 4">
            <a:extLst>
              <a:ext uri="{FF2B5EF4-FFF2-40B4-BE49-F238E27FC236}">
                <a16:creationId xmlns:a16="http://schemas.microsoft.com/office/drawing/2014/main" id="{E6D84258-6AFB-C0D0-D21C-9D6F436F2C35}"/>
              </a:ext>
            </a:extLst>
          </p:cNvPr>
          <p:cNvPicPr>
            <a:picLocks noChangeAspect="1"/>
          </p:cNvPicPr>
          <p:nvPr/>
        </p:nvPicPr>
        <p:blipFill>
          <a:blip r:embed="rId2"/>
          <a:stretch>
            <a:fillRect/>
          </a:stretch>
        </p:blipFill>
        <p:spPr>
          <a:xfrm>
            <a:off x="4788024" y="2204864"/>
            <a:ext cx="3485431" cy="3719686"/>
          </a:xfrm>
          <a:prstGeom prst="rect">
            <a:avLst/>
          </a:prstGeom>
        </p:spPr>
      </p:pic>
    </p:spTree>
    <p:extLst>
      <p:ext uri="{BB962C8B-B14F-4D97-AF65-F5344CB8AC3E}">
        <p14:creationId xmlns:p14="http://schemas.microsoft.com/office/powerpoint/2010/main" val="1452345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B0088-5BC0-17EB-FCB5-409647C1F960}"/>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1D8EE809-7987-059E-49C9-23807DA54DA0}"/>
              </a:ext>
            </a:extLst>
          </p:cNvPr>
          <p:cNvSpPr>
            <a:spLocks noGrp="1"/>
          </p:cNvSpPr>
          <p:nvPr>
            <p:ph idx="1"/>
          </p:nvPr>
        </p:nvSpPr>
        <p:spPr/>
        <p:txBody>
          <a:bodyPr/>
          <a:lstStyle/>
          <a:p>
            <a:pPr marL="0" indent="0">
              <a:buNone/>
            </a:pPr>
            <a:r>
              <a:rPr lang="da-DK" dirty="0"/>
              <a:t>”Den gode afstemning”</a:t>
            </a:r>
          </a:p>
          <a:p>
            <a:pPr>
              <a:buFontTx/>
              <a:buChar char="-"/>
            </a:pPr>
            <a:endParaRPr lang="da-DK" dirty="0"/>
          </a:p>
        </p:txBody>
      </p:sp>
      <p:pic>
        <p:nvPicPr>
          <p:cNvPr id="5" name="Billede 4">
            <a:extLst>
              <a:ext uri="{FF2B5EF4-FFF2-40B4-BE49-F238E27FC236}">
                <a16:creationId xmlns:a16="http://schemas.microsoft.com/office/drawing/2014/main" id="{AE35AEA9-3116-BC95-6778-8014D2935A5D}"/>
              </a:ext>
            </a:extLst>
          </p:cNvPr>
          <p:cNvPicPr>
            <a:picLocks noChangeAspect="1"/>
          </p:cNvPicPr>
          <p:nvPr/>
        </p:nvPicPr>
        <p:blipFill>
          <a:blip r:embed="rId2"/>
          <a:stretch>
            <a:fillRect/>
          </a:stretch>
        </p:blipFill>
        <p:spPr>
          <a:xfrm>
            <a:off x="503237" y="2060848"/>
            <a:ext cx="4655642" cy="2376264"/>
          </a:xfrm>
          <a:prstGeom prst="rect">
            <a:avLst/>
          </a:prstGeom>
        </p:spPr>
      </p:pic>
      <p:pic>
        <p:nvPicPr>
          <p:cNvPr id="7" name="Billede 6">
            <a:extLst>
              <a:ext uri="{FF2B5EF4-FFF2-40B4-BE49-F238E27FC236}">
                <a16:creationId xmlns:a16="http://schemas.microsoft.com/office/drawing/2014/main" id="{C4CE0E76-0C3A-B20A-343A-25D246F82FD9}"/>
              </a:ext>
            </a:extLst>
          </p:cNvPr>
          <p:cNvPicPr>
            <a:picLocks noChangeAspect="1"/>
          </p:cNvPicPr>
          <p:nvPr/>
        </p:nvPicPr>
        <p:blipFill>
          <a:blip r:embed="rId3"/>
          <a:stretch>
            <a:fillRect/>
          </a:stretch>
        </p:blipFill>
        <p:spPr>
          <a:xfrm rot="440430">
            <a:off x="4670146" y="1174880"/>
            <a:ext cx="3177425" cy="2154932"/>
          </a:xfrm>
          <a:prstGeom prst="rect">
            <a:avLst/>
          </a:prstGeom>
        </p:spPr>
      </p:pic>
      <p:pic>
        <p:nvPicPr>
          <p:cNvPr id="9" name="Billede 8">
            <a:extLst>
              <a:ext uri="{FF2B5EF4-FFF2-40B4-BE49-F238E27FC236}">
                <a16:creationId xmlns:a16="http://schemas.microsoft.com/office/drawing/2014/main" id="{32235503-F863-D417-CDA3-9DD3F3734655}"/>
              </a:ext>
            </a:extLst>
          </p:cNvPr>
          <p:cNvPicPr>
            <a:picLocks noChangeAspect="1"/>
          </p:cNvPicPr>
          <p:nvPr/>
        </p:nvPicPr>
        <p:blipFill>
          <a:blip r:embed="rId4"/>
          <a:stretch>
            <a:fillRect/>
          </a:stretch>
        </p:blipFill>
        <p:spPr>
          <a:xfrm rot="21043897">
            <a:off x="3603131" y="3777088"/>
            <a:ext cx="4536753" cy="2643422"/>
          </a:xfrm>
          <a:prstGeom prst="rect">
            <a:avLst/>
          </a:prstGeom>
        </p:spPr>
      </p:pic>
    </p:spTree>
    <p:extLst>
      <p:ext uri="{BB962C8B-B14F-4D97-AF65-F5344CB8AC3E}">
        <p14:creationId xmlns:p14="http://schemas.microsoft.com/office/powerpoint/2010/main" val="1307247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AEBF5-72E3-C4BB-D7B1-3C3C17FC1198}"/>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EECF3F95-3482-1C31-A224-77C9D96B374E}"/>
              </a:ext>
            </a:extLst>
          </p:cNvPr>
          <p:cNvSpPr>
            <a:spLocks noGrp="1"/>
          </p:cNvSpPr>
          <p:nvPr>
            <p:ph idx="1"/>
          </p:nvPr>
        </p:nvSpPr>
        <p:spPr/>
        <p:txBody>
          <a:bodyPr/>
          <a:lstStyle/>
          <a:p>
            <a:pPr marL="0" indent="0">
              <a:buNone/>
            </a:pPr>
            <a:r>
              <a:rPr lang="da-DK" dirty="0"/>
              <a:t>Links til vejledning i afstemning på medarbejdersiden:</a:t>
            </a:r>
          </a:p>
          <a:p>
            <a:pPr marL="0" indent="0">
              <a:buNone/>
            </a:pPr>
            <a:r>
              <a:rPr lang="da-DK" dirty="0"/>
              <a:t>	</a:t>
            </a:r>
            <a:r>
              <a:rPr lang="da-DK" sz="1200" dirty="0" err="1"/>
              <a:t>Medarbejdersiden</a:t>
            </a:r>
            <a:r>
              <a:rPr lang="da-DK" sz="1200" dirty="0" err="1">
                <a:sym typeface="Wingdings" panose="05000000000000000000" pitchFamily="2" charset="2"/>
              </a:rPr>
              <a:t>VærktøjerØkonomiVejledninger</a:t>
            </a:r>
            <a:r>
              <a:rPr lang="da-DK" sz="1200" dirty="0">
                <a:sym typeface="Wingdings" panose="05000000000000000000" pitchFamily="2" charset="2"/>
              </a:rPr>
              <a:t> </a:t>
            </a:r>
            <a:r>
              <a:rPr lang="da-DK" sz="1200" dirty="0" err="1">
                <a:sym typeface="Wingdings" panose="05000000000000000000" pitchFamily="2" charset="2"/>
              </a:rPr>
              <a:t>ØkonomiAfstemninger</a:t>
            </a:r>
            <a:endParaRPr lang="da-DK" sz="1200" dirty="0">
              <a:sym typeface="Wingdings" panose="05000000000000000000" pitchFamily="2" charset="2"/>
            </a:endParaRPr>
          </a:p>
          <a:p>
            <a:pPr marL="0" indent="0">
              <a:buNone/>
            </a:pPr>
            <a:endParaRPr lang="da-DK" sz="1200" dirty="0">
              <a:sym typeface="Wingdings" panose="05000000000000000000" pitchFamily="2" charset="2"/>
            </a:endParaRPr>
          </a:p>
          <a:p>
            <a:pPr marL="0" indent="0">
              <a:buNone/>
            </a:pPr>
            <a:endParaRPr lang="da-DK" sz="1200" dirty="0">
              <a:sym typeface="Wingdings" panose="05000000000000000000" pitchFamily="2" charset="2"/>
            </a:endParaRPr>
          </a:p>
          <a:p>
            <a:pPr marL="0" indent="0">
              <a:buNone/>
            </a:pPr>
            <a:r>
              <a:rPr lang="da-DK" dirty="0"/>
              <a:t>Links til Regnskabsafslutning + div. slides:</a:t>
            </a:r>
          </a:p>
          <a:p>
            <a:pPr marL="0" indent="0">
              <a:buNone/>
            </a:pPr>
            <a:r>
              <a:rPr lang="da-DK" sz="1200" dirty="0">
                <a:sym typeface="Wingdings" panose="05000000000000000000" pitchFamily="2" charset="2"/>
              </a:rPr>
              <a:t>	</a:t>
            </a:r>
            <a:r>
              <a:rPr lang="da-DK" sz="1200" dirty="0" err="1">
                <a:sym typeface="Wingdings" panose="05000000000000000000" pitchFamily="2" charset="2"/>
              </a:rPr>
              <a:t>MedarbejdersidenVærktøjerØkonomiRegnskabsafslutning</a:t>
            </a:r>
            <a:endParaRPr lang="da-DK" sz="1200" dirty="0">
              <a:sym typeface="Wingdings" panose="05000000000000000000" pitchFamily="2" charset="2"/>
            </a:endParaRPr>
          </a:p>
          <a:p>
            <a:pPr marL="0" indent="0">
              <a:buNone/>
            </a:pPr>
            <a:endParaRPr lang="da-DK" sz="1200" dirty="0"/>
          </a:p>
          <a:p>
            <a:pPr marL="0" indent="0">
              <a:buNone/>
            </a:pPr>
            <a:endParaRPr lang="da-DK" sz="1200" dirty="0"/>
          </a:p>
          <a:p>
            <a:pPr marL="0" indent="0">
              <a:buNone/>
            </a:pPr>
            <a:endParaRPr lang="da-DK" sz="1200" dirty="0"/>
          </a:p>
          <a:p>
            <a:pPr marL="0" indent="0">
              <a:buNone/>
            </a:pPr>
            <a:r>
              <a:rPr lang="da-DK" dirty="0"/>
              <a:t>	</a:t>
            </a:r>
          </a:p>
        </p:txBody>
      </p:sp>
    </p:spTree>
    <p:extLst>
      <p:ext uri="{BB962C8B-B14F-4D97-AF65-F5344CB8AC3E}">
        <p14:creationId xmlns:p14="http://schemas.microsoft.com/office/powerpoint/2010/main" val="3986888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14C86-0FDC-8778-7973-92B1382AB076}"/>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0DE0A001-6394-C351-9DE6-8B46C6674D47}"/>
              </a:ext>
            </a:extLst>
          </p:cNvPr>
          <p:cNvSpPr>
            <a:spLocks noGrp="1"/>
          </p:cNvSpPr>
          <p:nvPr>
            <p:ph idx="1"/>
          </p:nvPr>
        </p:nvSpPr>
        <p:spPr/>
        <p:txBody>
          <a:bodyPr/>
          <a:lstStyle/>
          <a:p>
            <a:pPr marL="0" indent="0">
              <a:buNone/>
            </a:pPr>
            <a:r>
              <a:rPr lang="da-DK" dirty="0"/>
              <a:t>Kort om projektstyring!</a:t>
            </a:r>
          </a:p>
          <a:p>
            <a:r>
              <a:rPr lang="da-DK" sz="1600" dirty="0"/>
              <a:t>Alle projektansøgninger skal godkendes af Kommunalbestyrelsen!</a:t>
            </a:r>
          </a:p>
          <a:p>
            <a:r>
              <a:rPr lang="da-DK" sz="1600" dirty="0"/>
              <a:t>Tilskudsyders krav til regnskaber:</a:t>
            </a:r>
          </a:p>
          <a:p>
            <a:pPr lvl="1"/>
            <a:r>
              <a:rPr lang="da-DK" sz="1600" dirty="0"/>
              <a:t>Hvis der er krav herom i tilsagnet, skal regnskabet være påtegnet af en revisor.</a:t>
            </a:r>
          </a:p>
          <a:p>
            <a:pPr lvl="1"/>
            <a:endParaRPr lang="da-DK" sz="1600" dirty="0"/>
          </a:p>
          <a:p>
            <a:pPr lvl="1"/>
            <a:r>
              <a:rPr lang="da-DK" sz="1600" dirty="0"/>
              <a:t>Regnskabet skal være opdelt i de samme budgetposter, som budgettet i bevillingsgrundlaget eller et senere godkendt budget. </a:t>
            </a:r>
          </a:p>
          <a:p>
            <a:pPr lvl="1"/>
            <a:endParaRPr lang="da-DK" sz="1600" dirty="0"/>
          </a:p>
          <a:p>
            <a:pPr lvl="1"/>
            <a:r>
              <a:rPr lang="da-DK" sz="1600" dirty="0"/>
              <a:t>Der skal være en direkte sammenhæng mellem bogføring og tilskudsregnskabet.   </a:t>
            </a:r>
          </a:p>
          <a:p>
            <a:pPr lvl="1"/>
            <a:endParaRPr lang="da-DK" sz="1600" dirty="0"/>
          </a:p>
          <a:p>
            <a:pPr lvl="1"/>
            <a:r>
              <a:rPr lang="da-DK" sz="1600" dirty="0"/>
              <a:t>Behov for hjælp eller andre oplysninger kan det fås på:</a:t>
            </a:r>
          </a:p>
          <a:p>
            <a:pPr lvl="2"/>
            <a:r>
              <a:rPr lang="da-DK" dirty="0">
                <a:hlinkClick r:id="rId2"/>
              </a:rPr>
              <a:t>Projektstyring (albertslund.dk)</a:t>
            </a:r>
            <a:endParaRPr lang="da-DK" dirty="0"/>
          </a:p>
          <a:p>
            <a:pPr lvl="2"/>
            <a:r>
              <a:rPr lang="da-DK" dirty="0"/>
              <a:t>Helle Haubo Christensen (helle.haubo.christensen@albertslund.dk)</a:t>
            </a:r>
          </a:p>
          <a:p>
            <a:pPr marL="0" indent="0">
              <a:buNone/>
            </a:pPr>
            <a:endParaRPr lang="da-DK" sz="1200" dirty="0"/>
          </a:p>
          <a:p>
            <a:pPr marL="0" indent="0">
              <a:buNone/>
            </a:pPr>
            <a:endParaRPr lang="da-DK" dirty="0"/>
          </a:p>
        </p:txBody>
      </p:sp>
    </p:spTree>
    <p:extLst>
      <p:ext uri="{BB962C8B-B14F-4D97-AF65-F5344CB8AC3E}">
        <p14:creationId xmlns:p14="http://schemas.microsoft.com/office/powerpoint/2010/main" val="1942776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33F8D-B838-FF50-DC51-87F42963F360}"/>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6FF00336-CBBC-AA46-2671-6D825E237E78}"/>
              </a:ext>
            </a:extLst>
          </p:cNvPr>
          <p:cNvSpPr>
            <a:spLocks noGrp="1"/>
          </p:cNvSpPr>
          <p:nvPr>
            <p:ph idx="1"/>
          </p:nvPr>
        </p:nvSpPr>
        <p:spPr>
          <a:xfrm>
            <a:off x="458135" y="1484784"/>
            <a:ext cx="8137525" cy="4537075"/>
          </a:xfrm>
        </p:spPr>
        <p:txBody>
          <a:bodyPr/>
          <a:lstStyle/>
          <a:p>
            <a:pPr marL="0" indent="0">
              <a:buNone/>
            </a:pPr>
            <a:r>
              <a:rPr lang="da-DK" u="sng" dirty="0"/>
              <a:t>Opus-Debitor</a:t>
            </a:r>
          </a:p>
          <a:p>
            <a:pPr marL="316800" lvl="1" indent="0">
              <a:buNone/>
            </a:pPr>
            <a:br>
              <a:rPr lang="da-DK" sz="1400" dirty="0">
                <a:effectLst/>
                <a:latin typeface="Calibri" panose="020F0502020204030204" pitchFamily="34" charset="0"/>
                <a:ea typeface="Calibri" panose="020F0502020204030204" pitchFamily="34" charset="0"/>
                <a:cs typeface="Times New Roman" panose="02020603050405020304" pitchFamily="18" charset="0"/>
              </a:rPr>
            </a:br>
            <a:endParaRPr lang="da-DK" sz="1400" dirty="0"/>
          </a:p>
          <a:p>
            <a:endParaRPr lang="da-DK" sz="1600" dirty="0"/>
          </a:p>
          <a:p>
            <a:endParaRPr lang="da-DK" sz="1600" dirty="0"/>
          </a:p>
          <a:p>
            <a:r>
              <a:rPr lang="da-DK" sz="1600" dirty="0"/>
              <a:t>Vejledningerne ligger på medarbejdersiden </a:t>
            </a:r>
            <a:r>
              <a:rPr lang="da-DK" sz="1600" dirty="0">
                <a:hlinkClick r:id="rId2"/>
              </a:rPr>
              <a:t>https://medarbejdersiden.albertslund.dk/arbejdsplads/raadhus/afdelingssider/borger-og-ydelsescenter/opus</a:t>
            </a:r>
            <a:endParaRPr lang="da-DK" sz="1600" dirty="0"/>
          </a:p>
          <a:p>
            <a:r>
              <a:rPr lang="da-DK" sz="1600" dirty="0"/>
              <a:t>Vi anbefaler brug af rollebaseret indgang (Rolle-BI)</a:t>
            </a:r>
          </a:p>
          <a:p>
            <a:r>
              <a:rPr lang="da-DK" sz="1600" dirty="0"/>
              <a:t>Opkrævningsgruppen (Randi) opretter hoved- og deltrans for jer </a:t>
            </a:r>
          </a:p>
          <a:p>
            <a:r>
              <a:rPr lang="da-DK" sz="1600" dirty="0"/>
              <a:t>Det er jer som skal give oplysninger om: </a:t>
            </a:r>
          </a:p>
          <a:p>
            <a:pPr lvl="1"/>
            <a:r>
              <a:rPr lang="da-DK" sz="1600" dirty="0"/>
              <a:t>Hvad det drejer sig om, hvilke lovgivning</a:t>
            </a:r>
          </a:p>
          <a:p>
            <a:pPr lvl="1"/>
            <a:r>
              <a:rPr lang="da-DK" sz="1600" dirty="0"/>
              <a:t>Artskonto</a:t>
            </a:r>
          </a:p>
          <a:p>
            <a:pPr lvl="1"/>
            <a:r>
              <a:rPr lang="da-DK" sz="1600" dirty="0"/>
              <a:t>PSP-Element eller Profitcenter/omkostningssted </a:t>
            </a:r>
          </a:p>
          <a:p>
            <a:pPr marL="0" indent="0">
              <a:buNone/>
            </a:pPr>
            <a:endParaRPr lang="da-DK" dirty="0"/>
          </a:p>
        </p:txBody>
      </p:sp>
      <p:sp>
        <p:nvSpPr>
          <p:cNvPr id="4" name="Titel 3">
            <a:extLst>
              <a:ext uri="{FF2B5EF4-FFF2-40B4-BE49-F238E27FC236}">
                <a16:creationId xmlns:a16="http://schemas.microsoft.com/office/drawing/2014/main" id="{AF68716D-CAD2-AE49-71D2-26401F0021D1}"/>
              </a:ext>
            </a:extLst>
          </p:cNvPr>
          <p:cNvSpPr txBox="1">
            <a:spLocks/>
          </p:cNvSpPr>
          <p:nvPr/>
        </p:nvSpPr>
        <p:spPr bwMode="auto">
          <a:xfrm>
            <a:off x="548340" y="2132856"/>
            <a:ext cx="4817559" cy="42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a:lstStyle>
          <a:p>
            <a:r>
              <a:rPr lang="da-DK" sz="1800" kern="0" dirty="0"/>
              <a:t>Oprettelse af Faktura </a:t>
            </a:r>
          </a:p>
        </p:txBody>
      </p:sp>
    </p:spTree>
    <p:extLst>
      <p:ext uri="{BB962C8B-B14F-4D97-AF65-F5344CB8AC3E}">
        <p14:creationId xmlns:p14="http://schemas.microsoft.com/office/powerpoint/2010/main" val="244263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1650B-3393-37DB-D474-AFA7CB09A307}"/>
              </a:ext>
            </a:extLst>
          </p:cNvPr>
          <p:cNvSpPr>
            <a:spLocks noGrp="1"/>
          </p:cNvSpPr>
          <p:nvPr>
            <p:ph type="title"/>
          </p:nvPr>
        </p:nvSpPr>
        <p:spPr/>
        <p:txBody>
          <a:bodyPr/>
          <a:lstStyle/>
          <a:p>
            <a:r>
              <a:rPr lang="da-DK" dirty="0"/>
              <a:t>Økonomi ERFA 2024</a:t>
            </a:r>
          </a:p>
        </p:txBody>
      </p:sp>
      <p:pic>
        <p:nvPicPr>
          <p:cNvPr id="4" name="Pladsholder til indhold 3">
            <a:extLst>
              <a:ext uri="{FF2B5EF4-FFF2-40B4-BE49-F238E27FC236}">
                <a16:creationId xmlns:a16="http://schemas.microsoft.com/office/drawing/2014/main" id="{414F3650-481C-629F-743B-6C45BE32B382}"/>
              </a:ext>
            </a:extLst>
          </p:cNvPr>
          <p:cNvPicPr>
            <a:picLocks noGrp="1" noChangeAspect="1"/>
          </p:cNvPicPr>
          <p:nvPr>
            <p:ph idx="1"/>
          </p:nvPr>
        </p:nvPicPr>
        <p:blipFill>
          <a:blip r:embed="rId2"/>
          <a:stretch>
            <a:fillRect/>
          </a:stretch>
        </p:blipFill>
        <p:spPr>
          <a:xfrm>
            <a:off x="395536" y="1705446"/>
            <a:ext cx="8137525" cy="2316825"/>
          </a:xfrm>
          <a:prstGeom prst="rect">
            <a:avLst/>
          </a:prstGeom>
        </p:spPr>
      </p:pic>
    </p:spTree>
    <p:extLst>
      <p:ext uri="{BB962C8B-B14F-4D97-AF65-F5344CB8AC3E}">
        <p14:creationId xmlns:p14="http://schemas.microsoft.com/office/powerpoint/2010/main" val="1665026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DFF4A-0E30-308B-9744-CCD28B097776}"/>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2AD0F75C-7E5E-5343-5AC5-01D150C3AF30}"/>
              </a:ext>
            </a:extLst>
          </p:cNvPr>
          <p:cNvSpPr>
            <a:spLocks noGrp="1"/>
          </p:cNvSpPr>
          <p:nvPr>
            <p:ph idx="1"/>
          </p:nvPr>
        </p:nvSpPr>
        <p:spPr/>
        <p:txBody>
          <a:bodyPr/>
          <a:lstStyle/>
          <a:p>
            <a:r>
              <a:rPr lang="da-DK" u="sng" dirty="0"/>
              <a:t>Fordringstyper - PSRM</a:t>
            </a:r>
          </a:p>
          <a:p>
            <a:endParaRPr lang="da-DK" i="0" dirty="0"/>
          </a:p>
          <a:p>
            <a:r>
              <a:rPr lang="da-DK" sz="2000" dirty="0"/>
              <a:t>Alle fakturaer/krav skal tilføjes fordringstype</a:t>
            </a:r>
          </a:p>
          <a:p>
            <a:r>
              <a:rPr lang="da-DK" sz="2000" dirty="0"/>
              <a:t>Det er jeres ansvar at det er den korrekte fordringstype der benyttes</a:t>
            </a:r>
          </a:p>
          <a:p>
            <a:r>
              <a:rPr lang="da-DK" sz="2000" dirty="0"/>
              <a:t>I kan finde fordringstyperne her: </a:t>
            </a:r>
            <a:r>
              <a:rPr lang="da-DK" sz="2000" dirty="0">
                <a:hlinkClick r:id="rId2"/>
              </a:rPr>
              <a:t>Kommuner - Individuelle materialer | Gældsstyrelsen</a:t>
            </a:r>
            <a:endParaRPr lang="da-DK" sz="2000" dirty="0"/>
          </a:p>
          <a:p>
            <a:r>
              <a:rPr lang="da-DK" sz="2000" dirty="0"/>
              <a:t>I skal udfylde stamdata som oplyst i materialet</a:t>
            </a:r>
          </a:p>
          <a:p>
            <a:r>
              <a:rPr lang="da-DK" sz="2000" dirty="0"/>
              <a:t>Kan I ikke finde en som passer skal Gældsstyrelsen kontaktes – der skal søges om ny fordringstype. </a:t>
            </a:r>
          </a:p>
          <a:p>
            <a:r>
              <a:rPr lang="da-DK" sz="2000" dirty="0"/>
              <a:t>I kan abonnerer på nyheder fra Gældsstyrelsen på opdatering af materiale </a:t>
            </a:r>
            <a:r>
              <a:rPr lang="da-DK" sz="2000" dirty="0">
                <a:hlinkClick r:id="rId3"/>
              </a:rPr>
              <a:t>Abonnér på driftsstatus | Gældsstyrelsen</a:t>
            </a:r>
            <a:endParaRPr lang="da-DK" sz="2000" dirty="0"/>
          </a:p>
          <a:p>
            <a:endParaRPr lang="da-DK" dirty="0"/>
          </a:p>
          <a:p>
            <a:endParaRPr lang="da-DK" i="0" dirty="0"/>
          </a:p>
        </p:txBody>
      </p:sp>
    </p:spTree>
    <p:extLst>
      <p:ext uri="{BB962C8B-B14F-4D97-AF65-F5344CB8AC3E}">
        <p14:creationId xmlns:p14="http://schemas.microsoft.com/office/powerpoint/2010/main" val="9825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8C124-7D57-369C-7A79-A942EF9D5C8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E835F101-79DE-D6A6-0321-0CEB285540A6}"/>
              </a:ext>
            </a:extLst>
          </p:cNvPr>
          <p:cNvSpPr>
            <a:spLocks noGrp="1"/>
          </p:cNvSpPr>
          <p:nvPr>
            <p:ph idx="1"/>
          </p:nvPr>
        </p:nvSpPr>
        <p:spPr/>
        <p:txBody>
          <a:bodyPr/>
          <a:lstStyle/>
          <a:p>
            <a:r>
              <a:rPr lang="da-DK" b="1" dirty="0"/>
              <a:t>Fakturaforløb</a:t>
            </a:r>
          </a:p>
          <a:p>
            <a:endParaRPr lang="da-DK" b="1" dirty="0"/>
          </a:p>
          <a:p>
            <a:r>
              <a:rPr lang="da-DK" sz="1800" dirty="0"/>
              <a:t>I opretter faktura med korrekt stamdata og fordringstype</a:t>
            </a:r>
          </a:p>
          <a:p>
            <a:r>
              <a:rPr lang="da-DK" sz="1800" dirty="0"/>
              <a:t>Der sker fakturering = </a:t>
            </a:r>
            <a:r>
              <a:rPr lang="da-DK" sz="1800" b="1" dirty="0"/>
              <a:t>I modtager pengene </a:t>
            </a:r>
            <a:r>
              <a:rPr lang="da-DK" sz="1800" dirty="0"/>
              <a:t>på den konto I har oplyst og som er tilknyttet hoved- og deltrans. Ved brug af mellemregning skal I selv flytte beløbet til hvor I ønsker beløbet bogført. </a:t>
            </a:r>
          </a:p>
          <a:p>
            <a:r>
              <a:rPr lang="da-DK" sz="1800" dirty="0"/>
              <a:t>Opkrævning står for opkrævning, opfølgning og rykning. </a:t>
            </a:r>
          </a:p>
          <a:p>
            <a:r>
              <a:rPr lang="da-DK" sz="1800" b="1" dirty="0"/>
              <a:t>Fejl i faktura: </a:t>
            </a:r>
          </a:p>
          <a:p>
            <a:pPr lvl="1"/>
            <a:r>
              <a:rPr lang="da-DK" sz="1800" dirty="0"/>
              <a:t>I skal lave kreditnota på hele den oprindelige faktura </a:t>
            </a:r>
            <a:r>
              <a:rPr lang="da-DK" sz="1800" i="1" dirty="0"/>
              <a:t>(brug rolle-bi) </a:t>
            </a:r>
            <a:r>
              <a:rPr lang="da-DK" sz="1800" dirty="0"/>
              <a:t>borger/ virksomhed modtager kreditnota. </a:t>
            </a:r>
          </a:p>
          <a:p>
            <a:pPr lvl="1"/>
            <a:r>
              <a:rPr lang="da-DK" sz="1800" dirty="0"/>
              <a:t>Så laver I en ny korrekt faktura – borger/virksomhed modtager ny faktura. </a:t>
            </a:r>
          </a:p>
          <a:p>
            <a:pPr lvl="1"/>
            <a:endParaRPr lang="da-DK" sz="1800" dirty="0"/>
          </a:p>
          <a:p>
            <a:pPr marL="0" indent="0">
              <a:buNone/>
            </a:pPr>
            <a:endParaRPr lang="da-DK" i="0" dirty="0"/>
          </a:p>
        </p:txBody>
      </p:sp>
    </p:spTree>
    <p:extLst>
      <p:ext uri="{BB962C8B-B14F-4D97-AF65-F5344CB8AC3E}">
        <p14:creationId xmlns:p14="http://schemas.microsoft.com/office/powerpoint/2010/main" val="102957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950B4-9DEE-D08B-303D-694C05894EBD}"/>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82408FFD-5AF8-629D-6BA9-1CE75925FED2}"/>
              </a:ext>
            </a:extLst>
          </p:cNvPr>
          <p:cNvSpPr>
            <a:spLocks noGrp="1"/>
          </p:cNvSpPr>
          <p:nvPr>
            <p:ph idx="1"/>
          </p:nvPr>
        </p:nvSpPr>
        <p:spPr/>
        <p:txBody>
          <a:bodyPr/>
          <a:lstStyle/>
          <a:p>
            <a:r>
              <a:rPr lang="da-DK" b="1" dirty="0"/>
              <a:t>Diverse</a:t>
            </a:r>
          </a:p>
          <a:p>
            <a:pPr marL="356400" lvl="1" indent="0">
              <a:buNone/>
            </a:pPr>
            <a:endParaRPr lang="da-DK" dirty="0"/>
          </a:p>
          <a:p>
            <a:pPr marL="356400" lvl="1" indent="0">
              <a:buNone/>
            </a:pPr>
            <a:r>
              <a:rPr lang="da-DK" dirty="0"/>
              <a:t>HUSK:</a:t>
            </a:r>
          </a:p>
          <a:p>
            <a:pPr marL="356400" lvl="1" indent="0">
              <a:buNone/>
            </a:pPr>
            <a:r>
              <a:rPr lang="da-DK" dirty="0"/>
              <a:t>- Hvordan videresender jeg en faktura til godkendelse hos en kollega når jeg selv har godkendt den ene linje?</a:t>
            </a:r>
          </a:p>
          <a:p>
            <a:pPr marL="356400" lvl="1" indent="0">
              <a:buNone/>
            </a:pPr>
            <a:r>
              <a:rPr lang="da-DK" dirty="0"/>
              <a:t>- Behandling af kreditnotaer – hhv. når faktura er betalt og når faktura stadig er i systemet.</a:t>
            </a:r>
          </a:p>
          <a:p>
            <a:pPr marL="356400" lvl="1" indent="0">
              <a:buNone/>
            </a:pPr>
            <a:r>
              <a:rPr lang="da-DK" dirty="0"/>
              <a:t>- Overholdelse af betalingsfrister!</a:t>
            </a:r>
          </a:p>
          <a:p>
            <a:pPr marL="356400" lvl="1" indent="0">
              <a:buNone/>
            </a:pPr>
            <a:endParaRPr lang="da-DK" dirty="0"/>
          </a:p>
        </p:txBody>
      </p:sp>
    </p:spTree>
    <p:extLst>
      <p:ext uri="{BB962C8B-B14F-4D97-AF65-F5344CB8AC3E}">
        <p14:creationId xmlns:p14="http://schemas.microsoft.com/office/powerpoint/2010/main" val="51730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80CE3-46F7-FBF5-A34B-77BA47147D25}"/>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41C2F73B-69B3-68B5-D42B-DFC34D16CCBE}"/>
              </a:ext>
            </a:extLst>
          </p:cNvPr>
          <p:cNvSpPr>
            <a:spLocks noGrp="1"/>
          </p:cNvSpPr>
          <p:nvPr>
            <p:ph idx="1"/>
          </p:nvPr>
        </p:nvSpPr>
        <p:spPr/>
        <p:txBody>
          <a:bodyPr/>
          <a:lstStyle/>
          <a:p>
            <a:r>
              <a:rPr lang="da-DK" dirty="0"/>
              <a:t>Transaktionsprincippet: </a:t>
            </a:r>
          </a:p>
          <a:p>
            <a:pPr marL="0" indent="0">
              <a:buNone/>
            </a:pPr>
            <a:r>
              <a:rPr lang="da-DK" dirty="0"/>
              <a:t>” Regnskabsføringen af en ydelse/varekøb i supplementsperioden mellem to regnskabsår, skal ske i regnskabet for det år hvori transaktionen finder sted”.</a:t>
            </a:r>
          </a:p>
          <a:p>
            <a:pPr marL="0" indent="0">
              <a:buNone/>
            </a:pPr>
            <a:r>
              <a:rPr lang="da-DK" b="1" i="0" dirty="0"/>
              <a:t>Altså: </a:t>
            </a:r>
            <a:r>
              <a:rPr lang="da-DK" dirty="0"/>
              <a:t>Alle indtægter/udgifter </a:t>
            </a:r>
            <a:r>
              <a:rPr lang="da-DK" i="0" u="sng" dirty="0"/>
              <a:t>skal</a:t>
            </a:r>
            <a:r>
              <a:rPr lang="da-DK" dirty="0"/>
              <a:t> registreres i det år som transaktionen forekommer. </a:t>
            </a:r>
            <a:r>
              <a:rPr lang="da-DK" u="sng" dirty="0"/>
              <a:t>Det er underordnet hvornår selve betalingen finder sted.</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43607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E8537-4364-A68B-2C7D-1956EB0E8506}"/>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3D26E82B-AA27-DF10-317E-006D2139201B}"/>
              </a:ext>
            </a:extLst>
          </p:cNvPr>
          <p:cNvSpPr>
            <a:spLocks noGrp="1"/>
          </p:cNvSpPr>
          <p:nvPr>
            <p:ph idx="1"/>
          </p:nvPr>
        </p:nvSpPr>
        <p:spPr/>
        <p:txBody>
          <a:bodyPr/>
          <a:lstStyle/>
          <a:p>
            <a:pPr marL="0" indent="0">
              <a:buNone/>
            </a:pPr>
            <a:r>
              <a:rPr lang="da-DK" b="1" dirty="0"/>
              <a:t>Transaktionsprincippet </a:t>
            </a:r>
          </a:p>
          <a:p>
            <a:pPr marL="0" indent="0">
              <a:buNone/>
            </a:pPr>
            <a:endParaRPr lang="da-DK" dirty="0">
              <a:ea typeface="+mn-lt"/>
              <a:cs typeface="+mn-lt"/>
            </a:endParaRPr>
          </a:p>
          <a:p>
            <a:pPr marL="0" indent="0">
              <a:buNone/>
            </a:pPr>
            <a:r>
              <a:rPr lang="da-DK" b="1" dirty="0">
                <a:ea typeface="+mn-lt"/>
                <a:cs typeface="+mn-lt"/>
              </a:rPr>
              <a:t>Eksempel 1:</a:t>
            </a:r>
            <a:r>
              <a:rPr lang="da-DK" b="1" i="0" dirty="0">
                <a:ea typeface="+mn-lt"/>
                <a:cs typeface="+mn-lt"/>
              </a:rPr>
              <a:t> </a:t>
            </a:r>
            <a:r>
              <a:rPr lang="da-DK" i="0" dirty="0">
                <a:ea typeface="+mn-lt"/>
                <a:cs typeface="+mn-lt"/>
              </a:rPr>
              <a:t>Vi bestiller en vare/ydelse (som samtidig leveres) i 2024. Men fakturaen modtager vi først i 2025: </a:t>
            </a:r>
          </a:p>
          <a:p>
            <a:pPr marL="0" indent="0">
              <a:buNone/>
            </a:pPr>
            <a:r>
              <a:rPr lang="da-DK" i="0" u="sng" dirty="0">
                <a:ea typeface="+mn-lt"/>
                <a:cs typeface="+mn-lt"/>
              </a:rPr>
              <a:t>Inden</a:t>
            </a:r>
            <a:r>
              <a:rPr lang="da-DK" i="0" dirty="0">
                <a:ea typeface="+mn-lt"/>
                <a:cs typeface="+mn-lt"/>
              </a:rPr>
              <a:t> supplementsperiodens udløb skal der ske en henføring af udgiften til regnskabsåret 2024 dvs. en supplementspostering (i periode 12 eller 13)</a:t>
            </a:r>
          </a:p>
          <a:p>
            <a:pPr marL="0" indent="0">
              <a:buNone/>
            </a:pPr>
            <a:endParaRPr lang="da-DK" i="0" dirty="0">
              <a:ea typeface="+mn-lt"/>
              <a:cs typeface="+mn-lt"/>
            </a:endParaRPr>
          </a:p>
          <a:p>
            <a:pPr marL="0" indent="0">
              <a:buNone/>
            </a:pPr>
            <a:r>
              <a:rPr lang="da-DK" b="1" dirty="0"/>
              <a:t>Eksempel 2: </a:t>
            </a:r>
            <a:r>
              <a:rPr lang="da-DK" dirty="0"/>
              <a:t>Vi skal i december 2024 betale for en vare/ydelse som først leveres i 2025. Forudbetalingen af ydelsen sker reelt i 2024 men levering finder sted i 2025: Bogføringen af fakturaen skal registreres som en </a:t>
            </a:r>
            <a:r>
              <a:rPr lang="da-DK" dirty="0" err="1"/>
              <a:t>forsupplementsbogføring</a:t>
            </a:r>
            <a:r>
              <a:rPr lang="da-DK" dirty="0"/>
              <a:t> på R2025 (”periode 1”).</a:t>
            </a:r>
          </a:p>
          <a:p>
            <a:pPr marL="0" indent="0">
              <a:buNone/>
            </a:pPr>
            <a:endParaRPr lang="da-DK" dirty="0"/>
          </a:p>
        </p:txBody>
      </p:sp>
    </p:spTree>
    <p:extLst>
      <p:ext uri="{BB962C8B-B14F-4D97-AF65-F5344CB8AC3E}">
        <p14:creationId xmlns:p14="http://schemas.microsoft.com/office/powerpoint/2010/main" val="339385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562E6-2A70-FBE7-9CB6-6A6A488E750E}"/>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F6D05091-91F6-E282-F19A-806FE5C30546}"/>
              </a:ext>
            </a:extLst>
          </p:cNvPr>
          <p:cNvSpPr>
            <a:spLocks noGrp="1"/>
          </p:cNvSpPr>
          <p:nvPr>
            <p:ph idx="1"/>
          </p:nvPr>
        </p:nvSpPr>
        <p:spPr/>
        <p:txBody>
          <a:bodyPr/>
          <a:lstStyle/>
          <a:p>
            <a:endParaRPr lang="da-DK" dirty="0"/>
          </a:p>
          <a:p>
            <a:pPr marL="0" indent="0">
              <a:buNone/>
            </a:pPr>
            <a:r>
              <a:rPr lang="da-DK" dirty="0"/>
              <a:t>Hvilke opgaver skal fuldføres inden supplementsperioden for R2024 lukker i midten af januar?</a:t>
            </a:r>
          </a:p>
          <a:p>
            <a:pPr marL="0" indent="0">
              <a:buNone/>
            </a:pPr>
            <a:endParaRPr lang="da-DK" dirty="0"/>
          </a:p>
          <a:p>
            <a:pPr marL="699770" lvl="1" indent="-342900">
              <a:buFont typeface="Arial" panose="020B0604020202020204" pitchFamily="34" charset="0"/>
              <a:buChar char="•"/>
            </a:pPr>
            <a:r>
              <a:rPr lang="da-DK" sz="2000" dirty="0">
                <a:ea typeface="+mn-lt"/>
                <a:cs typeface="+mn-lt"/>
              </a:rPr>
              <a:t>Alle fakturaer og opkrævninger vedr. 2024 skal være effektueret</a:t>
            </a:r>
            <a:endParaRPr lang="en-US" sz="2000" dirty="0">
              <a:ea typeface="+mn-lt"/>
              <a:cs typeface="+mn-lt"/>
            </a:endParaRPr>
          </a:p>
          <a:p>
            <a:pPr marL="699770" lvl="1" indent="-342900">
              <a:buFont typeface="Arial"/>
              <a:buChar char="•"/>
            </a:pPr>
            <a:r>
              <a:rPr lang="da-DK" sz="2000" dirty="0">
                <a:ea typeface="+mn-lt"/>
                <a:cs typeface="+mn-lt"/>
              </a:rPr>
              <a:t>Alle status-, system- og mellemregningskonti skal være rettidigt afstemt (og stemme!)</a:t>
            </a:r>
            <a:endParaRPr lang="en-US" sz="2000" dirty="0">
              <a:ea typeface="+mn-lt"/>
              <a:cs typeface="+mn-lt"/>
            </a:endParaRPr>
          </a:p>
          <a:p>
            <a:pPr marL="699770" lvl="1" indent="-342900">
              <a:buFont typeface="Arial"/>
              <a:buChar char="•"/>
            </a:pPr>
            <a:r>
              <a:rPr lang="da-DK" sz="2000" dirty="0">
                <a:ea typeface="+mn-lt"/>
                <a:cs typeface="+mn-lt"/>
              </a:rPr>
              <a:t>Fejlposteringer skal være omposteret</a:t>
            </a:r>
          </a:p>
          <a:p>
            <a:pPr marL="699770" lvl="1" indent="-342900">
              <a:buFont typeface="Arial"/>
              <a:buChar char="•"/>
            </a:pPr>
            <a:r>
              <a:rPr lang="da-DK" sz="2000" dirty="0">
                <a:ea typeface="+mn-lt"/>
                <a:cs typeface="+mn-lt"/>
              </a:rPr>
              <a:t>Det økonomiske ledelsestilsyn skal være gennemført i løbet af året </a:t>
            </a:r>
            <a:r>
              <a:rPr lang="da-DK" sz="1600" dirty="0">
                <a:ea typeface="+mn-lt"/>
                <a:cs typeface="+mn-lt"/>
              </a:rPr>
              <a:t>(Så vi viser at vi lever op til kravene om at udgifter og indtægter er i overensstemmelse med bevillinger, er betalt korrekt sted i kontoplan, der er foretaget bilagskontrol, lønkontrol etc.)</a:t>
            </a:r>
            <a:endParaRPr lang="en-US" sz="1600" dirty="0">
              <a:ea typeface="+mn-lt"/>
              <a:cs typeface="+mn-lt"/>
            </a:endParaRPr>
          </a:p>
          <a:p>
            <a:endParaRPr lang="da-DK" dirty="0"/>
          </a:p>
        </p:txBody>
      </p:sp>
    </p:spTree>
    <p:extLst>
      <p:ext uri="{BB962C8B-B14F-4D97-AF65-F5344CB8AC3E}">
        <p14:creationId xmlns:p14="http://schemas.microsoft.com/office/powerpoint/2010/main" val="2378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7BA4C-5763-5444-D3BE-E37EB6D6E348}"/>
              </a:ext>
            </a:extLst>
          </p:cNvPr>
          <p:cNvSpPr>
            <a:spLocks noGrp="1"/>
          </p:cNvSpPr>
          <p:nvPr>
            <p:ph type="title"/>
          </p:nvPr>
        </p:nvSpPr>
        <p:spPr/>
        <p:txBody>
          <a:bodyPr/>
          <a:lstStyle/>
          <a:p>
            <a:r>
              <a:rPr lang="da-DK" dirty="0"/>
              <a:t>Økonomi ERFA 2024</a:t>
            </a:r>
          </a:p>
        </p:txBody>
      </p:sp>
      <p:sp>
        <p:nvSpPr>
          <p:cNvPr id="3" name="Pladsholder til indhold 2">
            <a:extLst>
              <a:ext uri="{FF2B5EF4-FFF2-40B4-BE49-F238E27FC236}">
                <a16:creationId xmlns:a16="http://schemas.microsoft.com/office/drawing/2014/main" id="{A79CBA78-2795-F7E9-B0A2-C4534ED394B7}"/>
              </a:ext>
            </a:extLst>
          </p:cNvPr>
          <p:cNvSpPr>
            <a:spLocks noGrp="1"/>
          </p:cNvSpPr>
          <p:nvPr>
            <p:ph idx="1"/>
          </p:nvPr>
        </p:nvSpPr>
        <p:spPr/>
        <p:txBody>
          <a:bodyPr/>
          <a:lstStyle/>
          <a:p>
            <a:pPr marL="323850" indent="-323850"/>
            <a:r>
              <a:rPr lang="da-DK" b="1" dirty="0">
                <a:ea typeface="+mn-lt"/>
                <a:cs typeface="+mn-lt"/>
              </a:rPr>
              <a:t>Perioder</a:t>
            </a:r>
            <a:r>
              <a:rPr lang="da-DK" dirty="0">
                <a:ea typeface="+mn-lt"/>
                <a:cs typeface="+mn-lt"/>
              </a:rPr>
              <a:t> </a:t>
            </a:r>
            <a:endParaRPr lang="en-US" i="0" dirty="0">
              <a:ea typeface="+mn-lt"/>
              <a:cs typeface="+mn-lt"/>
            </a:endParaRPr>
          </a:p>
          <a:p>
            <a:pPr marL="640715" lvl="1" indent="-285750">
              <a:buFont typeface="Wingdings"/>
              <a:buChar char="Ø"/>
            </a:pPr>
            <a:r>
              <a:rPr lang="da-DK" dirty="0" err="1">
                <a:ea typeface="+mn-lt"/>
                <a:cs typeface="+mn-lt"/>
              </a:rPr>
              <a:t>Forsupplement</a:t>
            </a:r>
            <a:r>
              <a:rPr lang="da-DK" dirty="0">
                <a:ea typeface="+mn-lt"/>
                <a:cs typeface="+mn-lt"/>
              </a:rPr>
              <a:t> (Perioden for bogføringer i R25 når vi er i dec. 2024 - Periode 1) åbner fredag d. </a:t>
            </a:r>
            <a:r>
              <a:rPr lang="da-DK" b="1" dirty="0">
                <a:solidFill>
                  <a:srgbClr val="FF0000"/>
                </a:solidFill>
                <a:ea typeface="+mn-lt"/>
                <a:cs typeface="+mn-lt"/>
              </a:rPr>
              <a:t>06.12.2024</a:t>
            </a:r>
            <a:r>
              <a:rPr lang="da-DK" dirty="0">
                <a:ea typeface="+mn-lt"/>
                <a:cs typeface="+mn-lt"/>
              </a:rPr>
              <a:t> (samtidig lukkes periode 11)</a:t>
            </a:r>
          </a:p>
          <a:p>
            <a:pPr marL="640715" lvl="1" indent="-285750">
              <a:buFont typeface="Wingdings"/>
              <a:buChar char="Ø"/>
            </a:pPr>
            <a:r>
              <a:rPr lang="da-DK" dirty="0">
                <a:ea typeface="+mn-lt"/>
                <a:cs typeface="+mn-lt"/>
              </a:rPr>
              <a:t>Supplementsperiode (Bogføring i R24 når vi befinder os i januar 2025  - periode 13) åbner onsdag d. </a:t>
            </a:r>
            <a:r>
              <a:rPr lang="da-DK" b="1" dirty="0">
                <a:solidFill>
                  <a:srgbClr val="FF0000"/>
                </a:solidFill>
                <a:ea typeface="+mn-lt"/>
                <a:cs typeface="+mn-lt"/>
              </a:rPr>
              <a:t>08.01.2025</a:t>
            </a:r>
          </a:p>
          <a:p>
            <a:pPr marL="640715" lvl="1" indent="-285750">
              <a:buFont typeface="Wingdings"/>
              <a:buChar char="Ø"/>
            </a:pPr>
            <a:r>
              <a:rPr lang="da-DK" dirty="0">
                <a:ea typeface="+mn-lt"/>
                <a:cs typeface="+mn-lt"/>
              </a:rPr>
              <a:t>Supplementsperioden lukker onsdag d. </a:t>
            </a:r>
            <a:r>
              <a:rPr lang="da-DK" b="1" dirty="0">
                <a:solidFill>
                  <a:srgbClr val="FF0000"/>
                </a:solidFill>
                <a:ea typeface="+mn-lt"/>
                <a:cs typeface="+mn-lt"/>
              </a:rPr>
              <a:t>15.01.2025</a:t>
            </a:r>
          </a:p>
          <a:p>
            <a:pPr marL="323850" indent="-323850"/>
            <a:r>
              <a:rPr lang="da-DK" b="1" dirty="0">
                <a:ea typeface="+mn-lt"/>
                <a:cs typeface="+mn-lt"/>
              </a:rPr>
              <a:t>Bogføring</a:t>
            </a:r>
            <a:r>
              <a:rPr lang="da-DK" dirty="0">
                <a:ea typeface="+mn-lt"/>
                <a:cs typeface="+mn-lt"/>
              </a:rPr>
              <a:t> (Supplement/restance)</a:t>
            </a:r>
            <a:endParaRPr lang="en-US" i="0" dirty="0">
              <a:ea typeface="+mn-lt"/>
              <a:cs typeface="+mn-lt"/>
            </a:endParaRPr>
          </a:p>
          <a:p>
            <a:pPr marL="642620" lvl="1" indent="-285750">
              <a:buFont typeface="Wingdings"/>
              <a:buChar char="Ø"/>
            </a:pPr>
            <a:r>
              <a:rPr lang="da-DK" b="1" dirty="0">
                <a:ea typeface="+mn-lt"/>
                <a:cs typeface="+mn-lt"/>
              </a:rPr>
              <a:t>Omposteringsbilag: </a:t>
            </a:r>
            <a:endParaRPr lang="en-US" b="1" i="0" dirty="0">
              <a:ea typeface="+mn-lt"/>
              <a:cs typeface="+mn-lt"/>
            </a:endParaRPr>
          </a:p>
          <a:p>
            <a:pPr marL="870585" lvl="2"/>
            <a:r>
              <a:rPr lang="da-DK" dirty="0">
                <a:ea typeface="+mn-lt"/>
                <a:cs typeface="+mn-lt"/>
              </a:rPr>
              <a:t>Sidste posteringsdato: onsdag d. </a:t>
            </a:r>
            <a:r>
              <a:rPr lang="da-DK" b="1" dirty="0">
                <a:solidFill>
                  <a:srgbClr val="FF0000"/>
                </a:solidFill>
                <a:ea typeface="+mn-lt"/>
                <a:cs typeface="+mn-lt"/>
              </a:rPr>
              <a:t>15.01.2025</a:t>
            </a:r>
            <a:endParaRPr lang="en-US" b="1" i="0" dirty="0">
              <a:solidFill>
                <a:srgbClr val="FF0000"/>
              </a:solidFill>
              <a:ea typeface="+mn-lt"/>
              <a:cs typeface="+mn-lt"/>
            </a:endParaRPr>
          </a:p>
          <a:p>
            <a:pPr marL="870585" lvl="2"/>
            <a:r>
              <a:rPr lang="da-DK" dirty="0">
                <a:ea typeface="+mn-lt"/>
                <a:cs typeface="+mn-lt"/>
              </a:rPr>
              <a:t>OBS: Rettidig postering til kollegaer</a:t>
            </a:r>
            <a:endParaRPr lang="en-US" i="0" dirty="0">
              <a:ea typeface="+mn-lt"/>
              <a:cs typeface="+mn-lt"/>
            </a:endParaRPr>
          </a:p>
          <a:p>
            <a:pPr marL="642620" lvl="1" indent="-285750">
              <a:buFont typeface="Wingdings"/>
              <a:buChar char="Ø"/>
            </a:pPr>
            <a:r>
              <a:rPr lang="da-DK" b="1" dirty="0">
                <a:ea typeface="+mn-lt"/>
                <a:cs typeface="+mn-lt"/>
              </a:rPr>
              <a:t>Faktura/kreditnotaer</a:t>
            </a:r>
            <a:endParaRPr lang="en-US" i="0" dirty="0">
              <a:ea typeface="+mn-lt"/>
              <a:cs typeface="+mn-lt"/>
            </a:endParaRPr>
          </a:p>
          <a:p>
            <a:pPr marL="870585" lvl="2"/>
            <a:r>
              <a:rPr lang="da-DK" dirty="0">
                <a:ea typeface="+mn-lt"/>
                <a:cs typeface="+mn-lt"/>
              </a:rPr>
              <a:t>Sidste posteringsdato: </a:t>
            </a:r>
            <a:r>
              <a:rPr lang="da-DK" b="1" dirty="0">
                <a:solidFill>
                  <a:srgbClr val="FF0000"/>
                </a:solidFill>
                <a:ea typeface="+mn-lt"/>
                <a:cs typeface="+mn-lt"/>
              </a:rPr>
              <a:t>15.01.2025</a:t>
            </a:r>
            <a:endParaRPr lang="en-US" b="1" i="0" dirty="0">
              <a:solidFill>
                <a:srgbClr val="FF0000"/>
              </a:solidFill>
              <a:ea typeface="+mn-lt"/>
              <a:cs typeface="+mn-lt"/>
            </a:endParaRPr>
          </a:p>
          <a:p>
            <a:endParaRPr lang="da-DK" dirty="0"/>
          </a:p>
        </p:txBody>
      </p:sp>
    </p:spTree>
    <p:extLst>
      <p:ext uri="{BB962C8B-B14F-4D97-AF65-F5344CB8AC3E}">
        <p14:creationId xmlns:p14="http://schemas.microsoft.com/office/powerpoint/2010/main" val="414192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7A750-AC39-1259-B1FB-2B8F9BE00AE7}"/>
              </a:ext>
            </a:extLst>
          </p:cNvPr>
          <p:cNvSpPr>
            <a:spLocks noGrp="1"/>
          </p:cNvSpPr>
          <p:nvPr>
            <p:ph type="title"/>
          </p:nvPr>
        </p:nvSpPr>
        <p:spPr/>
        <p:txBody>
          <a:bodyPr/>
          <a:lstStyle/>
          <a:p>
            <a:r>
              <a:rPr lang="da-DK" dirty="0"/>
              <a:t>Økonomi ERFA 2024</a:t>
            </a:r>
            <a:br>
              <a:rPr lang="da-DK" dirty="0"/>
            </a:br>
            <a:r>
              <a:rPr lang="da-DK" sz="1600" i="1" dirty="0"/>
              <a:t>-Eksempler på omposteringer</a:t>
            </a:r>
            <a:endParaRPr lang="da-DK" i="1" dirty="0"/>
          </a:p>
        </p:txBody>
      </p:sp>
      <p:sp>
        <p:nvSpPr>
          <p:cNvPr id="4" name="Titel 1">
            <a:extLst>
              <a:ext uri="{FF2B5EF4-FFF2-40B4-BE49-F238E27FC236}">
                <a16:creationId xmlns:a16="http://schemas.microsoft.com/office/drawing/2014/main" id="{1B397D6A-B842-2E4B-ACEB-B26EC67ECD11}"/>
              </a:ext>
            </a:extLst>
          </p:cNvPr>
          <p:cNvSpPr>
            <a:spLocks noGrp="1"/>
          </p:cNvSpPr>
          <p:nvPr>
            <p:ph idx="1"/>
          </p:nvPr>
        </p:nvSpPr>
        <p:spPr>
          <a:xfrm>
            <a:off x="503238" y="1724025"/>
            <a:ext cx="8137525" cy="4537075"/>
          </a:xfrm>
        </p:spPr>
        <p:txBody>
          <a:bodyPr/>
          <a:lstStyle/>
          <a:p>
            <a:pPr marL="0" indent="0">
              <a:buNone/>
            </a:pPr>
            <a:br>
              <a:rPr lang="da-DK" sz="1200" dirty="0">
                <a:ea typeface="Open Sans"/>
                <a:cs typeface="Open Sans"/>
              </a:rPr>
            </a:br>
            <a:r>
              <a:rPr lang="da-DK" sz="1200" dirty="0">
                <a:ea typeface="Open Sans"/>
                <a:cs typeface="Open Sans"/>
              </a:rPr>
              <a:t>Udgift der er bogført i dec. 2024, men som skulle have været bogført i 2025.</a:t>
            </a:r>
            <a:br>
              <a:rPr lang="da-DK" sz="1200" dirty="0">
                <a:ea typeface="Open Sans"/>
                <a:cs typeface="Open Sans"/>
              </a:rPr>
            </a:br>
            <a:r>
              <a:rPr lang="da-DK" sz="1200" b="1" dirty="0">
                <a:ea typeface="Open Sans"/>
                <a:cs typeface="Open Sans"/>
              </a:rPr>
              <a:t>2 bilag: </a:t>
            </a:r>
            <a:r>
              <a:rPr lang="da-DK" sz="1200" u="sng" dirty="0">
                <a:ea typeface="Open Sans"/>
                <a:cs typeface="Open Sans"/>
              </a:rPr>
              <a:t>Ét</a:t>
            </a:r>
            <a:r>
              <a:rPr lang="da-DK" sz="1200" dirty="0">
                <a:ea typeface="Open Sans"/>
                <a:cs typeface="Open Sans"/>
              </a:rPr>
              <a:t> der posterer det væk fra R2024 og </a:t>
            </a:r>
            <a:r>
              <a:rPr lang="da-DK" sz="1200" u="sng" dirty="0">
                <a:ea typeface="Open Sans"/>
                <a:cs typeface="Open Sans"/>
              </a:rPr>
              <a:t>ét</a:t>
            </a:r>
            <a:r>
              <a:rPr lang="da-DK" sz="1200" dirty="0">
                <a:ea typeface="Open Sans"/>
                <a:cs typeface="Open Sans"/>
              </a:rPr>
              <a:t> der posterer det korrekt i 2025 (supplementspostering)</a:t>
            </a:r>
          </a:p>
          <a:p>
            <a:pPr marL="0" indent="0">
              <a:buNone/>
            </a:pPr>
            <a:endParaRPr lang="da-DK" sz="1200" dirty="0">
              <a:ea typeface="Open Sans"/>
              <a:cs typeface="Open Sans"/>
            </a:endParaRPr>
          </a:p>
          <a:p>
            <a:pPr marL="0" indent="0">
              <a:buNone/>
            </a:pPr>
            <a:r>
              <a:rPr lang="da-DK" sz="1200" dirty="0">
                <a:ea typeface="Open Sans"/>
                <a:cs typeface="Open Sans"/>
              </a:rPr>
              <a:t>Omposteringsbilag 1 (2):</a:t>
            </a:r>
          </a:p>
          <a:p>
            <a:pPr marL="0" indent="0">
              <a:buNone/>
            </a:pPr>
            <a:endParaRPr lang="da-DK" sz="1200" dirty="0">
              <a:ea typeface="Open Sans"/>
              <a:cs typeface="Open Sans"/>
            </a:endParaRPr>
          </a:p>
          <a:p>
            <a:pPr marL="0" indent="0">
              <a:buNone/>
            </a:pPr>
            <a:endParaRPr lang="da-DK" sz="1200" dirty="0">
              <a:ea typeface="Open Sans"/>
              <a:cs typeface="Open Sans"/>
            </a:endParaRPr>
          </a:p>
          <a:p>
            <a:pPr marL="0" indent="0">
              <a:buNone/>
            </a:pPr>
            <a:endParaRPr lang="da-DK" sz="1200" dirty="0">
              <a:ea typeface="Open Sans"/>
              <a:cs typeface="Open Sans"/>
            </a:endParaRPr>
          </a:p>
          <a:p>
            <a:endParaRPr lang="da-DK" sz="1200" dirty="0"/>
          </a:p>
        </p:txBody>
      </p:sp>
      <p:pic>
        <p:nvPicPr>
          <p:cNvPr id="6" name="Billede 5">
            <a:extLst>
              <a:ext uri="{FF2B5EF4-FFF2-40B4-BE49-F238E27FC236}">
                <a16:creationId xmlns:a16="http://schemas.microsoft.com/office/drawing/2014/main" id="{7272DC13-C0BD-DC93-3C70-BBB379A8D9D0}"/>
              </a:ext>
            </a:extLst>
          </p:cNvPr>
          <p:cNvPicPr>
            <a:picLocks noChangeAspect="1"/>
          </p:cNvPicPr>
          <p:nvPr/>
        </p:nvPicPr>
        <p:blipFill>
          <a:blip r:embed="rId2"/>
          <a:stretch>
            <a:fillRect/>
          </a:stretch>
        </p:blipFill>
        <p:spPr>
          <a:xfrm>
            <a:off x="539552" y="2780928"/>
            <a:ext cx="7776864" cy="3384938"/>
          </a:xfrm>
          <a:prstGeom prst="rect">
            <a:avLst/>
          </a:prstGeom>
        </p:spPr>
      </p:pic>
    </p:spTree>
    <p:extLst>
      <p:ext uri="{BB962C8B-B14F-4D97-AF65-F5344CB8AC3E}">
        <p14:creationId xmlns:p14="http://schemas.microsoft.com/office/powerpoint/2010/main" val="381604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6CD5D-E4B2-0518-DC3E-E5E2CC72C6B1}"/>
              </a:ext>
            </a:extLst>
          </p:cNvPr>
          <p:cNvSpPr>
            <a:spLocks noGrp="1"/>
          </p:cNvSpPr>
          <p:nvPr>
            <p:ph type="title"/>
          </p:nvPr>
        </p:nvSpPr>
        <p:spPr/>
        <p:txBody>
          <a:bodyPr/>
          <a:lstStyle/>
          <a:p>
            <a:r>
              <a:rPr lang="da-DK" dirty="0"/>
              <a:t>Økonomi ERFA 2024</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DC7C2D6A-5FF3-ACF6-BCA6-F01DD5D5ABB5}"/>
              </a:ext>
            </a:extLst>
          </p:cNvPr>
          <p:cNvSpPr>
            <a:spLocks noGrp="1"/>
          </p:cNvSpPr>
          <p:nvPr>
            <p:ph idx="1"/>
          </p:nvPr>
        </p:nvSpPr>
        <p:spPr/>
        <p:txBody>
          <a:bodyPr/>
          <a:lstStyle/>
          <a:p>
            <a:pPr marL="0" indent="0">
              <a:buNone/>
            </a:pPr>
            <a:r>
              <a:rPr lang="da-DK" sz="1200" dirty="0"/>
              <a:t>Omposteringsbilag 2(2)</a:t>
            </a:r>
          </a:p>
          <a:p>
            <a:pPr marL="0" indent="0">
              <a:buNone/>
            </a:pPr>
            <a:endParaRPr lang="da-DK" dirty="0"/>
          </a:p>
        </p:txBody>
      </p:sp>
      <p:pic>
        <p:nvPicPr>
          <p:cNvPr id="6" name="Billede 5">
            <a:extLst>
              <a:ext uri="{FF2B5EF4-FFF2-40B4-BE49-F238E27FC236}">
                <a16:creationId xmlns:a16="http://schemas.microsoft.com/office/drawing/2014/main" id="{8DFAEAA1-9EBC-3A2B-291B-854DC499FE70}"/>
              </a:ext>
            </a:extLst>
          </p:cNvPr>
          <p:cNvPicPr>
            <a:picLocks noChangeAspect="1"/>
          </p:cNvPicPr>
          <p:nvPr/>
        </p:nvPicPr>
        <p:blipFill>
          <a:blip r:embed="rId2"/>
          <a:stretch>
            <a:fillRect/>
          </a:stretch>
        </p:blipFill>
        <p:spPr>
          <a:xfrm>
            <a:off x="458349" y="1916832"/>
            <a:ext cx="8886825" cy="3876675"/>
          </a:xfrm>
          <a:prstGeom prst="rect">
            <a:avLst/>
          </a:prstGeom>
        </p:spPr>
      </p:pic>
    </p:spTree>
    <p:extLst>
      <p:ext uri="{BB962C8B-B14F-4D97-AF65-F5344CB8AC3E}">
        <p14:creationId xmlns:p14="http://schemas.microsoft.com/office/powerpoint/2010/main" val="3860968557"/>
      </p:ext>
    </p:extLst>
  </p:cSld>
  <p:clrMapOvr>
    <a:masterClrMapping/>
  </p:clrMapOvr>
</p:sld>
</file>

<file path=ppt/theme/theme1.xml><?xml version="1.0" encoding="utf-8"?>
<a:theme xmlns:a="http://schemas.openxmlformats.org/drawingml/2006/main" name="Albertslund Kommune">
  <a:themeElements>
    <a:clrScheme name="Brugerdefineret 1">
      <a:dk1>
        <a:srgbClr val="7F7F7F"/>
      </a:dk1>
      <a:lt1>
        <a:srgbClr val="FFFFFF"/>
      </a:lt1>
      <a:dk2>
        <a:srgbClr val="000000"/>
      </a:dk2>
      <a:lt2>
        <a:srgbClr val="034EA2"/>
      </a:lt2>
      <a:accent1>
        <a:srgbClr val="034EA2"/>
      </a:accent1>
      <a:accent2>
        <a:srgbClr val="77B6FC"/>
      </a:accent2>
      <a:accent3>
        <a:srgbClr val="3391FB"/>
      </a:accent3>
      <a:accent4>
        <a:srgbClr val="023A79"/>
      </a:accent4>
      <a:accent5>
        <a:srgbClr val="012751"/>
      </a:accent5>
      <a:accent6>
        <a:srgbClr val="7F7F7F"/>
      </a:accent6>
      <a:hlink>
        <a:srgbClr val="034EA2"/>
      </a:hlink>
      <a:folHlink>
        <a:srgbClr val="77B6FC"/>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Præsentation2" id="{C625A3AB-C5DF-46F6-9318-28A47BEE7F40}" vid="{081F9F37-909E-41FF-A4F1-AB24744A10F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skabelon blå</Template>
  <TotalTime>3202</TotalTime>
  <Words>2344</Words>
  <Application>Microsoft Office PowerPoint</Application>
  <PresentationFormat>Skærmshow (4:3)</PresentationFormat>
  <Paragraphs>301</Paragraphs>
  <Slides>39</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39</vt:i4>
      </vt:variant>
    </vt:vector>
  </HeadingPairs>
  <TitlesOfParts>
    <vt:vector size="47" baseType="lpstr">
      <vt:lpstr>Open Sans</vt:lpstr>
      <vt:lpstr>Arial Unicode MS</vt:lpstr>
      <vt:lpstr>Calibri</vt:lpstr>
      <vt:lpstr>Wingdings</vt:lpstr>
      <vt:lpstr>Courier New</vt:lpstr>
      <vt:lpstr>Arial</vt:lpstr>
      <vt:lpstr>Georgia</vt:lpstr>
      <vt:lpstr>Albertslund Kommune</vt:lpstr>
      <vt:lpstr>Økonomi-ERFA 2024</vt:lpstr>
      <vt:lpstr>Økonomi ERFA 2024</vt:lpstr>
      <vt:lpstr>Økonomi ERFA 2024</vt:lpstr>
      <vt:lpstr>Økonomi ERFA 2024</vt:lpstr>
      <vt:lpstr>Økonomi ERFA 2024</vt:lpstr>
      <vt:lpstr>Økonomi ERFA 2024</vt:lpstr>
      <vt:lpstr>Økonomi ERFA 2024</vt:lpstr>
      <vt:lpstr>Økonomi ERFA 2024 -Eksempler på omposteringer</vt:lpstr>
      <vt:lpstr>Økonomi ERFA 2024 -Eksempler på omposteringer</vt:lpstr>
      <vt:lpstr>Økonomi ERFA 2024 -Eksempler på omposteringer</vt:lpstr>
      <vt:lpstr>Økonomi ERFA 2024 -Eksempler på omposteringer</vt:lpstr>
      <vt:lpstr>Økonomi ERFA 2024 -Eksempler på omposteringer</vt:lpstr>
      <vt:lpstr>Økonomi ERFA 2024 -Eksempler på omposteringer</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Økonomi ERFA 2024</vt:lpstr>
      <vt:lpstr>PowerPoint-præsentation</vt:lpstr>
      <vt:lpstr>Økonomi ERFA 2024</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Økonomi-ERFA 2023</dc:title>
  <dc:creator>Jesper Hansen Dichmann</dc:creator>
  <cp:lastModifiedBy>Jesper Hansen Dichmann</cp:lastModifiedBy>
  <cp:revision>34</cp:revision>
  <cp:lastPrinted>2023-11-16T10:12:28Z</cp:lastPrinted>
  <dcterms:created xsi:type="dcterms:W3CDTF">2023-11-01T07:50:10Z</dcterms:created>
  <dcterms:modified xsi:type="dcterms:W3CDTF">2024-12-11T11:49:48Z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