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73" r:id="rId2"/>
    <p:sldId id="364" r:id="rId3"/>
    <p:sldId id="354" r:id="rId4"/>
    <p:sldId id="355" r:id="rId5"/>
    <p:sldId id="292" r:id="rId6"/>
    <p:sldId id="285" r:id="rId7"/>
    <p:sldId id="386" r:id="rId8"/>
    <p:sldId id="379" r:id="rId9"/>
    <p:sldId id="380" r:id="rId10"/>
    <p:sldId id="381" r:id="rId11"/>
    <p:sldId id="383" r:id="rId12"/>
    <p:sldId id="384" r:id="rId13"/>
    <p:sldId id="385" r:id="rId14"/>
  </p:sldIdLst>
  <p:sldSz cx="9144000" cy="6858000" type="screen4x3"/>
  <p:notesSz cx="6858000" cy="9144000"/>
  <p:embeddedFontLst>
    <p:embeddedFont>
      <p:font typeface="Arial Unicode MS" panose="020B0604020202020204" charset="-128"/>
      <p:regular r:id="rId16"/>
    </p:embeddedFont>
    <p:embeddedFont>
      <p:font typeface="Calibri" panose="020F0502020204030204" pitchFamily="34" charset="0"/>
      <p:regular r:id="rId17"/>
      <p:bold r:id="rId18"/>
      <p:italic r:id="rId19"/>
      <p:boldItalic r:id="rId20"/>
    </p:embeddedFont>
    <p:embeddedFont>
      <p:font typeface="Georgia" panose="02040502050405020303" pitchFamily="18"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929">
          <p15:clr>
            <a:srgbClr val="A4A3A4"/>
          </p15:clr>
        </p15:guide>
        <p15:guide id="3" orient="horz" pos="368">
          <p15:clr>
            <a:srgbClr val="A4A3A4"/>
          </p15:clr>
        </p15:guide>
        <p15:guide id="4" orient="horz" pos="2560">
          <p15:clr>
            <a:srgbClr val="A4A3A4"/>
          </p15:clr>
        </p15:guide>
        <p15:guide id="5" orient="horz" pos="2441">
          <p15:clr>
            <a:srgbClr val="A4A3A4"/>
          </p15:clr>
        </p15:guide>
        <p15:guide id="6" orient="horz" pos="96">
          <p15:clr>
            <a:srgbClr val="A4A3A4"/>
          </p15:clr>
        </p15:guide>
        <p15:guide id="7" orient="horz" pos="4133">
          <p15:clr>
            <a:srgbClr val="A4A3A4"/>
          </p15:clr>
        </p15:guide>
        <p15:guide id="8" orient="horz" pos="28" userDrawn="1">
          <p15:clr>
            <a:srgbClr val="A4A3A4"/>
          </p15:clr>
        </p15:guide>
        <p15:guide id="9" pos="317">
          <p15:clr>
            <a:srgbClr val="A4A3A4"/>
          </p15:clr>
        </p15:guide>
        <p15:guide id="10" pos="5443">
          <p15:clr>
            <a:srgbClr val="A4A3A4"/>
          </p15:clr>
        </p15:guide>
        <p15:guide id="11" pos="2821">
          <p15:clr>
            <a:srgbClr val="A4A3A4"/>
          </p15:clr>
        </p15:guide>
        <p15:guide id="12" pos="2939">
          <p15:clr>
            <a:srgbClr val="A4A3A4"/>
          </p15:clr>
        </p15:guide>
        <p15:guide id="13" pos="105">
          <p15:clr>
            <a:srgbClr val="A4A3A4"/>
          </p15:clr>
        </p15:guide>
        <p15:guide id="14" pos="56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08C"/>
    <a:srgbClr val="7F7F7F"/>
    <a:srgbClr val="FFDD00"/>
    <a:srgbClr val="BF1F24"/>
    <a:srgbClr val="F7931C"/>
    <a:srgbClr val="7AC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howGuides="1">
      <p:cViewPr varScale="1">
        <p:scale>
          <a:sx n="114" d="100"/>
          <a:sy n="114" d="100"/>
        </p:scale>
        <p:origin x="1500" y="90"/>
      </p:cViewPr>
      <p:guideLst>
        <p:guide orient="horz" pos="1071"/>
        <p:guide orient="horz" pos="3929"/>
        <p:guide orient="horz" pos="368"/>
        <p:guide orient="horz" pos="2560"/>
        <p:guide orient="horz" pos="2441"/>
        <p:guide orient="horz" pos="96"/>
        <p:guide orient="horz" pos="4133"/>
        <p:guide orient="horz" pos="28"/>
        <p:guide pos="317"/>
        <p:guide pos="5443"/>
        <p:guide pos="2821"/>
        <p:guide pos="2939"/>
        <p:guide pos="105"/>
        <p:guide pos="56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260171251758544E-2"/>
          <c:y val="3.1161412535876419E-2"/>
          <c:w val="0.88373802111698607"/>
          <c:h val="0.73201965865316854"/>
        </c:manualLayout>
      </c:layout>
      <c:areaChart>
        <c:grouping val="stacked"/>
        <c:varyColors val="0"/>
        <c:ser>
          <c:idx val="7"/>
          <c:order val="0"/>
          <c:tx>
            <c:strRef>
              <c:f>'Resultater (CO2)'!$D$196</c:f>
              <c:strCache>
                <c:ptCount val="1"/>
                <c:pt idx="0">
                  <c:v>Klart område</c:v>
                </c:pt>
              </c:strCache>
            </c:strRef>
          </c:tx>
          <c:spPr>
            <a:noFill/>
            <a:ln>
              <a:noFill/>
            </a:ln>
            <a:effectLst/>
          </c:spPr>
          <c:cat>
            <c:strRef>
              <c:f>'Resultater (CO2)'!$L$4:$AT$4</c:f>
              <c:strCache>
                <c:ptCount val="3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strCache>
            </c:strRef>
          </c:cat>
          <c:val>
            <c:numRef>
              <c:f>'Resultater (CO2)'!$L$196:$AS$196</c:f>
              <c:numCache>
                <c:formatCode>_(* #,##0_);_(* \(#,##0\);_(* "-"_);_(@_)</c:formatCode>
                <c:ptCount val="34"/>
                <c:pt idx="0">
                  <c:v>128731.42943002615</c:v>
                </c:pt>
                <c:pt idx="1">
                  <c:v>126876.65999432153</c:v>
                </c:pt>
                <c:pt idx="2">
                  <c:v>123157.04881972278</c:v>
                </c:pt>
                <c:pt idx="3">
                  <c:v>119267.45337713094</c:v>
                </c:pt>
                <c:pt idx="4">
                  <c:v>118532.5105660665</c:v>
                </c:pt>
                <c:pt idx="5">
                  <c:v>117759.47154754684</c:v>
                </c:pt>
                <c:pt idx="6">
                  <c:v>117580.90376770834</c:v>
                </c:pt>
                <c:pt idx="7">
                  <c:v>116800.51860525263</c:v>
                </c:pt>
                <c:pt idx="8">
                  <c:v>116357.24572879252</c:v>
                </c:pt>
                <c:pt idx="9">
                  <c:v>115802.74282507213</c:v>
                </c:pt>
                <c:pt idx="10">
                  <c:v>114039.76162059281</c:v>
                </c:pt>
                <c:pt idx="11">
                  <c:v>111995.27467442954</c:v>
                </c:pt>
                <c:pt idx="12">
                  <c:v>110053.31970469544</c:v>
                </c:pt>
                <c:pt idx="13">
                  <c:v>107478.9063618987</c:v>
                </c:pt>
                <c:pt idx="14">
                  <c:v>106766.46759686463</c:v>
                </c:pt>
                <c:pt idx="15">
                  <c:v>105890.67973397831</c:v>
                </c:pt>
                <c:pt idx="16">
                  <c:v>104552.19195040142</c:v>
                </c:pt>
                <c:pt idx="17">
                  <c:v>103026.61235719628</c:v>
                </c:pt>
                <c:pt idx="18">
                  <c:v>100986.94111138338</c:v>
                </c:pt>
                <c:pt idx="19">
                  <c:v>99711.346409407473</c:v>
                </c:pt>
                <c:pt idx="20">
                  <c:v>98036.634183348535</c:v>
                </c:pt>
                <c:pt idx="21">
                  <c:v>96373.249936045657</c:v>
                </c:pt>
                <c:pt idx="22">
                  <c:v>94720.932502313692</c:v>
                </c:pt>
                <c:pt idx="23">
                  <c:v>93079.431496392266</c:v>
                </c:pt>
                <c:pt idx="24">
                  <c:v>91726.06195279563</c:v>
                </c:pt>
                <c:pt idx="25">
                  <c:v>90377.185831800671</c:v>
                </c:pt>
                <c:pt idx="26">
                  <c:v>89032.625342919288</c:v>
                </c:pt>
                <c:pt idx="27">
                  <c:v>87692.211212723705</c:v>
                </c:pt>
                <c:pt idx="28">
                  <c:v>86355.782255744503</c:v>
                </c:pt>
                <c:pt idx="29">
                  <c:v>85023.184967848239</c:v>
                </c:pt>
                <c:pt idx="30">
                  <c:v>83694.273140887119</c:v>
                </c:pt>
                <c:pt idx="31">
                  <c:v>82368.907497478271</c:v>
                </c:pt>
                <c:pt idx="32">
                  <c:v>81046.955344834409</c:v>
                </c:pt>
                <c:pt idx="33">
                  <c:v>79728.290246624674</c:v>
                </c:pt>
              </c:numCache>
            </c:numRef>
          </c:val>
          <c:extLst>
            <c:ext xmlns:c16="http://schemas.microsoft.com/office/drawing/2014/chart" uri="{C3380CC4-5D6E-409C-BE32-E72D297353CC}">
              <c16:uniqueId val="{00000000-0694-4E72-BBA1-22A00FF8111B}"/>
            </c:ext>
          </c:extLst>
        </c:ser>
        <c:ser>
          <c:idx val="1"/>
          <c:order val="1"/>
          <c:tx>
            <c:strRef>
              <c:f>'Resultater (CO2)'!$D$198</c:f>
              <c:strCache>
                <c:ptCount val="1"/>
                <c:pt idx="0">
                  <c:v>Energi</c:v>
                </c:pt>
              </c:strCache>
            </c:strRef>
          </c:tx>
          <c:spPr>
            <a:solidFill>
              <a:srgbClr val="ED7D31">
                <a:lumMod val="75000"/>
              </a:srgbClr>
            </a:solidFill>
            <a:ln>
              <a:noFill/>
            </a:ln>
            <a:effectLst/>
          </c:spPr>
          <c:cat>
            <c:strRef>
              <c:f>'Resultater (CO2)'!$L$4:$AT$4</c:f>
              <c:strCache>
                <c:ptCount val="3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strCache>
            </c:strRef>
          </c:cat>
          <c:val>
            <c:numRef>
              <c:f>'Resultater (CO2)'!$L$198:$AS$198</c:f>
              <c:numCache>
                <c:formatCode>_(* #,##0_);_(* \(#,##0\);_(* "-"_);_(@_)</c:formatCode>
                <c:ptCount val="34"/>
                <c:pt idx="0">
                  <c:v>0</c:v>
                </c:pt>
                <c:pt idx="1">
                  <c:v>0</c:v>
                </c:pt>
                <c:pt idx="2">
                  <c:v>0</c:v>
                </c:pt>
                <c:pt idx="3">
                  <c:v>-347.17270106724754</c:v>
                </c:pt>
                <c:pt idx="4">
                  <c:v>-2043.0885317143329</c:v>
                </c:pt>
                <c:pt idx="5">
                  <c:v>-3579.2252515147629</c:v>
                </c:pt>
                <c:pt idx="6">
                  <c:v>-4961.7716740977703</c:v>
                </c:pt>
                <c:pt idx="7">
                  <c:v>-6196.6710523284783</c:v>
                </c:pt>
                <c:pt idx="8">
                  <c:v>-29222.957197342024</c:v>
                </c:pt>
                <c:pt idx="9">
                  <c:v>-29569.044326396579</c:v>
                </c:pt>
                <c:pt idx="10">
                  <c:v>-30095.229542071156</c:v>
                </c:pt>
                <c:pt idx="11">
                  <c:v>-30422.248015557405</c:v>
                </c:pt>
                <c:pt idx="12">
                  <c:v>-30923.474468176704</c:v>
                </c:pt>
                <c:pt idx="13">
                  <c:v>-31229.887268167469</c:v>
                </c:pt>
                <c:pt idx="14">
                  <c:v>-31278.920450779584</c:v>
                </c:pt>
                <c:pt idx="15">
                  <c:v>-31189.89103043851</c:v>
                </c:pt>
                <c:pt idx="16">
                  <c:v>-31485.779797382238</c:v>
                </c:pt>
                <c:pt idx="17">
                  <c:v>-31582.615530200521</c:v>
                </c:pt>
                <c:pt idx="18">
                  <c:v>-32394.693068664943</c:v>
                </c:pt>
                <c:pt idx="19">
                  <c:v>-32718.499212363404</c:v>
                </c:pt>
                <c:pt idx="20">
                  <c:v>-32632.10881576857</c:v>
                </c:pt>
                <c:pt idx="21">
                  <c:v>-32546.236761553304</c:v>
                </c:pt>
                <c:pt idx="22">
                  <c:v>-32460.879939663333</c:v>
                </c:pt>
                <c:pt idx="23">
                  <c:v>-32376.035258704702</c:v>
                </c:pt>
                <c:pt idx="24">
                  <c:v>-32291.699645831817</c:v>
                </c:pt>
                <c:pt idx="25">
                  <c:v>-32207.87004663617</c:v>
                </c:pt>
                <c:pt idx="26">
                  <c:v>-32124.543425035699</c:v>
                </c:pt>
                <c:pt idx="27">
                  <c:v>-32041.71676316483</c:v>
                </c:pt>
                <c:pt idx="28">
                  <c:v>-31959.387061265188</c:v>
                </c:pt>
                <c:pt idx="29">
                  <c:v>-31877.551337576944</c:v>
                </c:pt>
                <c:pt idx="30">
                  <c:v>-31796.20662823083</c:v>
                </c:pt>
                <c:pt idx="31">
                  <c:v>-31715.349987140795</c:v>
                </c:pt>
                <c:pt idx="32">
                  <c:v>-31634.978485897289</c:v>
                </c:pt>
                <c:pt idx="33">
                  <c:v>-31555.08921366126</c:v>
                </c:pt>
              </c:numCache>
            </c:numRef>
          </c:val>
          <c:extLst>
            <c:ext xmlns:c16="http://schemas.microsoft.com/office/drawing/2014/chart" uri="{C3380CC4-5D6E-409C-BE32-E72D297353CC}">
              <c16:uniqueId val="{00000001-0694-4E72-BBA1-22A00FF8111B}"/>
            </c:ext>
          </c:extLst>
        </c:ser>
        <c:ser>
          <c:idx val="2"/>
          <c:order val="2"/>
          <c:tx>
            <c:strRef>
              <c:f>'Resultater (CO2)'!$D$199</c:f>
              <c:strCache>
                <c:ptCount val="1"/>
                <c:pt idx="0">
                  <c:v>Transport</c:v>
                </c:pt>
              </c:strCache>
            </c:strRef>
          </c:tx>
          <c:spPr>
            <a:solidFill>
              <a:srgbClr val="5B9BD5">
                <a:lumMod val="75000"/>
              </a:srgbClr>
            </a:solidFill>
            <a:ln>
              <a:noFill/>
            </a:ln>
            <a:effectLst/>
          </c:spPr>
          <c:cat>
            <c:strRef>
              <c:f>'Resultater (CO2)'!$L$4:$AT$4</c:f>
              <c:strCache>
                <c:ptCount val="3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strCache>
            </c:strRef>
          </c:cat>
          <c:val>
            <c:numRef>
              <c:f>'Resultater (CO2)'!$L$199:$AS$199</c:f>
              <c:numCache>
                <c:formatCode>_(* #,##0_);_(* \(#,##0\);_(* "-"_);_(@_)</c:formatCode>
                <c:ptCount val="34"/>
                <c:pt idx="0">
                  <c:v>0</c:v>
                </c:pt>
                <c:pt idx="1">
                  <c:v>-767.26916297168646</c:v>
                </c:pt>
                <c:pt idx="2">
                  <c:v>-1443.3585207994693</c:v>
                </c:pt>
                <c:pt idx="3">
                  <c:v>-1852.67538793321</c:v>
                </c:pt>
                <c:pt idx="4">
                  <c:v>-3916.7254737758558</c:v>
                </c:pt>
                <c:pt idx="5">
                  <c:v>-5979.0428710752894</c:v>
                </c:pt>
                <c:pt idx="6">
                  <c:v>-8593.034802193717</c:v>
                </c:pt>
                <c:pt idx="7">
                  <c:v>-11201.86897632754</c:v>
                </c:pt>
                <c:pt idx="8">
                  <c:v>-14411.725867785586</c:v>
                </c:pt>
                <c:pt idx="9">
                  <c:v>-15938.479675876733</c:v>
                </c:pt>
                <c:pt idx="10">
                  <c:v>-17246.544893089129</c:v>
                </c:pt>
                <c:pt idx="11">
                  <c:v>-18608.924294183111</c:v>
                </c:pt>
                <c:pt idx="12">
                  <c:v>-20025.198218786602</c:v>
                </c:pt>
                <c:pt idx="13">
                  <c:v>-21101.619851148964</c:v>
                </c:pt>
                <c:pt idx="14">
                  <c:v>-21210.36044597927</c:v>
                </c:pt>
                <c:pt idx="15">
                  <c:v>-21315.746695751739</c:v>
                </c:pt>
                <c:pt idx="16">
                  <c:v>-21154.743014486987</c:v>
                </c:pt>
                <c:pt idx="17">
                  <c:v>-20994.413301208624</c:v>
                </c:pt>
                <c:pt idx="18">
                  <c:v>-20834.75276013901</c:v>
                </c:pt>
                <c:pt idx="19">
                  <c:v>-20675.756626609051</c:v>
                </c:pt>
                <c:pt idx="20">
                  <c:v>-20517.420166867043</c:v>
                </c:pt>
                <c:pt idx="21">
                  <c:v>-20359.738677888607</c:v>
                </c:pt>
                <c:pt idx="22">
                  <c:v>-20202.707487187756</c:v>
                </c:pt>
                <c:pt idx="23">
                  <c:v>-20046.321952629114</c:v>
                </c:pt>
                <c:pt idx="24">
                  <c:v>-20145.120871480714</c:v>
                </c:pt>
                <c:pt idx="25">
                  <c:v>-20243.919790332322</c:v>
                </c:pt>
                <c:pt idx="26">
                  <c:v>-20342.718709183937</c:v>
                </c:pt>
                <c:pt idx="27">
                  <c:v>-20441.517628035537</c:v>
                </c:pt>
                <c:pt idx="28">
                  <c:v>-20540.316546887148</c:v>
                </c:pt>
                <c:pt idx="29">
                  <c:v>-20639.115465738745</c:v>
                </c:pt>
                <c:pt idx="30">
                  <c:v>-20737.914384590364</c:v>
                </c:pt>
                <c:pt idx="31">
                  <c:v>-20836.713303441971</c:v>
                </c:pt>
                <c:pt idx="32">
                  <c:v>-20935.51222229359</c:v>
                </c:pt>
                <c:pt idx="33">
                  <c:v>-21034.311141145219</c:v>
                </c:pt>
              </c:numCache>
            </c:numRef>
          </c:val>
          <c:extLst>
            <c:ext xmlns:c16="http://schemas.microsoft.com/office/drawing/2014/chart" uri="{C3380CC4-5D6E-409C-BE32-E72D297353CC}">
              <c16:uniqueId val="{00000002-0694-4E72-BBA1-22A00FF8111B}"/>
            </c:ext>
          </c:extLst>
        </c:ser>
        <c:ser>
          <c:idx val="3"/>
          <c:order val="3"/>
          <c:tx>
            <c:strRef>
              <c:f>'Resultater (CO2)'!$D$200</c:f>
              <c:strCache>
                <c:ptCount val="1"/>
                <c:pt idx="0">
                  <c:v>Landbrug</c:v>
                </c:pt>
              </c:strCache>
            </c:strRef>
          </c:tx>
          <c:spPr>
            <a:solidFill>
              <a:srgbClr val="F5CC00"/>
            </a:solidFill>
            <a:ln>
              <a:noFill/>
            </a:ln>
            <a:effectLst/>
          </c:spPr>
          <c:cat>
            <c:strRef>
              <c:f>'Resultater (CO2)'!$L$4:$AT$4</c:f>
              <c:strCache>
                <c:ptCount val="3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strCache>
            </c:strRef>
          </c:cat>
          <c:val>
            <c:numRef>
              <c:f>'Resultater (CO2)'!$L$200:$AS$200</c:f>
              <c:numCache>
                <c:formatCode>_(* #,##0_);_(* \(#,##0\);_(* "-"_);_(@_)</c:formatCode>
                <c:ptCount val="34"/>
                <c:pt idx="0">
                  <c:v>0</c:v>
                </c:pt>
                <c:pt idx="1">
                  <c:v>0</c:v>
                </c:pt>
                <c:pt idx="2">
                  <c:v>0</c:v>
                </c:pt>
                <c:pt idx="3">
                  <c:v>0</c:v>
                </c:pt>
                <c:pt idx="4">
                  <c:v>0</c:v>
                </c:pt>
                <c:pt idx="5">
                  <c:v>0</c:v>
                </c:pt>
                <c:pt idx="6">
                  <c:v>0</c:v>
                </c:pt>
                <c:pt idx="7">
                  <c:v>0</c:v>
                </c:pt>
                <c:pt idx="8">
                  <c:v>-51.143749999999955</c:v>
                </c:pt>
                <c:pt idx="9">
                  <c:v>-102.28749999999991</c:v>
                </c:pt>
                <c:pt idx="10">
                  <c:v>-153.43125000000009</c:v>
                </c:pt>
                <c:pt idx="11">
                  <c:v>-204.57500000000005</c:v>
                </c:pt>
                <c:pt idx="12">
                  <c:v>-255.71875</c:v>
                </c:pt>
                <c:pt idx="13">
                  <c:v>-306.86249999999995</c:v>
                </c:pt>
                <c:pt idx="14">
                  <c:v>-358.00625000000014</c:v>
                </c:pt>
                <c:pt idx="15">
                  <c:v>-409.15000000000009</c:v>
                </c:pt>
                <c:pt idx="16">
                  <c:v>-460.29375000000005</c:v>
                </c:pt>
                <c:pt idx="17">
                  <c:v>-511.4375</c:v>
                </c:pt>
                <c:pt idx="18">
                  <c:v>-562.58125000000007</c:v>
                </c:pt>
                <c:pt idx="19">
                  <c:v>-613.72500000000002</c:v>
                </c:pt>
                <c:pt idx="20">
                  <c:v>-664.86875000000009</c:v>
                </c:pt>
                <c:pt idx="21">
                  <c:v>-716.01250000000005</c:v>
                </c:pt>
                <c:pt idx="22">
                  <c:v>-767.15625</c:v>
                </c:pt>
                <c:pt idx="23">
                  <c:v>-818.30000000000007</c:v>
                </c:pt>
                <c:pt idx="24">
                  <c:v>-818.30000000000007</c:v>
                </c:pt>
                <c:pt idx="25">
                  <c:v>-818.30000000000007</c:v>
                </c:pt>
                <c:pt idx="26">
                  <c:v>-818.30000000000007</c:v>
                </c:pt>
                <c:pt idx="27">
                  <c:v>-818.30000000000007</c:v>
                </c:pt>
                <c:pt idx="28">
                  <c:v>-818.30000000000007</c:v>
                </c:pt>
                <c:pt idx="29">
                  <c:v>-818.30000000000007</c:v>
                </c:pt>
                <c:pt idx="30">
                  <c:v>-818.30000000000007</c:v>
                </c:pt>
                <c:pt idx="31">
                  <c:v>-818.30000000000007</c:v>
                </c:pt>
                <c:pt idx="32">
                  <c:v>-818.30000000000007</c:v>
                </c:pt>
                <c:pt idx="33">
                  <c:v>-818.30000000000007</c:v>
                </c:pt>
              </c:numCache>
            </c:numRef>
          </c:val>
          <c:extLst>
            <c:ext xmlns:c16="http://schemas.microsoft.com/office/drawing/2014/chart" uri="{C3380CC4-5D6E-409C-BE32-E72D297353CC}">
              <c16:uniqueId val="{00000003-0694-4E72-BBA1-22A00FF8111B}"/>
            </c:ext>
          </c:extLst>
        </c:ser>
        <c:dLbls>
          <c:showLegendKey val="0"/>
          <c:showVal val="0"/>
          <c:showCatName val="0"/>
          <c:showSerName val="0"/>
          <c:showPercent val="0"/>
          <c:showBubbleSize val="0"/>
        </c:dLbls>
        <c:axId val="1512075616"/>
        <c:axId val="1063946544"/>
        <c:extLst>
          <c:ext xmlns:c15="http://schemas.microsoft.com/office/drawing/2012/chart" uri="{02D57815-91ED-43cb-92C2-25804820EDAC}">
            <c15:filteredAreaSeries>
              <c15:ser>
                <c:idx val="9"/>
                <c:order val="6"/>
                <c:tx>
                  <c:strRef>
                    <c:extLst>
                      <c:ext uri="{02D57815-91ED-43cb-92C2-25804820EDAC}">
                        <c15:formulaRef>
                          <c15:sqref>'Resultater (CO2)'!$D$211</c15:sqref>
                        </c15:formulaRef>
                      </c:ext>
                    </c:extLst>
                    <c:strCache>
                      <c:ptCount val="1"/>
                      <c:pt idx="0">
                        <c:v>Fly </c:v>
                      </c:pt>
                    </c:strCache>
                  </c:strRef>
                </c:tx>
                <c:spPr>
                  <a:solidFill>
                    <a:schemeClr val="accent4">
                      <a:lumMod val="60000"/>
                    </a:schemeClr>
                  </a:solidFill>
                  <a:ln>
                    <a:noFill/>
                  </a:ln>
                  <a:effectLst/>
                </c:spPr>
                <c:cat>
                  <c:strRef>
                    <c:extLst>
                      <c:ext uri="{02D57815-91ED-43cb-92C2-25804820EDAC}">
                        <c15:formulaRef>
                          <c15:sqref>'Resultater (CO2)'!$L$4:$AT$4</c15:sqref>
                        </c15:formulaRef>
                      </c:ext>
                    </c:extLst>
                    <c:strCache>
                      <c:ptCount val="3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strCache>
                  </c:strRef>
                </c:cat>
                <c:val>
                  <c:numRef>
                    <c:extLst>
                      <c:ext uri="{02D57815-91ED-43cb-92C2-25804820EDAC}">
                        <c15:formulaRef>
                          <c15:sqref>'Resultater (CO2)'!$L$211:$AS$211</c15:sqref>
                        </c15:formulaRef>
                      </c:ext>
                    </c:extLst>
                    <c:numCache>
                      <c:formatCode>#,##0</c:formatCode>
                      <c:ptCount val="34"/>
                      <c:pt idx="0">
                        <c:v>-795.49822350275997</c:v>
                      </c:pt>
                      <c:pt idx="1">
                        <c:v>-802.07366374695596</c:v>
                      </c:pt>
                      <c:pt idx="2">
                        <c:v>-808.87782163739928</c:v>
                      </c:pt>
                      <c:pt idx="3">
                        <c:v>-815.0825904650676</c:v>
                      </c:pt>
                      <c:pt idx="4">
                        <c:v>-822.74206446265339</c:v>
                      </c:pt>
                      <c:pt idx="5">
                        <c:v>-830.70004067679213</c:v>
                      </c:pt>
                      <c:pt idx="6">
                        <c:v>-838.59870824472375</c:v>
                      </c:pt>
                      <c:pt idx="7">
                        <c:v>-846.60764646713801</c:v>
                      </c:pt>
                      <c:pt idx="8">
                        <c:v>-854.46826833276691</c:v>
                      </c:pt>
                      <c:pt idx="9">
                        <c:v>-863.86129956484649</c:v>
                      </c:pt>
                      <c:pt idx="10">
                        <c:v>-873.77879163943567</c:v>
                      </c:pt>
                      <c:pt idx="11">
                        <c:v>-883.5074975633712</c:v>
                      </c:pt>
                      <c:pt idx="12">
                        <c:v>-893.355953670296</c:v>
                      </c:pt>
                      <c:pt idx="13">
                        <c:v>-903.86885661101132</c:v>
                      </c:pt>
                      <c:pt idx="14">
                        <c:v>-912.79248142070276</c:v>
                      </c:pt>
                      <c:pt idx="15">
                        <c:v>-921.80420648870233</c:v>
                      </c:pt>
                      <c:pt idx="16">
                        <c:v>-930.90490160230831</c:v>
                      </c:pt>
                      <c:pt idx="17">
                        <c:v>-940.09544513596688</c:v>
                      </c:pt>
                      <c:pt idx="18">
                        <c:v>-949.37672413605037</c:v>
                      </c:pt>
                      <c:pt idx="19">
                        <c:v>-958.74963440647241</c:v>
                      </c:pt>
                      <c:pt idx="20">
                        <c:v>-968.21508059514895</c:v>
                      </c:pt>
                      <c:pt idx="21">
                        <c:v>-977.77397628131212</c:v>
                      </c:pt>
                      <c:pt idx="22">
                        <c:v>-987.42724406368643</c:v>
                      </c:pt>
                      <c:pt idx="23">
                        <c:v>-997.17581564953548</c:v>
                      </c:pt>
                      <c:pt idx="24">
                        <c:v>-1007.0206319445879</c:v>
                      </c:pt>
                      <c:pt idx="25">
                        <c:v>-1016.962643143851</c:v>
                      </c:pt>
                      <c:pt idx="26">
                        <c:v>-1027.0028088233212</c:v>
                      </c:pt>
                      <c:pt idx="27">
                        <c:v>-1037.1420980325993</c:v>
                      </c:pt>
                      <c:pt idx="28">
                        <c:v>-1047.3814893884207</c:v>
                      </c:pt>
                      <c:pt idx="29">
                        <c:v>-1057.7219711691093</c:v>
                      </c:pt>
                      <c:pt idx="30">
                        <c:v>-1068.1645414099628</c:v>
                      </c:pt>
                      <c:pt idx="31">
                        <c:v>-1078.7102079995805</c:v>
                      </c:pt>
                      <c:pt idx="32">
                        <c:v>-1089.359988777142</c:v>
                      </c:pt>
                      <c:pt idx="33">
                        <c:v>-1100.1149116306467</c:v>
                      </c:pt>
                    </c:numCache>
                  </c:numRef>
                </c:val>
                <c:extLst>
                  <c:ext xmlns:c16="http://schemas.microsoft.com/office/drawing/2014/chart" uri="{C3380CC4-5D6E-409C-BE32-E72D297353CC}">
                    <c16:uniqueId val="{00000007-0694-4E72-BBA1-22A00FF8111B}"/>
                  </c:ext>
                </c:extLst>
              </c15:ser>
            </c15:filteredAreaSeries>
            <c15:filteredAreaSeries>
              <c15:ser>
                <c:idx val="12"/>
                <c:order val="7"/>
                <c:tx>
                  <c:strRef>
                    <c:extLst xmlns:c15="http://schemas.microsoft.com/office/drawing/2012/chart">
                      <c:ext xmlns:c15="http://schemas.microsoft.com/office/drawing/2012/chart" uri="{02D57815-91ED-43cb-92C2-25804820EDAC}">
                        <c15:formulaRef>
                          <c15:sqref>'Resultater (CO2)'!$D$214</c15:sqref>
                        </c15:formulaRef>
                      </c:ext>
                    </c:extLst>
                    <c:strCache>
                      <c:ptCount val="1"/>
                      <c:pt idx="0">
                        <c:v>Landbrug</c:v>
                      </c:pt>
                    </c:strCache>
                  </c:strRef>
                </c:tx>
                <c:spPr>
                  <a:solidFill>
                    <a:schemeClr val="accent1">
                      <a:lumMod val="80000"/>
                      <a:lumOff val="20000"/>
                    </a:schemeClr>
                  </a:solidFill>
                  <a:ln>
                    <a:noFill/>
                  </a:ln>
                  <a:effectLst/>
                </c:spPr>
                <c:val>
                  <c:numRef>
                    <c:extLst xmlns:c15="http://schemas.microsoft.com/office/drawing/2012/chart">
                      <c:ext xmlns:c15="http://schemas.microsoft.com/office/drawing/2012/chart" uri="{02D57815-91ED-43cb-92C2-25804820EDAC}">
                        <c15:formulaRef>
                          <c15:sqref>'Resultater (CO2)'!$L$214:$AS$214</c15:sqref>
                        </c15:formulaRef>
                      </c:ext>
                    </c:extLst>
                    <c:numCache>
                      <c:formatCode>#,##0</c:formatCode>
                      <c:ptCount val="34"/>
                      <c:pt idx="0">
                        <c:v>-1515.7700624568699</c:v>
                      </c:pt>
                      <c:pt idx="1">
                        <c:v>-1556.8200936710837</c:v>
                      </c:pt>
                      <c:pt idx="2">
                        <c:v>-1529.4836374661027</c:v>
                      </c:pt>
                      <c:pt idx="3">
                        <c:v>-1503.1144878999157</c:v>
                      </c:pt>
                      <c:pt idx="4">
                        <c:v>-1498.2266519426712</c:v>
                      </c:pt>
                      <c:pt idx="5">
                        <c:v>-1496.7240547656711</c:v>
                      </c:pt>
                      <c:pt idx="6">
                        <c:v>-1492.1702966569042</c:v>
                      </c:pt>
                      <c:pt idx="7">
                        <c:v>-1488.9347858038454</c:v>
                      </c:pt>
                      <c:pt idx="8">
                        <c:v>-1432.661720438439</c:v>
                      </c:pt>
                      <c:pt idx="9">
                        <c:v>-1381.3175650998996</c:v>
                      </c:pt>
                      <c:pt idx="10">
                        <c:v>-1325.0538003460399</c:v>
                      </c:pt>
                      <c:pt idx="11">
                        <c:v>-1269.7180850101036</c:v>
                      </c:pt>
                      <c:pt idx="12">
                        <c:v>-1215.3832224385405</c:v>
                      </c:pt>
                      <c:pt idx="13">
                        <c:v>-1168.8617351721375</c:v>
                      </c:pt>
                      <c:pt idx="14">
                        <c:v>-1114.9529507872235</c:v>
                      </c:pt>
                      <c:pt idx="15">
                        <c:v>-1061.0886191215207</c:v>
                      </c:pt>
                      <c:pt idx="16">
                        <c:v>-1007.2686415971946</c:v>
                      </c:pt>
                      <c:pt idx="17">
                        <c:v>-953.49292514852596</c:v>
                      </c:pt>
                      <c:pt idx="18">
                        <c:v>-899.76138217721007</c:v>
                      </c:pt>
                      <c:pt idx="19">
                        <c:v>-846.0739305087676</c:v>
                      </c:pt>
                      <c:pt idx="20">
                        <c:v>-792.43049335004343</c:v>
                      </c:pt>
                      <c:pt idx="21">
                        <c:v>-738.8309992477873</c:v>
                      </c:pt>
                      <c:pt idx="22">
                        <c:v>-685.27538204830103</c:v>
                      </c:pt>
                      <c:pt idx="23">
                        <c:v>-631.76358085813456</c:v>
                      </c:pt>
                      <c:pt idx="24">
                        <c:v>-629.43929000582705</c:v>
                      </c:pt>
                      <c:pt idx="25">
                        <c:v>-627.1587090046711</c:v>
                      </c:pt>
                      <c:pt idx="26">
                        <c:v>-624.92179251649497</c:v>
                      </c:pt>
                      <c:pt idx="27">
                        <c:v>-622.72850031644441</c:v>
                      </c:pt>
                      <c:pt idx="28">
                        <c:v>-620.57879725875875</c:v>
                      </c:pt>
                      <c:pt idx="29">
                        <c:v>-618.47265324352395</c:v>
                      </c:pt>
                      <c:pt idx="30">
                        <c:v>-616.41004318439366</c:v>
                      </c:pt>
                      <c:pt idx="31">
                        <c:v>-614.39094697726875</c:v>
                      </c:pt>
                      <c:pt idx="32">
                        <c:v>-612.4153494699184</c:v>
                      </c:pt>
                      <c:pt idx="33">
                        <c:v>-610.48324043254104</c:v>
                      </c:pt>
                    </c:numCache>
                  </c:numRef>
                </c:val>
                <c:extLst xmlns:c15="http://schemas.microsoft.com/office/drawing/2012/chart">
                  <c:ext xmlns:c16="http://schemas.microsoft.com/office/drawing/2014/chart" uri="{C3380CC4-5D6E-409C-BE32-E72D297353CC}">
                    <c16:uniqueId val="{00000008-0694-4E72-BBA1-22A00FF8111B}"/>
                  </c:ext>
                </c:extLst>
              </c15:ser>
            </c15:filteredAreaSeries>
            <c15:filteredAreaSeries>
              <c15:ser>
                <c:idx val="13"/>
                <c:order val="8"/>
                <c:tx>
                  <c:strRef>
                    <c:extLst xmlns:c15="http://schemas.microsoft.com/office/drawing/2012/chart">
                      <c:ext xmlns:c15="http://schemas.microsoft.com/office/drawing/2012/chart" uri="{02D57815-91ED-43cb-92C2-25804820EDAC}">
                        <c15:formulaRef>
                          <c15:sqref>'Resultater (CO2)'!$D$215</c15:sqref>
                        </c15:formulaRef>
                      </c:ext>
                    </c:extLst>
                    <c:strCache>
                      <c:ptCount val="1"/>
                      <c:pt idx="0">
                        <c:v>Øvrige sektorer </c:v>
                      </c:pt>
                    </c:strCache>
                  </c:strRef>
                </c:tx>
                <c:spPr>
                  <a:solidFill>
                    <a:schemeClr val="accent2">
                      <a:lumMod val="80000"/>
                      <a:lumOff val="20000"/>
                    </a:schemeClr>
                  </a:solidFill>
                  <a:ln>
                    <a:noFill/>
                  </a:ln>
                  <a:effectLst/>
                </c:spPr>
                <c:val>
                  <c:numRef>
                    <c:extLst xmlns:c15="http://schemas.microsoft.com/office/drawing/2012/chart">
                      <c:ext xmlns:c15="http://schemas.microsoft.com/office/drawing/2012/chart" uri="{02D57815-91ED-43cb-92C2-25804820EDAC}">
                        <c15:formulaRef>
                          <c15:sqref>'Resultater (CO2)'!$L$215:$AS$215</c15:sqref>
                        </c15:formulaRef>
                      </c:ext>
                    </c:extLst>
                    <c:numCache>
                      <c:formatCode>#,##0</c:formatCode>
                      <c:ptCount val="34"/>
                      <c:pt idx="0">
                        <c:v>-6444.818978526172</c:v>
                      </c:pt>
                      <c:pt idx="1">
                        <c:v>-6607.4558456100931</c:v>
                      </c:pt>
                      <c:pt idx="2">
                        <c:v>-5852.2808609614112</c:v>
                      </c:pt>
                      <c:pt idx="3">
                        <c:v>-5729.050735647651</c:v>
                      </c:pt>
                      <c:pt idx="4">
                        <c:v>-5392.1481790936168</c:v>
                      </c:pt>
                      <c:pt idx="5">
                        <c:v>-5395.727098541859</c:v>
                      </c:pt>
                      <c:pt idx="6">
                        <c:v>-5431.9965848269803</c:v>
                      </c:pt>
                      <c:pt idx="7">
                        <c:v>-5454.932302121716</c:v>
                      </c:pt>
                      <c:pt idx="8">
                        <c:v>-5433.6483379506217</c:v>
                      </c:pt>
                      <c:pt idx="9">
                        <c:v>-5376.3808264767067</c:v>
                      </c:pt>
                      <c:pt idx="10">
                        <c:v>-5235.8374719508101</c:v>
                      </c:pt>
                      <c:pt idx="11">
                        <c:v>-5061.4717298373762</c:v>
                      </c:pt>
                      <c:pt idx="12">
                        <c:v>-4865.1008309309082</c:v>
                      </c:pt>
                      <c:pt idx="13">
                        <c:v>-4667.5116665364576</c:v>
                      </c:pt>
                      <c:pt idx="14">
                        <c:v>-4533.0491824641585</c:v>
                      </c:pt>
                      <c:pt idx="15">
                        <c:v>-4404.7631017781432</c:v>
                      </c:pt>
                      <c:pt idx="16">
                        <c:v>-4277.5590736302001</c:v>
                      </c:pt>
                      <c:pt idx="17">
                        <c:v>-4155.9656852109856</c:v>
                      </c:pt>
                      <c:pt idx="18">
                        <c:v>-4039.7208152673606</c:v>
                      </c:pt>
                      <c:pt idx="19">
                        <c:v>-3928.5752382941846</c:v>
                      </c:pt>
                      <c:pt idx="20">
                        <c:v>-3822.2919628831132</c:v>
                      </c:pt>
                      <c:pt idx="21">
                        <c:v>-3720.6456051012347</c:v>
                      </c:pt>
                      <c:pt idx="22">
                        <c:v>-3623.4217950037018</c:v>
                      </c:pt>
                      <c:pt idx="23">
                        <c:v>-3530.4166144886431</c:v>
                      </c:pt>
                      <c:pt idx="24">
                        <c:v>-3441.4360648009924</c:v>
                      </c:pt>
                      <c:pt idx="25">
                        <c:v>-3356.2955620847865</c:v>
                      </c:pt>
                      <c:pt idx="26">
                        <c:v>-3274.8194594712113</c:v>
                      </c:pt>
                      <c:pt idx="27">
                        <c:v>-3196.840594272604</c:v>
                      </c:pt>
                      <c:pt idx="28">
                        <c:v>-3122.1998589308964</c:v>
                      </c:pt>
                      <c:pt idx="29">
                        <c:v>-3050.7457944429602</c:v>
                      </c:pt>
                      <c:pt idx="30">
                        <c:v>-2982.334205055201</c:v>
                      </c:pt>
                      <c:pt idx="31">
                        <c:v>-2916.8277930857503</c:v>
                      </c:pt>
                      <c:pt idx="32">
                        <c:v>-2854.0958127949662</c:v>
                      </c:pt>
                      <c:pt idx="33">
                        <c:v>-2794.0137422838861</c:v>
                      </c:pt>
                    </c:numCache>
                  </c:numRef>
                </c:val>
                <c:extLst xmlns:c15="http://schemas.microsoft.com/office/drawing/2012/chart">
                  <c:ext xmlns:c16="http://schemas.microsoft.com/office/drawing/2014/chart" uri="{C3380CC4-5D6E-409C-BE32-E72D297353CC}">
                    <c16:uniqueId val="{00000009-0694-4E72-BBA1-22A00FF8111B}"/>
                  </c:ext>
                </c:extLst>
              </c15:ser>
            </c15:filteredAreaSeries>
          </c:ext>
        </c:extLst>
      </c:areaChart>
      <c:lineChart>
        <c:grouping val="standard"/>
        <c:varyColors val="0"/>
        <c:ser>
          <c:idx val="0"/>
          <c:order val="4"/>
          <c:tx>
            <c:strRef>
              <c:f>'Resultater (CO2)'!$D$197</c:f>
              <c:strCache>
                <c:ptCount val="1"/>
                <c:pt idx="0">
                  <c:v>Business as usual</c:v>
                </c:pt>
              </c:strCache>
            </c:strRef>
          </c:tx>
          <c:spPr>
            <a:ln w="28575" cap="rnd">
              <a:solidFill>
                <a:sysClr val="windowText" lastClr="000000"/>
              </a:solidFill>
              <a:round/>
            </a:ln>
            <a:effectLst/>
          </c:spPr>
          <c:marker>
            <c:symbol val="none"/>
          </c:marker>
          <c:cat>
            <c:strRef>
              <c:f>'Resultater (CO2)'!$L$4:$AT$4</c:f>
              <c:strCache>
                <c:ptCount val="3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strCache>
            </c:strRef>
          </c:cat>
          <c:val>
            <c:numRef>
              <c:f>'Resultater (CO2)'!$L$197:$AS$197</c:f>
              <c:numCache>
                <c:formatCode>_(* #,##0_);_(* \(#,##0\);_(* "-"_);_(@_)</c:formatCode>
                <c:ptCount val="34"/>
                <c:pt idx="0">
                  <c:v>128731.42943002615</c:v>
                </c:pt>
                <c:pt idx="1">
                  <c:v>126876.65999432153</c:v>
                </c:pt>
                <c:pt idx="2">
                  <c:v>123157.04881972278</c:v>
                </c:pt>
                <c:pt idx="3">
                  <c:v>119267.45337713094</c:v>
                </c:pt>
                <c:pt idx="4">
                  <c:v>118532.5105660665</c:v>
                </c:pt>
                <c:pt idx="5">
                  <c:v>117759.47154754684</c:v>
                </c:pt>
                <c:pt idx="6">
                  <c:v>117580.90376770834</c:v>
                </c:pt>
                <c:pt idx="7">
                  <c:v>116800.51860525263</c:v>
                </c:pt>
                <c:pt idx="8">
                  <c:v>116357.24572879252</c:v>
                </c:pt>
                <c:pt idx="9">
                  <c:v>115802.74282507213</c:v>
                </c:pt>
                <c:pt idx="10">
                  <c:v>114039.76162059281</c:v>
                </c:pt>
                <c:pt idx="11">
                  <c:v>111995.27467442954</c:v>
                </c:pt>
                <c:pt idx="12">
                  <c:v>110053.31970469544</c:v>
                </c:pt>
                <c:pt idx="13">
                  <c:v>107478.9063618987</c:v>
                </c:pt>
                <c:pt idx="14">
                  <c:v>106766.46759686463</c:v>
                </c:pt>
                <c:pt idx="15">
                  <c:v>105890.67973397831</c:v>
                </c:pt>
                <c:pt idx="16">
                  <c:v>104552.19195040142</c:v>
                </c:pt>
                <c:pt idx="17">
                  <c:v>103026.61235719628</c:v>
                </c:pt>
                <c:pt idx="18">
                  <c:v>100986.94111138338</c:v>
                </c:pt>
                <c:pt idx="19">
                  <c:v>99711.346409407473</c:v>
                </c:pt>
                <c:pt idx="20">
                  <c:v>98036.634183348535</c:v>
                </c:pt>
                <c:pt idx="21">
                  <c:v>96373.249936045657</c:v>
                </c:pt>
                <c:pt idx="22">
                  <c:v>94720.932502313692</c:v>
                </c:pt>
                <c:pt idx="23">
                  <c:v>93079.431496392266</c:v>
                </c:pt>
                <c:pt idx="24">
                  <c:v>91726.06195279563</c:v>
                </c:pt>
                <c:pt idx="25">
                  <c:v>90377.185831800671</c:v>
                </c:pt>
                <c:pt idx="26">
                  <c:v>89032.625342919288</c:v>
                </c:pt>
                <c:pt idx="27">
                  <c:v>87692.211212723705</c:v>
                </c:pt>
                <c:pt idx="28">
                  <c:v>86355.782255744503</c:v>
                </c:pt>
                <c:pt idx="29">
                  <c:v>85023.184967848239</c:v>
                </c:pt>
                <c:pt idx="30">
                  <c:v>83694.273140887119</c:v>
                </c:pt>
                <c:pt idx="31">
                  <c:v>82368.907497478271</c:v>
                </c:pt>
                <c:pt idx="32">
                  <c:v>81046.955344834409</c:v>
                </c:pt>
                <c:pt idx="33">
                  <c:v>79728.290246624674</c:v>
                </c:pt>
              </c:numCache>
            </c:numRef>
          </c:val>
          <c:smooth val="0"/>
          <c:extLst>
            <c:ext xmlns:c16="http://schemas.microsoft.com/office/drawing/2014/chart" uri="{C3380CC4-5D6E-409C-BE32-E72D297353CC}">
              <c16:uniqueId val="{00000004-0694-4E72-BBA1-22A00FF8111B}"/>
            </c:ext>
          </c:extLst>
        </c:ser>
        <c:ser>
          <c:idx val="8"/>
          <c:order val="5"/>
          <c:tx>
            <c:strRef>
              <c:f>'Resultater (CO2)'!$D$204</c:f>
              <c:strCache>
                <c:ptCount val="1"/>
                <c:pt idx="0">
                  <c:v>Kommunal mål linje</c:v>
                </c:pt>
              </c:strCache>
            </c:strRef>
          </c:tx>
          <c:spPr>
            <a:ln w="28575" cap="rnd">
              <a:solidFill>
                <a:schemeClr val="tx1"/>
              </a:solidFill>
              <a:prstDash val="dash"/>
              <a:round/>
            </a:ln>
            <a:effectLst/>
          </c:spPr>
          <c:marker>
            <c:symbol val="none"/>
          </c:marker>
          <c:cat>
            <c:strRef>
              <c:f>'Resultater (CO2)'!$L$4:$AT$4</c:f>
              <c:strCache>
                <c:ptCount val="3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strCache>
            </c:strRef>
          </c:cat>
          <c:val>
            <c:numRef>
              <c:f>'Resultater (CO2)'!$L$204:$AS$204</c:f>
              <c:numCache>
                <c:formatCode>_(* #,##0_);_(* \(#,##0\);_(* "-"_);_(@_)</c:formatCode>
                <c:ptCount val="34"/>
                <c:pt idx="0">
                  <c:v>128731.42943002615</c:v>
                </c:pt>
                <c:pt idx="1">
                  <c:v>121810.10201958324</c:v>
                </c:pt>
                <c:pt idx="2">
                  <c:v>114888.77460914032</c:v>
                </c:pt>
                <c:pt idx="3">
                  <c:v>107967.44719869741</c:v>
                </c:pt>
                <c:pt idx="4">
                  <c:v>101046.11978825449</c:v>
                </c:pt>
                <c:pt idx="5">
                  <c:v>94124.79237781158</c:v>
                </c:pt>
                <c:pt idx="6">
                  <c:v>87203.464967368665</c:v>
                </c:pt>
                <c:pt idx="7">
                  <c:v>80282.137556925751</c:v>
                </c:pt>
                <c:pt idx="8">
                  <c:v>73360.810146482807</c:v>
                </c:pt>
                <c:pt idx="9">
                  <c:v>69615.947426519269</c:v>
                </c:pt>
                <c:pt idx="10">
                  <c:v>65871.084706555732</c:v>
                </c:pt>
                <c:pt idx="11">
                  <c:v>62126.221986592194</c:v>
                </c:pt>
                <c:pt idx="12">
                  <c:v>58381.359266628657</c:v>
                </c:pt>
                <c:pt idx="13" formatCode="_-* #,##0_-;\-* #,##0_-;_-* &quot;-&quot;??_-;_-@_-">
                  <c:v>54636.496546665105</c:v>
                </c:pt>
                <c:pt idx="14">
                  <c:v>51904.671719331847</c:v>
                </c:pt>
                <c:pt idx="15">
                  <c:v>49172.84689199859</c:v>
                </c:pt>
                <c:pt idx="16">
                  <c:v>46441.022064665332</c:v>
                </c:pt>
                <c:pt idx="17">
                  <c:v>43709.197237332075</c:v>
                </c:pt>
                <c:pt idx="18">
                  <c:v>40977.372409998818</c:v>
                </c:pt>
                <c:pt idx="19">
                  <c:v>38245.54758266556</c:v>
                </c:pt>
                <c:pt idx="20">
                  <c:v>35513.722755332303</c:v>
                </c:pt>
                <c:pt idx="21">
                  <c:v>32781.897927999045</c:v>
                </c:pt>
                <c:pt idx="22">
                  <c:v>30050.073100665792</c:v>
                </c:pt>
                <c:pt idx="23">
                  <c:v>27318.248273332538</c:v>
                </c:pt>
                <c:pt idx="24">
                  <c:v>24586.423445999284</c:v>
                </c:pt>
                <c:pt idx="25">
                  <c:v>21854.59861866603</c:v>
                </c:pt>
                <c:pt idx="26">
                  <c:v>19122.773791332776</c:v>
                </c:pt>
                <c:pt idx="27">
                  <c:v>16390.948963999523</c:v>
                </c:pt>
                <c:pt idx="28">
                  <c:v>13659.124136666267</c:v>
                </c:pt>
                <c:pt idx="29">
                  <c:v>10927.299309333011</c:v>
                </c:pt>
                <c:pt idx="30">
                  <c:v>8195.4744819997559</c:v>
                </c:pt>
                <c:pt idx="31">
                  <c:v>5463.6496546665003</c:v>
                </c:pt>
                <c:pt idx="32">
                  <c:v>2731.8248273332451</c:v>
                </c:pt>
                <c:pt idx="33">
                  <c:v>0</c:v>
                </c:pt>
              </c:numCache>
            </c:numRef>
          </c:val>
          <c:smooth val="0"/>
          <c:extLst>
            <c:ext xmlns:c16="http://schemas.microsoft.com/office/drawing/2014/chart" uri="{C3380CC4-5D6E-409C-BE32-E72D297353CC}">
              <c16:uniqueId val="{00000005-0694-4E72-BBA1-22A00FF8111B}"/>
            </c:ext>
          </c:extLst>
        </c:ser>
        <c:ser>
          <c:idx val="4"/>
          <c:order val="9"/>
          <c:tx>
            <c:strRef>
              <c:f>'Resultater (CO2)'!$D$206</c:f>
              <c:strCache>
                <c:ptCount val="1"/>
                <c:pt idx="0">
                  <c:v>National mållinje</c:v>
                </c:pt>
              </c:strCache>
            </c:strRef>
          </c:tx>
          <c:spPr>
            <a:ln w="28575" cap="rnd">
              <a:solidFill>
                <a:sysClr val="windowText" lastClr="000000"/>
              </a:solidFill>
              <a:prstDash val="sysDot"/>
              <a:round/>
            </a:ln>
            <a:effectLst/>
          </c:spPr>
          <c:marker>
            <c:symbol val="none"/>
          </c:marker>
          <c:val>
            <c:numRef>
              <c:f>'Resultater (CO2)'!$L$206:$AS$206</c:f>
              <c:numCache>
                <c:formatCode>_(* #,##0_);_(* \(#,##0\);_(* "-"_);_(@_)</c:formatCode>
                <c:ptCount val="34"/>
                <c:pt idx="0">
                  <c:v>128731.42943002615</c:v>
                </c:pt>
                <c:pt idx="1">
                  <c:v>123285.0997233712</c:v>
                </c:pt>
                <c:pt idx="2">
                  <c:v>117838.77001671624</c:v>
                </c:pt>
                <c:pt idx="3">
                  <c:v>112392.44031006128</c:v>
                </c:pt>
                <c:pt idx="4">
                  <c:v>106946.11060340633</c:v>
                </c:pt>
                <c:pt idx="5">
                  <c:v>101499.78089675137</c:v>
                </c:pt>
                <c:pt idx="6">
                  <c:v>96053.451190096413</c:v>
                </c:pt>
                <c:pt idx="7">
                  <c:v>90607.121483441457</c:v>
                </c:pt>
                <c:pt idx="8">
                  <c:v>85160.7917767865</c:v>
                </c:pt>
                <c:pt idx="9">
                  <c:v>79714.462070131543</c:v>
                </c:pt>
                <c:pt idx="10">
                  <c:v>74268.132363476587</c:v>
                </c:pt>
                <c:pt idx="11">
                  <c:v>68821.80265682163</c:v>
                </c:pt>
                <c:pt idx="12">
                  <c:v>63375.472950166673</c:v>
                </c:pt>
                <c:pt idx="13" formatCode="#,##0.0">
                  <c:v>57929.14324351176</c:v>
                </c:pt>
                <c:pt idx="14">
                  <c:v>55032.686081336171</c:v>
                </c:pt>
                <c:pt idx="15">
                  <c:v>52136.228919160581</c:v>
                </c:pt>
                <c:pt idx="16">
                  <c:v>49239.771756984992</c:v>
                </c:pt>
                <c:pt idx="17">
                  <c:v>46343.314594809402</c:v>
                </c:pt>
                <c:pt idx="18">
                  <c:v>43446.857432633813</c:v>
                </c:pt>
                <c:pt idx="19">
                  <c:v>40550.400270458224</c:v>
                </c:pt>
                <c:pt idx="20">
                  <c:v>37653.943108282634</c:v>
                </c:pt>
                <c:pt idx="21">
                  <c:v>34757.485946107045</c:v>
                </c:pt>
                <c:pt idx="22">
                  <c:v>31861.028783931455</c:v>
                </c:pt>
                <c:pt idx="23">
                  <c:v>28964.571621755866</c:v>
                </c:pt>
                <c:pt idx="24">
                  <c:v>26068.114459580276</c:v>
                </c:pt>
                <c:pt idx="25">
                  <c:v>23171.657297404687</c:v>
                </c:pt>
                <c:pt idx="26">
                  <c:v>20275.200135229097</c:v>
                </c:pt>
                <c:pt idx="27">
                  <c:v>17378.742973053508</c:v>
                </c:pt>
                <c:pt idx="28">
                  <c:v>14482.28581087792</c:v>
                </c:pt>
                <c:pt idx="29">
                  <c:v>11585.828648702332</c:v>
                </c:pt>
                <c:pt idx="30">
                  <c:v>8689.3714865267448</c:v>
                </c:pt>
                <c:pt idx="31">
                  <c:v>5792.9143243511571</c:v>
                </c:pt>
                <c:pt idx="32">
                  <c:v>2896.457162175569</c:v>
                </c:pt>
                <c:pt idx="33">
                  <c:v>0</c:v>
                </c:pt>
              </c:numCache>
            </c:numRef>
          </c:val>
          <c:smooth val="0"/>
          <c:extLst>
            <c:ext xmlns:c16="http://schemas.microsoft.com/office/drawing/2014/chart" uri="{C3380CC4-5D6E-409C-BE32-E72D297353CC}">
              <c16:uniqueId val="{00000006-0694-4E72-BBA1-22A00FF8111B}"/>
            </c:ext>
          </c:extLst>
        </c:ser>
        <c:dLbls>
          <c:showLegendKey val="0"/>
          <c:showVal val="0"/>
          <c:showCatName val="0"/>
          <c:showSerName val="0"/>
          <c:showPercent val="0"/>
          <c:showBubbleSize val="0"/>
        </c:dLbls>
        <c:marker val="1"/>
        <c:smooth val="0"/>
        <c:axId val="1512075616"/>
        <c:axId val="1063946544"/>
      </c:lineChart>
      <c:catAx>
        <c:axId val="151207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da-DK"/>
          </a:p>
        </c:txPr>
        <c:crossAx val="1063946544"/>
        <c:crosses val="autoZero"/>
        <c:auto val="1"/>
        <c:lblAlgn val="ctr"/>
        <c:lblOffset val="100"/>
        <c:noMultiLvlLbl val="0"/>
      </c:catAx>
      <c:valAx>
        <c:axId val="1063946544"/>
        <c:scaling>
          <c:orientation val="minMax"/>
          <c:max val="14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sz="900">
                    <a:solidFill>
                      <a:sysClr val="windowText" lastClr="000000"/>
                    </a:solidFill>
                  </a:rPr>
                  <a:t>1.000 ton CO2</a:t>
                </a:r>
              </a:p>
            </c:rich>
          </c:tx>
          <c:layout>
            <c:manualLayout>
              <c:xMode val="edge"/>
              <c:yMode val="edge"/>
              <c:x val="7.404183102623035E-3"/>
              <c:y val="0.2877412313687355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crossAx val="1512075616"/>
        <c:crosses val="autoZero"/>
        <c:crossBetween val="between"/>
        <c:dispUnits>
          <c:builtInUnit val="thousands"/>
        </c:dispUnits>
      </c:valAx>
      <c:spPr>
        <a:noFill/>
        <a:ln>
          <a:noFill/>
        </a:ln>
        <a:effectLst/>
      </c:spPr>
    </c:plotArea>
    <c:legend>
      <c:legendPos val="b"/>
      <c:legendEntry>
        <c:idx val="0"/>
        <c:delete val="1"/>
      </c:legendEntry>
      <c:layout>
        <c:manualLayout>
          <c:xMode val="edge"/>
          <c:yMode val="edge"/>
          <c:x val="3.2637798142059617E-2"/>
          <c:y val="0.88728863307926176"/>
          <c:w val="0.92263709508059011"/>
          <c:h val="9.9428300592144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3493535964283"/>
          <c:y val="3.5871183816979339E-2"/>
          <c:w val="0.88751820204454235"/>
          <c:h val="0.86763497369371467"/>
        </c:manualLayout>
      </c:layout>
      <c:barChart>
        <c:barDir val="col"/>
        <c:grouping val="stacked"/>
        <c:varyColors val="0"/>
        <c:ser>
          <c:idx val="0"/>
          <c:order val="0"/>
          <c:tx>
            <c:strRef>
              <c:f>'Ark1'!$B$1</c:f>
              <c:strCache>
                <c:ptCount val="1"/>
                <c:pt idx="0">
                  <c:v>Person- og varebiler</c:v>
                </c:pt>
              </c:strCache>
            </c:strRef>
          </c:tx>
          <c:spPr>
            <a:solidFill>
              <a:schemeClr val="accent1"/>
            </a:solidFill>
            <a:ln>
              <a:noFill/>
            </a:ln>
            <a:effectLst/>
          </c:spPr>
          <c:invertIfNegative val="0"/>
          <c:cat>
            <c:numRef>
              <c:f>'Ark1'!$A$2:$A$5</c:f>
              <c:numCache>
                <c:formatCode>General</c:formatCode>
                <c:ptCount val="4"/>
                <c:pt idx="0">
                  <c:v>2030</c:v>
                </c:pt>
                <c:pt idx="1">
                  <c:v>2050</c:v>
                </c:pt>
              </c:numCache>
            </c:numRef>
          </c:cat>
          <c:val>
            <c:numRef>
              <c:f>'Ark1'!$B$2:$B$5</c:f>
              <c:numCache>
                <c:formatCode>General</c:formatCode>
                <c:ptCount val="4"/>
                <c:pt idx="0">
                  <c:v>25562</c:v>
                </c:pt>
                <c:pt idx="1">
                  <c:v>0</c:v>
                </c:pt>
              </c:numCache>
            </c:numRef>
          </c:val>
          <c:extLst>
            <c:ext xmlns:c16="http://schemas.microsoft.com/office/drawing/2014/chart" uri="{C3380CC4-5D6E-409C-BE32-E72D297353CC}">
              <c16:uniqueId val="{00000000-E598-434A-81F9-79EE79B295F6}"/>
            </c:ext>
          </c:extLst>
        </c:ser>
        <c:ser>
          <c:idx val="1"/>
          <c:order val="1"/>
          <c:tx>
            <c:strRef>
              <c:f>'Ark1'!$C$1</c:f>
              <c:strCache>
                <c:ptCount val="1"/>
                <c:pt idx="0">
                  <c:v>Lastbiler</c:v>
                </c:pt>
              </c:strCache>
            </c:strRef>
          </c:tx>
          <c:spPr>
            <a:solidFill>
              <a:schemeClr val="accent5">
                <a:lumMod val="60000"/>
                <a:lumOff val="40000"/>
              </a:schemeClr>
            </a:solidFill>
            <a:ln>
              <a:noFill/>
            </a:ln>
            <a:effectLst/>
          </c:spPr>
          <c:invertIfNegative val="0"/>
          <c:cat>
            <c:numRef>
              <c:f>'Ark1'!$A$2:$A$5</c:f>
              <c:numCache>
                <c:formatCode>General</c:formatCode>
                <c:ptCount val="4"/>
                <c:pt idx="0">
                  <c:v>2030</c:v>
                </c:pt>
                <c:pt idx="1">
                  <c:v>2050</c:v>
                </c:pt>
              </c:numCache>
            </c:numRef>
          </c:cat>
          <c:val>
            <c:numRef>
              <c:f>'Ark1'!$C$2:$C$5</c:f>
              <c:numCache>
                <c:formatCode>General</c:formatCode>
                <c:ptCount val="4"/>
                <c:pt idx="0">
                  <c:v>20655</c:v>
                </c:pt>
                <c:pt idx="1">
                  <c:v>21182</c:v>
                </c:pt>
              </c:numCache>
            </c:numRef>
          </c:val>
          <c:extLst>
            <c:ext xmlns:c16="http://schemas.microsoft.com/office/drawing/2014/chart" uri="{C3380CC4-5D6E-409C-BE32-E72D297353CC}">
              <c16:uniqueId val="{00000001-E598-434A-81F9-79EE79B295F6}"/>
            </c:ext>
          </c:extLst>
        </c:ser>
        <c:ser>
          <c:idx val="2"/>
          <c:order val="2"/>
          <c:tx>
            <c:strRef>
              <c:f>'Ark1'!$D$1</c:f>
              <c:strCache>
                <c:ptCount val="1"/>
                <c:pt idx="0">
                  <c:v>Indenrigsfly</c:v>
                </c:pt>
              </c:strCache>
            </c:strRef>
          </c:tx>
          <c:spPr>
            <a:solidFill>
              <a:schemeClr val="accent4">
                <a:lumMod val="40000"/>
                <a:lumOff val="60000"/>
              </a:schemeClr>
            </a:solidFill>
            <a:ln>
              <a:noFill/>
            </a:ln>
            <a:effectLst/>
          </c:spPr>
          <c:invertIfNegative val="0"/>
          <c:cat>
            <c:numRef>
              <c:f>'Ark1'!$A$2:$A$5</c:f>
              <c:numCache>
                <c:formatCode>General</c:formatCode>
                <c:ptCount val="4"/>
                <c:pt idx="0">
                  <c:v>2030</c:v>
                </c:pt>
                <c:pt idx="1">
                  <c:v>2050</c:v>
                </c:pt>
              </c:numCache>
            </c:numRef>
          </c:cat>
          <c:val>
            <c:numRef>
              <c:f>'Ark1'!$D$2:$D$5</c:f>
              <c:numCache>
                <c:formatCode>General</c:formatCode>
                <c:ptCount val="4"/>
                <c:pt idx="0">
                  <c:v>904</c:v>
                </c:pt>
                <c:pt idx="1">
                  <c:v>1100</c:v>
                </c:pt>
              </c:numCache>
            </c:numRef>
          </c:val>
          <c:extLst>
            <c:ext xmlns:c16="http://schemas.microsoft.com/office/drawing/2014/chart" uri="{C3380CC4-5D6E-409C-BE32-E72D297353CC}">
              <c16:uniqueId val="{00000002-E598-434A-81F9-79EE79B295F6}"/>
            </c:ext>
          </c:extLst>
        </c:ser>
        <c:ser>
          <c:idx val="3"/>
          <c:order val="3"/>
          <c:tx>
            <c:strRef>
              <c:f>'Ark1'!$E$1</c:f>
              <c:strCache>
                <c:ptCount val="1"/>
                <c:pt idx="0">
                  <c:v>Udenrigsfly</c:v>
                </c:pt>
              </c:strCache>
            </c:strRef>
          </c:tx>
          <c:spPr>
            <a:solidFill>
              <a:schemeClr val="accent5">
                <a:lumMod val="50000"/>
              </a:schemeClr>
            </a:solidFill>
            <a:ln>
              <a:noFill/>
            </a:ln>
            <a:effectLst/>
          </c:spPr>
          <c:invertIfNegative val="0"/>
          <c:cat>
            <c:numRef>
              <c:f>'Ark1'!$A$2:$A$5</c:f>
              <c:numCache>
                <c:formatCode>General</c:formatCode>
                <c:ptCount val="4"/>
                <c:pt idx="0">
                  <c:v>2030</c:v>
                </c:pt>
                <c:pt idx="1">
                  <c:v>2050</c:v>
                </c:pt>
              </c:numCache>
            </c:numRef>
          </c:cat>
          <c:val>
            <c:numRef>
              <c:f>'Ark1'!$E$2:$E$5</c:f>
              <c:numCache>
                <c:formatCode>General</c:formatCode>
                <c:ptCount val="4"/>
                <c:pt idx="0">
                  <c:v>28270</c:v>
                </c:pt>
                <c:pt idx="1">
                  <c:v>31612</c:v>
                </c:pt>
              </c:numCache>
            </c:numRef>
          </c:val>
          <c:extLst>
            <c:ext xmlns:c16="http://schemas.microsoft.com/office/drawing/2014/chart" uri="{C3380CC4-5D6E-409C-BE32-E72D297353CC}">
              <c16:uniqueId val="{00000003-E598-434A-81F9-79EE79B295F6}"/>
            </c:ext>
          </c:extLst>
        </c:ser>
        <c:dLbls>
          <c:showLegendKey val="0"/>
          <c:showVal val="0"/>
          <c:showCatName val="0"/>
          <c:showSerName val="0"/>
          <c:showPercent val="0"/>
          <c:showBubbleSize val="0"/>
        </c:dLbls>
        <c:gapWidth val="219"/>
        <c:overlap val="100"/>
        <c:axId val="539850632"/>
        <c:axId val="539848336"/>
      </c:barChart>
      <c:catAx>
        <c:axId val="53985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39848336"/>
        <c:crosses val="autoZero"/>
        <c:auto val="1"/>
        <c:lblAlgn val="ctr"/>
        <c:lblOffset val="100"/>
        <c:noMultiLvlLbl val="0"/>
      </c:catAx>
      <c:valAx>
        <c:axId val="539848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39850632"/>
        <c:crosses val="autoZero"/>
        <c:crossBetween val="between"/>
      </c:valAx>
      <c:spPr>
        <a:noFill/>
        <a:ln>
          <a:noFill/>
        </a:ln>
        <a:effectLst/>
      </c:spPr>
    </c:plotArea>
    <c:legend>
      <c:legendPos val="b"/>
      <c:layout>
        <c:manualLayout>
          <c:xMode val="edge"/>
          <c:yMode val="edge"/>
          <c:x val="0.54635949937470485"/>
          <c:y val="0.36088623546789983"/>
          <c:w val="0.45364050062529521"/>
          <c:h val="0.531396657421655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75D998-57E5-48B9-8D5D-41860F536BB6}" type="slidenum">
              <a:rPr lang="da-DK"/>
              <a:pPr/>
              <a:t>‹nr.›</a:t>
            </a:fld>
            <a:endParaRPr lang="da-DK"/>
          </a:p>
        </p:txBody>
      </p:sp>
    </p:spTree>
    <p:extLst>
      <p:ext uri="{BB962C8B-B14F-4D97-AF65-F5344CB8AC3E}">
        <p14:creationId xmlns:p14="http://schemas.microsoft.com/office/powerpoint/2010/main" val="492011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Klimaplanen blev godkendt i 2021, ligesom et6 kommunalt forpligtende samarbejde DK2020, hvor nu alle kommuner er med</a:t>
            </a:r>
          </a:p>
        </p:txBody>
      </p:sp>
      <p:sp>
        <p:nvSpPr>
          <p:cNvPr id="4" name="Pladsholder til slidenummer 3"/>
          <p:cNvSpPr>
            <a:spLocks noGrp="1"/>
          </p:cNvSpPr>
          <p:nvPr>
            <p:ph type="sldNum" sz="quarter" idx="5"/>
          </p:nvPr>
        </p:nvSpPr>
        <p:spPr/>
        <p:txBody>
          <a:bodyPr/>
          <a:lstStyle/>
          <a:p>
            <a:fld id="{D60006FF-B850-44BA-B805-61457882ED1A}" type="slidenum">
              <a:rPr lang="da-DK" smtClean="0"/>
              <a:t>1</a:t>
            </a:fld>
            <a:endParaRPr lang="da-DK"/>
          </a:p>
        </p:txBody>
      </p:sp>
    </p:spTree>
    <p:extLst>
      <p:ext uri="{BB962C8B-B14F-4D97-AF65-F5344CB8AC3E}">
        <p14:creationId xmlns:p14="http://schemas.microsoft.com/office/powerpoint/2010/main" val="65103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Klimaplanen er inddelt i tre step – det korte, det mellemlange og det lange sigt</a:t>
            </a:r>
          </a:p>
        </p:txBody>
      </p:sp>
      <p:sp>
        <p:nvSpPr>
          <p:cNvPr id="4" name="Pladsholder til slidenummer 3"/>
          <p:cNvSpPr>
            <a:spLocks noGrp="1"/>
          </p:cNvSpPr>
          <p:nvPr>
            <p:ph type="sldNum" sz="quarter" idx="5"/>
          </p:nvPr>
        </p:nvSpPr>
        <p:spPr/>
        <p:txBody>
          <a:bodyPr/>
          <a:lstStyle/>
          <a:p>
            <a:fld id="{D60006FF-B850-44BA-B805-61457882ED1A}" type="slidenum">
              <a:rPr lang="da-DK" smtClean="0"/>
              <a:t>2</a:t>
            </a:fld>
            <a:endParaRPr lang="da-DK"/>
          </a:p>
        </p:txBody>
      </p:sp>
    </p:spTree>
    <p:extLst>
      <p:ext uri="{BB962C8B-B14F-4D97-AF65-F5344CB8AC3E}">
        <p14:creationId xmlns:p14="http://schemas.microsoft.com/office/powerpoint/2010/main" val="360136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Hvordan ser det ud i forhold til at nå målene – langt det største bidrag forventes at ske i forhold til den nationale indsats – det vigtige for Albertslund at gjort kommunen parat til elektrificeringen og udfasningen af </a:t>
            </a:r>
            <a:r>
              <a:rPr lang="da-DK" dirty="0" err="1"/>
              <a:t>forsile</a:t>
            </a:r>
            <a:r>
              <a:rPr lang="da-DK" dirty="0"/>
              <a:t> brændsler</a:t>
            </a:r>
          </a:p>
        </p:txBody>
      </p:sp>
      <p:sp>
        <p:nvSpPr>
          <p:cNvPr id="4" name="Pladsholder til slidenummer 3"/>
          <p:cNvSpPr>
            <a:spLocks noGrp="1"/>
          </p:cNvSpPr>
          <p:nvPr>
            <p:ph type="sldNum" sz="quarter" idx="5"/>
          </p:nvPr>
        </p:nvSpPr>
        <p:spPr/>
        <p:txBody>
          <a:bodyPr/>
          <a:lstStyle/>
          <a:p>
            <a:fld id="{D60006FF-B850-44BA-B805-61457882ED1A}" type="slidenum">
              <a:rPr lang="da-DK" smtClean="0"/>
              <a:t>3</a:t>
            </a:fld>
            <a:endParaRPr lang="da-DK"/>
          </a:p>
        </p:txBody>
      </p:sp>
    </p:spTree>
    <p:extLst>
      <p:ext uri="{BB962C8B-B14F-4D97-AF65-F5344CB8AC3E}">
        <p14:creationId xmlns:p14="http://schemas.microsoft.com/office/powerpoint/2010/main" val="93751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 kommer CO2-bidragene primært fra?</a:t>
            </a:r>
          </a:p>
        </p:txBody>
      </p:sp>
      <p:sp>
        <p:nvSpPr>
          <p:cNvPr id="4" name="Pladsholder til slidenummer 3"/>
          <p:cNvSpPr>
            <a:spLocks noGrp="1"/>
          </p:cNvSpPr>
          <p:nvPr>
            <p:ph type="sldNum" sz="quarter" idx="5"/>
          </p:nvPr>
        </p:nvSpPr>
        <p:spPr/>
        <p:txBody>
          <a:bodyPr/>
          <a:lstStyle/>
          <a:p>
            <a:fld id="{D60006FF-B850-44BA-B805-61457882ED1A}" type="slidenum">
              <a:rPr lang="da-DK" smtClean="0"/>
              <a:t>4</a:t>
            </a:fld>
            <a:endParaRPr lang="da-DK"/>
          </a:p>
        </p:txBody>
      </p:sp>
    </p:spTree>
    <p:extLst>
      <p:ext uri="{BB962C8B-B14F-4D97-AF65-F5344CB8AC3E}">
        <p14:creationId xmlns:p14="http://schemas.microsoft.com/office/powerpoint/2010/main" val="382637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er det for indsatser Albertslund vil fokusere på</a:t>
            </a:r>
          </a:p>
        </p:txBody>
      </p:sp>
      <p:sp>
        <p:nvSpPr>
          <p:cNvPr id="4" name="Pladsholder til slidenummer 3"/>
          <p:cNvSpPr>
            <a:spLocks noGrp="1"/>
          </p:cNvSpPr>
          <p:nvPr>
            <p:ph type="sldNum" sz="quarter" idx="5"/>
          </p:nvPr>
        </p:nvSpPr>
        <p:spPr/>
        <p:txBody>
          <a:bodyPr/>
          <a:lstStyle/>
          <a:p>
            <a:fld id="{D60006FF-B850-44BA-B805-61457882ED1A}" type="slidenum">
              <a:rPr lang="da-DK" smtClean="0"/>
              <a:t>5</a:t>
            </a:fld>
            <a:endParaRPr lang="da-DK"/>
          </a:p>
        </p:txBody>
      </p:sp>
    </p:spTree>
    <p:extLst>
      <p:ext uri="{BB962C8B-B14F-4D97-AF65-F5344CB8AC3E}">
        <p14:creationId xmlns:p14="http://schemas.microsoft.com/office/powerpoint/2010/main" val="296800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Hovedmålsætningerne:</a:t>
            </a:r>
          </a:p>
        </p:txBody>
      </p:sp>
      <p:sp>
        <p:nvSpPr>
          <p:cNvPr id="4" name="Pladsholder til slidenummer 3"/>
          <p:cNvSpPr>
            <a:spLocks noGrp="1"/>
          </p:cNvSpPr>
          <p:nvPr>
            <p:ph type="sldNum" sz="quarter" idx="5"/>
          </p:nvPr>
        </p:nvSpPr>
        <p:spPr/>
        <p:txBody>
          <a:bodyPr/>
          <a:lstStyle/>
          <a:p>
            <a:fld id="{D60006FF-B850-44BA-B805-61457882ED1A}" type="slidenum">
              <a:rPr lang="da-DK" smtClean="0"/>
              <a:t>6</a:t>
            </a:fld>
            <a:endParaRPr lang="da-DK"/>
          </a:p>
        </p:txBody>
      </p:sp>
    </p:spTree>
    <p:extLst>
      <p:ext uri="{BB962C8B-B14F-4D97-AF65-F5344CB8AC3E}">
        <p14:creationId xmlns:p14="http://schemas.microsoft.com/office/powerpoint/2010/main" val="1475268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8" name="Rektangel 7"/>
          <p:cNvSpPr/>
          <p:nvPr userDrawn="1"/>
        </p:nvSpPr>
        <p:spPr>
          <a:xfrm>
            <a:off x="0" y="0"/>
            <a:ext cx="9144000" cy="190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7" name="Billed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5" t="114" r="38720" b="56385"/>
          <a:stretch/>
        </p:blipFill>
        <p:spPr>
          <a:xfrm>
            <a:off x="0" y="61541"/>
            <a:ext cx="9144000" cy="1846459"/>
          </a:xfrm>
          <a:prstGeom prst="rect">
            <a:avLst/>
          </a:prstGeom>
        </p:spPr>
      </p:pic>
      <p:sp>
        <p:nvSpPr>
          <p:cNvPr id="3075" name="Rectangle 3"/>
          <p:cNvSpPr>
            <a:spLocks noGrp="1" noChangeArrowheads="1"/>
          </p:cNvSpPr>
          <p:nvPr>
            <p:ph type="ctrTitle" hasCustomPrompt="1"/>
          </p:nvPr>
        </p:nvSpPr>
        <p:spPr>
          <a:xfrm>
            <a:off x="788304" y="1908000"/>
            <a:ext cx="7589610" cy="1618714"/>
          </a:xfrm>
        </p:spPr>
        <p:txBody>
          <a:bodyPr anchor="b" anchorCtr="0"/>
          <a:lstStyle>
            <a:lvl1pPr>
              <a:lnSpc>
                <a:spcPct val="83000"/>
              </a:lnSpc>
              <a:defRPr sz="6000" baseline="0">
                <a:solidFill>
                  <a:srgbClr val="7F7F7F"/>
                </a:solidFill>
              </a:defRPr>
            </a:lvl1pPr>
          </a:lstStyle>
          <a:p>
            <a:pPr lvl="0"/>
            <a:r>
              <a:rPr lang="da-DK" noProof="0" dirty="0"/>
              <a:t>Klik, og tilføj titel</a:t>
            </a:r>
          </a:p>
        </p:txBody>
      </p:sp>
      <p:sp>
        <p:nvSpPr>
          <p:cNvPr id="11" name="Subtitle 2"/>
          <p:cNvSpPr>
            <a:spLocks noGrp="1"/>
          </p:cNvSpPr>
          <p:nvPr>
            <p:ph type="subTitle" idx="1" hasCustomPrompt="1"/>
          </p:nvPr>
        </p:nvSpPr>
        <p:spPr>
          <a:xfrm>
            <a:off x="850184" y="3814166"/>
            <a:ext cx="7439598" cy="1752600"/>
          </a:xfrm>
          <a:prstGeom prst="rect">
            <a:avLst/>
          </a:prstGeom>
        </p:spPr>
        <p:txBody>
          <a:bodyPr/>
          <a:lstStyle>
            <a:lvl1pPr marL="0" indent="0" algn="l">
              <a:buNone/>
              <a:defRPr sz="2000" i="1">
                <a:solidFill>
                  <a:srgbClr val="7F7F7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5" name="Pladsholder til dato 4"/>
          <p:cNvSpPr>
            <a:spLocks noGrp="1"/>
          </p:cNvSpPr>
          <p:nvPr>
            <p:ph type="dt" sz="half" idx="10"/>
          </p:nvPr>
        </p:nvSpPr>
        <p:spPr/>
        <p:txBody>
          <a:bodyPr/>
          <a:lstStyle/>
          <a:p>
            <a:fld id="{5888027E-75D8-4E45-9E8E-1595773F0041}" type="datetime2">
              <a:rPr lang="da-DK" smtClean="0"/>
              <a:pPr/>
              <a:t>9. januar 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B6C57A29-F2F5-41C9-9D61-59DDDBBF376E}" type="slidenum">
              <a:rPr lang="da-DK" smtClean="0"/>
              <a:pPr/>
              <a:t>‹nr.›</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7" y="584201"/>
            <a:ext cx="8137525" cy="5653112"/>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9. januar 2023</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382682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killeblad">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5" name="Billed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5" t="113" r="38720" b="37764"/>
          <a:stretch/>
        </p:blipFill>
        <p:spPr>
          <a:xfrm>
            <a:off x="0" y="4221120"/>
            <a:ext cx="9144000" cy="2636880"/>
          </a:xfrm>
          <a:prstGeom prst="rect">
            <a:avLst/>
          </a:prstGeom>
        </p:spPr>
      </p:pic>
      <p:sp>
        <p:nvSpPr>
          <p:cNvPr id="2" name="Title 1"/>
          <p:cNvSpPr>
            <a:spLocks noGrp="1"/>
          </p:cNvSpPr>
          <p:nvPr>
            <p:ph type="ctrTitle" hasCustomPrompt="1"/>
          </p:nvPr>
        </p:nvSpPr>
        <p:spPr>
          <a:xfrm>
            <a:off x="449975" y="584200"/>
            <a:ext cx="8202991" cy="2519931"/>
          </a:xfrm>
        </p:spPr>
        <p:txBody>
          <a:bodyPr anchor="b" anchorCtr="0"/>
          <a:lstStyle>
            <a:lvl1pPr>
              <a:defRPr sz="6000">
                <a:solidFill>
                  <a:schemeClr val="bg1"/>
                </a:solidFill>
              </a:defRPr>
            </a:lvl1pPr>
          </a:lstStyle>
          <a:p>
            <a:r>
              <a:rPr lang="da-DK" noProof="0" dirty="0"/>
              <a:t>Klik, og tilføj titel</a:t>
            </a:r>
          </a:p>
        </p:txBody>
      </p:sp>
      <p:sp>
        <p:nvSpPr>
          <p:cNvPr id="3" name="Subtitle 2"/>
          <p:cNvSpPr>
            <a:spLocks noGrp="1"/>
          </p:cNvSpPr>
          <p:nvPr>
            <p:ph type="subTitle" idx="1" hasCustomPrompt="1"/>
          </p:nvPr>
        </p:nvSpPr>
        <p:spPr>
          <a:xfrm>
            <a:off x="503237" y="3360904"/>
            <a:ext cx="8137525" cy="703096"/>
          </a:xfr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4" name="Date Placeholder 3"/>
          <p:cNvSpPr>
            <a:spLocks noGrp="1"/>
          </p:cNvSpPr>
          <p:nvPr>
            <p:ph type="dt" sz="half" idx="10"/>
          </p:nvPr>
        </p:nvSpPr>
        <p:spPr/>
        <p:txBody>
          <a:bodyPr/>
          <a:lstStyle>
            <a:lvl1pPr>
              <a:defRPr>
                <a:solidFill>
                  <a:schemeClr val="bg1"/>
                </a:solidFill>
              </a:defRPr>
            </a:lvl1pPr>
          </a:lstStyle>
          <a:p>
            <a:fld id="{D27C61A6-647D-4B2B-8346-C503198F10DB}" type="datetime2">
              <a:rPr lang="da-DK" noProof="0" smtClean="0"/>
              <a:pPr/>
              <a:t>9. januar 2023</a:t>
            </a:fld>
            <a:endParaRPr lang="da-DK"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135CA7DE-EF32-49F9-A743-135778064C71}" type="slidenum">
              <a:rPr lang="da-DK" noProof="0"/>
              <a:pPr/>
              <a:t>‹nr.›</a:t>
            </a:fld>
            <a:endParaRPr lang="da-DK" noProof="0"/>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Tree>
    <p:extLst>
      <p:ext uri="{BB962C8B-B14F-4D97-AF65-F5344CB8AC3E}">
        <p14:creationId xmlns:p14="http://schemas.microsoft.com/office/powerpoint/2010/main" val="405719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lvl1pPr>
              <a:defRPr/>
            </a:lvl1pPr>
          </a:lstStyle>
          <a:p>
            <a:fld id="{C6CF30C1-C16D-433C-A96A-D83E69CDD0AF}" type="datetime2">
              <a:rPr lang="da-DK" noProof="0"/>
              <a:pPr/>
              <a:t>9. januar 2023</a:t>
            </a:fld>
            <a:endParaRPr lang="da-DK" noProof="0"/>
          </a:p>
        </p:txBody>
      </p:sp>
      <p:sp>
        <p:nvSpPr>
          <p:cNvPr id="4" name="Footer Placeholder 3"/>
          <p:cNvSpPr>
            <a:spLocks noGrp="1"/>
          </p:cNvSpPr>
          <p:nvPr>
            <p:ph type="ftr" sz="quarter" idx="11"/>
          </p:nvPr>
        </p:nvSpPr>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fld id="{6346643C-3FBF-4A6C-AE6E-30C03FEB2E00}" type="slidenum">
              <a:rPr lang="da-DK" noProof="0"/>
              <a:pPr/>
              <a:t>‹nr.›</a:t>
            </a:fld>
            <a:endParaRPr lang="da-DK" noProof="0"/>
          </a:p>
        </p:txBody>
      </p:sp>
    </p:spTree>
    <p:extLst>
      <p:ext uri="{BB962C8B-B14F-4D97-AF65-F5344CB8AC3E}">
        <p14:creationId xmlns:p14="http://schemas.microsoft.com/office/powerpoint/2010/main" val="219416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6E8D41-AB85-4137-B54C-08EAF5DD5794}" type="datetime2">
              <a:rPr lang="da-DK"/>
              <a:pPr/>
              <a:t>9. januar 2023</a:t>
            </a:fld>
            <a:endParaRPr lang="da-DK"/>
          </a:p>
        </p:txBody>
      </p:sp>
      <p:sp>
        <p:nvSpPr>
          <p:cNvPr id="3" name="Footer Placeholder 2"/>
          <p:cNvSpPr>
            <a:spLocks noGrp="1"/>
          </p:cNvSpPr>
          <p:nvPr>
            <p:ph type="ftr" sz="quarter" idx="11"/>
          </p:nvPr>
        </p:nvSpPr>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27F77152-ABBE-41DA-A982-CA0A10BA369D}" type="slidenum">
              <a:rPr lang="da-DK"/>
              <a:pPr/>
              <a:t>‹nr.›</a:t>
            </a:fld>
            <a:endParaRPr lang="da-DK"/>
          </a:p>
        </p:txBody>
      </p:sp>
    </p:spTree>
    <p:extLst>
      <p:ext uri="{BB962C8B-B14F-4D97-AF65-F5344CB8AC3E}">
        <p14:creationId xmlns:p14="http://schemas.microsoft.com/office/powerpoint/2010/main" val="302600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p:nvPr>
        </p:nvSpPr>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9. januar 2023</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22085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Overskrift og to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9. januar 2023</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Tree>
    <p:extLst>
      <p:ext uri="{BB962C8B-B14F-4D97-AF65-F5344CB8AC3E}">
        <p14:creationId xmlns:p14="http://schemas.microsoft.com/office/powerpoint/2010/main" val="201616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099"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21748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9. januar 2023</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
        <p:nvSpPr>
          <p:cNvPr id="10" name="Content Placeholder 9"/>
          <p:cNvSpPr>
            <a:spLocks noGrp="1"/>
          </p:cNvSpPr>
          <p:nvPr>
            <p:ph sz="quarter" idx="13"/>
          </p:nvPr>
        </p:nvSpPr>
        <p:spPr>
          <a:xfrm>
            <a:off x="4665662" y="4064000"/>
            <a:ext cx="3975100"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79206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9.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7"/>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45370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30296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fi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9.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8" name="Content Placeholder 7"/>
          <p:cNvSpPr>
            <a:spLocks noGrp="1"/>
          </p:cNvSpPr>
          <p:nvPr>
            <p:ph sz="quarter" idx="16"/>
          </p:nvPr>
        </p:nvSpPr>
        <p:spPr>
          <a:xfrm>
            <a:off x="4665662" y="4064000"/>
            <a:ext cx="3975101"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236843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52400"/>
            <a:ext cx="9144000" cy="6084888"/>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9.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Tree>
    <p:extLst>
      <p:ext uri="{BB962C8B-B14F-4D97-AF65-F5344CB8AC3E}">
        <p14:creationId xmlns:p14="http://schemas.microsoft.com/office/powerpoint/2010/main" val="14910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9.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Text Placeholder 6"/>
          <p:cNvSpPr>
            <a:spLocks noGrp="1"/>
          </p:cNvSpPr>
          <p:nvPr>
            <p:ph type="body" sz="quarter" idx="13"/>
          </p:nvPr>
        </p:nvSpPr>
        <p:spPr>
          <a:xfrm>
            <a:off x="503238" y="1700214"/>
            <a:ext cx="3975100" cy="4537074"/>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Picture Placeholder 8"/>
          <p:cNvSpPr>
            <a:spLocks noGrp="1"/>
          </p:cNvSpPr>
          <p:nvPr>
            <p:ph type="pic" sz="quarter" idx="14"/>
          </p:nvPr>
        </p:nvSpPr>
        <p:spPr>
          <a:xfrm>
            <a:off x="4665662" y="1700214"/>
            <a:ext cx="3975101"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Tree>
    <p:extLst>
      <p:ext uri="{BB962C8B-B14F-4D97-AF65-F5344CB8AC3E}">
        <p14:creationId xmlns:p14="http://schemas.microsoft.com/office/powerpoint/2010/main" val="16800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9.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Picture Placeholder 6"/>
          <p:cNvSpPr>
            <a:spLocks noGrp="1"/>
          </p:cNvSpPr>
          <p:nvPr>
            <p:ph type="pic" sz="quarter" idx="13"/>
          </p:nvPr>
        </p:nvSpPr>
        <p:spPr>
          <a:xfrm>
            <a:off x="503238" y="1700214"/>
            <a:ext cx="3975100"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9" name="Text Placeholder 8"/>
          <p:cNvSpPr>
            <a:spLocks noGrp="1"/>
          </p:cNvSpPr>
          <p:nvPr>
            <p:ph type="body" sz="quarter" idx="14"/>
          </p:nvPr>
        </p:nvSpPr>
        <p:spPr>
          <a:xfrm>
            <a:off x="4665662" y="1700214"/>
            <a:ext cx="3975101" cy="4537074"/>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403719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userDrawn="1"/>
        </p:nvSpPr>
        <p:spPr>
          <a:xfrm>
            <a:off x="0" y="0"/>
            <a:ext cx="9144000" cy="1524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0" name="Billed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
        <p:nvSpPr>
          <p:cNvPr id="1026" name="Rectangle 2"/>
          <p:cNvSpPr>
            <a:spLocks noGrp="1" noChangeArrowheads="1"/>
          </p:cNvSpPr>
          <p:nvPr>
            <p:ph type="title"/>
          </p:nvPr>
        </p:nvSpPr>
        <p:spPr bwMode="auto">
          <a:xfrm>
            <a:off x="464326" y="584201"/>
            <a:ext cx="8176437"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titeltypografien i masteren</a:t>
            </a:r>
            <a:endParaRPr lang="da-DK" dirty="0"/>
          </a:p>
        </p:txBody>
      </p:sp>
      <p:sp>
        <p:nvSpPr>
          <p:cNvPr id="1027" name="Rectangle 3"/>
          <p:cNvSpPr>
            <a:spLocks noGrp="1" noChangeArrowheads="1"/>
          </p:cNvSpPr>
          <p:nvPr>
            <p:ph type="body" idx="1"/>
          </p:nvPr>
        </p:nvSpPr>
        <p:spPr bwMode="auto">
          <a:xfrm>
            <a:off x="503238" y="1700213"/>
            <a:ext cx="81375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28" name="Rectangle 4"/>
          <p:cNvSpPr>
            <a:spLocks noGrp="1" noChangeArrowheads="1"/>
          </p:cNvSpPr>
          <p:nvPr>
            <p:ph type="dt" sz="half" idx="2"/>
          </p:nvPr>
        </p:nvSpPr>
        <p:spPr bwMode="auto">
          <a:xfrm>
            <a:off x="503238" y="0"/>
            <a:ext cx="111956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cap="none" baseline="0">
                <a:solidFill>
                  <a:schemeClr val="bg1"/>
                </a:solidFill>
                <a:latin typeface="+mj-lt"/>
              </a:defRPr>
            </a:lvl1pPr>
          </a:lstStyle>
          <a:p>
            <a:fld id="{5888027E-75D8-4E45-9E8E-1595773F0041}" type="datetime2">
              <a:rPr lang="da-DK" smtClean="0"/>
              <a:pPr/>
              <a:t>9. januar 2023</a:t>
            </a:fld>
            <a:endParaRPr lang="da-DK" dirty="0"/>
          </a:p>
        </p:txBody>
      </p:sp>
      <p:sp>
        <p:nvSpPr>
          <p:cNvPr id="1029" name="Rectangle 5"/>
          <p:cNvSpPr>
            <a:spLocks noGrp="1" noChangeArrowheads="1"/>
          </p:cNvSpPr>
          <p:nvPr>
            <p:ph type="ftr" sz="quarter" idx="3"/>
          </p:nvPr>
        </p:nvSpPr>
        <p:spPr bwMode="auto">
          <a:xfrm>
            <a:off x="1619672" y="0"/>
            <a:ext cx="666074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a:solidFill>
                  <a:schemeClr val="bg1"/>
                </a:solidFill>
                <a:latin typeface="+mj-lt"/>
              </a:defRPr>
            </a:lvl1pPr>
          </a:lstStyle>
          <a:p>
            <a:endParaRPr lang="da-DK" dirty="0"/>
          </a:p>
        </p:txBody>
      </p:sp>
      <p:sp>
        <p:nvSpPr>
          <p:cNvPr id="1030" name="Rectangle 6"/>
          <p:cNvSpPr>
            <a:spLocks noGrp="1" noChangeArrowheads="1"/>
          </p:cNvSpPr>
          <p:nvPr>
            <p:ph type="sldNum" sz="quarter" idx="4"/>
          </p:nvPr>
        </p:nvSpPr>
        <p:spPr bwMode="auto">
          <a:xfrm>
            <a:off x="8321579" y="0"/>
            <a:ext cx="31176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bg1"/>
                </a:solidFill>
                <a:latin typeface="+mj-lt"/>
              </a:defRPr>
            </a:lvl1pPr>
          </a:lstStyle>
          <a:p>
            <a:fld id="{B6C57A29-F2F5-41C9-9D61-59DDDBBF376E}"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781" r:id="rId4"/>
    <p:sldLayoutId id="2147483782" r:id="rId5"/>
    <p:sldLayoutId id="2147483783" r:id="rId6"/>
    <p:sldLayoutId id="2147483784" r:id="rId7"/>
    <p:sldLayoutId id="2147483785" r:id="rId8"/>
    <p:sldLayoutId id="2147483786" r:id="rId9"/>
    <p:sldLayoutId id="2147483780" r:id="rId10"/>
    <p:sldLayoutId id="2147483787" r:id="rId11"/>
    <p:sldLayoutId id="2147483664" r:id="rId12"/>
    <p:sldLayoutId id="2147483665" r:id="rId13"/>
  </p:sldLayoutIdLst>
  <p:txStyles>
    <p:titleStyle>
      <a:lvl1pPr algn="l" rtl="0" eaLnBrk="1" fontAlgn="base" hangingPunct="1">
        <a:lnSpc>
          <a:spcPct val="83000"/>
        </a:lnSpc>
        <a:spcBef>
          <a:spcPct val="0"/>
        </a:spcBef>
        <a:spcAft>
          <a:spcPct val="0"/>
        </a:spcAft>
        <a:defRPr sz="3600">
          <a:solidFill>
            <a:srgbClr val="7F7F7F"/>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p:titleStyle>
    <p:body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user20152795/review/484191358/052ff24973"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60831-A76B-4087-B6AD-49890DA5AEEE}"/>
              </a:ext>
            </a:extLst>
          </p:cNvPr>
          <p:cNvSpPr>
            <a:spLocks noGrp="1"/>
          </p:cNvSpPr>
          <p:nvPr>
            <p:ph type="ctrTitle"/>
          </p:nvPr>
        </p:nvSpPr>
        <p:spPr>
          <a:xfrm>
            <a:off x="12312" y="908056"/>
            <a:ext cx="9144000" cy="3238370"/>
          </a:xfrm>
          <a:solidFill>
            <a:schemeClr val="tx1">
              <a:lumMod val="50000"/>
              <a:lumOff val="50000"/>
            </a:schemeClr>
          </a:solidFill>
        </p:spPr>
        <p:txBody>
          <a:bodyPr>
            <a:normAutofit/>
          </a:bodyPr>
          <a:lstStyle/>
          <a:p>
            <a:r>
              <a:rPr lang="da-DK" sz="7200" dirty="0"/>
              <a:t>Klimaplan 2050</a:t>
            </a:r>
            <a:br>
              <a:rPr lang="da-DK" sz="7200" dirty="0"/>
            </a:br>
            <a:r>
              <a:rPr lang="da-DK" sz="3300" dirty="0"/>
              <a:t>Albertslunds bidrag til et grønnere, klimatilpasset og klimaneutralt samfund</a:t>
            </a:r>
            <a:endParaRPr lang="da-DK" sz="3975" dirty="0"/>
          </a:p>
        </p:txBody>
      </p:sp>
      <p:sp>
        <p:nvSpPr>
          <p:cNvPr id="12" name="Tekstfelt 11">
            <a:extLst>
              <a:ext uri="{FF2B5EF4-FFF2-40B4-BE49-F238E27FC236}">
                <a16:creationId xmlns:a16="http://schemas.microsoft.com/office/drawing/2014/main" id="{CF3D3170-9982-4E75-8F7D-536941F66869}"/>
              </a:ext>
            </a:extLst>
          </p:cNvPr>
          <p:cNvSpPr txBox="1"/>
          <p:nvPr/>
        </p:nvSpPr>
        <p:spPr>
          <a:xfrm>
            <a:off x="1669557" y="4832880"/>
            <a:ext cx="4788948" cy="923330"/>
          </a:xfrm>
          <a:prstGeom prst="rect">
            <a:avLst/>
          </a:prstGeom>
          <a:noFill/>
        </p:spPr>
        <p:txBody>
          <a:bodyPr wrap="square">
            <a:spAutoFit/>
          </a:bodyPr>
          <a:lstStyle/>
          <a:p>
            <a:r>
              <a:rPr lang="da-DK" dirty="0">
                <a:hlinkClick r:id="rId3"/>
              </a:rPr>
              <a:t>https://vimeo.com/user20152795/review/484191358/052ff24973</a:t>
            </a:r>
            <a:endParaRPr lang="da-DK" dirty="0"/>
          </a:p>
          <a:p>
            <a:endParaRPr lang="da-DK" dirty="0"/>
          </a:p>
        </p:txBody>
      </p:sp>
    </p:spTree>
    <p:extLst>
      <p:ext uri="{BB962C8B-B14F-4D97-AF65-F5344CB8AC3E}">
        <p14:creationId xmlns:p14="http://schemas.microsoft.com/office/powerpoint/2010/main" val="60600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A258573-46FE-4275-BA8B-FF0A489E9E4C}"/>
              </a:ext>
            </a:extLst>
          </p:cNvPr>
          <p:cNvSpPr>
            <a:spLocks noGrp="1"/>
          </p:cNvSpPr>
          <p:nvPr>
            <p:ph idx="1"/>
          </p:nvPr>
        </p:nvSpPr>
        <p:spPr>
          <a:xfrm>
            <a:off x="612559" y="1356619"/>
            <a:ext cx="7902791" cy="4133354"/>
          </a:xfrm>
        </p:spPr>
        <p:txBody>
          <a:bodyPr>
            <a:normAutofit/>
          </a:bodyPr>
          <a:lstStyle/>
          <a:p>
            <a:pPr marL="171450" indent="-171450" defTabSz="685800" fontAlgn="auto">
              <a:lnSpc>
                <a:spcPct val="90000"/>
              </a:lnSpc>
              <a:spcBef>
                <a:spcPts val="750"/>
              </a:spcBef>
              <a:spcAft>
                <a:spcPts val="0"/>
              </a:spcAft>
              <a:buFont typeface="Arial" panose="020B0604020202020204" pitchFamily="34" charset="0"/>
              <a:buChar char="•"/>
              <a:defRPr/>
            </a:pPr>
            <a:r>
              <a:rPr lang="da-DK" sz="1500" b="1" i="0" kern="1200" dirty="0">
                <a:solidFill>
                  <a:schemeClr val="accent1"/>
                </a:solidFill>
                <a:latin typeface="Arial" panose="020B0604020202020204" pitchFamily="34" charset="0"/>
                <a:cs typeface="Arial" panose="020B0604020202020204" pitchFamily="34" charset="0"/>
              </a:rPr>
              <a:t>Kommunale ejendomme, maskinpark og indkøb</a:t>
            </a:r>
            <a:endParaRPr lang="da-DK" sz="1500" i="0" kern="1200" dirty="0">
              <a:solidFill>
                <a:schemeClr val="accent1"/>
              </a:solidFill>
              <a:latin typeface="Arial" panose="020B0604020202020204" pitchFamily="34" charset="0"/>
              <a:cs typeface="Arial" panose="020B0604020202020204" pitchFamily="34" charset="0"/>
            </a:endParaRPr>
          </a:p>
          <a:p>
            <a:pPr marL="171450" indent="-171450" defTabSz="685800" fontAlgn="auto">
              <a:lnSpc>
                <a:spcPct val="90000"/>
              </a:lnSpc>
              <a:spcBef>
                <a:spcPts val="750"/>
              </a:spcBef>
              <a:spcAft>
                <a:spcPts val="0"/>
              </a:spcAft>
              <a:buFont typeface="Arial" panose="020B0604020202020204" pitchFamily="34" charset="0"/>
              <a:buChar char="•"/>
              <a:defRPr/>
            </a:pPr>
            <a:r>
              <a:rPr lang="da-DK" sz="1500" i="0" kern="1200" dirty="0">
                <a:solidFill>
                  <a:schemeClr val="accent1"/>
                </a:solidFill>
                <a:latin typeface="Arial" panose="020B0604020202020204" pitchFamily="34" charset="0"/>
                <a:cs typeface="Arial" panose="020B0604020202020204" pitchFamily="34" charset="0"/>
              </a:rPr>
              <a:t>I de kommende år skal de kommunale bygninger tilpasses lavtemperaturfjernvarme og energirenoveres. Nybyggeri skal ske efter bæredygtige principper. Biler, traktorer og værktøj skal så vidt muligt være </a:t>
            </a:r>
            <a:r>
              <a:rPr lang="da-DK" sz="1500" i="0" kern="1200" dirty="0" err="1">
                <a:solidFill>
                  <a:schemeClr val="accent1"/>
                </a:solidFill>
                <a:latin typeface="Arial" panose="020B0604020202020204" pitchFamily="34" charset="0"/>
                <a:cs typeface="Arial" panose="020B0604020202020204" pitchFamily="34" charset="0"/>
              </a:rPr>
              <a:t>el-drevne</a:t>
            </a:r>
            <a:r>
              <a:rPr lang="da-DK" sz="1500" i="0" kern="1200" dirty="0">
                <a:solidFill>
                  <a:schemeClr val="accent1"/>
                </a:solidFill>
                <a:latin typeface="Arial" panose="020B0604020202020204" pitchFamily="34" charset="0"/>
                <a:cs typeface="Arial" panose="020B0604020202020204" pitchFamily="34" charset="0"/>
              </a:rPr>
              <a:t>. Arbejdet med at sikre principperne for bæredygtighed og cirkulær økonomi ved kommunale indkøb skal styrkes, ligesom der i kommunens institutioner skal være fokus på økologisk kost baseret på en væsentlig reduktion af animalske produkter.</a:t>
            </a:r>
          </a:p>
          <a:p>
            <a:pPr marL="171450" indent="-171450" defTabSz="685800" fontAlgn="auto">
              <a:lnSpc>
                <a:spcPct val="90000"/>
              </a:lnSpc>
              <a:spcBef>
                <a:spcPts val="750"/>
              </a:spcBef>
              <a:spcAft>
                <a:spcPts val="0"/>
              </a:spcAft>
              <a:buFont typeface="Arial" panose="020B0604020202020204" pitchFamily="34" charset="0"/>
              <a:buChar char="•"/>
              <a:defRPr/>
            </a:pPr>
            <a:r>
              <a:rPr lang="da-DK" sz="1500" b="1" i="0" dirty="0">
                <a:solidFill>
                  <a:schemeClr val="accent1"/>
                </a:solidFill>
                <a:latin typeface="Arial" panose="020B0604020202020204" pitchFamily="34" charset="0"/>
                <a:cs typeface="Arial" panose="020B0604020202020204" pitchFamily="34" charset="0"/>
              </a:rPr>
              <a:t>D</a:t>
            </a:r>
            <a:r>
              <a:rPr lang="da-DK" sz="1500" b="1" i="0" kern="1200" dirty="0">
                <a:solidFill>
                  <a:schemeClr val="accent1"/>
                </a:solidFill>
                <a:latin typeface="Arial" panose="020B0604020202020204" pitchFamily="34" charset="0"/>
                <a:cs typeface="Arial" panose="020B0604020202020204" pitchFamily="34" charset="0"/>
              </a:rPr>
              <a:t>e vigtigste drivkræfter, der kan sikre den grønne omstilling:</a:t>
            </a:r>
          </a:p>
          <a:p>
            <a:pPr marL="171450" indent="-171450" defTabSz="685800" fontAlgn="auto">
              <a:lnSpc>
                <a:spcPct val="90000"/>
              </a:lnSpc>
              <a:spcBef>
                <a:spcPts val="750"/>
              </a:spcBef>
              <a:spcAft>
                <a:spcPts val="0"/>
              </a:spcAft>
              <a:buFont typeface="Arial" panose="020B0604020202020204" pitchFamily="34" charset="0"/>
              <a:buChar char="•"/>
              <a:defRPr/>
            </a:pPr>
            <a:r>
              <a:rPr lang="da-DK" sz="1500" i="0" kern="1200" dirty="0">
                <a:solidFill>
                  <a:schemeClr val="accent1"/>
                </a:solidFill>
                <a:latin typeface="Arial" panose="020B0604020202020204" pitchFamily="34" charset="0"/>
                <a:cs typeface="Arial" panose="020B0604020202020204" pitchFamily="34" charset="0"/>
              </a:rPr>
              <a:t>Borgerinddragelse og vedholdende fokus, samarbejde og forankring i kommunalbestyrelse, forvaltning, anlæg og driften i forhold til ovennævnte indsatsområder – samt en tæt opfølgning på målene i kommunens klimaplan/klimaregnskab.</a:t>
            </a:r>
          </a:p>
          <a:p>
            <a:pPr marL="171450" indent="-171450" defTabSz="685800" fontAlgn="auto">
              <a:lnSpc>
                <a:spcPct val="90000"/>
              </a:lnSpc>
              <a:spcBef>
                <a:spcPts val="750"/>
              </a:spcBef>
              <a:spcAft>
                <a:spcPts val="0"/>
              </a:spcAft>
              <a:buFont typeface="Arial" panose="020B0604020202020204" pitchFamily="34" charset="0"/>
              <a:buChar char="•"/>
              <a:defRPr/>
            </a:pPr>
            <a:endParaRPr lang="da-DK" sz="1500" i="0" kern="1200" dirty="0">
              <a:solidFill>
                <a:prstClr val="black"/>
              </a:solidFill>
              <a:latin typeface="Calibri" panose="020F0502020204030204"/>
            </a:endParaRPr>
          </a:p>
          <a:p>
            <a:endParaRPr lang="da-DK" dirty="0"/>
          </a:p>
        </p:txBody>
      </p:sp>
      <p:sp>
        <p:nvSpPr>
          <p:cNvPr id="4" name="Pladsholder til slidenummer 3">
            <a:extLst>
              <a:ext uri="{FF2B5EF4-FFF2-40B4-BE49-F238E27FC236}">
                <a16:creationId xmlns:a16="http://schemas.microsoft.com/office/drawing/2014/main" id="{3614A17E-3035-4E83-B670-C653479D41AA}"/>
              </a:ext>
            </a:extLst>
          </p:cNvPr>
          <p:cNvSpPr>
            <a:spLocks noGrp="1"/>
          </p:cNvSpPr>
          <p:nvPr>
            <p:ph type="sldNum" sz="quarter" idx="12"/>
          </p:nvPr>
        </p:nvSpPr>
        <p:spPr/>
        <p:txBody>
          <a:bodyPr/>
          <a:lstStyle/>
          <a:p>
            <a:fld id="{D7C2BC1B-B3BC-4AA3-BD4C-6DB9AC5A0549}" type="slidenum">
              <a:rPr lang="da-DK" smtClean="0"/>
              <a:t>10</a:t>
            </a:fld>
            <a:endParaRPr lang="da-DK"/>
          </a:p>
        </p:txBody>
      </p:sp>
    </p:spTree>
    <p:extLst>
      <p:ext uri="{BB962C8B-B14F-4D97-AF65-F5344CB8AC3E}">
        <p14:creationId xmlns:p14="http://schemas.microsoft.com/office/powerpoint/2010/main" val="312715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821A03F2-8C58-4360-9B95-0931F97EA806}"/>
              </a:ext>
            </a:extLst>
          </p:cNvPr>
          <p:cNvSpPr>
            <a:spLocks noGrp="1"/>
          </p:cNvSpPr>
          <p:nvPr>
            <p:ph type="sldNum" sz="quarter" idx="12"/>
          </p:nvPr>
        </p:nvSpPr>
        <p:spPr/>
        <p:txBody>
          <a:bodyPr/>
          <a:lstStyle/>
          <a:p>
            <a:fld id="{D7C2BC1B-B3BC-4AA3-BD4C-6DB9AC5A0549}" type="slidenum">
              <a:rPr lang="da-DK" smtClean="0"/>
              <a:t>11</a:t>
            </a:fld>
            <a:endParaRPr lang="da-DK"/>
          </a:p>
        </p:txBody>
      </p:sp>
      <p:sp>
        <p:nvSpPr>
          <p:cNvPr id="4" name="Tekstfelt 3">
            <a:extLst>
              <a:ext uri="{FF2B5EF4-FFF2-40B4-BE49-F238E27FC236}">
                <a16:creationId xmlns:a16="http://schemas.microsoft.com/office/drawing/2014/main" id="{C65513D2-59CA-4879-ACA3-CE89B9B2E347}"/>
              </a:ext>
            </a:extLst>
          </p:cNvPr>
          <p:cNvSpPr txBox="1"/>
          <p:nvPr/>
        </p:nvSpPr>
        <p:spPr>
          <a:xfrm>
            <a:off x="1016876" y="959644"/>
            <a:ext cx="6999890" cy="3431709"/>
          </a:xfrm>
          <a:prstGeom prst="rect">
            <a:avLst/>
          </a:prstGeom>
          <a:noFill/>
        </p:spPr>
        <p:txBody>
          <a:bodyPr wrap="square">
            <a:spAutoFit/>
          </a:bodyPr>
          <a:lstStyle/>
          <a:p>
            <a:pPr algn="ctr"/>
            <a:r>
              <a:rPr lang="da-DK" sz="2800" b="1" dirty="0">
                <a:solidFill>
                  <a:schemeClr val="accent1"/>
                </a:solidFill>
              </a:rPr>
              <a:t>Det interne Klimaarbejde</a:t>
            </a:r>
          </a:p>
          <a:p>
            <a:endParaRPr lang="da-DK" sz="2100" b="1" dirty="0">
              <a:solidFill>
                <a:schemeClr val="accent1"/>
              </a:solidFill>
            </a:endParaRPr>
          </a:p>
          <a:p>
            <a:r>
              <a:rPr lang="da-DK" sz="2100" b="1" dirty="0">
                <a:solidFill>
                  <a:schemeClr val="accent1"/>
                </a:solidFill>
              </a:rPr>
              <a:t>Klimaplanen </a:t>
            </a:r>
            <a:r>
              <a:rPr lang="da-DK" sz="2100" dirty="0">
                <a:solidFill>
                  <a:schemeClr val="accent1"/>
                </a:solidFill>
              </a:rPr>
              <a:t>– Afdelingerne/enhederne inddrages i forbindelse med de løbende revisioner af klimaplanen på et overordnet niveau i tilblivelsen og implementeringen af nye målsætninger og initiativer.</a:t>
            </a:r>
          </a:p>
          <a:p>
            <a:endParaRPr lang="da-DK" sz="2100" dirty="0">
              <a:solidFill>
                <a:schemeClr val="accent1"/>
              </a:solidFill>
            </a:endParaRPr>
          </a:p>
          <a:p>
            <a:r>
              <a:rPr lang="da-DK" sz="2100" b="1" dirty="0">
                <a:solidFill>
                  <a:schemeClr val="accent1"/>
                </a:solidFill>
              </a:rPr>
              <a:t>Klimakatalog</a:t>
            </a:r>
            <a:r>
              <a:rPr lang="da-DK" sz="2100" dirty="0">
                <a:solidFill>
                  <a:schemeClr val="accent1"/>
                </a:solidFill>
              </a:rPr>
              <a:t> </a:t>
            </a:r>
            <a:r>
              <a:rPr lang="da-DK" sz="2100" i="1" dirty="0">
                <a:solidFill>
                  <a:schemeClr val="accent1"/>
                </a:solidFill>
              </a:rPr>
              <a:t>for de kommunale enheder </a:t>
            </a:r>
            <a:r>
              <a:rPr lang="da-DK" sz="2100" dirty="0">
                <a:solidFill>
                  <a:schemeClr val="accent1"/>
                </a:solidFill>
              </a:rPr>
              <a:t>– En gang om året skal der udarbejdes et katalog med aktiviteter for de kommunale enheder.</a:t>
            </a:r>
            <a:endParaRPr lang="da-DK" sz="2100" dirty="0"/>
          </a:p>
        </p:txBody>
      </p:sp>
    </p:spTree>
    <p:extLst>
      <p:ext uri="{BB962C8B-B14F-4D97-AF65-F5344CB8AC3E}">
        <p14:creationId xmlns:p14="http://schemas.microsoft.com/office/powerpoint/2010/main" val="3353104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01960028-EE01-4049-9F03-B01524446EC7}"/>
              </a:ext>
            </a:extLst>
          </p:cNvPr>
          <p:cNvSpPr>
            <a:spLocks noGrp="1"/>
          </p:cNvSpPr>
          <p:nvPr>
            <p:ph type="sldNum" sz="quarter" idx="12"/>
          </p:nvPr>
        </p:nvSpPr>
        <p:spPr/>
        <p:txBody>
          <a:bodyPr/>
          <a:lstStyle/>
          <a:p>
            <a:fld id="{D7C2BC1B-B3BC-4AA3-BD4C-6DB9AC5A0549}" type="slidenum">
              <a:rPr lang="da-DK" smtClean="0"/>
              <a:t>12</a:t>
            </a:fld>
            <a:endParaRPr lang="da-DK"/>
          </a:p>
        </p:txBody>
      </p:sp>
      <p:sp>
        <p:nvSpPr>
          <p:cNvPr id="4" name="Tekstfelt 3">
            <a:extLst>
              <a:ext uri="{FF2B5EF4-FFF2-40B4-BE49-F238E27FC236}">
                <a16:creationId xmlns:a16="http://schemas.microsoft.com/office/drawing/2014/main" id="{B57C769B-23EA-4A3C-9309-173F630A6832}"/>
              </a:ext>
            </a:extLst>
          </p:cNvPr>
          <p:cNvSpPr txBox="1"/>
          <p:nvPr/>
        </p:nvSpPr>
        <p:spPr>
          <a:xfrm>
            <a:off x="461141" y="1105557"/>
            <a:ext cx="8182304" cy="4293483"/>
          </a:xfrm>
          <a:prstGeom prst="rect">
            <a:avLst/>
          </a:prstGeom>
          <a:noFill/>
        </p:spPr>
        <p:txBody>
          <a:bodyPr wrap="square">
            <a:spAutoFit/>
          </a:bodyPr>
          <a:lstStyle/>
          <a:p>
            <a:pPr defTabSz="685800" fontAlgn="auto">
              <a:spcBef>
                <a:spcPts val="0"/>
              </a:spcBef>
              <a:spcAft>
                <a:spcPts val="0"/>
              </a:spcAft>
              <a:defRPr/>
            </a:pPr>
            <a:r>
              <a:rPr lang="da-DK" sz="2100" b="1" dirty="0">
                <a:solidFill>
                  <a:schemeClr val="accent1"/>
                </a:solidFill>
                <a:latin typeface="Arial" panose="020B0604020202020204" pitchFamily="34" charset="0"/>
                <a:cs typeface="Arial" panose="020B0604020202020204" pitchFamily="34" charset="0"/>
              </a:rPr>
              <a:t>Klimaaktiviteterne </a:t>
            </a:r>
            <a:r>
              <a:rPr lang="da-DK" sz="2100" dirty="0">
                <a:solidFill>
                  <a:schemeClr val="accent1"/>
                </a:solidFill>
                <a:latin typeface="Arial" panose="020B0604020202020204" pitchFamily="34" charset="0"/>
                <a:cs typeface="Arial" panose="020B0604020202020204" pitchFamily="34" charset="0"/>
              </a:rPr>
              <a:t>kan tage afsæt i aktuelle strategier og målsætninger i enhederne. Der bør være tilknyttet en lokal kontaktperson til den enkelte aktivitet, der er ansvarlig for opfølgning. Kontakten til enhederne foregår via et (nyt) netværk af klima/miljørepræsentanter i alle enheder. </a:t>
            </a:r>
          </a:p>
          <a:p>
            <a:pPr defTabSz="685800" fontAlgn="auto">
              <a:spcBef>
                <a:spcPts val="0"/>
              </a:spcBef>
              <a:spcAft>
                <a:spcPts val="0"/>
              </a:spcAft>
              <a:defRPr/>
            </a:pPr>
            <a:endParaRPr lang="da-DK" sz="2100" dirty="0">
              <a:solidFill>
                <a:schemeClr val="accent1"/>
              </a:solidFill>
              <a:latin typeface="Arial" panose="020B0604020202020204" pitchFamily="34" charset="0"/>
              <a:cs typeface="Arial" panose="020B0604020202020204" pitchFamily="34" charset="0"/>
            </a:endParaRPr>
          </a:p>
          <a:p>
            <a:pPr defTabSz="685800" fontAlgn="auto">
              <a:spcBef>
                <a:spcPts val="0"/>
              </a:spcBef>
              <a:spcAft>
                <a:spcPts val="0"/>
              </a:spcAft>
              <a:defRPr/>
            </a:pPr>
            <a:r>
              <a:rPr lang="da-DK" sz="2100" b="1" dirty="0">
                <a:solidFill>
                  <a:schemeClr val="accent1"/>
                </a:solidFill>
                <a:latin typeface="Arial" panose="020B0604020202020204" pitchFamily="34" charset="0"/>
                <a:cs typeface="Arial" panose="020B0604020202020204" pitchFamily="34" charset="0"/>
              </a:rPr>
              <a:t>Klimaarbejdsgrupper </a:t>
            </a:r>
            <a:r>
              <a:rPr lang="da-DK" sz="2100" dirty="0">
                <a:solidFill>
                  <a:schemeClr val="accent1"/>
                </a:solidFill>
                <a:latin typeface="Arial" panose="020B0604020202020204" pitchFamily="34" charset="0"/>
                <a:cs typeface="Arial" panose="020B0604020202020204" pitchFamily="34" charset="0"/>
              </a:rPr>
              <a:t>- De kommunale enheder (blandt andet skoler og institutioner) samarbejder om aktiviteterne for eksempel i midlertidigt nedsatte arbejdsgrupper, der går på tværs af enheder og faglighed. Her deles erfaringer og hentes inspiration om relevante emner indenfor klima, miljø, natur og bæredygtighed mv.</a:t>
            </a:r>
          </a:p>
          <a:p>
            <a:pPr defTabSz="685800" fontAlgn="auto">
              <a:spcBef>
                <a:spcPts val="0"/>
              </a:spcBef>
              <a:spcAft>
                <a:spcPts val="0"/>
              </a:spcAft>
              <a:defRPr/>
            </a:pPr>
            <a:r>
              <a:rPr lang="da-DK" sz="2100" dirty="0" err="1">
                <a:solidFill>
                  <a:schemeClr val="accent1"/>
                </a:solidFill>
                <a:latin typeface="Arial" panose="020B0604020202020204" pitchFamily="34" charset="0"/>
                <a:cs typeface="Arial" panose="020B0604020202020204" pitchFamily="34" charset="0"/>
              </a:rPr>
              <a:t>Skoletjenster</a:t>
            </a:r>
            <a:r>
              <a:rPr lang="da-DK" sz="2100" dirty="0">
                <a:solidFill>
                  <a:schemeClr val="accent1"/>
                </a:solidFill>
                <a:latin typeface="Arial" panose="020B0604020202020204" pitchFamily="34" charset="0"/>
                <a:cs typeface="Arial" panose="020B0604020202020204" pitchFamily="34" charset="0"/>
              </a:rPr>
              <a:t> hos </a:t>
            </a:r>
            <a:r>
              <a:rPr lang="da-DK" sz="2100" dirty="0" err="1">
                <a:solidFill>
                  <a:schemeClr val="accent1"/>
                </a:solidFill>
                <a:latin typeface="Arial" panose="020B0604020202020204" pitchFamily="34" charset="0"/>
                <a:cs typeface="Arial" panose="020B0604020202020204" pitchFamily="34" charset="0"/>
              </a:rPr>
              <a:t>Vestforbrænding</a:t>
            </a:r>
            <a:r>
              <a:rPr lang="da-DK" sz="2100" dirty="0">
                <a:solidFill>
                  <a:schemeClr val="accent1"/>
                </a:solidFill>
                <a:latin typeface="Arial" panose="020B0604020202020204" pitchFamily="34" charset="0"/>
                <a:cs typeface="Arial" panose="020B0604020202020204" pitchFamily="34" charset="0"/>
              </a:rPr>
              <a:t>, BIOFOS, HOFOR kan med fordel benyttes.</a:t>
            </a:r>
            <a:endParaRPr lang="da-DK" sz="2100" dirty="0">
              <a:solidFill>
                <a:prstClr val="black"/>
              </a:solidFill>
              <a:latin typeface="Calibri" panose="020F0502020204030204"/>
            </a:endParaRPr>
          </a:p>
        </p:txBody>
      </p:sp>
    </p:spTree>
    <p:extLst>
      <p:ext uri="{BB962C8B-B14F-4D97-AF65-F5344CB8AC3E}">
        <p14:creationId xmlns:p14="http://schemas.microsoft.com/office/powerpoint/2010/main" val="354052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028D6C53-2D63-4475-8AA4-C59018358E6E}"/>
              </a:ext>
            </a:extLst>
          </p:cNvPr>
          <p:cNvSpPr>
            <a:spLocks noGrp="1"/>
          </p:cNvSpPr>
          <p:nvPr>
            <p:ph type="sldNum" sz="quarter" idx="12"/>
          </p:nvPr>
        </p:nvSpPr>
        <p:spPr/>
        <p:txBody>
          <a:bodyPr/>
          <a:lstStyle/>
          <a:p>
            <a:fld id="{D7C2BC1B-B3BC-4AA3-BD4C-6DB9AC5A0549}" type="slidenum">
              <a:rPr lang="da-DK" smtClean="0"/>
              <a:t>13</a:t>
            </a:fld>
            <a:endParaRPr lang="da-DK"/>
          </a:p>
        </p:txBody>
      </p:sp>
      <p:sp>
        <p:nvSpPr>
          <p:cNvPr id="4" name="Tekstfelt 3">
            <a:extLst>
              <a:ext uri="{FF2B5EF4-FFF2-40B4-BE49-F238E27FC236}">
                <a16:creationId xmlns:a16="http://schemas.microsoft.com/office/drawing/2014/main" id="{D5D6090C-8FA3-4AD1-95C2-08666DA1956B}"/>
              </a:ext>
            </a:extLst>
          </p:cNvPr>
          <p:cNvSpPr txBox="1"/>
          <p:nvPr/>
        </p:nvSpPr>
        <p:spPr>
          <a:xfrm>
            <a:off x="611560" y="404665"/>
            <a:ext cx="8352928" cy="6555641"/>
          </a:xfrm>
          <a:prstGeom prst="rect">
            <a:avLst/>
          </a:prstGeom>
          <a:noFill/>
        </p:spPr>
        <p:txBody>
          <a:bodyPr wrap="square">
            <a:spAutoFit/>
          </a:bodyPr>
          <a:lstStyle/>
          <a:p>
            <a:pPr defTabSz="685800" fontAlgn="auto">
              <a:spcBef>
                <a:spcPts val="0"/>
              </a:spcBef>
              <a:spcAft>
                <a:spcPts val="0"/>
              </a:spcAft>
              <a:defRPr/>
            </a:pPr>
            <a:r>
              <a:rPr lang="da-DK" sz="2100" b="1" dirty="0">
                <a:solidFill>
                  <a:schemeClr val="accent1"/>
                </a:solidFill>
                <a:latin typeface="Arial" panose="020B0604020202020204" pitchFamily="34" charset="0"/>
                <a:cs typeface="Arial" panose="020B0604020202020204" pitchFamily="34" charset="0"/>
              </a:rPr>
              <a:t>Klimaseminar</a:t>
            </a:r>
            <a:r>
              <a:rPr lang="da-DK" sz="2100" dirty="0">
                <a:solidFill>
                  <a:schemeClr val="accent1"/>
                </a:solidFill>
                <a:latin typeface="Arial" panose="020B0604020202020204" pitchFamily="34" charset="0"/>
                <a:cs typeface="Arial" panose="020B0604020202020204" pitchFamily="34" charset="0"/>
              </a:rPr>
              <a:t> - Der afholdes klimaseminarer for alle enheder efter behov med fokus på videndeling og inspiration fra forvaltningens ”Klimasekretariat” og/eller eksterne fagligheder.</a:t>
            </a:r>
          </a:p>
          <a:p>
            <a:pPr defTabSz="685800" fontAlgn="auto">
              <a:spcBef>
                <a:spcPts val="0"/>
              </a:spcBef>
              <a:spcAft>
                <a:spcPts val="0"/>
              </a:spcAft>
              <a:defRPr/>
            </a:pPr>
            <a:endParaRPr lang="da-DK" sz="2100" dirty="0">
              <a:solidFill>
                <a:schemeClr val="accent1"/>
              </a:solidFill>
              <a:latin typeface="Arial" panose="020B0604020202020204" pitchFamily="34" charset="0"/>
              <a:cs typeface="Arial" panose="020B0604020202020204" pitchFamily="34" charset="0"/>
            </a:endParaRPr>
          </a:p>
          <a:p>
            <a:pPr defTabSz="685800" fontAlgn="auto">
              <a:spcBef>
                <a:spcPts val="0"/>
              </a:spcBef>
              <a:spcAft>
                <a:spcPts val="0"/>
              </a:spcAft>
              <a:defRPr/>
            </a:pPr>
            <a:r>
              <a:rPr lang="da-DK" sz="2100" b="1" dirty="0">
                <a:solidFill>
                  <a:schemeClr val="accent1"/>
                </a:solidFill>
                <a:latin typeface="Arial" panose="020B0604020202020204" pitchFamily="34" charset="0"/>
                <a:cs typeface="Arial" panose="020B0604020202020204" pitchFamily="34" charset="0"/>
              </a:rPr>
              <a:t>Oplagte klimaaktiviteter på børn- og ungeområdet</a:t>
            </a:r>
            <a:r>
              <a:rPr lang="da-DK" sz="2100" dirty="0">
                <a:solidFill>
                  <a:schemeClr val="accent1"/>
                </a:solidFill>
                <a:latin typeface="Arial" panose="020B0604020202020204" pitchFamily="34" charset="0"/>
                <a:cs typeface="Arial" panose="020B0604020202020204" pitchFamily="34" charset="0"/>
              </a:rPr>
              <a:t>: </a:t>
            </a:r>
            <a:r>
              <a:rPr lang="da-DK" sz="2100" u="sng" dirty="0">
                <a:solidFill>
                  <a:schemeClr val="accent1"/>
                </a:solidFill>
                <a:latin typeface="Arial" panose="020B0604020202020204" pitchFamily="34" charset="0"/>
                <a:cs typeface="Arial" panose="020B0604020202020204" pitchFamily="34" charset="0"/>
              </a:rPr>
              <a:t>Biodiversitet/natur, affaldssortering, cirkulær økonomi, bæredygtigt forbrug, mobilitet (vi går/cykler til skole) m.v.:</a:t>
            </a:r>
          </a:p>
          <a:p>
            <a:pPr defTabSz="685800" fontAlgn="auto">
              <a:spcBef>
                <a:spcPts val="0"/>
              </a:spcBef>
              <a:spcAft>
                <a:spcPts val="0"/>
              </a:spcAft>
              <a:defRPr/>
            </a:pPr>
            <a:r>
              <a:rPr lang="da-DK" sz="2100" dirty="0">
                <a:solidFill>
                  <a:schemeClr val="accent1"/>
                </a:solidFill>
                <a:latin typeface="Arial" panose="020B0604020202020204" pitchFamily="34" charset="0"/>
                <a:cs typeface="Arial" panose="020B0604020202020204" pitchFamily="34" charset="0"/>
              </a:rPr>
              <a:t>1. Minimering af affaldsmængder og bedre sortering</a:t>
            </a:r>
          </a:p>
          <a:p>
            <a:pPr defTabSz="685800" fontAlgn="auto">
              <a:spcBef>
                <a:spcPts val="0"/>
              </a:spcBef>
              <a:spcAft>
                <a:spcPts val="0"/>
              </a:spcAft>
              <a:defRPr/>
            </a:pPr>
            <a:endParaRPr lang="da-DK" sz="2100" dirty="0">
              <a:solidFill>
                <a:schemeClr val="accent1"/>
              </a:solidFill>
              <a:latin typeface="Arial" panose="020B0604020202020204" pitchFamily="34" charset="0"/>
              <a:cs typeface="Arial" panose="020B0604020202020204" pitchFamily="34" charset="0"/>
            </a:endParaRPr>
          </a:p>
          <a:p>
            <a:pPr defTabSz="685800" fontAlgn="auto">
              <a:spcBef>
                <a:spcPts val="0"/>
              </a:spcBef>
              <a:spcAft>
                <a:spcPts val="0"/>
              </a:spcAft>
              <a:defRPr/>
            </a:pPr>
            <a:r>
              <a:rPr lang="da-DK" sz="2100" b="1" dirty="0">
                <a:solidFill>
                  <a:schemeClr val="accent1"/>
                </a:solidFill>
                <a:latin typeface="Arial" panose="020B0604020202020204" pitchFamily="34" charset="0"/>
                <a:cs typeface="Arial" panose="020B0604020202020204" pitchFamily="34" charset="0"/>
              </a:rPr>
              <a:t>Oplagte klimaaktiviteter på Voksenområdet</a:t>
            </a:r>
            <a:r>
              <a:rPr lang="da-DK" sz="2100" dirty="0">
                <a:solidFill>
                  <a:schemeClr val="accent1"/>
                </a:solidFill>
                <a:latin typeface="Arial" panose="020B0604020202020204" pitchFamily="34" charset="0"/>
                <a:cs typeface="Arial" panose="020B0604020202020204" pitchFamily="34" charset="0"/>
              </a:rPr>
              <a:t>: </a:t>
            </a:r>
            <a:r>
              <a:rPr lang="da-DK" sz="2100" u="sng" dirty="0">
                <a:solidFill>
                  <a:schemeClr val="accent1"/>
                </a:solidFill>
                <a:latin typeface="Arial" panose="020B0604020202020204" pitchFamily="34" charset="0"/>
                <a:cs typeface="Arial" panose="020B0604020202020204" pitchFamily="34" charset="0"/>
              </a:rPr>
              <a:t>Natur, bæredygtig adfærd og CO2-neutralitet</a:t>
            </a:r>
            <a:r>
              <a:rPr lang="da-DK" sz="2100" dirty="0">
                <a:solidFill>
                  <a:schemeClr val="accent1"/>
                </a:solidFill>
                <a:latin typeface="Arial" panose="020B0604020202020204" pitchFamily="34" charset="0"/>
                <a:cs typeface="Arial" panose="020B0604020202020204" pitchFamily="34" charset="0"/>
              </a:rPr>
              <a:t>:</a:t>
            </a:r>
          </a:p>
          <a:p>
            <a:pPr marL="457200" indent="-457200" defTabSz="685800" fontAlgn="auto">
              <a:spcBef>
                <a:spcPts val="0"/>
              </a:spcBef>
              <a:spcAft>
                <a:spcPts val="0"/>
              </a:spcAft>
              <a:buAutoNum type="arabicPeriod"/>
              <a:defRPr/>
            </a:pPr>
            <a:r>
              <a:rPr lang="da-DK" sz="2100" dirty="0">
                <a:solidFill>
                  <a:schemeClr val="accent1"/>
                </a:solidFill>
                <a:latin typeface="Arial" panose="020B0604020202020204" pitchFamily="34" charset="0"/>
                <a:cs typeface="Arial" panose="020B0604020202020204" pitchFamily="34" charset="0"/>
              </a:rPr>
              <a:t>Reduktion af CO2-udledning fra vejgående lokal trafik </a:t>
            </a:r>
          </a:p>
          <a:p>
            <a:pPr marL="457200" indent="-457200" defTabSz="685800" fontAlgn="auto">
              <a:spcBef>
                <a:spcPts val="0"/>
              </a:spcBef>
              <a:spcAft>
                <a:spcPts val="0"/>
              </a:spcAft>
              <a:buAutoNum type="arabicPeriod"/>
              <a:defRPr/>
            </a:pPr>
            <a:r>
              <a:rPr lang="da-DK" sz="2100" dirty="0">
                <a:solidFill>
                  <a:schemeClr val="accent1"/>
                </a:solidFill>
                <a:latin typeface="Arial" panose="020B0604020202020204" pitchFamily="34" charset="0"/>
                <a:cs typeface="Arial" panose="020B0604020202020204" pitchFamily="34" charset="0"/>
              </a:rPr>
              <a:t>Minimering af affaldsmængder og bedre sortering</a:t>
            </a:r>
          </a:p>
          <a:p>
            <a:pPr marL="457200" indent="-457200" defTabSz="685800" fontAlgn="auto">
              <a:spcBef>
                <a:spcPts val="0"/>
              </a:spcBef>
              <a:spcAft>
                <a:spcPts val="0"/>
              </a:spcAft>
              <a:buAutoNum type="arabicPeriod"/>
              <a:defRPr/>
            </a:pPr>
            <a:endParaRPr lang="da-DK" sz="2100" dirty="0">
              <a:solidFill>
                <a:schemeClr val="accent1"/>
              </a:solidFill>
              <a:latin typeface="Arial" panose="020B0604020202020204" pitchFamily="34" charset="0"/>
              <a:cs typeface="Arial" panose="020B0604020202020204" pitchFamily="34" charset="0"/>
            </a:endParaRPr>
          </a:p>
          <a:p>
            <a:pPr defTabSz="685800" fontAlgn="auto">
              <a:spcBef>
                <a:spcPts val="0"/>
              </a:spcBef>
              <a:spcAft>
                <a:spcPts val="0"/>
              </a:spcAft>
              <a:defRPr/>
            </a:pPr>
            <a:r>
              <a:rPr lang="da-DK" sz="2100" b="1" dirty="0">
                <a:solidFill>
                  <a:schemeClr val="accent1"/>
                </a:solidFill>
                <a:latin typeface="Arial" panose="020B0604020202020204" pitchFamily="34" charset="0"/>
                <a:cs typeface="Arial" panose="020B0604020202020204" pitchFamily="34" charset="0"/>
              </a:rPr>
              <a:t>Oplagte klimaaktiviteter på erhvervsområdet: </a:t>
            </a:r>
            <a:r>
              <a:rPr lang="da-DK" sz="2100" u="sng" dirty="0">
                <a:solidFill>
                  <a:schemeClr val="accent1"/>
                </a:solidFill>
                <a:latin typeface="Arial" panose="020B0604020202020204" pitchFamily="34" charset="0"/>
                <a:cs typeface="Arial" panose="020B0604020202020204" pitchFamily="34" charset="0"/>
              </a:rPr>
              <a:t>Natur, bæredygtig adfærd og CO2-neutralitet</a:t>
            </a:r>
            <a:r>
              <a:rPr lang="da-DK" sz="2100" b="1" dirty="0">
                <a:solidFill>
                  <a:schemeClr val="accent1"/>
                </a:solidFill>
                <a:latin typeface="Arial" panose="020B0604020202020204" pitchFamily="34" charset="0"/>
                <a:cs typeface="Arial" panose="020B0604020202020204" pitchFamily="34" charset="0"/>
              </a:rPr>
              <a:t>:</a:t>
            </a:r>
          </a:p>
          <a:p>
            <a:pPr marL="457200" indent="-457200" defTabSz="685800" fontAlgn="auto">
              <a:spcBef>
                <a:spcPts val="0"/>
              </a:spcBef>
              <a:spcAft>
                <a:spcPts val="0"/>
              </a:spcAft>
              <a:buAutoNum type="arabicPeriod"/>
              <a:defRPr/>
            </a:pPr>
            <a:r>
              <a:rPr lang="da-DK" sz="2100" dirty="0">
                <a:solidFill>
                  <a:schemeClr val="accent1"/>
                </a:solidFill>
                <a:latin typeface="Arial" panose="020B0604020202020204" pitchFamily="34" charset="0"/>
                <a:cs typeface="Arial" panose="020B0604020202020204" pitchFamily="34" charset="0"/>
              </a:rPr>
              <a:t>Indkøb – CO2-bevisthed i forhold til varekøb</a:t>
            </a:r>
          </a:p>
          <a:p>
            <a:pPr marL="457200" indent="-457200" defTabSz="685800" fontAlgn="auto">
              <a:spcBef>
                <a:spcPts val="0"/>
              </a:spcBef>
              <a:spcAft>
                <a:spcPts val="0"/>
              </a:spcAft>
              <a:buAutoNum type="arabicPeriod"/>
              <a:defRPr/>
            </a:pPr>
            <a:r>
              <a:rPr lang="da-DK" sz="2100" dirty="0">
                <a:solidFill>
                  <a:schemeClr val="accent1"/>
                </a:solidFill>
                <a:latin typeface="Arial" panose="020B0604020202020204" pitchFamily="34" charset="0"/>
                <a:cs typeface="Arial" panose="020B0604020202020204" pitchFamily="34" charset="0"/>
              </a:rPr>
              <a:t>Optimering og reduktion af kørsel/logistik – overgang til el</a:t>
            </a:r>
          </a:p>
          <a:p>
            <a:pPr marL="457200" indent="-457200" defTabSz="685800" fontAlgn="auto">
              <a:spcBef>
                <a:spcPts val="0"/>
              </a:spcBef>
              <a:spcAft>
                <a:spcPts val="0"/>
              </a:spcAft>
              <a:buAutoNum type="arabicPeriod"/>
              <a:defRPr/>
            </a:pPr>
            <a:r>
              <a:rPr lang="da-DK" sz="2100" dirty="0">
                <a:solidFill>
                  <a:schemeClr val="accent1"/>
                </a:solidFill>
                <a:latin typeface="Arial" panose="020B0604020202020204" pitchFamily="34" charset="0"/>
                <a:cs typeface="Arial" panose="020B0604020202020204" pitchFamily="34" charset="0"/>
              </a:rPr>
              <a:t>Minimering af energiforbrug – varme og el</a:t>
            </a:r>
          </a:p>
          <a:p>
            <a:pPr defTabSz="685800" fontAlgn="auto">
              <a:spcBef>
                <a:spcPts val="0"/>
              </a:spcBef>
              <a:spcAft>
                <a:spcPts val="0"/>
              </a:spcAft>
              <a:defRPr/>
            </a:pPr>
            <a:endParaRPr lang="da-DK" sz="21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34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C16B2-9951-4F79-83D4-CE4ACB005048}"/>
              </a:ext>
            </a:extLst>
          </p:cNvPr>
          <p:cNvSpPr>
            <a:spLocks noGrp="1"/>
          </p:cNvSpPr>
          <p:nvPr>
            <p:ph type="title"/>
          </p:nvPr>
        </p:nvSpPr>
        <p:spPr>
          <a:xfrm>
            <a:off x="321461" y="1012020"/>
            <a:ext cx="7886700" cy="994172"/>
          </a:xfrm>
        </p:spPr>
        <p:txBody>
          <a:bodyPr>
            <a:normAutofit/>
          </a:bodyPr>
          <a:lstStyle/>
          <a:p>
            <a:r>
              <a:rPr lang="da-DK" sz="3000" dirty="0"/>
              <a:t>Hvad indeholder klimaplanen?</a:t>
            </a:r>
          </a:p>
        </p:txBody>
      </p:sp>
      <p:sp>
        <p:nvSpPr>
          <p:cNvPr id="4" name="Pladsholder til slidenummer 3">
            <a:extLst>
              <a:ext uri="{FF2B5EF4-FFF2-40B4-BE49-F238E27FC236}">
                <a16:creationId xmlns:a16="http://schemas.microsoft.com/office/drawing/2014/main" id="{12D2B7C9-5AA3-4485-9302-3FA111BFE139}"/>
              </a:ext>
            </a:extLst>
          </p:cNvPr>
          <p:cNvSpPr>
            <a:spLocks noGrp="1"/>
          </p:cNvSpPr>
          <p:nvPr>
            <p:ph type="sldNum" sz="quarter" idx="12"/>
          </p:nvPr>
        </p:nvSpPr>
        <p:spPr/>
        <p:txBody>
          <a:bodyPr/>
          <a:lstStyle/>
          <a:p>
            <a:fld id="{D7C2BC1B-B3BC-4AA3-BD4C-6DB9AC5A0549}" type="slidenum">
              <a:rPr lang="da-DK" smtClean="0"/>
              <a:t>2</a:t>
            </a:fld>
            <a:endParaRPr lang="da-DK"/>
          </a:p>
        </p:txBody>
      </p:sp>
      <p:sp>
        <p:nvSpPr>
          <p:cNvPr id="5" name="Rektangel 4">
            <a:extLst>
              <a:ext uri="{FF2B5EF4-FFF2-40B4-BE49-F238E27FC236}">
                <a16:creationId xmlns:a16="http://schemas.microsoft.com/office/drawing/2014/main" id="{8E2D3549-DDA5-4B76-A3B7-4C1AD1999B73}"/>
              </a:ext>
            </a:extLst>
          </p:cNvPr>
          <p:cNvSpPr/>
          <p:nvPr/>
        </p:nvSpPr>
        <p:spPr>
          <a:xfrm>
            <a:off x="1713254" y="2221031"/>
            <a:ext cx="3862599" cy="3254737"/>
          </a:xfrm>
          <a:prstGeom prst="rect">
            <a:avLst/>
          </a:prstGeom>
        </p:spPr>
        <p:txBody>
          <a:bodyPr wrap="square">
            <a:spAutoFit/>
          </a:bodyPr>
          <a:lstStyle/>
          <a:p>
            <a:endParaRPr lang="da-DK" sz="1050" dirty="0"/>
          </a:p>
          <a:p>
            <a:endParaRPr lang="da-DK" sz="1050" dirty="0"/>
          </a:p>
          <a:p>
            <a:r>
              <a:rPr lang="da-DK" sz="975" dirty="0"/>
              <a:t>På kort sigt følger Klimaplan 2050 op på Albertslunds nuværende Klimastrategi 2025 med en </a:t>
            </a:r>
            <a:r>
              <a:rPr lang="da-DK" sz="975" dirty="0" err="1"/>
              <a:t>tre-årig</a:t>
            </a:r>
            <a:r>
              <a:rPr lang="da-DK" sz="975" dirty="0"/>
              <a:t> handleplan 2020-2022. Den kortsigtede handleplan er detaljeret med konkrete indsatser.</a:t>
            </a:r>
          </a:p>
          <a:p>
            <a:endParaRPr lang="da-DK" sz="975" dirty="0"/>
          </a:p>
          <a:p>
            <a:endParaRPr lang="da-DK" sz="975" dirty="0"/>
          </a:p>
          <a:p>
            <a:endParaRPr lang="da-DK" sz="975" dirty="0"/>
          </a:p>
          <a:p>
            <a:r>
              <a:rPr lang="da-DK" sz="975" dirty="0"/>
              <a:t>På mellemlang sigt sætter Klimaplan 2050 delmål for klimatilpasning og CO</a:t>
            </a:r>
            <a:r>
              <a:rPr lang="da-DK" sz="975" baseline="-25000" dirty="0"/>
              <a:t>2 </a:t>
            </a:r>
            <a:r>
              <a:rPr lang="da-DK" sz="975" dirty="0"/>
              <a:t>–reduktion i 2035. Indsatser for 2035 er knap så detaljerede og bygger typisk videre på de igangværende indsatser.</a:t>
            </a:r>
          </a:p>
          <a:p>
            <a:endParaRPr lang="da-DK" sz="975" dirty="0"/>
          </a:p>
          <a:p>
            <a:endParaRPr lang="da-DK" sz="975" dirty="0"/>
          </a:p>
          <a:p>
            <a:endParaRPr lang="da-DK" sz="975" dirty="0"/>
          </a:p>
          <a:p>
            <a:r>
              <a:rPr lang="da-DK" sz="975" dirty="0"/>
              <a:t>På lang sigt peger Klimaplan 2050 frem mod en CO</a:t>
            </a:r>
            <a:r>
              <a:rPr lang="da-DK" sz="975" baseline="-25000" dirty="0"/>
              <a:t>2 </a:t>
            </a:r>
            <a:r>
              <a:rPr lang="da-DK" sz="975" dirty="0"/>
              <a:t>–neutral og klimatilpasset by i 2050. Indsatserne på lang sigt er en forventning om, hvad der er muligt i fremtiden og bliver konkretiseret med handleplaner i årenes løb.</a:t>
            </a:r>
          </a:p>
          <a:p>
            <a:endParaRPr lang="da-DK" sz="1050" dirty="0"/>
          </a:p>
          <a:p>
            <a:endParaRPr lang="da-DK" sz="825" dirty="0"/>
          </a:p>
        </p:txBody>
      </p:sp>
      <p:sp>
        <p:nvSpPr>
          <p:cNvPr id="9" name="Pil: vinkel 8">
            <a:extLst>
              <a:ext uri="{FF2B5EF4-FFF2-40B4-BE49-F238E27FC236}">
                <a16:creationId xmlns:a16="http://schemas.microsoft.com/office/drawing/2014/main" id="{60704D4F-3ED2-4D68-937D-658CFEADB9A7}"/>
              </a:ext>
            </a:extLst>
          </p:cNvPr>
          <p:cNvSpPr/>
          <p:nvPr/>
        </p:nvSpPr>
        <p:spPr>
          <a:xfrm rot="5400000">
            <a:off x="517754" y="2464016"/>
            <a:ext cx="1149020" cy="1138031"/>
          </a:xfrm>
          <a:prstGeom prst="chevr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4" name="Pil: vinkel 13">
            <a:extLst>
              <a:ext uri="{FF2B5EF4-FFF2-40B4-BE49-F238E27FC236}">
                <a16:creationId xmlns:a16="http://schemas.microsoft.com/office/drawing/2014/main" id="{41098847-B002-4B19-BA56-68542862688D}"/>
              </a:ext>
            </a:extLst>
          </p:cNvPr>
          <p:cNvSpPr/>
          <p:nvPr/>
        </p:nvSpPr>
        <p:spPr>
          <a:xfrm rot="5400000">
            <a:off x="517753" y="3382894"/>
            <a:ext cx="1149020" cy="1138031"/>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5" name="Pil: vinkel 14">
            <a:extLst>
              <a:ext uri="{FF2B5EF4-FFF2-40B4-BE49-F238E27FC236}">
                <a16:creationId xmlns:a16="http://schemas.microsoft.com/office/drawing/2014/main" id="{102E26CB-B634-4BE9-AF5A-F07FBEE9284D}"/>
              </a:ext>
            </a:extLst>
          </p:cNvPr>
          <p:cNvSpPr/>
          <p:nvPr/>
        </p:nvSpPr>
        <p:spPr>
          <a:xfrm rot="5400000">
            <a:off x="517752" y="4324910"/>
            <a:ext cx="1149020" cy="1138031"/>
          </a:xfrm>
          <a:prstGeom prst="chevr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7" name="Tekstfelt 16">
            <a:extLst>
              <a:ext uri="{FF2B5EF4-FFF2-40B4-BE49-F238E27FC236}">
                <a16:creationId xmlns:a16="http://schemas.microsoft.com/office/drawing/2014/main" id="{5D4C30B1-1808-4467-BF3F-73C43CDC45E1}"/>
              </a:ext>
            </a:extLst>
          </p:cNvPr>
          <p:cNvSpPr txBox="1"/>
          <p:nvPr/>
        </p:nvSpPr>
        <p:spPr>
          <a:xfrm>
            <a:off x="676380" y="3010267"/>
            <a:ext cx="961611" cy="276999"/>
          </a:xfrm>
          <a:prstGeom prst="rect">
            <a:avLst/>
          </a:prstGeom>
          <a:noFill/>
        </p:spPr>
        <p:txBody>
          <a:bodyPr wrap="square" rtlCol="0">
            <a:spAutoFit/>
          </a:bodyPr>
          <a:lstStyle/>
          <a:p>
            <a:r>
              <a:rPr lang="da-DK" sz="1200" dirty="0"/>
              <a:t>2020-2025</a:t>
            </a:r>
          </a:p>
        </p:txBody>
      </p:sp>
      <p:sp>
        <p:nvSpPr>
          <p:cNvPr id="18" name="Tekstfelt 17">
            <a:extLst>
              <a:ext uri="{FF2B5EF4-FFF2-40B4-BE49-F238E27FC236}">
                <a16:creationId xmlns:a16="http://schemas.microsoft.com/office/drawing/2014/main" id="{CEAD0BE1-8673-41EB-98EC-4BFE2D606133}"/>
              </a:ext>
            </a:extLst>
          </p:cNvPr>
          <p:cNvSpPr txBox="1"/>
          <p:nvPr/>
        </p:nvSpPr>
        <p:spPr>
          <a:xfrm>
            <a:off x="676380" y="3960934"/>
            <a:ext cx="1172819" cy="276999"/>
          </a:xfrm>
          <a:prstGeom prst="rect">
            <a:avLst/>
          </a:prstGeom>
          <a:noFill/>
        </p:spPr>
        <p:txBody>
          <a:bodyPr wrap="square" rtlCol="0">
            <a:spAutoFit/>
          </a:bodyPr>
          <a:lstStyle/>
          <a:p>
            <a:r>
              <a:rPr lang="da-DK" sz="1200" dirty="0"/>
              <a:t>2025-2035</a:t>
            </a:r>
          </a:p>
        </p:txBody>
      </p:sp>
      <p:sp>
        <p:nvSpPr>
          <p:cNvPr id="20" name="Tekstfelt 19">
            <a:extLst>
              <a:ext uri="{FF2B5EF4-FFF2-40B4-BE49-F238E27FC236}">
                <a16:creationId xmlns:a16="http://schemas.microsoft.com/office/drawing/2014/main" id="{D07A7F43-BF50-41C1-B59E-CFB5BB16E5F9}"/>
              </a:ext>
            </a:extLst>
          </p:cNvPr>
          <p:cNvSpPr txBox="1"/>
          <p:nvPr/>
        </p:nvSpPr>
        <p:spPr>
          <a:xfrm>
            <a:off x="676380" y="4908187"/>
            <a:ext cx="1172819" cy="276999"/>
          </a:xfrm>
          <a:prstGeom prst="rect">
            <a:avLst/>
          </a:prstGeom>
          <a:noFill/>
        </p:spPr>
        <p:txBody>
          <a:bodyPr wrap="square" rtlCol="0">
            <a:spAutoFit/>
          </a:bodyPr>
          <a:lstStyle/>
          <a:p>
            <a:r>
              <a:rPr lang="da-DK" sz="1200" dirty="0"/>
              <a:t>2035-2050</a:t>
            </a:r>
          </a:p>
        </p:txBody>
      </p:sp>
      <p:sp>
        <p:nvSpPr>
          <p:cNvPr id="21" name="Tekstfelt 20">
            <a:extLst>
              <a:ext uri="{FF2B5EF4-FFF2-40B4-BE49-F238E27FC236}">
                <a16:creationId xmlns:a16="http://schemas.microsoft.com/office/drawing/2014/main" id="{E1EA6532-0887-40B5-9FB8-5AE78878283A}"/>
              </a:ext>
            </a:extLst>
          </p:cNvPr>
          <p:cNvSpPr txBox="1"/>
          <p:nvPr/>
        </p:nvSpPr>
        <p:spPr>
          <a:xfrm>
            <a:off x="-266654" y="5531583"/>
            <a:ext cx="2751175" cy="461665"/>
          </a:xfrm>
          <a:prstGeom prst="rect">
            <a:avLst/>
          </a:prstGeom>
          <a:noFill/>
        </p:spPr>
        <p:txBody>
          <a:bodyPr wrap="square" rtlCol="0">
            <a:spAutoFit/>
          </a:bodyPr>
          <a:lstStyle/>
          <a:p>
            <a:pPr algn="ctr"/>
            <a:r>
              <a:rPr lang="da-DK" sz="1200" dirty="0">
                <a:latin typeface="+mj-lt"/>
              </a:rPr>
              <a:t>En CO</a:t>
            </a:r>
            <a:r>
              <a:rPr lang="da-DK" sz="1200" baseline="-25000" dirty="0">
                <a:latin typeface="+mj-lt"/>
              </a:rPr>
              <a:t>2 </a:t>
            </a:r>
            <a:r>
              <a:rPr lang="da-DK" sz="1200" dirty="0">
                <a:latin typeface="+mj-lt"/>
              </a:rPr>
              <a:t>–neutral </a:t>
            </a:r>
          </a:p>
          <a:p>
            <a:pPr algn="ctr"/>
            <a:r>
              <a:rPr lang="da-DK" sz="1200" dirty="0">
                <a:latin typeface="+mj-lt"/>
              </a:rPr>
              <a:t>og klimatilpasset by </a:t>
            </a:r>
          </a:p>
        </p:txBody>
      </p:sp>
      <p:sp>
        <p:nvSpPr>
          <p:cNvPr id="23" name="Tekstfelt 22">
            <a:extLst>
              <a:ext uri="{FF2B5EF4-FFF2-40B4-BE49-F238E27FC236}">
                <a16:creationId xmlns:a16="http://schemas.microsoft.com/office/drawing/2014/main" id="{AB361563-5C1B-4C6D-9D10-8702B404AF5A}"/>
              </a:ext>
            </a:extLst>
          </p:cNvPr>
          <p:cNvSpPr txBox="1"/>
          <p:nvPr/>
        </p:nvSpPr>
        <p:spPr>
          <a:xfrm>
            <a:off x="523246" y="1868385"/>
            <a:ext cx="7176863" cy="265457"/>
          </a:xfrm>
          <a:prstGeom prst="rect">
            <a:avLst/>
          </a:prstGeom>
          <a:noFill/>
        </p:spPr>
        <p:txBody>
          <a:bodyPr wrap="square" rtlCol="0">
            <a:spAutoFit/>
          </a:bodyPr>
          <a:lstStyle/>
          <a:p>
            <a:r>
              <a:rPr lang="da-DK" sz="1125" dirty="0">
                <a:latin typeface="+mj-lt"/>
              </a:rPr>
              <a:t>Klimaplanen har flere delmål frem mod 2050. Delmålene understøttes af klimaindsatser. </a:t>
            </a:r>
          </a:p>
        </p:txBody>
      </p:sp>
      <p:sp>
        <p:nvSpPr>
          <p:cNvPr id="13" name="Pladsholder til indhold 2">
            <a:extLst>
              <a:ext uri="{FF2B5EF4-FFF2-40B4-BE49-F238E27FC236}">
                <a16:creationId xmlns:a16="http://schemas.microsoft.com/office/drawing/2014/main" id="{A9ACC8B2-6393-4342-BA1F-EEC8E7703EA6}"/>
              </a:ext>
            </a:extLst>
          </p:cNvPr>
          <p:cNvSpPr txBox="1">
            <a:spLocks/>
          </p:cNvSpPr>
          <p:nvPr/>
        </p:nvSpPr>
        <p:spPr>
          <a:xfrm>
            <a:off x="5850166" y="2517729"/>
            <a:ext cx="3019007" cy="2121292"/>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050" dirty="0"/>
          </a:p>
          <a:p>
            <a:pPr marL="0" indent="0">
              <a:buNone/>
            </a:pPr>
            <a:r>
              <a:rPr lang="da-DK" sz="1050" b="1" dirty="0">
                <a:latin typeface="+mj-lt"/>
              </a:rPr>
              <a:t>Nye klimamål for Albertslund Kommune</a:t>
            </a:r>
            <a:br>
              <a:rPr lang="da-DK" sz="1050" dirty="0">
                <a:latin typeface="+mj-lt"/>
              </a:rPr>
            </a:br>
            <a:endParaRPr lang="da-DK" sz="1050" dirty="0">
              <a:latin typeface="+mj-lt"/>
            </a:endParaRPr>
          </a:p>
          <a:p>
            <a:r>
              <a:rPr lang="da-DK" sz="900" dirty="0">
                <a:latin typeface="+mj-lt"/>
              </a:rPr>
              <a:t>Varmeforsyning vil være CO</a:t>
            </a:r>
            <a:r>
              <a:rPr lang="da-DK" sz="825" baseline="-25000" dirty="0">
                <a:latin typeface="+mj-lt"/>
              </a:rPr>
              <a:t>2 </a:t>
            </a:r>
            <a:r>
              <a:rPr lang="da-DK" sz="900" dirty="0">
                <a:latin typeface="+mj-lt"/>
              </a:rPr>
              <a:t>-neutral i 2025</a:t>
            </a:r>
          </a:p>
          <a:p>
            <a:r>
              <a:rPr lang="da-DK" sz="900" dirty="0">
                <a:latin typeface="+mj-lt"/>
              </a:rPr>
              <a:t>Elforsyning vil være CO</a:t>
            </a:r>
            <a:r>
              <a:rPr lang="da-DK" sz="825" baseline="-25000" dirty="0">
                <a:latin typeface="+mj-lt"/>
              </a:rPr>
              <a:t>2 </a:t>
            </a:r>
            <a:r>
              <a:rPr lang="da-DK" sz="900" dirty="0">
                <a:latin typeface="+mj-lt"/>
              </a:rPr>
              <a:t>-neutral i 2030</a:t>
            </a:r>
          </a:p>
          <a:p>
            <a:r>
              <a:rPr lang="da-DK" sz="900" dirty="0">
                <a:latin typeface="+mj-lt"/>
              </a:rPr>
              <a:t>Kommunale ejendomme og maskinpark vil være CO</a:t>
            </a:r>
            <a:r>
              <a:rPr lang="da-DK" sz="825" baseline="-25000" dirty="0">
                <a:latin typeface="+mj-lt"/>
              </a:rPr>
              <a:t>2 </a:t>
            </a:r>
            <a:r>
              <a:rPr lang="da-DK" sz="900" dirty="0">
                <a:latin typeface="+mj-lt"/>
              </a:rPr>
              <a:t>-neutral i 2030</a:t>
            </a:r>
          </a:p>
          <a:p>
            <a:r>
              <a:rPr lang="da-DK" sz="900" dirty="0">
                <a:latin typeface="+mj-lt"/>
              </a:rPr>
              <a:t>Albertslund vil være affaldsfri i 2050</a:t>
            </a:r>
          </a:p>
          <a:p>
            <a:r>
              <a:rPr lang="da-DK" sz="900" dirty="0">
                <a:latin typeface="+mj-lt"/>
              </a:rPr>
              <a:t>Transportsektoren vil være CO</a:t>
            </a:r>
            <a:r>
              <a:rPr lang="da-DK" sz="825" baseline="-25000" dirty="0">
                <a:latin typeface="+mj-lt"/>
              </a:rPr>
              <a:t>2 </a:t>
            </a:r>
            <a:r>
              <a:rPr lang="da-DK" sz="900" dirty="0">
                <a:latin typeface="+mj-lt"/>
              </a:rPr>
              <a:t>-neutral i 2050</a:t>
            </a:r>
          </a:p>
          <a:p>
            <a:r>
              <a:rPr lang="da-DK" sz="900" dirty="0">
                <a:latin typeface="+mj-lt"/>
              </a:rPr>
              <a:t>Kommunen vil være fuldt skybrudssikret i 2050</a:t>
            </a:r>
          </a:p>
        </p:txBody>
      </p:sp>
    </p:spTree>
    <p:extLst>
      <p:ext uri="{BB962C8B-B14F-4D97-AF65-F5344CB8AC3E}">
        <p14:creationId xmlns:p14="http://schemas.microsoft.com/office/powerpoint/2010/main" val="26902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36CE5-51DF-4CB7-ADAF-5ED7925239A7}"/>
              </a:ext>
            </a:extLst>
          </p:cNvPr>
          <p:cNvSpPr>
            <a:spLocks noGrp="1"/>
          </p:cNvSpPr>
          <p:nvPr>
            <p:ph type="title"/>
          </p:nvPr>
        </p:nvSpPr>
        <p:spPr>
          <a:xfrm>
            <a:off x="628650" y="959644"/>
            <a:ext cx="7886700" cy="994172"/>
          </a:xfrm>
        </p:spPr>
        <p:txBody>
          <a:bodyPr>
            <a:normAutofit/>
          </a:bodyPr>
          <a:lstStyle/>
          <a:p>
            <a:r>
              <a:rPr lang="da-DK" sz="2700" dirty="0"/>
              <a:t>Hvor langt er vi i 2030 og 2050?</a:t>
            </a:r>
            <a:endParaRPr lang="da-DK" sz="2700" baseline="-25000" dirty="0"/>
          </a:p>
        </p:txBody>
      </p:sp>
      <p:sp>
        <p:nvSpPr>
          <p:cNvPr id="7" name="Pladsholder til slidenummer 6">
            <a:extLst>
              <a:ext uri="{FF2B5EF4-FFF2-40B4-BE49-F238E27FC236}">
                <a16:creationId xmlns:a16="http://schemas.microsoft.com/office/drawing/2014/main" id="{D8619218-A0DF-4C38-B1E7-68F9B82BF897}"/>
              </a:ext>
            </a:extLst>
          </p:cNvPr>
          <p:cNvSpPr>
            <a:spLocks noGrp="1"/>
          </p:cNvSpPr>
          <p:nvPr>
            <p:ph type="sldNum" sz="quarter" idx="12"/>
          </p:nvPr>
        </p:nvSpPr>
        <p:spPr/>
        <p:txBody>
          <a:bodyPr/>
          <a:lstStyle/>
          <a:p>
            <a:fld id="{D7C2BC1B-B3BC-4AA3-BD4C-6DB9AC5A0549}" type="slidenum">
              <a:rPr lang="da-DK" smtClean="0"/>
              <a:t>3</a:t>
            </a:fld>
            <a:endParaRPr lang="da-DK"/>
          </a:p>
        </p:txBody>
      </p:sp>
      <p:sp>
        <p:nvSpPr>
          <p:cNvPr id="9" name="Tekstfelt 8">
            <a:extLst>
              <a:ext uri="{FF2B5EF4-FFF2-40B4-BE49-F238E27FC236}">
                <a16:creationId xmlns:a16="http://schemas.microsoft.com/office/drawing/2014/main" id="{CECE2A71-DE33-440D-95F7-6038E184E65F}"/>
              </a:ext>
            </a:extLst>
          </p:cNvPr>
          <p:cNvSpPr txBox="1"/>
          <p:nvPr/>
        </p:nvSpPr>
        <p:spPr>
          <a:xfrm>
            <a:off x="1003539" y="1754187"/>
            <a:ext cx="6694009" cy="473206"/>
          </a:xfrm>
          <a:prstGeom prst="rect">
            <a:avLst/>
          </a:prstGeom>
          <a:noFill/>
        </p:spPr>
        <p:txBody>
          <a:bodyPr wrap="square" rtlCol="0">
            <a:spAutoFit/>
          </a:bodyPr>
          <a:lstStyle/>
          <a:p>
            <a:r>
              <a:rPr lang="da-DK" sz="825" dirty="0">
                <a:latin typeface="+mj-lt"/>
              </a:rPr>
              <a:t>Effekten af de kommunale klimaindsatser er et lille bidrag til den store grønne omstilling, der forventes at finde sted i hele samfundet i de kommende år. Den CO</a:t>
            </a:r>
            <a:r>
              <a:rPr lang="da-DK" sz="825" baseline="-25000" dirty="0">
                <a:latin typeface="+mj-lt"/>
              </a:rPr>
              <a:t>2 </a:t>
            </a:r>
            <a:r>
              <a:rPr lang="da-DK" sz="825" dirty="0">
                <a:latin typeface="+mj-lt"/>
              </a:rPr>
              <a:t>–reduktion, vi håber at opnå frem mod 2050, er derfor i høj grad et resultat af den nationale og regionale udvikling og i mindre grad af den kommunale indsats.  </a:t>
            </a:r>
          </a:p>
        </p:txBody>
      </p:sp>
      <p:sp>
        <p:nvSpPr>
          <p:cNvPr id="4" name="Rektangel 3">
            <a:extLst>
              <a:ext uri="{FF2B5EF4-FFF2-40B4-BE49-F238E27FC236}">
                <a16:creationId xmlns:a16="http://schemas.microsoft.com/office/drawing/2014/main" id="{5FDA76F2-FD8D-4CCF-A502-9510E4185C19}"/>
              </a:ext>
            </a:extLst>
          </p:cNvPr>
          <p:cNvSpPr/>
          <p:nvPr/>
        </p:nvSpPr>
        <p:spPr>
          <a:xfrm>
            <a:off x="1884505" y="5276686"/>
            <a:ext cx="5195828" cy="507831"/>
          </a:xfrm>
          <a:prstGeom prst="rect">
            <a:avLst/>
          </a:prstGeom>
        </p:spPr>
        <p:txBody>
          <a:bodyPr wrap="square">
            <a:spAutoFit/>
          </a:bodyPr>
          <a:lstStyle/>
          <a:p>
            <a:r>
              <a:rPr lang="da-DK" sz="675" dirty="0">
                <a:latin typeface="+mj-lt"/>
                <a:ea typeface="Times New Roman" panose="02020603050405020304" pitchFamily="18" charset="0"/>
                <a:cs typeface="Times New Roman" panose="02020603050405020304" pitchFamily="18" charset="0"/>
              </a:rPr>
              <a:t>Figuren viser CO</a:t>
            </a:r>
            <a:r>
              <a:rPr lang="da-DK" sz="675" baseline="-25000" dirty="0">
                <a:latin typeface="+mj-lt"/>
                <a:ea typeface="Times New Roman" panose="02020603050405020304" pitchFamily="18" charset="0"/>
                <a:cs typeface="Times New Roman" panose="02020603050405020304" pitchFamily="18" charset="0"/>
              </a:rPr>
              <a:t>2</a:t>
            </a:r>
            <a:r>
              <a:rPr lang="da-DK" sz="675" dirty="0">
                <a:latin typeface="+mj-lt"/>
                <a:ea typeface="Times New Roman" panose="02020603050405020304" pitchFamily="18" charset="0"/>
                <a:cs typeface="Times New Roman" panose="02020603050405020304" pitchFamily="18" charset="0"/>
              </a:rPr>
              <a:t>-udledningen i business as </a:t>
            </a:r>
            <a:r>
              <a:rPr lang="da-DK" sz="675" dirty="0" err="1">
                <a:latin typeface="+mj-lt"/>
                <a:ea typeface="Times New Roman" panose="02020603050405020304" pitchFamily="18" charset="0"/>
                <a:cs typeface="Times New Roman" panose="02020603050405020304" pitchFamily="18" charset="0"/>
              </a:rPr>
              <a:t>usual</a:t>
            </a:r>
            <a:r>
              <a:rPr lang="da-DK" sz="675" dirty="0">
                <a:latin typeface="+mj-lt"/>
                <a:ea typeface="Times New Roman" panose="02020603050405020304" pitchFamily="18" charset="0"/>
                <a:cs typeface="Times New Roman" panose="02020603050405020304" pitchFamily="18" charset="0"/>
              </a:rPr>
              <a:t> samt i tiltagsscenariet 2017-2050. Tiltagsscenariet består primært i reduktion af </a:t>
            </a:r>
            <a:r>
              <a:rPr lang="da-DK" sz="675" dirty="0">
                <a:latin typeface="+mj-lt"/>
              </a:rPr>
              <a:t>CO</a:t>
            </a:r>
            <a:r>
              <a:rPr lang="da-DK" sz="675" baseline="-25000" dirty="0">
                <a:latin typeface="+mj-lt"/>
              </a:rPr>
              <a:t>2</a:t>
            </a:r>
            <a:r>
              <a:rPr lang="da-DK" sz="675" dirty="0">
                <a:latin typeface="+mj-lt"/>
                <a:ea typeface="Times New Roman" panose="02020603050405020304" pitchFamily="18" charset="0"/>
                <a:cs typeface="Times New Roman" panose="02020603050405020304" pitchFamily="18" charset="0"/>
              </a:rPr>
              <a:t> fra energi- og transportsektoren (de farvede områder i figuren) og gælder for Albertslund som geografisk område. Tiltagsscenariet er baseret på udvalgte tiltag fra klimaplanen, hvoraf de væsentligste er </a:t>
            </a:r>
            <a:r>
              <a:rPr lang="da-DK" sz="675" dirty="0">
                <a:latin typeface="+mj-lt"/>
              </a:rPr>
              <a:t>CO</a:t>
            </a:r>
            <a:r>
              <a:rPr lang="da-DK" sz="675" baseline="-25000" dirty="0">
                <a:latin typeface="+mj-lt"/>
              </a:rPr>
              <a:t>2 </a:t>
            </a:r>
            <a:r>
              <a:rPr lang="da-DK" sz="675" dirty="0">
                <a:latin typeface="+mj-lt"/>
              </a:rPr>
              <a:t>-</a:t>
            </a:r>
            <a:r>
              <a:rPr lang="da-DK" sz="675" dirty="0">
                <a:latin typeface="+mj-lt"/>
                <a:ea typeface="Times New Roman" panose="02020603050405020304" pitchFamily="18" charset="0"/>
                <a:cs typeface="Times New Roman" panose="02020603050405020304" pitchFamily="18" charset="0"/>
              </a:rPr>
              <a:t>neutral fjernvarme i 2025, flere elbiler og fossilfri busdrift. I landbrugssektoren indgår en mindre reduktion fra skovrejsning. </a:t>
            </a:r>
            <a:endParaRPr lang="da-DK" sz="675" dirty="0">
              <a:latin typeface="+mj-lt"/>
            </a:endParaRPr>
          </a:p>
        </p:txBody>
      </p:sp>
      <p:sp>
        <p:nvSpPr>
          <p:cNvPr id="13" name="Rektangel: afrundede hjørner 12">
            <a:extLst>
              <a:ext uri="{FF2B5EF4-FFF2-40B4-BE49-F238E27FC236}">
                <a16:creationId xmlns:a16="http://schemas.microsoft.com/office/drawing/2014/main" id="{61435537-1B22-482A-A25E-C721AA7E7F12}"/>
              </a:ext>
            </a:extLst>
          </p:cNvPr>
          <p:cNvSpPr/>
          <p:nvPr/>
        </p:nvSpPr>
        <p:spPr>
          <a:xfrm>
            <a:off x="7002932" y="2603685"/>
            <a:ext cx="1754169" cy="144425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25" b="1" dirty="0">
                <a:solidFill>
                  <a:schemeClr val="tx1"/>
                </a:solidFill>
                <a:latin typeface="+mj-lt"/>
                <a:ea typeface="Times New Roman" panose="02020603050405020304" pitchFamily="18" charset="0"/>
                <a:cs typeface="Times New Roman" panose="02020603050405020304" pitchFamily="18" charset="0"/>
              </a:rPr>
              <a:t>2030 målsætningen er indenfor rækkevidde</a:t>
            </a:r>
          </a:p>
          <a:p>
            <a:r>
              <a:rPr lang="da-DK" sz="825" dirty="0">
                <a:solidFill>
                  <a:schemeClr val="tx1"/>
                </a:solidFill>
                <a:latin typeface="+mj-lt"/>
                <a:ea typeface="Times New Roman" panose="02020603050405020304" pitchFamily="18" charset="0"/>
                <a:cs typeface="Times New Roman" panose="02020603050405020304" pitchFamily="18" charset="0"/>
              </a:rPr>
              <a:t>Figuren viser, at vi kan nå 2030-målet for CO</a:t>
            </a:r>
            <a:r>
              <a:rPr lang="da-DK" sz="825" baseline="-25000" dirty="0">
                <a:solidFill>
                  <a:schemeClr val="tx1"/>
                </a:solidFill>
                <a:latin typeface="+mj-lt"/>
                <a:ea typeface="Times New Roman" panose="02020603050405020304" pitchFamily="18" charset="0"/>
                <a:cs typeface="Times New Roman" panose="02020603050405020304" pitchFamily="18" charset="0"/>
              </a:rPr>
              <a:t>2 </a:t>
            </a:r>
            <a:r>
              <a:rPr lang="da-DK" sz="825" dirty="0">
                <a:solidFill>
                  <a:schemeClr val="tx1"/>
                </a:solidFill>
                <a:latin typeface="+mj-lt"/>
                <a:ea typeface="Times New Roman" panose="02020603050405020304" pitchFamily="18" charset="0"/>
                <a:cs typeface="Times New Roman" panose="02020603050405020304" pitchFamily="18" charset="0"/>
              </a:rPr>
              <a:t>–reduktion med de planlagte indsatser. Dog er de nationale rammevilkår afgørende, særligt i forhold til omstillingen af transportsektoren.</a:t>
            </a:r>
            <a:endParaRPr lang="da-DK" sz="825" b="1" dirty="0">
              <a:solidFill>
                <a:schemeClr val="tx1"/>
              </a:solidFill>
              <a:latin typeface="+mj-lt"/>
              <a:ea typeface="Times New Roman" panose="02020603050405020304" pitchFamily="18" charset="0"/>
              <a:cs typeface="Times New Roman" panose="02020603050405020304" pitchFamily="18" charset="0"/>
            </a:endParaRPr>
          </a:p>
        </p:txBody>
      </p:sp>
      <p:graphicFrame>
        <p:nvGraphicFramePr>
          <p:cNvPr id="8" name="Chart 19">
            <a:extLst>
              <a:ext uri="{FF2B5EF4-FFF2-40B4-BE49-F238E27FC236}">
                <a16:creationId xmlns:a16="http://schemas.microsoft.com/office/drawing/2014/main" id="{5E5948B3-7633-4909-995D-40247B4D0E7A}"/>
              </a:ext>
            </a:extLst>
          </p:cNvPr>
          <p:cNvGraphicFramePr/>
          <p:nvPr/>
        </p:nvGraphicFramePr>
        <p:xfrm>
          <a:off x="1639646" y="2748358"/>
          <a:ext cx="3840520" cy="234696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ktangel: afrundede hjørner 9">
            <a:extLst>
              <a:ext uri="{FF2B5EF4-FFF2-40B4-BE49-F238E27FC236}">
                <a16:creationId xmlns:a16="http://schemas.microsoft.com/office/drawing/2014/main" id="{91CA3B19-0481-4256-9A74-030319AEAF3C}"/>
              </a:ext>
            </a:extLst>
          </p:cNvPr>
          <p:cNvSpPr/>
          <p:nvPr/>
        </p:nvSpPr>
        <p:spPr>
          <a:xfrm>
            <a:off x="2875618" y="2463239"/>
            <a:ext cx="1368575" cy="522420"/>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600" dirty="0">
                <a:solidFill>
                  <a:schemeClr val="tx1"/>
                </a:solidFill>
                <a:latin typeface="+mj-lt"/>
                <a:ea typeface="Times New Roman" panose="02020603050405020304" pitchFamily="18" charset="0"/>
                <a:cs typeface="Times New Roman" panose="02020603050405020304" pitchFamily="18" charset="0"/>
              </a:rPr>
              <a:t>I 2030 skal energisektoren nedbringe hele sit CO</a:t>
            </a:r>
            <a:r>
              <a:rPr lang="da-DK" sz="600" baseline="-25000" dirty="0">
                <a:solidFill>
                  <a:schemeClr val="tx1"/>
                </a:solidFill>
                <a:latin typeface="+mj-lt"/>
                <a:ea typeface="Times New Roman" panose="02020603050405020304" pitchFamily="18" charset="0"/>
                <a:cs typeface="Times New Roman" panose="02020603050405020304" pitchFamily="18" charset="0"/>
              </a:rPr>
              <a:t>2 </a:t>
            </a:r>
            <a:r>
              <a:rPr lang="da-DK" sz="600" dirty="0">
                <a:solidFill>
                  <a:schemeClr val="tx1"/>
                </a:solidFill>
                <a:latin typeface="+mj-lt"/>
                <a:ea typeface="Times New Roman" panose="02020603050405020304" pitchFamily="18" charset="0"/>
                <a:cs typeface="Times New Roman" panose="02020603050405020304" pitchFamily="18" charset="0"/>
              </a:rPr>
              <a:t>aftryk og  transportsektoren skal reducere med 30 % CO</a:t>
            </a:r>
            <a:r>
              <a:rPr lang="da-DK" sz="600" baseline="-25000" dirty="0">
                <a:solidFill>
                  <a:schemeClr val="tx1"/>
                </a:solidFill>
                <a:latin typeface="+mj-lt"/>
                <a:ea typeface="Times New Roman" panose="02020603050405020304" pitchFamily="18" charset="0"/>
                <a:cs typeface="Times New Roman" panose="02020603050405020304" pitchFamily="18" charset="0"/>
              </a:rPr>
              <a:t>2 </a:t>
            </a:r>
            <a:r>
              <a:rPr lang="da-DK" sz="600" dirty="0">
                <a:solidFill>
                  <a:schemeClr val="tx1"/>
                </a:solidFill>
                <a:latin typeface="+mj-lt"/>
                <a:ea typeface="Times New Roman" panose="02020603050405020304" pitchFamily="18" charset="0"/>
                <a:cs typeface="Times New Roman" panose="02020603050405020304" pitchFamily="18" charset="0"/>
              </a:rPr>
              <a:t>ift. 2017. </a:t>
            </a:r>
          </a:p>
        </p:txBody>
      </p:sp>
      <p:cxnSp>
        <p:nvCxnSpPr>
          <p:cNvPr id="6" name="Lige forbindelse 5">
            <a:extLst>
              <a:ext uri="{FF2B5EF4-FFF2-40B4-BE49-F238E27FC236}">
                <a16:creationId xmlns:a16="http://schemas.microsoft.com/office/drawing/2014/main" id="{7FA9F7F2-2CB7-49BA-8640-226EB30BC2C1}"/>
              </a:ext>
            </a:extLst>
          </p:cNvPr>
          <p:cNvCxnSpPr/>
          <p:nvPr/>
        </p:nvCxnSpPr>
        <p:spPr>
          <a:xfrm flipV="1">
            <a:off x="3285607" y="2985660"/>
            <a:ext cx="0" cy="223936"/>
          </a:xfrm>
          <a:prstGeom prst="line">
            <a:avLst/>
          </a:prstGeom>
        </p:spPr>
        <p:style>
          <a:lnRef idx="1">
            <a:schemeClr val="accent1"/>
          </a:lnRef>
          <a:fillRef idx="0">
            <a:schemeClr val="accent1"/>
          </a:fillRef>
          <a:effectRef idx="0">
            <a:schemeClr val="accent1"/>
          </a:effectRef>
          <a:fontRef idx="minor">
            <a:schemeClr val="tx1"/>
          </a:fontRef>
        </p:style>
      </p:cxnSp>
      <p:sp>
        <p:nvSpPr>
          <p:cNvPr id="5" name="Tekstfelt 4">
            <a:extLst>
              <a:ext uri="{FF2B5EF4-FFF2-40B4-BE49-F238E27FC236}">
                <a16:creationId xmlns:a16="http://schemas.microsoft.com/office/drawing/2014/main" id="{F51289D3-35A1-45D3-918B-14CCA7B88CA9}"/>
              </a:ext>
            </a:extLst>
          </p:cNvPr>
          <p:cNvSpPr txBox="1"/>
          <p:nvPr/>
        </p:nvSpPr>
        <p:spPr>
          <a:xfrm>
            <a:off x="2936147" y="3318409"/>
            <a:ext cx="1635853" cy="184666"/>
          </a:xfrm>
          <a:prstGeom prst="rect">
            <a:avLst/>
          </a:prstGeom>
          <a:noFill/>
        </p:spPr>
        <p:txBody>
          <a:bodyPr wrap="square" rtlCol="0">
            <a:spAutoFit/>
          </a:bodyPr>
          <a:lstStyle/>
          <a:p>
            <a:r>
              <a:rPr lang="da-DK" sz="600" dirty="0">
                <a:solidFill>
                  <a:schemeClr val="bg1"/>
                </a:solidFill>
                <a:ea typeface="Times New Roman" panose="02020603050405020304" pitchFamily="18" charset="0"/>
                <a:cs typeface="Times New Roman" panose="02020603050405020304" pitchFamily="18" charset="0"/>
              </a:rPr>
              <a:t>CO</a:t>
            </a:r>
            <a:r>
              <a:rPr lang="da-DK" sz="600" baseline="-25000" dirty="0">
                <a:solidFill>
                  <a:schemeClr val="bg1"/>
                </a:solidFill>
                <a:ea typeface="Times New Roman" panose="02020603050405020304" pitchFamily="18" charset="0"/>
                <a:cs typeface="Times New Roman" panose="02020603050405020304" pitchFamily="18" charset="0"/>
              </a:rPr>
              <a:t>2 </a:t>
            </a:r>
            <a:r>
              <a:rPr lang="da-DK" sz="600" dirty="0">
                <a:solidFill>
                  <a:schemeClr val="bg1"/>
                </a:solidFill>
                <a:ea typeface="Times New Roman" panose="02020603050405020304" pitchFamily="18" charset="0"/>
                <a:cs typeface="Times New Roman" panose="02020603050405020304" pitchFamily="18" charset="0"/>
              </a:rPr>
              <a:t>–reduktion </a:t>
            </a:r>
            <a:r>
              <a:rPr lang="da-DK" sz="600" dirty="0">
                <a:solidFill>
                  <a:schemeClr val="bg1"/>
                </a:solidFill>
              </a:rPr>
              <a:t>fra energi</a:t>
            </a:r>
          </a:p>
        </p:txBody>
      </p:sp>
      <p:sp>
        <p:nvSpPr>
          <p:cNvPr id="12" name="Tekstfelt 11">
            <a:extLst>
              <a:ext uri="{FF2B5EF4-FFF2-40B4-BE49-F238E27FC236}">
                <a16:creationId xmlns:a16="http://schemas.microsoft.com/office/drawing/2014/main" id="{80CC257B-A330-4140-8F5D-FEDCA9682073}"/>
              </a:ext>
            </a:extLst>
          </p:cNvPr>
          <p:cNvSpPr txBox="1"/>
          <p:nvPr/>
        </p:nvSpPr>
        <p:spPr>
          <a:xfrm>
            <a:off x="4055720" y="3878906"/>
            <a:ext cx="1635853" cy="184666"/>
          </a:xfrm>
          <a:prstGeom prst="rect">
            <a:avLst/>
          </a:prstGeom>
          <a:noFill/>
        </p:spPr>
        <p:txBody>
          <a:bodyPr wrap="square" rtlCol="0">
            <a:spAutoFit/>
          </a:bodyPr>
          <a:lstStyle/>
          <a:p>
            <a:r>
              <a:rPr lang="da-DK" sz="600" dirty="0">
                <a:solidFill>
                  <a:schemeClr val="bg1"/>
                </a:solidFill>
                <a:ea typeface="Times New Roman" panose="02020603050405020304" pitchFamily="18" charset="0"/>
                <a:cs typeface="Times New Roman" panose="02020603050405020304" pitchFamily="18" charset="0"/>
              </a:rPr>
              <a:t>CO</a:t>
            </a:r>
            <a:r>
              <a:rPr lang="da-DK" sz="600" baseline="-25000" dirty="0">
                <a:solidFill>
                  <a:schemeClr val="bg1"/>
                </a:solidFill>
                <a:ea typeface="Times New Roman" panose="02020603050405020304" pitchFamily="18" charset="0"/>
                <a:cs typeface="Times New Roman" panose="02020603050405020304" pitchFamily="18" charset="0"/>
              </a:rPr>
              <a:t>2 </a:t>
            </a:r>
            <a:r>
              <a:rPr lang="da-DK" sz="600" dirty="0">
                <a:solidFill>
                  <a:schemeClr val="bg1"/>
                </a:solidFill>
                <a:ea typeface="Times New Roman" panose="02020603050405020304" pitchFamily="18" charset="0"/>
                <a:cs typeface="Times New Roman" panose="02020603050405020304" pitchFamily="18" charset="0"/>
              </a:rPr>
              <a:t>–reduktion </a:t>
            </a:r>
            <a:r>
              <a:rPr lang="da-DK" sz="600" dirty="0">
                <a:solidFill>
                  <a:schemeClr val="bg1"/>
                </a:solidFill>
              </a:rPr>
              <a:t>fra transport</a:t>
            </a:r>
          </a:p>
        </p:txBody>
      </p:sp>
      <p:sp>
        <p:nvSpPr>
          <p:cNvPr id="3" name="Tekstfelt 2">
            <a:extLst>
              <a:ext uri="{FF2B5EF4-FFF2-40B4-BE49-F238E27FC236}">
                <a16:creationId xmlns:a16="http://schemas.microsoft.com/office/drawing/2014/main" id="{7FC6F904-95B3-44FD-A769-A2440D034BA5}"/>
              </a:ext>
            </a:extLst>
          </p:cNvPr>
          <p:cNvSpPr txBox="1"/>
          <p:nvPr/>
        </p:nvSpPr>
        <p:spPr>
          <a:xfrm>
            <a:off x="5354804" y="3624991"/>
            <a:ext cx="1361334" cy="300082"/>
          </a:xfrm>
          <a:prstGeom prst="rect">
            <a:avLst/>
          </a:prstGeom>
          <a:noFill/>
        </p:spPr>
        <p:txBody>
          <a:bodyPr wrap="square" rtlCol="0">
            <a:spAutoFit/>
          </a:bodyPr>
          <a:lstStyle/>
          <a:p>
            <a:r>
              <a:rPr lang="da-DK" sz="675" dirty="0"/>
              <a:t>Energisektoren skal reducere med 31.555 t . </a:t>
            </a:r>
            <a:r>
              <a:rPr lang="da-DK" sz="675" dirty="0">
                <a:ea typeface="Times New Roman" panose="02020603050405020304" pitchFamily="18" charset="0"/>
                <a:cs typeface="Times New Roman" panose="02020603050405020304" pitchFamily="18" charset="0"/>
              </a:rPr>
              <a:t>CO</a:t>
            </a:r>
            <a:r>
              <a:rPr lang="da-DK" sz="675" baseline="-25000" dirty="0">
                <a:ea typeface="Times New Roman" panose="02020603050405020304" pitchFamily="18" charset="0"/>
                <a:cs typeface="Times New Roman" panose="02020603050405020304" pitchFamily="18" charset="0"/>
              </a:rPr>
              <a:t>2</a:t>
            </a:r>
            <a:r>
              <a:rPr lang="da-DK" sz="675" dirty="0"/>
              <a:t> i 2050  </a:t>
            </a:r>
          </a:p>
        </p:txBody>
      </p:sp>
      <p:sp>
        <p:nvSpPr>
          <p:cNvPr id="14" name="Tekstfelt 13">
            <a:extLst>
              <a:ext uri="{FF2B5EF4-FFF2-40B4-BE49-F238E27FC236}">
                <a16:creationId xmlns:a16="http://schemas.microsoft.com/office/drawing/2014/main" id="{6696C205-F9D5-43B6-AE0B-5AD5B9FB16CB}"/>
              </a:ext>
            </a:extLst>
          </p:cNvPr>
          <p:cNvSpPr txBox="1"/>
          <p:nvPr/>
        </p:nvSpPr>
        <p:spPr>
          <a:xfrm>
            <a:off x="5354803" y="3947281"/>
            <a:ext cx="1361333" cy="403957"/>
          </a:xfrm>
          <a:prstGeom prst="rect">
            <a:avLst/>
          </a:prstGeom>
          <a:noFill/>
        </p:spPr>
        <p:txBody>
          <a:bodyPr wrap="square" rtlCol="0">
            <a:spAutoFit/>
          </a:bodyPr>
          <a:lstStyle/>
          <a:p>
            <a:r>
              <a:rPr lang="da-DK" sz="675" dirty="0"/>
              <a:t>Transportsektoren skal reducere med 21.034 t . </a:t>
            </a:r>
            <a:r>
              <a:rPr lang="da-DK" sz="675" dirty="0">
                <a:ea typeface="Times New Roman" panose="02020603050405020304" pitchFamily="18" charset="0"/>
                <a:cs typeface="Times New Roman" panose="02020603050405020304" pitchFamily="18" charset="0"/>
              </a:rPr>
              <a:t>CO</a:t>
            </a:r>
            <a:r>
              <a:rPr lang="da-DK" sz="675" baseline="-25000" dirty="0">
                <a:ea typeface="Times New Roman" panose="02020603050405020304" pitchFamily="18" charset="0"/>
                <a:cs typeface="Times New Roman" panose="02020603050405020304" pitchFamily="18" charset="0"/>
              </a:rPr>
              <a:t>2</a:t>
            </a:r>
            <a:r>
              <a:rPr lang="da-DK" sz="675" dirty="0"/>
              <a:t> i 2050  </a:t>
            </a:r>
          </a:p>
        </p:txBody>
      </p:sp>
      <p:sp>
        <p:nvSpPr>
          <p:cNvPr id="15" name="Tekstfelt 14">
            <a:extLst>
              <a:ext uri="{FF2B5EF4-FFF2-40B4-BE49-F238E27FC236}">
                <a16:creationId xmlns:a16="http://schemas.microsoft.com/office/drawing/2014/main" id="{163D6843-82C0-4FEB-9B3B-D9BCB255C737}"/>
              </a:ext>
            </a:extLst>
          </p:cNvPr>
          <p:cNvSpPr txBox="1"/>
          <p:nvPr/>
        </p:nvSpPr>
        <p:spPr>
          <a:xfrm>
            <a:off x="5354804" y="4221855"/>
            <a:ext cx="1635852" cy="403957"/>
          </a:xfrm>
          <a:prstGeom prst="rect">
            <a:avLst/>
          </a:prstGeom>
          <a:noFill/>
        </p:spPr>
        <p:txBody>
          <a:bodyPr wrap="square" rtlCol="0">
            <a:spAutoFit/>
          </a:bodyPr>
          <a:lstStyle/>
          <a:p>
            <a:r>
              <a:rPr lang="da-DK" sz="675" dirty="0"/>
              <a:t>Skovrejsning skal medvirke til reduktion af </a:t>
            </a:r>
          </a:p>
          <a:p>
            <a:r>
              <a:rPr lang="da-DK" sz="675" dirty="0"/>
              <a:t>818 t . </a:t>
            </a:r>
            <a:r>
              <a:rPr lang="da-DK" sz="675" dirty="0">
                <a:ea typeface="Times New Roman" panose="02020603050405020304" pitchFamily="18" charset="0"/>
                <a:cs typeface="Times New Roman" panose="02020603050405020304" pitchFamily="18" charset="0"/>
              </a:rPr>
              <a:t>CO</a:t>
            </a:r>
            <a:r>
              <a:rPr lang="da-DK" sz="675" baseline="-25000" dirty="0">
                <a:ea typeface="Times New Roman" panose="02020603050405020304" pitchFamily="18" charset="0"/>
                <a:cs typeface="Times New Roman" panose="02020603050405020304" pitchFamily="18" charset="0"/>
              </a:rPr>
              <a:t>2</a:t>
            </a:r>
            <a:r>
              <a:rPr lang="da-DK" sz="675" dirty="0"/>
              <a:t> i 2050  </a:t>
            </a:r>
          </a:p>
        </p:txBody>
      </p:sp>
    </p:spTree>
    <p:extLst>
      <p:ext uri="{BB962C8B-B14F-4D97-AF65-F5344CB8AC3E}">
        <p14:creationId xmlns:p14="http://schemas.microsoft.com/office/powerpoint/2010/main" val="308298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36CE5-51DF-4CB7-ADAF-5ED7925239A7}"/>
              </a:ext>
            </a:extLst>
          </p:cNvPr>
          <p:cNvSpPr>
            <a:spLocks noGrp="1"/>
          </p:cNvSpPr>
          <p:nvPr>
            <p:ph type="title"/>
          </p:nvPr>
        </p:nvSpPr>
        <p:spPr>
          <a:xfrm>
            <a:off x="160867" y="858044"/>
            <a:ext cx="8983133" cy="994172"/>
          </a:xfrm>
        </p:spPr>
        <p:txBody>
          <a:bodyPr>
            <a:normAutofit/>
          </a:bodyPr>
          <a:lstStyle/>
          <a:p>
            <a:r>
              <a:rPr lang="da-DK" sz="2700" dirty="0"/>
              <a:t>Hvor kommer </a:t>
            </a:r>
            <a:r>
              <a:rPr lang="da-DK" sz="2700" dirty="0">
                <a:ea typeface="Times New Roman" panose="02020603050405020304" pitchFamily="18" charset="0"/>
                <a:cs typeface="Times New Roman" panose="02020603050405020304" pitchFamily="18" charset="0"/>
              </a:rPr>
              <a:t>CO</a:t>
            </a:r>
            <a:r>
              <a:rPr lang="da-DK" sz="2700" baseline="-25000" dirty="0">
                <a:ea typeface="Times New Roman" panose="02020603050405020304" pitchFamily="18" charset="0"/>
                <a:cs typeface="Times New Roman" panose="02020603050405020304" pitchFamily="18" charset="0"/>
              </a:rPr>
              <a:t>2 </a:t>
            </a:r>
            <a:r>
              <a:rPr lang="da-DK" sz="2700" dirty="0">
                <a:ea typeface="Times New Roman" panose="02020603050405020304" pitchFamily="18" charset="0"/>
                <a:cs typeface="Times New Roman" panose="02020603050405020304" pitchFamily="18" charset="0"/>
              </a:rPr>
              <a:t>–udledningen</a:t>
            </a:r>
            <a:r>
              <a:rPr lang="da-DK" sz="2700" dirty="0"/>
              <a:t> fra i 2030 og 2050?</a:t>
            </a:r>
            <a:endParaRPr lang="da-DK" sz="2700" baseline="-25000" dirty="0"/>
          </a:p>
        </p:txBody>
      </p:sp>
      <p:sp>
        <p:nvSpPr>
          <p:cNvPr id="7" name="Pladsholder til slidenummer 6">
            <a:extLst>
              <a:ext uri="{FF2B5EF4-FFF2-40B4-BE49-F238E27FC236}">
                <a16:creationId xmlns:a16="http://schemas.microsoft.com/office/drawing/2014/main" id="{D8619218-A0DF-4C38-B1E7-68F9B82BF897}"/>
              </a:ext>
            </a:extLst>
          </p:cNvPr>
          <p:cNvSpPr>
            <a:spLocks noGrp="1"/>
          </p:cNvSpPr>
          <p:nvPr>
            <p:ph type="sldNum" sz="quarter" idx="12"/>
          </p:nvPr>
        </p:nvSpPr>
        <p:spPr/>
        <p:txBody>
          <a:bodyPr/>
          <a:lstStyle/>
          <a:p>
            <a:fld id="{D7C2BC1B-B3BC-4AA3-BD4C-6DB9AC5A0549}" type="slidenum">
              <a:rPr lang="da-DK" smtClean="0"/>
              <a:t>4</a:t>
            </a:fld>
            <a:endParaRPr lang="da-DK" dirty="0"/>
          </a:p>
        </p:txBody>
      </p:sp>
      <p:sp>
        <p:nvSpPr>
          <p:cNvPr id="9" name="Tekstfelt 8">
            <a:extLst>
              <a:ext uri="{FF2B5EF4-FFF2-40B4-BE49-F238E27FC236}">
                <a16:creationId xmlns:a16="http://schemas.microsoft.com/office/drawing/2014/main" id="{CECE2A71-DE33-440D-95F7-6038E184E65F}"/>
              </a:ext>
            </a:extLst>
          </p:cNvPr>
          <p:cNvSpPr txBox="1"/>
          <p:nvPr/>
        </p:nvSpPr>
        <p:spPr>
          <a:xfrm>
            <a:off x="4836796" y="2259121"/>
            <a:ext cx="4128611" cy="3139321"/>
          </a:xfrm>
          <a:prstGeom prst="rect">
            <a:avLst/>
          </a:prstGeom>
          <a:noFill/>
        </p:spPr>
        <p:txBody>
          <a:bodyPr wrap="square" rtlCol="0">
            <a:spAutoFit/>
          </a:bodyPr>
          <a:lstStyle/>
          <a:p>
            <a:r>
              <a:rPr lang="da-DK" sz="825" b="1" dirty="0">
                <a:latin typeface="+mj-lt"/>
              </a:rPr>
              <a:t>Let transport</a:t>
            </a:r>
          </a:p>
          <a:p>
            <a:r>
              <a:rPr lang="da-DK" sz="825" dirty="0">
                <a:latin typeface="+mj-lt"/>
              </a:rPr>
              <a:t>Når de planlagte indsatser er gennemført i 2030, forventes person- og varebiler stadig at fylde i Albertslund klimaregnskab, mens de i 2050 forventes at være klimaneutrale. </a:t>
            </a:r>
            <a:r>
              <a:rPr lang="da-DK" sz="825" dirty="0">
                <a:latin typeface="+mj-lt"/>
                <a:ea typeface="Times New Roman" panose="02020603050405020304" pitchFamily="18" charset="0"/>
                <a:cs typeface="Times New Roman" panose="02020603050405020304" pitchFamily="18" charset="0"/>
              </a:rPr>
              <a:t>Nationalt er der endnu ikke opsat mål for </a:t>
            </a:r>
            <a:r>
              <a:rPr lang="da-DK" sz="825" dirty="0">
                <a:latin typeface="+mj-lt"/>
              </a:rPr>
              <a:t>reduktion i CO</a:t>
            </a:r>
            <a:r>
              <a:rPr lang="da-DK" sz="825" baseline="-25000" dirty="0">
                <a:latin typeface="+mj-lt"/>
              </a:rPr>
              <a:t>2 </a:t>
            </a:r>
            <a:r>
              <a:rPr lang="da-DK" sz="825" dirty="0">
                <a:latin typeface="+mj-lt"/>
              </a:rPr>
              <a:t>-udledningen for vejtransport. Fortsætter vi som i dag, vil kun 9% af person- og varebiler være eldrevne i 2030. Skal den nationale 70% målsætning for CO</a:t>
            </a:r>
            <a:r>
              <a:rPr lang="da-DK" sz="825" baseline="-25000" dirty="0">
                <a:latin typeface="+mj-lt"/>
              </a:rPr>
              <a:t>2 </a:t>
            </a:r>
            <a:r>
              <a:rPr lang="da-DK" sz="825" dirty="0">
                <a:latin typeface="+mj-lt"/>
              </a:rPr>
              <a:t>-udledningen nås i 2030, må vi forvente en langt større andel elbiler. I tiltagsscenariet regner vi derfor med 35% elbiler i 2030 og forventer nationale rammevilkår, der understøtter dette som minimum. </a:t>
            </a:r>
          </a:p>
          <a:p>
            <a:endParaRPr lang="da-DK" sz="825" dirty="0">
              <a:latin typeface="+mj-lt"/>
            </a:endParaRPr>
          </a:p>
          <a:p>
            <a:r>
              <a:rPr lang="da-DK" sz="825" b="1" dirty="0">
                <a:latin typeface="+mj-lt"/>
              </a:rPr>
              <a:t>Tung transport og fly</a:t>
            </a:r>
          </a:p>
          <a:p>
            <a:r>
              <a:rPr lang="da-DK" sz="825" dirty="0">
                <a:latin typeface="+mj-lt"/>
              </a:rPr>
              <a:t>Med de nuværende rammevilkår vil tung transport fortsat udgøre en betydelig CO</a:t>
            </a:r>
            <a:r>
              <a:rPr lang="da-DK" sz="825" baseline="-25000" dirty="0">
                <a:latin typeface="+mj-lt"/>
              </a:rPr>
              <a:t>2 </a:t>
            </a:r>
            <a:r>
              <a:rPr lang="da-DK" sz="825" dirty="0">
                <a:latin typeface="+mj-lt"/>
              </a:rPr>
              <a:t>–udledning i 2050. Folketinget har endnu ikke fastlagt reduktionstiltag for tung transport, men hvis det antages, at rammevilkårene ændres, så tung transport reducerer sin CO</a:t>
            </a:r>
            <a:r>
              <a:rPr lang="da-DK" sz="825" baseline="-25000" dirty="0">
                <a:latin typeface="+mj-lt"/>
              </a:rPr>
              <a:t>2 </a:t>
            </a:r>
            <a:r>
              <a:rPr lang="da-DK" sz="825" dirty="0">
                <a:latin typeface="+mj-lt"/>
              </a:rPr>
              <a:t>–udledning med 30% i perioden 2030-2050, vil Albertslunds CO</a:t>
            </a:r>
            <a:r>
              <a:rPr lang="da-DK" sz="825" baseline="-25000" dirty="0">
                <a:latin typeface="+mj-lt"/>
              </a:rPr>
              <a:t>2 </a:t>
            </a:r>
            <a:r>
              <a:rPr lang="da-DK" sz="825" dirty="0">
                <a:latin typeface="+mj-lt"/>
              </a:rPr>
              <a:t>–udledning i 2050 være 6340 ton lavere. </a:t>
            </a:r>
          </a:p>
          <a:p>
            <a:endParaRPr lang="da-DK" sz="825" dirty="0">
              <a:latin typeface="+mj-lt"/>
            </a:endParaRPr>
          </a:p>
          <a:p>
            <a:r>
              <a:rPr lang="da-DK" sz="825" dirty="0">
                <a:latin typeface="+mj-lt"/>
              </a:rPr>
              <a:t>Den nationale 70%- målsætning i 2030 omfatter ikke udenrigsfly, som derfor ikke er med i de forrige figurer, hvor kun indenrigsfly indgår. Når vi har valgt at medtage udenrigsfly her, er det for at vise, at flytransport har en væsentlig CO</a:t>
            </a:r>
            <a:r>
              <a:rPr lang="da-DK" sz="825" baseline="-25000" dirty="0">
                <a:latin typeface="+mj-lt"/>
              </a:rPr>
              <a:t>2 </a:t>
            </a:r>
            <a:r>
              <a:rPr lang="da-DK" sz="825" dirty="0">
                <a:latin typeface="+mj-lt"/>
              </a:rPr>
              <a:t>-udledning, der uden nye tiltag forventes at vokse. Opgørelsen af flytransport er baseret på regionale data fordelt på indbyggertal i kommunen og er derfor ikke specifik for borgernes flyvaner i Albertslund. </a:t>
            </a:r>
          </a:p>
          <a:p>
            <a:endParaRPr lang="da-DK" sz="825" dirty="0">
              <a:latin typeface="+mj-lt"/>
            </a:endParaRPr>
          </a:p>
        </p:txBody>
      </p:sp>
      <p:sp>
        <p:nvSpPr>
          <p:cNvPr id="3" name="Rektangel 2">
            <a:extLst>
              <a:ext uri="{FF2B5EF4-FFF2-40B4-BE49-F238E27FC236}">
                <a16:creationId xmlns:a16="http://schemas.microsoft.com/office/drawing/2014/main" id="{9ADD3AA6-CD2A-4964-A23C-D2C19FDE4DEB}"/>
              </a:ext>
            </a:extLst>
          </p:cNvPr>
          <p:cNvSpPr/>
          <p:nvPr/>
        </p:nvSpPr>
        <p:spPr>
          <a:xfrm>
            <a:off x="1964933" y="5644756"/>
            <a:ext cx="4299734" cy="403957"/>
          </a:xfrm>
          <a:prstGeom prst="rect">
            <a:avLst/>
          </a:prstGeom>
        </p:spPr>
        <p:txBody>
          <a:bodyPr wrap="square">
            <a:spAutoFit/>
          </a:bodyPr>
          <a:lstStyle/>
          <a:p>
            <a:pPr marL="459105">
              <a:spcAft>
                <a:spcPts val="750"/>
              </a:spcAft>
            </a:pPr>
            <a:r>
              <a:rPr lang="da-DK" sz="675" dirty="0">
                <a:latin typeface="+mj-lt"/>
                <a:ea typeface="Times New Roman" panose="02020603050405020304" pitchFamily="18" charset="0"/>
                <a:cs typeface="Times New Roman" panose="02020603050405020304" pitchFamily="18" charset="0"/>
              </a:rPr>
              <a:t>Figuren viser hvor CO</a:t>
            </a:r>
            <a:r>
              <a:rPr lang="da-DK" sz="675" baseline="-25000" dirty="0">
                <a:latin typeface="+mj-lt"/>
                <a:ea typeface="Times New Roman" panose="02020603050405020304" pitchFamily="18" charset="0"/>
                <a:cs typeface="Times New Roman" panose="02020603050405020304" pitchFamily="18" charset="0"/>
              </a:rPr>
              <a:t>2</a:t>
            </a:r>
            <a:r>
              <a:rPr lang="da-DK" sz="675" dirty="0">
                <a:latin typeface="+mj-lt"/>
                <a:ea typeface="Times New Roman" panose="02020603050405020304" pitchFamily="18" charset="0"/>
                <a:cs typeface="Times New Roman" panose="02020603050405020304" pitchFamily="18" charset="0"/>
              </a:rPr>
              <a:t>-udledning forventes at komme fra i 2030 og 2050, når klimaindsatserne er gennemført. Udledningen er fordelt på undersektorer og angår Albertslund som geografisk område. </a:t>
            </a:r>
          </a:p>
        </p:txBody>
      </p:sp>
      <p:graphicFrame>
        <p:nvGraphicFramePr>
          <p:cNvPr id="15" name="Diagram 14">
            <a:extLst>
              <a:ext uri="{FF2B5EF4-FFF2-40B4-BE49-F238E27FC236}">
                <a16:creationId xmlns:a16="http://schemas.microsoft.com/office/drawing/2014/main" id="{7EB9FA6C-22BD-418A-A4EF-4E3D81D33FDF}"/>
              </a:ext>
            </a:extLst>
          </p:cNvPr>
          <p:cNvGraphicFramePr/>
          <p:nvPr/>
        </p:nvGraphicFramePr>
        <p:xfrm>
          <a:off x="529590" y="2216308"/>
          <a:ext cx="3777616" cy="33601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felt 7">
            <a:extLst>
              <a:ext uri="{FF2B5EF4-FFF2-40B4-BE49-F238E27FC236}">
                <a16:creationId xmlns:a16="http://schemas.microsoft.com/office/drawing/2014/main" id="{B1571749-13EE-4DAA-B34A-C0D085E28714}"/>
              </a:ext>
            </a:extLst>
          </p:cNvPr>
          <p:cNvSpPr txBox="1"/>
          <p:nvPr/>
        </p:nvSpPr>
        <p:spPr>
          <a:xfrm>
            <a:off x="289000" y="1724267"/>
            <a:ext cx="7139341" cy="219291"/>
          </a:xfrm>
          <a:prstGeom prst="rect">
            <a:avLst/>
          </a:prstGeom>
          <a:noFill/>
        </p:spPr>
        <p:txBody>
          <a:bodyPr wrap="square" rtlCol="0">
            <a:spAutoFit/>
          </a:bodyPr>
          <a:lstStyle/>
          <a:p>
            <a:r>
              <a:rPr lang="da-DK" sz="825" dirty="0">
                <a:latin typeface="+mj-lt"/>
              </a:rPr>
              <a:t>Figuren viser hvor CO</a:t>
            </a:r>
            <a:r>
              <a:rPr lang="da-DK" sz="825" baseline="-25000" dirty="0">
                <a:latin typeface="+mj-lt"/>
              </a:rPr>
              <a:t>2 </a:t>
            </a:r>
            <a:r>
              <a:rPr lang="da-DK" sz="825" dirty="0">
                <a:latin typeface="+mj-lt"/>
              </a:rPr>
              <a:t>–udledningen i Albertslund kommer fra, når klimaplanens indsatser er gennemført i 2030 og 2050. </a:t>
            </a:r>
          </a:p>
        </p:txBody>
      </p:sp>
      <p:sp>
        <p:nvSpPr>
          <p:cNvPr id="11" name="Rektangel: afrundede hjørner 10">
            <a:extLst>
              <a:ext uri="{FF2B5EF4-FFF2-40B4-BE49-F238E27FC236}">
                <a16:creationId xmlns:a16="http://schemas.microsoft.com/office/drawing/2014/main" id="{D1F64BFA-1AC3-43FD-A0A9-FF40118260AF}"/>
              </a:ext>
            </a:extLst>
          </p:cNvPr>
          <p:cNvSpPr/>
          <p:nvPr/>
        </p:nvSpPr>
        <p:spPr>
          <a:xfrm>
            <a:off x="2885304" y="2385829"/>
            <a:ext cx="1328758" cy="885686"/>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675" b="1" dirty="0">
                <a:solidFill>
                  <a:schemeClr val="tx1"/>
                </a:solidFill>
                <a:latin typeface="+mj-lt"/>
                <a:ea typeface="Times New Roman" panose="02020603050405020304" pitchFamily="18" charset="0"/>
                <a:cs typeface="Times New Roman" panose="02020603050405020304" pitchFamily="18" charset="0"/>
              </a:rPr>
              <a:t>2050 manko</a:t>
            </a:r>
          </a:p>
          <a:p>
            <a:r>
              <a:rPr lang="da-DK" sz="675" dirty="0">
                <a:solidFill>
                  <a:schemeClr val="tx1"/>
                </a:solidFill>
                <a:latin typeface="+mj-lt"/>
                <a:ea typeface="Times New Roman" panose="02020603050405020304" pitchFamily="18" charset="0"/>
                <a:cs typeface="Times New Roman" panose="02020603050405020304" pitchFamily="18" charset="0"/>
              </a:rPr>
              <a:t>I 2050 er mankoen for at opnå klimaneutralitet i Albertslund 26.306 tons </a:t>
            </a:r>
            <a:r>
              <a:rPr lang="da-DK" sz="675" dirty="0">
                <a:solidFill>
                  <a:schemeClr val="tx1"/>
                </a:solidFill>
                <a:latin typeface="+mj-lt"/>
              </a:rPr>
              <a:t>CO</a:t>
            </a:r>
            <a:r>
              <a:rPr lang="da-DK" sz="675" baseline="-25000" dirty="0">
                <a:solidFill>
                  <a:schemeClr val="tx1"/>
                </a:solidFill>
                <a:latin typeface="+mj-lt"/>
              </a:rPr>
              <a:t>2</a:t>
            </a:r>
            <a:r>
              <a:rPr lang="da-DK" sz="675" dirty="0">
                <a:solidFill>
                  <a:schemeClr val="tx1"/>
                </a:solidFill>
                <a:latin typeface="+mj-lt"/>
                <a:ea typeface="Times New Roman" panose="02020603050405020304" pitchFamily="18" charset="0"/>
                <a:cs typeface="Times New Roman" panose="02020603050405020304" pitchFamily="18" charset="0"/>
              </a:rPr>
              <a:t> uden udenrigsfly og 57.918 tons </a:t>
            </a:r>
            <a:r>
              <a:rPr lang="da-DK" sz="675" dirty="0">
                <a:solidFill>
                  <a:schemeClr val="tx1"/>
                </a:solidFill>
                <a:latin typeface="+mj-lt"/>
              </a:rPr>
              <a:t>CO</a:t>
            </a:r>
            <a:r>
              <a:rPr lang="da-DK" sz="675" baseline="-25000" dirty="0">
                <a:solidFill>
                  <a:schemeClr val="tx1"/>
                </a:solidFill>
                <a:latin typeface="+mj-lt"/>
              </a:rPr>
              <a:t>2</a:t>
            </a:r>
            <a:r>
              <a:rPr lang="da-DK" sz="675" dirty="0">
                <a:solidFill>
                  <a:schemeClr val="tx1"/>
                </a:solidFill>
                <a:latin typeface="+mj-lt"/>
                <a:ea typeface="Times New Roman" panose="02020603050405020304" pitchFamily="18" charset="0"/>
                <a:cs typeface="Times New Roman" panose="02020603050405020304" pitchFamily="18" charset="0"/>
              </a:rPr>
              <a:t> med udenrigsfly. Udenrigsfly indgår ikke i de nationale klimamålsætninger.</a:t>
            </a:r>
            <a:endParaRPr lang="da-DK" sz="675" b="1" dirty="0">
              <a:solidFill>
                <a:schemeClr val="tx1"/>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37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D2EB39BA-3718-4801-8864-E70CBAEA5E49}"/>
              </a:ext>
            </a:extLst>
          </p:cNvPr>
          <p:cNvSpPr txBox="1"/>
          <p:nvPr/>
        </p:nvSpPr>
        <p:spPr>
          <a:xfrm>
            <a:off x="231353" y="1306810"/>
            <a:ext cx="7431990" cy="507831"/>
          </a:xfrm>
          <a:prstGeom prst="rect">
            <a:avLst/>
          </a:prstGeom>
          <a:noFill/>
        </p:spPr>
        <p:txBody>
          <a:bodyPr wrap="square" rtlCol="0">
            <a:spAutoFit/>
          </a:bodyPr>
          <a:lstStyle/>
          <a:p>
            <a:r>
              <a:rPr lang="da-DK" sz="2700" dirty="0">
                <a:latin typeface="+mj-lt"/>
              </a:rPr>
              <a:t>Hvilken indflydelse har vi som kommune?</a:t>
            </a:r>
          </a:p>
        </p:txBody>
      </p:sp>
      <p:sp>
        <p:nvSpPr>
          <p:cNvPr id="6" name="Pladsholder til slidenummer 5">
            <a:extLst>
              <a:ext uri="{FF2B5EF4-FFF2-40B4-BE49-F238E27FC236}">
                <a16:creationId xmlns:a16="http://schemas.microsoft.com/office/drawing/2014/main" id="{2CBDBEEB-44BA-4382-A537-FCFF7F165765}"/>
              </a:ext>
            </a:extLst>
          </p:cNvPr>
          <p:cNvSpPr>
            <a:spLocks noGrp="1"/>
          </p:cNvSpPr>
          <p:nvPr>
            <p:ph type="sldNum" sz="quarter" idx="12"/>
          </p:nvPr>
        </p:nvSpPr>
        <p:spPr/>
        <p:txBody>
          <a:bodyPr/>
          <a:lstStyle/>
          <a:p>
            <a:fld id="{D7C2BC1B-B3BC-4AA3-BD4C-6DB9AC5A0549}" type="slidenum">
              <a:rPr lang="da-DK" smtClean="0"/>
              <a:t>5</a:t>
            </a:fld>
            <a:endParaRPr lang="da-DK" dirty="0"/>
          </a:p>
        </p:txBody>
      </p:sp>
      <p:pic>
        <p:nvPicPr>
          <p:cNvPr id="7" name="Billede 6">
            <a:extLst>
              <a:ext uri="{FF2B5EF4-FFF2-40B4-BE49-F238E27FC236}">
                <a16:creationId xmlns:a16="http://schemas.microsoft.com/office/drawing/2014/main" id="{B97217D9-724B-4C21-ADDC-0F19E51A3A6A}"/>
              </a:ext>
            </a:extLst>
          </p:cNvPr>
          <p:cNvPicPr>
            <a:picLocks noChangeAspect="1"/>
          </p:cNvPicPr>
          <p:nvPr/>
        </p:nvPicPr>
        <p:blipFill rotWithShape="1">
          <a:blip r:embed="rId3"/>
          <a:srcRect l="23255"/>
          <a:stretch/>
        </p:blipFill>
        <p:spPr>
          <a:xfrm>
            <a:off x="5578523" y="1787184"/>
            <a:ext cx="3445832" cy="3741672"/>
          </a:xfrm>
          <a:prstGeom prst="rect">
            <a:avLst/>
          </a:prstGeom>
        </p:spPr>
      </p:pic>
      <p:sp>
        <p:nvSpPr>
          <p:cNvPr id="5" name="Tekstfelt 4">
            <a:extLst>
              <a:ext uri="{FF2B5EF4-FFF2-40B4-BE49-F238E27FC236}">
                <a16:creationId xmlns:a16="http://schemas.microsoft.com/office/drawing/2014/main" id="{82F67A6C-48AB-4863-B0AF-5894B396FCF3}"/>
              </a:ext>
            </a:extLst>
          </p:cNvPr>
          <p:cNvSpPr txBox="1"/>
          <p:nvPr/>
        </p:nvSpPr>
        <p:spPr>
          <a:xfrm>
            <a:off x="1057122" y="2013412"/>
            <a:ext cx="4521401" cy="3774110"/>
          </a:xfrm>
          <a:prstGeom prst="rect">
            <a:avLst/>
          </a:prstGeom>
          <a:noFill/>
        </p:spPr>
        <p:txBody>
          <a:bodyPr wrap="square" rtlCol="0">
            <a:spAutoFit/>
          </a:bodyPr>
          <a:lstStyle/>
          <a:p>
            <a:endParaRPr lang="da-DK" sz="825" dirty="0">
              <a:latin typeface="+mj-lt"/>
            </a:endParaRPr>
          </a:p>
          <a:p>
            <a:pPr algn="r"/>
            <a:r>
              <a:rPr lang="da-DK" sz="825" b="1" dirty="0">
                <a:latin typeface="+mj-lt"/>
                <a:cs typeface="Calibri Light" panose="020F0302020204030204" pitchFamily="34" charset="0"/>
              </a:rPr>
              <a:t>I hele kommunens geografi</a:t>
            </a:r>
          </a:p>
          <a:p>
            <a:pPr algn="r"/>
            <a:r>
              <a:rPr lang="da-DK" sz="825" dirty="0">
                <a:latin typeface="+mj-lt"/>
                <a:cs typeface="Calibri Light" panose="020F0302020204030204" pitchFamily="34" charset="0"/>
              </a:rPr>
              <a:t>Som kommune kan vi skabe klimaforankring hos borgere og erhverv i kraft af vores </a:t>
            </a:r>
            <a:r>
              <a:rPr lang="da-DK" sz="825" b="1" dirty="0">
                <a:latin typeface="+mj-lt"/>
                <a:cs typeface="Calibri Light" panose="020F0302020204030204" pitchFamily="34" charset="0"/>
              </a:rPr>
              <a:t>myndighedsrolle</a:t>
            </a:r>
            <a:r>
              <a:rPr lang="da-DK" sz="825" dirty="0">
                <a:latin typeface="+mj-lt"/>
                <a:cs typeface="Calibri Light" panose="020F0302020204030204" pitchFamily="34" charset="0"/>
              </a:rPr>
              <a:t> og ved aktivt </a:t>
            </a:r>
            <a:r>
              <a:rPr lang="da-DK" sz="825" b="1" dirty="0">
                <a:latin typeface="+mj-lt"/>
                <a:cs typeface="Calibri Light" panose="020F0302020204030204" pitchFamily="34" charset="0"/>
              </a:rPr>
              <a:t>samarbejde med foreninger og erhvervsliv</a:t>
            </a:r>
            <a:r>
              <a:rPr lang="da-DK" sz="825" dirty="0">
                <a:latin typeface="+mj-lt"/>
                <a:cs typeface="Calibri Light" panose="020F0302020204030204" pitchFamily="34" charset="0"/>
              </a:rPr>
              <a:t>. </a:t>
            </a:r>
            <a:r>
              <a:rPr lang="da-DK" sz="825" b="1" dirty="0">
                <a:latin typeface="+mj-lt"/>
                <a:cs typeface="Calibri Light" panose="020F0302020204030204" pitchFamily="34" charset="0"/>
              </a:rPr>
              <a:t>Varmeværket </a:t>
            </a:r>
            <a:r>
              <a:rPr lang="da-DK" sz="825" dirty="0">
                <a:latin typeface="+mj-lt"/>
                <a:cs typeface="Calibri Light" panose="020F0302020204030204" pitchFamily="34" charset="0"/>
              </a:rPr>
              <a:t>i Albertslund er kommunalt ejet og dermed har vi en væsentlig indflydelse på </a:t>
            </a:r>
            <a:r>
              <a:rPr lang="da-DK" sz="825" b="1" dirty="0">
                <a:latin typeface="+mj-lt"/>
                <a:cs typeface="Calibri Light" panose="020F0302020204030204" pitchFamily="34" charset="0"/>
              </a:rPr>
              <a:t>varmeproduktionen og -forbruget </a:t>
            </a:r>
            <a:r>
              <a:rPr lang="da-DK" sz="825" dirty="0">
                <a:latin typeface="+mj-lt"/>
                <a:cs typeface="Calibri Light" panose="020F0302020204030204" pitchFamily="34" charset="0"/>
              </a:rPr>
              <a:t>i hele kommunen. Vi har også en vigtig opgave med at </a:t>
            </a:r>
            <a:r>
              <a:rPr lang="da-DK" sz="825" b="1" dirty="0">
                <a:latin typeface="+mj-lt"/>
                <a:cs typeface="Calibri Light" panose="020F0302020204030204" pitchFamily="34" charset="0"/>
              </a:rPr>
              <a:t>fremme bæredygtig mobilitet, byggeri forbrug, genanvendelse og lokal klimatilpasning gennem byudviklingen</a:t>
            </a:r>
            <a:r>
              <a:rPr lang="da-DK" sz="825" dirty="0">
                <a:latin typeface="+mj-lt"/>
                <a:cs typeface="Calibri Light" panose="020F0302020204030204" pitchFamily="34" charset="0"/>
              </a:rPr>
              <a:t>.</a:t>
            </a:r>
          </a:p>
          <a:p>
            <a:endParaRPr lang="da-DK" sz="825" dirty="0">
              <a:latin typeface="+mj-lt"/>
              <a:cs typeface="Calibri Light" panose="020F0302020204030204" pitchFamily="34" charset="0"/>
            </a:endParaRPr>
          </a:p>
          <a:p>
            <a:pPr algn="r"/>
            <a:br>
              <a:rPr lang="da-DK" sz="825" b="1" dirty="0">
                <a:latin typeface="+mj-lt"/>
              </a:rPr>
            </a:br>
            <a:r>
              <a:rPr lang="da-DK" sz="825" b="1" dirty="0">
                <a:latin typeface="+mj-lt"/>
              </a:rPr>
              <a:t>Kommunen som medejer</a:t>
            </a:r>
          </a:p>
          <a:p>
            <a:pPr algn="r"/>
            <a:r>
              <a:rPr lang="da-DK" sz="825" dirty="0">
                <a:latin typeface="+mj-lt"/>
              </a:rPr>
              <a:t>Albertslund er medejer af flere </a:t>
            </a:r>
            <a:r>
              <a:rPr lang="da-DK" sz="825" b="1" dirty="0">
                <a:latin typeface="+mj-lt"/>
              </a:rPr>
              <a:t>vand-, energi- og affaldsselskaber</a:t>
            </a:r>
            <a:r>
              <a:rPr lang="da-DK" sz="825" dirty="0">
                <a:latin typeface="+mj-lt"/>
              </a:rPr>
              <a:t>, hvor vi kan udøve indflydelse på fremtidens sammensætning af brændsler til el og varme, genanvendelse mv. Derudover deltager vi aktivt i en række </a:t>
            </a:r>
            <a:r>
              <a:rPr lang="da-DK" sz="825" b="1" dirty="0">
                <a:latin typeface="+mj-lt"/>
              </a:rPr>
              <a:t>partnerskaber og netværk</a:t>
            </a:r>
            <a:r>
              <a:rPr lang="da-DK" sz="825" dirty="0">
                <a:latin typeface="+mj-lt"/>
              </a:rPr>
              <a:t>, der skubber på udviklingen af sammenhængende </a:t>
            </a:r>
            <a:r>
              <a:rPr lang="da-DK" sz="825" b="1" dirty="0">
                <a:latin typeface="+mj-lt"/>
              </a:rPr>
              <a:t>bæredygtig mobilitet, energiforsyning, offentlige indkøb </a:t>
            </a:r>
            <a:r>
              <a:rPr lang="da-DK" sz="825" dirty="0">
                <a:latin typeface="+mj-lt"/>
              </a:rPr>
              <a:t>mv. Her har vi den måske største direkte påvirkning på klimaet. </a:t>
            </a:r>
          </a:p>
          <a:p>
            <a:pPr algn="r"/>
            <a:endParaRPr lang="da-DK" sz="825" dirty="0">
              <a:latin typeface="+mj-lt"/>
              <a:cs typeface="Calibri Light" panose="020F0302020204030204" pitchFamily="34" charset="0"/>
            </a:endParaRPr>
          </a:p>
          <a:p>
            <a:pPr algn="r"/>
            <a:endParaRPr lang="da-DK" sz="825" dirty="0">
              <a:latin typeface="+mj-lt"/>
              <a:cs typeface="Calibri Light" panose="020F0302020204030204" pitchFamily="34" charset="0"/>
            </a:endParaRPr>
          </a:p>
          <a:p>
            <a:pPr algn="r"/>
            <a:r>
              <a:rPr lang="da-DK" sz="825" b="1" dirty="0">
                <a:latin typeface="+mj-lt"/>
              </a:rPr>
              <a:t>Kommunens egen virksomhed</a:t>
            </a:r>
          </a:p>
          <a:p>
            <a:pPr algn="r"/>
            <a:r>
              <a:rPr lang="da-DK" sz="825" dirty="0">
                <a:latin typeface="+mj-lt"/>
              </a:rPr>
              <a:t>Her har vi direkte indflydelse på </a:t>
            </a:r>
            <a:r>
              <a:rPr lang="da-DK" sz="825" b="1" dirty="0">
                <a:latin typeface="+mj-lt"/>
              </a:rPr>
              <a:t>energiforbrug i kommunale ejendomme, maskinpark og indkøb</a:t>
            </a:r>
            <a:r>
              <a:rPr lang="da-DK" sz="825" dirty="0">
                <a:latin typeface="+mj-lt"/>
              </a:rPr>
              <a:t>. Området udgør kun en mindre del af den samlede klimapåvirkning i Albertslund, men har en vigtig signalværdi, idet vi inspirerer borgerne gennem vores valg og sætter nye standarder for bæredygtig renovering, belysning, genanvendelse mv. Det er også på kommunens arealer, at en stor del af byens afledning af klimatilpasningen i Albertslund finder sted. </a:t>
            </a:r>
          </a:p>
          <a:p>
            <a:endParaRPr lang="da-DK" sz="825" b="1" dirty="0">
              <a:latin typeface="+mj-lt"/>
            </a:endParaRPr>
          </a:p>
          <a:p>
            <a:endParaRPr lang="da-DK" sz="825" dirty="0">
              <a:latin typeface="+mj-lt"/>
            </a:endParaRPr>
          </a:p>
          <a:p>
            <a:r>
              <a:rPr lang="da-DK" sz="825" dirty="0">
                <a:latin typeface="+mj-lt"/>
              </a:rPr>
              <a:t>Klimaplanen har indsatser rettet mod alle tre niveauer, som adresseres i de kommende afsnit.</a:t>
            </a:r>
          </a:p>
        </p:txBody>
      </p:sp>
    </p:spTree>
    <p:extLst>
      <p:ext uri="{BB962C8B-B14F-4D97-AF65-F5344CB8AC3E}">
        <p14:creationId xmlns:p14="http://schemas.microsoft.com/office/powerpoint/2010/main" val="2351825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7D031-1038-4741-A1AD-010F5F01F82C}"/>
              </a:ext>
            </a:extLst>
          </p:cNvPr>
          <p:cNvSpPr>
            <a:spLocks noGrp="1"/>
          </p:cNvSpPr>
          <p:nvPr>
            <p:ph type="title"/>
          </p:nvPr>
        </p:nvSpPr>
        <p:spPr>
          <a:xfrm>
            <a:off x="176314" y="713949"/>
            <a:ext cx="7886700" cy="994172"/>
          </a:xfrm>
        </p:spPr>
        <p:txBody>
          <a:bodyPr>
            <a:normAutofit/>
          </a:bodyPr>
          <a:lstStyle/>
          <a:p>
            <a:r>
              <a:rPr lang="da-DK" sz="2625" dirty="0"/>
              <a:t>Klimaplanens hovedmålsætninger</a:t>
            </a:r>
          </a:p>
        </p:txBody>
      </p:sp>
      <p:graphicFrame>
        <p:nvGraphicFramePr>
          <p:cNvPr id="4" name="Tabel 4">
            <a:extLst>
              <a:ext uri="{FF2B5EF4-FFF2-40B4-BE49-F238E27FC236}">
                <a16:creationId xmlns:a16="http://schemas.microsoft.com/office/drawing/2014/main" id="{CE65EBB2-EFF2-43BE-8B0D-2C0E9AF619A2}"/>
              </a:ext>
            </a:extLst>
          </p:cNvPr>
          <p:cNvGraphicFramePr>
            <a:graphicFrameLocks noGrp="1"/>
          </p:cNvGraphicFramePr>
          <p:nvPr>
            <p:extLst>
              <p:ext uri="{D42A27DB-BD31-4B8C-83A1-F6EECF244321}">
                <p14:modId xmlns:p14="http://schemas.microsoft.com/office/powerpoint/2010/main" val="692494597"/>
              </p:ext>
            </p:extLst>
          </p:nvPr>
        </p:nvGraphicFramePr>
        <p:xfrm>
          <a:off x="0" y="1196753"/>
          <a:ext cx="9143999" cy="5112567"/>
        </p:xfrm>
        <a:graphic>
          <a:graphicData uri="http://schemas.openxmlformats.org/drawingml/2006/table">
            <a:tbl>
              <a:tblPr firstRow="1" bandRow="1">
                <a:tableStyleId>{5C22544A-7EE6-4342-B048-85BDC9FD1C3A}</a:tableStyleId>
              </a:tblPr>
              <a:tblGrid>
                <a:gridCol w="1306540">
                  <a:extLst>
                    <a:ext uri="{9D8B030D-6E8A-4147-A177-3AD203B41FA5}">
                      <a16:colId xmlns:a16="http://schemas.microsoft.com/office/drawing/2014/main" val="2274250539"/>
                    </a:ext>
                  </a:extLst>
                </a:gridCol>
                <a:gridCol w="2536797">
                  <a:extLst>
                    <a:ext uri="{9D8B030D-6E8A-4147-A177-3AD203B41FA5}">
                      <a16:colId xmlns:a16="http://schemas.microsoft.com/office/drawing/2014/main" val="1102275878"/>
                    </a:ext>
                  </a:extLst>
                </a:gridCol>
                <a:gridCol w="2885504">
                  <a:extLst>
                    <a:ext uri="{9D8B030D-6E8A-4147-A177-3AD203B41FA5}">
                      <a16:colId xmlns:a16="http://schemas.microsoft.com/office/drawing/2014/main" val="1404089647"/>
                    </a:ext>
                  </a:extLst>
                </a:gridCol>
                <a:gridCol w="2415158">
                  <a:extLst>
                    <a:ext uri="{9D8B030D-6E8A-4147-A177-3AD203B41FA5}">
                      <a16:colId xmlns:a16="http://schemas.microsoft.com/office/drawing/2014/main" val="3822471124"/>
                    </a:ext>
                  </a:extLst>
                </a:gridCol>
              </a:tblGrid>
              <a:tr h="386285">
                <a:tc>
                  <a:txBody>
                    <a:bodyPr/>
                    <a:lstStyle/>
                    <a:p>
                      <a:endParaRPr lang="da-DK" sz="80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a-DK" sz="1200" dirty="0">
                          <a:solidFill>
                            <a:schemeClr val="tx1"/>
                          </a:solidFill>
                          <a:latin typeface="+mj-lt"/>
                        </a:rPr>
                        <a:t>2020-2025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a-DK" sz="1200" dirty="0">
                          <a:solidFill>
                            <a:schemeClr val="tx1"/>
                          </a:solidFill>
                          <a:latin typeface="+mj-lt"/>
                        </a:rPr>
                        <a:t>2025-2035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a-DK" sz="1200" dirty="0">
                          <a:solidFill>
                            <a:schemeClr val="tx1"/>
                          </a:solidFill>
                          <a:latin typeface="+mj-lt"/>
                        </a:rPr>
                        <a:t>2035-2050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3607010"/>
                  </a:ext>
                </a:extLst>
              </a:tr>
              <a:tr h="957273">
                <a:tc>
                  <a:txBody>
                    <a:bodyPr/>
                    <a:lstStyle/>
                    <a:p>
                      <a:r>
                        <a:rPr lang="da-DK" sz="1100" b="1" dirty="0">
                          <a:solidFill>
                            <a:schemeClr val="tx1"/>
                          </a:solidFill>
                          <a:latin typeface="+mj-lt"/>
                        </a:rPr>
                        <a:t>Klimatilpasning og natur</a:t>
                      </a:r>
                    </a:p>
                    <a:p>
                      <a:endParaRPr lang="da-DK" sz="1100" b="1"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a-DK" sz="800" dirty="0">
                          <a:latin typeface="+mj-lt"/>
                          <a:ea typeface="Times New Roman" panose="02020603050405020304" pitchFamily="18" charset="0"/>
                          <a:cs typeface="Times New Roman" panose="02020603050405020304" pitchFamily="18" charset="0"/>
                        </a:rPr>
                        <a:t>I 2020 er det planlagt, hvordan Albertslund kan sikres til en 15-års hændelse. Der er udarbejdet en skybrudsplan for Albertslund. </a:t>
                      </a:r>
                      <a:r>
                        <a:rPr lang="da-DK" altLang="da-DK" sz="800" kern="1200" dirty="0">
                          <a:solidFill>
                            <a:schemeClr val="dk1"/>
                          </a:solidFill>
                          <a:latin typeface="+mj-lt"/>
                          <a:ea typeface="+mn-ea"/>
                          <a:cs typeface="Arial" panose="020B0604020202020204" pitchFamily="34" charset="0"/>
                        </a:rPr>
                        <a:t>I 2025 er der plantet 200.000 nye træer i Albertslund. </a:t>
                      </a:r>
                      <a:endParaRPr lang="da-DK" sz="80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latin typeface="+mj-lt"/>
                          <a:ea typeface="Times New Roman" panose="02020603050405020304" pitchFamily="18" charset="0"/>
                          <a:cs typeface="Times New Roman" panose="02020603050405020304" pitchFamily="18" charset="0"/>
                        </a:rPr>
                        <a:t>I 2035 er der </a:t>
                      </a:r>
                      <a:r>
                        <a:rPr lang="da-DK" sz="800" dirty="0">
                          <a:latin typeface="+mj-lt"/>
                          <a:ea typeface="Times New Roman" panose="02020603050405020304" pitchFamily="18" charset="0"/>
                          <a:cs typeface="Arial" panose="020B0604020202020204" pitchFamily="34" charset="0"/>
                        </a:rPr>
                        <a:t>etableret skybrudsprojekter, der afværger de for perioden aktuelle oversvømmelsesproblemer.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latin typeface="+mj-lt"/>
                        </a:rPr>
                        <a:t>I 2030 er 20 % af de nuværende græsdækkede kommunalt ejede arealer i Albertslund, der ikke aktivt bruges til sport, omlagt til natur, der understøtter biodiversitet og klimatilpasning. I 2035 er der plantet 500.000 nye træer i Albertslund.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a-DK" sz="800" dirty="0">
                          <a:latin typeface="+mj-lt"/>
                          <a:ea typeface="Times New Roman" panose="02020603050405020304" pitchFamily="18" charset="0"/>
                          <a:cs typeface="Times New Roman" panose="02020603050405020304" pitchFamily="18" charset="0"/>
                        </a:rPr>
                        <a:t>I 2050 er Albertslund fuldt skybrudssikret. </a:t>
                      </a:r>
                    </a:p>
                    <a:p>
                      <a:pPr marL="0" indent="0">
                        <a:buFont typeface="Arial" panose="020B0604020202020204" pitchFamily="34" charset="0"/>
                        <a:buNone/>
                      </a:pPr>
                      <a:r>
                        <a:rPr lang="da-DK" sz="800" dirty="0">
                          <a:latin typeface="+mj-lt"/>
                          <a:ea typeface="Times New Roman" panose="02020603050405020304" pitchFamily="18" charset="0"/>
                          <a:cs typeface="Times New Roman" panose="02020603050405020304" pitchFamily="18" charset="0"/>
                        </a:rPr>
                        <a:t>I 2050 har vegetationen ændret sig markant til mere lysåbne områder og der findes flere nye arter i kommunens naturområder og enkelte, gamle arter, der før har levet i kommunen, er vendt tilbage.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453692"/>
                  </a:ext>
                </a:extLst>
              </a:tr>
              <a:tr h="577528">
                <a:tc>
                  <a:txBody>
                    <a:bodyPr/>
                    <a:lstStyle/>
                    <a:p>
                      <a:r>
                        <a:rPr lang="da-DK" sz="1100" b="1" dirty="0">
                          <a:solidFill>
                            <a:schemeClr val="tx1"/>
                          </a:solidFill>
                          <a:latin typeface="+mj-lt"/>
                        </a:rPr>
                        <a:t>Mobilitet</a:t>
                      </a:r>
                    </a:p>
                    <a:p>
                      <a:endParaRPr lang="da-DK" sz="1100" b="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Arial" panose="020B0604020202020204" pitchFamily="34" charset="0"/>
                        <a:buNone/>
                      </a:pPr>
                      <a:r>
                        <a:rPr lang="da-DK" sz="800" dirty="0">
                          <a:latin typeface="+mj-lt"/>
                        </a:rPr>
                        <a:t>I 2025 er udledningen af CO</a:t>
                      </a:r>
                      <a:r>
                        <a:rPr lang="da-DK" sz="800" baseline="-25000" dirty="0">
                          <a:latin typeface="+mj-lt"/>
                        </a:rPr>
                        <a:t>2</a:t>
                      </a:r>
                      <a:r>
                        <a:rPr lang="da-DK" sz="800" dirty="0">
                          <a:latin typeface="+mj-lt"/>
                        </a:rPr>
                        <a:t> fra vejgående lokal transport</a:t>
                      </a:r>
                      <a:r>
                        <a:rPr lang="da-DK" sz="800" kern="1200" dirty="0">
                          <a:solidFill>
                            <a:schemeClr val="dk1"/>
                          </a:solidFill>
                          <a:latin typeface="+mj-lt"/>
                          <a:ea typeface="+mn-ea"/>
                          <a:cs typeface="+mn-cs"/>
                        </a:rPr>
                        <a:t> ekskl. motorveje reduceret med </a:t>
                      </a:r>
                      <a:r>
                        <a:rPr lang="da-DK" sz="800" dirty="0">
                          <a:latin typeface="+mj-lt"/>
                        </a:rPr>
                        <a:t>15% ift. 2017, hvor udledningen var 3.700 t. </a:t>
                      </a:r>
                      <a:r>
                        <a:rPr lang="da-DK" sz="800" kern="1200" dirty="0">
                          <a:solidFill>
                            <a:schemeClr val="dk1"/>
                          </a:solidFill>
                          <a:latin typeface="+mj-lt"/>
                          <a:ea typeface="+mn-ea"/>
                          <a:cs typeface="+mn-cs"/>
                        </a:rPr>
                        <a:t>CO</a:t>
                      </a:r>
                      <a:r>
                        <a:rPr lang="da-DK" sz="800" kern="1200" baseline="-25000" dirty="0">
                          <a:solidFill>
                            <a:schemeClr val="dk1"/>
                          </a:solidFill>
                          <a:latin typeface="+mj-lt"/>
                          <a:ea typeface="+mn-ea"/>
                          <a:cs typeface="+mn-cs"/>
                        </a:rPr>
                        <a:t>2</a:t>
                      </a:r>
                      <a:r>
                        <a:rPr lang="da-DK" sz="800" dirty="0">
                          <a:latin typeface="+mj-lt"/>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latin typeface="+mj-lt"/>
                          <a:ea typeface="Times New Roman" panose="02020603050405020304" pitchFamily="18" charset="0"/>
                          <a:cs typeface="Times New Roman" panose="02020603050405020304" pitchFamily="18" charset="0"/>
                        </a:rPr>
                        <a:t>I 2030 er udledningen af </a:t>
                      </a:r>
                      <a:r>
                        <a:rPr lang="da-DK" sz="800" dirty="0">
                          <a:latin typeface="+mj-lt"/>
                        </a:rPr>
                        <a:t>CO</a:t>
                      </a:r>
                      <a:r>
                        <a:rPr lang="da-DK" sz="800" baseline="-25000" dirty="0">
                          <a:latin typeface="+mj-lt"/>
                        </a:rPr>
                        <a:t>2</a:t>
                      </a:r>
                      <a:r>
                        <a:rPr lang="da-DK" sz="800" dirty="0">
                          <a:latin typeface="+mj-lt"/>
                          <a:ea typeface="Times New Roman" panose="02020603050405020304" pitchFamily="18" charset="0"/>
                          <a:cs typeface="Times New Roman" panose="02020603050405020304" pitchFamily="18" charset="0"/>
                        </a:rPr>
                        <a:t> fra vejgående transport inkl. motorveje reduceret med 35% ift. 2017. </a:t>
                      </a:r>
                      <a:r>
                        <a:rPr lang="da-DK" sz="800" kern="1200" dirty="0">
                          <a:solidFill>
                            <a:schemeClr val="dk1"/>
                          </a:solidFill>
                          <a:latin typeface="+mj-lt"/>
                          <a:ea typeface="+mn-ea"/>
                          <a:cs typeface="+mn-cs"/>
                        </a:rPr>
                        <a:t>For den samlede transportsektor er målet 30% CO</a:t>
                      </a:r>
                      <a:r>
                        <a:rPr lang="da-DK" sz="800" kern="1200" baseline="-25000" dirty="0">
                          <a:solidFill>
                            <a:schemeClr val="dk1"/>
                          </a:solidFill>
                          <a:latin typeface="+mj-lt"/>
                          <a:ea typeface="+mn-ea"/>
                          <a:cs typeface="+mn-cs"/>
                        </a:rPr>
                        <a:t>2 </a:t>
                      </a:r>
                      <a:r>
                        <a:rPr lang="da-DK" sz="800" kern="1200" dirty="0">
                          <a:solidFill>
                            <a:schemeClr val="dk1"/>
                          </a:solidFill>
                          <a:latin typeface="+mj-lt"/>
                          <a:ea typeface="+mn-ea"/>
                          <a:cs typeface="+mn-cs"/>
                        </a:rPr>
                        <a:t>–reduktion i 2030. </a:t>
                      </a:r>
                      <a:r>
                        <a:rPr lang="da-DK" sz="800" kern="1200" dirty="0">
                          <a:solidFill>
                            <a:schemeClr val="dk1"/>
                          </a:solidFill>
                          <a:latin typeface="+mj-lt"/>
                          <a:ea typeface="Times New Roman" panose="02020603050405020304" pitchFamily="18" charset="0"/>
                          <a:cs typeface="Times New Roman" panose="02020603050405020304" pitchFamily="18" charset="0"/>
                        </a:rPr>
                        <a:t>Der tages højde for befolkningstilvækst. </a:t>
                      </a:r>
                      <a:endParaRPr lang="da-DK" sz="800" kern="1200" dirty="0">
                        <a:solidFill>
                          <a:schemeClr val="dk1"/>
                        </a:solidFill>
                        <a:latin typeface="+mj-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a-DK" sz="800" dirty="0">
                          <a:latin typeface="+mj-lt"/>
                        </a:rPr>
                        <a:t>I 2050 er transportsektoren </a:t>
                      </a:r>
                      <a:r>
                        <a:rPr lang="da-DK" sz="800" kern="1200" dirty="0">
                          <a:solidFill>
                            <a:schemeClr val="dk1"/>
                          </a:solidFill>
                          <a:latin typeface="+mj-lt"/>
                          <a:ea typeface="+mn-ea"/>
                          <a:cs typeface="+mn-cs"/>
                        </a:rPr>
                        <a:t>CO</a:t>
                      </a:r>
                      <a:r>
                        <a:rPr lang="da-DK" sz="800" kern="1200" baseline="-25000" dirty="0">
                          <a:solidFill>
                            <a:schemeClr val="dk1"/>
                          </a:solidFill>
                          <a:latin typeface="+mj-lt"/>
                          <a:ea typeface="+mn-ea"/>
                          <a:cs typeface="+mn-cs"/>
                        </a:rPr>
                        <a:t>2 </a:t>
                      </a:r>
                      <a:r>
                        <a:rPr lang="da-DK" sz="800" kern="1200" dirty="0">
                          <a:solidFill>
                            <a:schemeClr val="dk1"/>
                          </a:solidFill>
                          <a:latin typeface="+mj-lt"/>
                          <a:ea typeface="+mn-ea"/>
                          <a:cs typeface="+mn-cs"/>
                        </a:rPr>
                        <a:t>–neutral.</a:t>
                      </a:r>
                      <a:endParaRPr lang="da-DK" sz="800" dirty="0">
                        <a:solidFill>
                          <a:schemeClr val="tx1"/>
                        </a:solidFill>
                        <a:highlight>
                          <a:srgbClr val="FFFF00"/>
                        </a:highlight>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646432"/>
                  </a:ext>
                </a:extLst>
              </a:tr>
              <a:tr h="592634">
                <a:tc>
                  <a:txBody>
                    <a:bodyPr/>
                    <a:lstStyle/>
                    <a:p>
                      <a:r>
                        <a:rPr lang="da-DK" sz="1100" b="1" dirty="0">
                          <a:solidFill>
                            <a:schemeClr val="tx1"/>
                          </a:solidFill>
                          <a:latin typeface="+mj-lt"/>
                        </a:rPr>
                        <a:t>Genanvendelse og ressourcer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latin typeface="+mj-lt"/>
                        </a:rPr>
                        <a:t>I 2025 er mængden af genanvendeligt affald i kommunens restaffald reduceret med 50 % ift. 2018</a:t>
                      </a:r>
                      <a:r>
                        <a:rPr lang="da-DK" sz="800" dirty="0">
                          <a:solidFill>
                            <a:schemeClr val="tx1"/>
                          </a:solidFill>
                          <a:latin typeface="+mj-lt"/>
                        </a:rPr>
                        <a:t>, </a:t>
                      </a:r>
                      <a:r>
                        <a:rPr lang="da-DK" sz="800" kern="1200" dirty="0">
                          <a:solidFill>
                            <a:schemeClr val="dk1"/>
                          </a:solidFill>
                          <a:latin typeface="+mj-lt"/>
                          <a:ea typeface="Times New Roman" panose="02020603050405020304" pitchFamily="18" charset="0"/>
                          <a:cs typeface="Times New Roman" panose="02020603050405020304" pitchFamily="18" charset="0"/>
                        </a:rPr>
                        <a:t>hvor de genanvendelige ressourcer udgjorde halvdelen af restaffaldet. </a:t>
                      </a:r>
                      <a:endParaRPr lang="da-DK" sz="800" dirty="0">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latin typeface="+mj-lt"/>
                          <a:ea typeface="Times New Roman" panose="02020603050405020304" pitchFamily="18" charset="0"/>
                          <a:cs typeface="Times New Roman" panose="02020603050405020304" pitchFamily="18" charset="0"/>
                        </a:rPr>
                        <a:t>I 2035 er mængden af genanvendeligt affald i kommunens restaffald reduceret med 50 % i forhold til 2025. </a:t>
                      </a:r>
                      <a:r>
                        <a:rPr lang="da-DK" sz="800" kern="1200" dirty="0">
                          <a:solidFill>
                            <a:schemeClr val="dk1"/>
                          </a:solidFill>
                          <a:latin typeface="+mj-lt"/>
                          <a:ea typeface="+mn-ea"/>
                          <a:cs typeface="+mn-cs"/>
                        </a:rPr>
                        <a:t>Dermed opnås 67 % genanvendelse ift. 2018.</a:t>
                      </a:r>
                      <a:endParaRPr lang="da-DK" sz="800" dirty="0">
                        <a:latin typeface="+mj-lt"/>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latin typeface="+mj-lt"/>
                          <a:ea typeface="Times New Roman" panose="02020603050405020304" pitchFamily="18" charset="0"/>
                          <a:cs typeface="Times New Roman" panose="02020603050405020304" pitchFamily="18" charset="0"/>
                        </a:rPr>
                        <a:t>I 2050 er Albertslund en affaldsfri kommune og al affaldsindsamling og håndtering i og fra Albertslund er </a:t>
                      </a:r>
                      <a:r>
                        <a:rPr lang="da-DK" sz="800" kern="1200" dirty="0">
                          <a:solidFill>
                            <a:schemeClr val="dk1"/>
                          </a:solidFill>
                          <a:latin typeface="+mj-lt"/>
                          <a:ea typeface="+mn-ea"/>
                          <a:cs typeface="+mn-cs"/>
                        </a:rPr>
                        <a:t>CO</a:t>
                      </a:r>
                      <a:r>
                        <a:rPr lang="da-DK" sz="800" kern="1200" baseline="-25000" dirty="0">
                          <a:solidFill>
                            <a:schemeClr val="dk1"/>
                          </a:solidFill>
                          <a:latin typeface="+mj-lt"/>
                          <a:ea typeface="+mn-ea"/>
                          <a:cs typeface="+mn-cs"/>
                        </a:rPr>
                        <a:t>2 </a:t>
                      </a:r>
                      <a:r>
                        <a:rPr lang="da-DK" sz="800" kern="1200" dirty="0">
                          <a:solidFill>
                            <a:schemeClr val="dk1"/>
                          </a:solidFill>
                          <a:latin typeface="+mj-lt"/>
                          <a:ea typeface="+mn-ea"/>
                          <a:cs typeface="+mn-cs"/>
                        </a:rPr>
                        <a:t>–neutralt.</a:t>
                      </a:r>
                      <a:endParaRPr lang="da-DK" sz="800" dirty="0">
                        <a:latin typeface="+mj-lt"/>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6055205"/>
                  </a:ext>
                </a:extLst>
              </a:tr>
              <a:tr h="723013">
                <a:tc>
                  <a:txBody>
                    <a:bodyPr/>
                    <a:lstStyle/>
                    <a:p>
                      <a:r>
                        <a:rPr lang="da-DK" sz="1100" b="1" dirty="0">
                          <a:solidFill>
                            <a:schemeClr val="tx1"/>
                          </a:solidFill>
                          <a:latin typeface="+mj-lt"/>
                        </a:rPr>
                        <a:t>Energi</a:t>
                      </a:r>
                    </a:p>
                    <a:p>
                      <a:endParaRPr lang="da-DK" sz="1100" b="1"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a-DK" sz="800" dirty="0">
                          <a:latin typeface="+mj-lt"/>
                        </a:rPr>
                        <a:t>I 2025 er udledningen af </a:t>
                      </a:r>
                      <a:r>
                        <a:rPr lang="da-DK" sz="800" kern="1200" dirty="0">
                          <a:solidFill>
                            <a:schemeClr val="dk1"/>
                          </a:solidFill>
                          <a:latin typeface="+mj-lt"/>
                          <a:ea typeface="+mn-ea"/>
                          <a:cs typeface="+mn-cs"/>
                        </a:rPr>
                        <a:t>CO</a:t>
                      </a:r>
                      <a:r>
                        <a:rPr lang="da-DK" sz="800" kern="1200" baseline="-25000" dirty="0">
                          <a:solidFill>
                            <a:schemeClr val="dk1"/>
                          </a:solidFill>
                          <a:latin typeface="+mj-lt"/>
                          <a:ea typeface="+mn-ea"/>
                          <a:cs typeface="+mn-cs"/>
                        </a:rPr>
                        <a:t>2</a:t>
                      </a:r>
                      <a:r>
                        <a:rPr lang="da-DK" sz="800" dirty="0">
                          <a:latin typeface="+mj-lt"/>
                        </a:rPr>
                        <a:t> fra elforbruget reduceret med 88% ift. 2017, hvor udledningen var 25.560 t. </a:t>
                      </a:r>
                      <a:r>
                        <a:rPr lang="da-DK" sz="800" kern="1200" dirty="0">
                          <a:solidFill>
                            <a:schemeClr val="dk1"/>
                          </a:solidFill>
                          <a:latin typeface="+mj-lt"/>
                          <a:ea typeface="+mn-ea"/>
                          <a:cs typeface="+mn-cs"/>
                        </a:rPr>
                        <a:t>CO</a:t>
                      </a:r>
                      <a:r>
                        <a:rPr lang="da-DK" sz="800" kern="1200" baseline="-25000" dirty="0">
                          <a:solidFill>
                            <a:schemeClr val="dk1"/>
                          </a:solidFill>
                          <a:latin typeface="+mj-lt"/>
                          <a:ea typeface="+mn-ea"/>
                          <a:cs typeface="+mn-cs"/>
                        </a:rPr>
                        <a:t>2</a:t>
                      </a:r>
                      <a:r>
                        <a:rPr lang="da-DK" sz="800" dirty="0">
                          <a:latin typeface="+mj-lt"/>
                        </a:rPr>
                        <a:t>. </a:t>
                      </a:r>
                    </a:p>
                    <a:p>
                      <a:r>
                        <a:rPr lang="da-DK" sz="800" dirty="0">
                          <a:latin typeface="+mj-lt"/>
                        </a:rPr>
                        <a:t>I 2025 er fjernvarmen CO</a:t>
                      </a:r>
                      <a:r>
                        <a:rPr lang="da-DK" sz="800" baseline="-25000" dirty="0">
                          <a:latin typeface="+mj-lt"/>
                        </a:rPr>
                        <a:t>2</a:t>
                      </a:r>
                      <a:r>
                        <a:rPr lang="da-DK" sz="800" dirty="0">
                          <a:latin typeface="+mj-lt"/>
                        </a:rPr>
                        <a:t> neutral i overensstemmelse med VEKS mål. </a:t>
                      </a:r>
                      <a:endParaRPr lang="da-DK" sz="80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latin typeface="+mj-lt"/>
                        </a:rPr>
                        <a:t>I 2026 er lavtemperaturfjernvarme indført. I 2030 er elforsyningen </a:t>
                      </a:r>
                      <a:r>
                        <a:rPr lang="da-DK" sz="800" kern="1200" dirty="0">
                          <a:solidFill>
                            <a:schemeClr val="dk1"/>
                          </a:solidFill>
                          <a:latin typeface="+mj-lt"/>
                          <a:ea typeface="+mn-ea"/>
                          <a:cs typeface="+mn-cs"/>
                        </a:rPr>
                        <a:t>CO</a:t>
                      </a:r>
                      <a:r>
                        <a:rPr lang="da-DK" sz="800" kern="1200" baseline="-25000" dirty="0">
                          <a:solidFill>
                            <a:schemeClr val="dk1"/>
                          </a:solidFill>
                          <a:latin typeface="+mj-lt"/>
                          <a:ea typeface="+mn-ea"/>
                          <a:cs typeface="+mn-cs"/>
                        </a:rPr>
                        <a:t>2 </a:t>
                      </a:r>
                      <a:r>
                        <a:rPr lang="da-DK" sz="800" kern="1200" dirty="0">
                          <a:solidFill>
                            <a:schemeClr val="dk1"/>
                          </a:solidFill>
                          <a:latin typeface="+mj-lt"/>
                          <a:ea typeface="+mn-ea"/>
                          <a:cs typeface="+mn-cs"/>
                        </a:rPr>
                        <a:t>–neutral</a:t>
                      </a:r>
                      <a:r>
                        <a:rPr lang="da-DK" sz="800" kern="1200" dirty="0">
                          <a:solidFill>
                            <a:schemeClr val="tx1"/>
                          </a:solidFill>
                          <a:latin typeface="+mj-lt"/>
                          <a:ea typeface="+mn-ea"/>
                          <a:cs typeface="+mn-cs"/>
                        </a:rPr>
                        <a:t> </a:t>
                      </a:r>
                      <a:r>
                        <a:rPr lang="da-DK" sz="800" dirty="0">
                          <a:latin typeface="+mj-lt"/>
                        </a:rPr>
                        <a:t> i overensstemmelse med nationale fremskrivninger.</a:t>
                      </a:r>
                      <a:r>
                        <a:rPr lang="da-DK" altLang="da-DK" sz="800" b="1" dirty="0">
                          <a:latin typeface="+mj-lt"/>
                          <a:ea typeface="Times New Roman" panose="02020603050405020304" pitchFamily="18" charset="0"/>
                          <a:cs typeface="Arial" panose="020B0604020202020204" pitchFamily="34" charset="0"/>
                        </a:rPr>
                        <a:t> </a:t>
                      </a:r>
                      <a:r>
                        <a:rPr lang="da-DK" sz="800" kern="1200" dirty="0">
                          <a:solidFill>
                            <a:schemeClr val="dk1"/>
                          </a:solidFill>
                          <a:latin typeface="+mj-lt"/>
                          <a:ea typeface="+mn-ea"/>
                          <a:cs typeface="+mn-cs"/>
                        </a:rPr>
                        <a:t>I 2035 er al udebelysning i Albertslund udskiftet til LED. </a:t>
                      </a:r>
                      <a:endParaRPr lang="da-DK" sz="800" kern="1200" dirty="0">
                        <a:solidFill>
                          <a:schemeClr val="tx1"/>
                        </a:solidFill>
                        <a:latin typeface="+mj-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a-DK" sz="80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5196087"/>
                  </a:ext>
                </a:extLst>
              </a:tr>
              <a:tr h="577528">
                <a:tc>
                  <a:txBody>
                    <a:bodyPr/>
                    <a:lstStyle/>
                    <a:p>
                      <a:r>
                        <a:rPr lang="da-DK" sz="1100" b="1" dirty="0">
                          <a:solidFill>
                            <a:schemeClr val="tx1"/>
                          </a:solidFill>
                          <a:latin typeface="+mj-lt"/>
                        </a:rPr>
                        <a:t>Kommunale ejendomme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a-DK" sz="800" dirty="0">
                          <a:latin typeface="+mj-lt"/>
                        </a:rPr>
                        <a:t>I 2025 er udledning af </a:t>
                      </a:r>
                      <a:r>
                        <a:rPr lang="da-DK" sz="800" kern="1200" dirty="0">
                          <a:solidFill>
                            <a:schemeClr val="dk1"/>
                          </a:solidFill>
                          <a:latin typeface="+mj-lt"/>
                          <a:ea typeface="+mn-ea"/>
                          <a:cs typeface="+mn-cs"/>
                        </a:rPr>
                        <a:t>CO</a:t>
                      </a:r>
                      <a:r>
                        <a:rPr lang="da-DK" sz="800" kern="1200" baseline="-25000" dirty="0">
                          <a:solidFill>
                            <a:schemeClr val="dk1"/>
                          </a:solidFill>
                          <a:latin typeface="+mj-lt"/>
                          <a:ea typeface="+mn-ea"/>
                          <a:cs typeface="+mn-cs"/>
                        </a:rPr>
                        <a:t>2</a:t>
                      </a:r>
                      <a:r>
                        <a:rPr lang="da-DK" sz="800" dirty="0">
                          <a:latin typeface="+mj-lt"/>
                        </a:rPr>
                        <a:t> fra de kommunale bygninger reduceret med 91% ift. 2015, svarende til 4.042 t. </a:t>
                      </a:r>
                      <a:r>
                        <a:rPr lang="da-DK" sz="800" kern="1200" dirty="0">
                          <a:solidFill>
                            <a:schemeClr val="dk1"/>
                          </a:solidFill>
                          <a:latin typeface="+mj-lt"/>
                          <a:ea typeface="+mn-ea"/>
                          <a:cs typeface="+mn-cs"/>
                        </a:rPr>
                        <a:t>CO</a:t>
                      </a:r>
                      <a:r>
                        <a:rPr lang="da-DK" sz="800" kern="1200" baseline="-25000" dirty="0">
                          <a:solidFill>
                            <a:schemeClr val="dk1"/>
                          </a:solidFill>
                          <a:latin typeface="+mj-lt"/>
                          <a:ea typeface="+mn-ea"/>
                          <a:cs typeface="+mn-cs"/>
                        </a:rPr>
                        <a:t>2</a:t>
                      </a:r>
                      <a:r>
                        <a:rPr lang="da-DK" sz="800" dirty="0">
                          <a:latin typeface="+mj-lt"/>
                        </a:rPr>
                        <a:t>.</a:t>
                      </a:r>
                      <a:endParaRPr lang="da-DK" sz="80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latin typeface="+mj-lt"/>
                        </a:rPr>
                        <a:t>I 2030 er Albertslunds kommunale ejendommes energiforbrug CO</a:t>
                      </a:r>
                      <a:r>
                        <a:rPr lang="da-DK" sz="800" baseline="-25000" dirty="0">
                          <a:latin typeface="+mj-lt"/>
                        </a:rPr>
                        <a:t>2 </a:t>
                      </a:r>
                      <a:r>
                        <a:rPr lang="da-DK" sz="800" dirty="0">
                          <a:latin typeface="+mj-lt"/>
                        </a:rPr>
                        <a:t>–neutralt. Al belysning i de kommunale ejendomme er udskiftet til LED og ca. 75% af den kommunale bygningsmasse er energirenoveret.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800" kern="1200" dirty="0">
                        <a:solidFill>
                          <a:schemeClr val="tx1"/>
                        </a:solidFill>
                        <a:latin typeface="+mj-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4161767"/>
                  </a:ext>
                </a:extLst>
              </a:tr>
              <a:tr h="720778">
                <a:tc>
                  <a:txBody>
                    <a:bodyPr/>
                    <a:lstStyle/>
                    <a:p>
                      <a:r>
                        <a:rPr lang="da-DK" sz="1100" b="1" dirty="0">
                          <a:solidFill>
                            <a:schemeClr val="tx1"/>
                          </a:solidFill>
                          <a:latin typeface="+mj-lt"/>
                        </a:rPr>
                        <a:t>Kommunale indkøb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a-DK" sz="800" kern="1200" dirty="0">
                          <a:solidFill>
                            <a:schemeClr val="dk1"/>
                          </a:solidFill>
                          <a:latin typeface="+mj-lt"/>
                          <a:ea typeface="Verdana" panose="020B0604030504040204" pitchFamily="34" charset="0"/>
                          <a:cs typeface="Verdana" panose="020B0604030504040204" pitchFamily="34" charset="0"/>
                        </a:rPr>
                        <a:t>I 2025 er 65% af Albertslund Kommunes indkøb af vaske-plejemidler, forbrugsartikler og møbler miljømærket. I 2018 var 58% af de indkøbte vaske-plejemidler miljømærkede. </a:t>
                      </a:r>
                      <a:endParaRPr lang="da-DK" sz="80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da-DK" sz="800" kern="1200" dirty="0">
                          <a:solidFill>
                            <a:schemeClr val="dk1"/>
                          </a:solidFill>
                          <a:latin typeface="+mj-lt"/>
                          <a:ea typeface="Verdana" panose="020B0604030504040204" pitchFamily="34" charset="0"/>
                          <a:cs typeface="Verdana" panose="020B0604030504040204" pitchFamily="34" charset="0"/>
                        </a:rPr>
                        <a:t>I 2035 er 100% af Albertslund Kommunes indkøb af vaske-plejemidler, forbrugsartikler og møbler miljømærkede. Herudover kan nye varegrupper komme til, når kan opgøres. </a:t>
                      </a:r>
                      <a:r>
                        <a:rPr lang="da-DK" sz="800" b="1" kern="1200" dirty="0">
                          <a:solidFill>
                            <a:schemeClr val="dk1"/>
                          </a:solidFill>
                          <a:latin typeface="+mj-lt"/>
                          <a:ea typeface="Verdana" panose="020B0604030504040204" pitchFamily="34" charset="0"/>
                          <a:cs typeface="Verdana" panose="020B0604030504040204" pitchFamily="34" charset="0"/>
                        </a:rPr>
                        <a:t>Denne forventes ændret til en indsats om indkøb af klimavenlige produkter</a:t>
                      </a:r>
                      <a:endParaRPr lang="da-DK" sz="800" kern="1200" dirty="0">
                        <a:solidFill>
                          <a:schemeClr val="dk1"/>
                        </a:solidFill>
                        <a:latin typeface="+mj-lt"/>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a-DK" sz="80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2781838"/>
                  </a:ext>
                </a:extLst>
              </a:tr>
              <a:tr h="577528">
                <a:tc>
                  <a:txBody>
                    <a:bodyPr/>
                    <a:lstStyle/>
                    <a:p>
                      <a:r>
                        <a:rPr lang="da-DK" sz="1100" b="1" dirty="0">
                          <a:solidFill>
                            <a:schemeClr val="tx1"/>
                          </a:solidFill>
                          <a:latin typeface="+mj-lt"/>
                        </a:rPr>
                        <a:t>Kommunal maskinpark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b="0" kern="1200" dirty="0">
                          <a:solidFill>
                            <a:schemeClr val="dk1"/>
                          </a:solidFill>
                          <a:latin typeface="+mj-lt"/>
                          <a:ea typeface="+mn-ea"/>
                          <a:cs typeface="+mn-cs"/>
                        </a:rPr>
                        <a:t>I 2025 er alle kommunale personbiler og 75% af de kommunale varebiler eldrevne. I dag er halvdelen af personbilerne og 29% af varebilerne eldrevne. </a:t>
                      </a:r>
                      <a:endParaRPr lang="da-DK" sz="800" b="0" dirty="0">
                        <a:latin typeface="+mj-lt"/>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a-DK" sz="800" dirty="0">
                          <a:latin typeface="+mj-lt"/>
                        </a:rPr>
                        <a:t>I 2030 er alle kommunale personbiler og varebiler eldrevne. Alle renovationsvogne kører </a:t>
                      </a:r>
                      <a:r>
                        <a:rPr lang="da-DK" sz="800" kern="1200" dirty="0">
                          <a:solidFill>
                            <a:schemeClr val="dk1"/>
                          </a:solidFill>
                          <a:latin typeface="+mj-lt"/>
                          <a:ea typeface="+mn-ea"/>
                          <a:cs typeface="+mn-cs"/>
                        </a:rPr>
                        <a:t>CO</a:t>
                      </a:r>
                      <a:r>
                        <a:rPr lang="da-DK" sz="800" kern="1200" baseline="-25000" dirty="0">
                          <a:solidFill>
                            <a:schemeClr val="dk1"/>
                          </a:solidFill>
                          <a:latin typeface="+mj-lt"/>
                          <a:ea typeface="+mn-ea"/>
                          <a:cs typeface="+mn-cs"/>
                        </a:rPr>
                        <a:t>2 </a:t>
                      </a:r>
                      <a:r>
                        <a:rPr lang="da-DK" sz="800" kern="1200" dirty="0">
                          <a:solidFill>
                            <a:schemeClr val="dk1"/>
                          </a:solidFill>
                          <a:latin typeface="+mj-lt"/>
                          <a:ea typeface="+mn-ea"/>
                          <a:cs typeface="+mn-cs"/>
                        </a:rPr>
                        <a:t>–neutralt.</a:t>
                      </a:r>
                      <a:endParaRPr lang="da-DK" sz="80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a-DK" sz="80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5879461"/>
                  </a:ext>
                </a:extLst>
              </a:tr>
            </a:tbl>
          </a:graphicData>
        </a:graphic>
      </p:graphicFrame>
      <p:sp>
        <p:nvSpPr>
          <p:cNvPr id="3" name="Pladsholder til slidenummer 2">
            <a:extLst>
              <a:ext uri="{FF2B5EF4-FFF2-40B4-BE49-F238E27FC236}">
                <a16:creationId xmlns:a16="http://schemas.microsoft.com/office/drawing/2014/main" id="{5D66635A-B0ED-4A0F-B204-C6F8A536B540}"/>
              </a:ext>
            </a:extLst>
          </p:cNvPr>
          <p:cNvSpPr>
            <a:spLocks noGrp="1"/>
          </p:cNvSpPr>
          <p:nvPr>
            <p:ph type="sldNum" sz="quarter" idx="12"/>
          </p:nvPr>
        </p:nvSpPr>
        <p:spPr/>
        <p:txBody>
          <a:bodyPr/>
          <a:lstStyle/>
          <a:p>
            <a:fld id="{D7C2BC1B-B3BC-4AA3-BD4C-6DB9AC5A0549}" type="slidenum">
              <a:rPr lang="da-DK" smtClean="0"/>
              <a:t>6</a:t>
            </a:fld>
            <a:endParaRPr lang="da-DK"/>
          </a:p>
        </p:txBody>
      </p:sp>
    </p:spTree>
    <p:extLst>
      <p:ext uri="{BB962C8B-B14F-4D97-AF65-F5344CB8AC3E}">
        <p14:creationId xmlns:p14="http://schemas.microsoft.com/office/powerpoint/2010/main" val="28528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9EAF1-5E26-44BB-85D9-B2338B4DF694}"/>
              </a:ext>
            </a:extLst>
          </p:cNvPr>
          <p:cNvSpPr>
            <a:spLocks noGrp="1"/>
          </p:cNvSpPr>
          <p:nvPr>
            <p:ph type="title"/>
          </p:nvPr>
        </p:nvSpPr>
        <p:spPr/>
        <p:txBody>
          <a:bodyPr/>
          <a:lstStyle/>
          <a:p>
            <a:r>
              <a:rPr lang="da-DK" dirty="0">
                <a:solidFill>
                  <a:schemeClr val="accent1"/>
                </a:solidFill>
                <a:latin typeface="Arial" panose="020B0604020202020204" pitchFamily="34" charset="0"/>
                <a:cs typeface="Arial" panose="020B0604020202020204" pitchFamily="34" charset="0"/>
              </a:rPr>
              <a:t>Forankring af Klimaplanen</a:t>
            </a:r>
          </a:p>
        </p:txBody>
      </p:sp>
      <p:sp>
        <p:nvSpPr>
          <p:cNvPr id="3" name="Pladsholder til indhold 2">
            <a:extLst>
              <a:ext uri="{FF2B5EF4-FFF2-40B4-BE49-F238E27FC236}">
                <a16:creationId xmlns:a16="http://schemas.microsoft.com/office/drawing/2014/main" id="{4DF74C32-582A-4649-B296-267596633E24}"/>
              </a:ext>
            </a:extLst>
          </p:cNvPr>
          <p:cNvSpPr>
            <a:spLocks noGrp="1"/>
          </p:cNvSpPr>
          <p:nvPr>
            <p:ph idx="1"/>
          </p:nvPr>
        </p:nvSpPr>
        <p:spPr/>
        <p:txBody>
          <a:bodyPr/>
          <a:lstStyle/>
          <a:p>
            <a:r>
              <a:rPr lang="da-DK" sz="3200" dirty="0">
                <a:solidFill>
                  <a:schemeClr val="accent1"/>
                </a:solidFill>
              </a:rPr>
              <a:t>Borgerinddragelse </a:t>
            </a:r>
          </a:p>
          <a:p>
            <a:r>
              <a:rPr lang="da-DK" sz="3200" dirty="0">
                <a:solidFill>
                  <a:schemeClr val="accent1"/>
                </a:solidFill>
              </a:rPr>
              <a:t>Politisk forankring</a:t>
            </a:r>
          </a:p>
          <a:p>
            <a:r>
              <a:rPr lang="da-DK" sz="3200" dirty="0">
                <a:solidFill>
                  <a:schemeClr val="accent1"/>
                </a:solidFill>
              </a:rPr>
              <a:t>Forankring i den kommunale forvaltning og drift</a:t>
            </a:r>
          </a:p>
          <a:p>
            <a:r>
              <a:rPr lang="da-DK" sz="3200" dirty="0">
                <a:solidFill>
                  <a:schemeClr val="accent1"/>
                </a:solidFill>
              </a:rPr>
              <a:t>Samarbejde i DK2020 (næsten alle kommuner deltager i klimaplanarbejdet Blandt andet med en række faggrupper)</a:t>
            </a:r>
          </a:p>
        </p:txBody>
      </p:sp>
    </p:spTree>
    <p:extLst>
      <p:ext uri="{BB962C8B-B14F-4D97-AF65-F5344CB8AC3E}">
        <p14:creationId xmlns:p14="http://schemas.microsoft.com/office/powerpoint/2010/main" val="204082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9C9EB-4F8F-4B62-8AE7-E7FDAA90F953}"/>
              </a:ext>
            </a:extLst>
          </p:cNvPr>
          <p:cNvSpPr>
            <a:spLocks noGrp="1"/>
          </p:cNvSpPr>
          <p:nvPr>
            <p:ph type="title"/>
          </p:nvPr>
        </p:nvSpPr>
        <p:spPr/>
        <p:txBody>
          <a:bodyPr>
            <a:normAutofit fontScale="90000"/>
          </a:bodyPr>
          <a:lstStyle/>
          <a:p>
            <a:r>
              <a:rPr lang="da-DK" dirty="0">
                <a:solidFill>
                  <a:schemeClr val="accent1"/>
                </a:solidFill>
                <a:latin typeface="Arial" panose="020B0604020202020204" pitchFamily="34" charset="0"/>
                <a:cs typeface="Arial" panose="020B0604020202020204" pitchFamily="34" charset="0"/>
              </a:rPr>
              <a:t>Initiativer i Albertslund kommune på klimaområdet – kort fortalt</a:t>
            </a:r>
            <a:br>
              <a:rPr lang="da-DK" dirty="0"/>
            </a:br>
            <a:endParaRPr lang="da-DK" dirty="0"/>
          </a:p>
        </p:txBody>
      </p:sp>
      <p:sp>
        <p:nvSpPr>
          <p:cNvPr id="3" name="Pladsholder til indhold 2">
            <a:extLst>
              <a:ext uri="{FF2B5EF4-FFF2-40B4-BE49-F238E27FC236}">
                <a16:creationId xmlns:a16="http://schemas.microsoft.com/office/drawing/2014/main" id="{EB95A2AC-2CC0-472F-AE4A-017D2286CF0F}"/>
              </a:ext>
            </a:extLst>
          </p:cNvPr>
          <p:cNvSpPr>
            <a:spLocks noGrp="1"/>
          </p:cNvSpPr>
          <p:nvPr>
            <p:ph idx="1"/>
          </p:nvPr>
        </p:nvSpPr>
        <p:spPr/>
        <p:txBody>
          <a:bodyPr>
            <a:normAutofit fontScale="85000" lnSpcReduction="20000"/>
          </a:bodyPr>
          <a:lstStyle/>
          <a:p>
            <a:r>
              <a:rPr lang="da-DK" sz="2300" i="0" dirty="0">
                <a:solidFill>
                  <a:schemeClr val="accent1"/>
                </a:solidFill>
                <a:latin typeface="Arial" panose="020B0604020202020204" pitchFamily="34" charset="0"/>
                <a:cs typeface="Arial" panose="020B0604020202020204" pitchFamily="34" charset="0"/>
              </a:rPr>
              <a:t>Den danske målsætning om 70% reduktion af drivhusgasser inden 2030 nødvendiggør en ambitiøs indsats for at nå i mål. Som kommune vil vi med vores klimaplan understøtte den nationale målsætning ved at forberede byen til denne omstilling. En lang række indsatser er nødvendige for at nå målsætningen:</a:t>
            </a:r>
          </a:p>
          <a:p>
            <a:r>
              <a:rPr lang="da-DK" sz="2900" b="1" i="0" dirty="0">
                <a:solidFill>
                  <a:schemeClr val="accent1"/>
                </a:solidFill>
                <a:latin typeface="Arial" panose="020B0604020202020204" pitchFamily="34" charset="0"/>
                <a:cs typeface="Arial" panose="020B0604020202020204" pitchFamily="34" charset="0"/>
              </a:rPr>
              <a:t>Mobilitet</a:t>
            </a:r>
          </a:p>
          <a:p>
            <a:r>
              <a:rPr lang="da-DK" sz="2100" i="0" dirty="0">
                <a:solidFill>
                  <a:schemeClr val="accent1"/>
                </a:solidFill>
                <a:latin typeface="Arial" panose="020B0604020202020204" pitchFamily="34" charset="0"/>
                <a:cs typeface="Arial" panose="020B0604020202020204" pitchFamily="34" charset="0"/>
              </a:rPr>
              <a:t>Transportsektoren er måske den vanskeligste sektor at omstille lokalt – og samtidig den, der påvirker Albertslunds klimaregnskab mest. Vi skal sikre, at ladeinfrastrukturen til en eldreven persontransport er til stede i nærhed til boliger og arbejdspladser, og at den kollektive transport bliver klimaneutral og let tilgængelig. Samtidig understøtter vi, at gående og cyklister har gode vilkår også på tværs af kommuner.</a:t>
            </a:r>
          </a:p>
          <a:p>
            <a:r>
              <a:rPr lang="da-DK" sz="2600" b="1" i="0" dirty="0">
                <a:solidFill>
                  <a:schemeClr val="accent1"/>
                </a:solidFill>
                <a:latin typeface="Arial" panose="020B0604020202020204" pitchFamily="34" charset="0"/>
                <a:cs typeface="Arial" panose="020B0604020202020204" pitchFamily="34" charset="0"/>
              </a:rPr>
              <a:t>Fjernvarmeforsyningen nedbringer energibehovet</a:t>
            </a:r>
          </a:p>
          <a:p>
            <a:r>
              <a:rPr lang="da-DK" sz="2100" i="0" dirty="0">
                <a:solidFill>
                  <a:schemeClr val="accent1"/>
                </a:solidFill>
                <a:latin typeface="Arial" panose="020B0604020202020204" pitchFamily="34" charset="0"/>
                <a:cs typeface="Arial" panose="020B0604020202020204" pitchFamily="34" charset="0"/>
              </a:rPr>
              <a:t>Albertslund fjernvarmeforsyning, forsyner stort set alle husstande i Albertslund. I 2026 skruer Albertslund Forsyning temperaturen i fjernvarmen ned til 60 grader. Strategien for Fjernvarmen giver mulighed for, mere plads til vedvarende energi og samtidig understøtter den byfornyelsen i Albertslund. </a:t>
            </a:r>
          </a:p>
        </p:txBody>
      </p:sp>
      <p:sp>
        <p:nvSpPr>
          <p:cNvPr id="4" name="Pladsholder til slidenummer 3">
            <a:extLst>
              <a:ext uri="{FF2B5EF4-FFF2-40B4-BE49-F238E27FC236}">
                <a16:creationId xmlns:a16="http://schemas.microsoft.com/office/drawing/2014/main" id="{248AE631-4314-4C42-AE4D-B0D7E0ABE6CE}"/>
              </a:ext>
            </a:extLst>
          </p:cNvPr>
          <p:cNvSpPr>
            <a:spLocks noGrp="1"/>
          </p:cNvSpPr>
          <p:nvPr>
            <p:ph type="sldNum" sz="quarter" idx="12"/>
          </p:nvPr>
        </p:nvSpPr>
        <p:spPr/>
        <p:txBody>
          <a:bodyPr/>
          <a:lstStyle/>
          <a:p>
            <a:fld id="{D7C2BC1B-B3BC-4AA3-BD4C-6DB9AC5A0549}" type="slidenum">
              <a:rPr lang="da-DK" smtClean="0"/>
              <a:t>8</a:t>
            </a:fld>
            <a:endParaRPr lang="da-DK"/>
          </a:p>
        </p:txBody>
      </p:sp>
    </p:spTree>
    <p:extLst>
      <p:ext uri="{BB962C8B-B14F-4D97-AF65-F5344CB8AC3E}">
        <p14:creationId xmlns:p14="http://schemas.microsoft.com/office/powerpoint/2010/main" val="377034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9FC96281-8703-494C-8114-7373FCC5B576}"/>
              </a:ext>
            </a:extLst>
          </p:cNvPr>
          <p:cNvSpPr>
            <a:spLocks noGrp="1"/>
          </p:cNvSpPr>
          <p:nvPr>
            <p:ph idx="1"/>
          </p:nvPr>
        </p:nvSpPr>
        <p:spPr>
          <a:xfrm>
            <a:off x="605901" y="836712"/>
            <a:ext cx="8027444" cy="5400600"/>
          </a:xfrm>
        </p:spPr>
        <p:txBody>
          <a:bodyPr>
            <a:noAutofit/>
          </a:bodyPr>
          <a:lstStyle/>
          <a:p>
            <a:pPr marL="171450" indent="-171450" defTabSz="685800" fontAlgn="auto">
              <a:lnSpc>
                <a:spcPct val="90000"/>
              </a:lnSpc>
              <a:spcBef>
                <a:spcPts val="750"/>
              </a:spcBef>
              <a:spcAft>
                <a:spcPts val="0"/>
              </a:spcAft>
              <a:buFont typeface="Arial" panose="020B0604020202020204" pitchFamily="34" charset="0"/>
              <a:buChar char="•"/>
              <a:defRPr/>
            </a:pPr>
            <a:r>
              <a:rPr lang="da-DK" sz="1800" b="1" i="0" kern="1200" dirty="0">
                <a:solidFill>
                  <a:schemeClr val="accent1"/>
                </a:solidFill>
                <a:latin typeface="Arial" panose="020B0604020202020204" pitchFamily="34" charset="0"/>
                <a:cs typeface="Arial" panose="020B0604020202020204" pitchFamily="34" charset="0"/>
              </a:rPr>
              <a:t>Vejen til en affaldsfri kommune</a:t>
            </a:r>
            <a:endParaRPr lang="da-DK" sz="1800" dirty="0">
              <a:solidFill>
                <a:schemeClr val="accent1"/>
              </a:solidFill>
              <a:latin typeface="Arial" panose="020B0604020202020204" pitchFamily="34" charset="0"/>
              <a:cs typeface="Arial" panose="020B0604020202020204" pitchFamily="34" charset="0"/>
            </a:endParaRPr>
          </a:p>
          <a:p>
            <a:r>
              <a:rPr lang="da-DK" sz="1600" dirty="0">
                <a:solidFill>
                  <a:schemeClr val="accent1"/>
                </a:solidFill>
                <a:latin typeface="Arial" panose="020B0604020202020204" pitchFamily="34" charset="0"/>
                <a:cs typeface="Arial" panose="020B0604020202020204" pitchFamily="34" charset="0"/>
              </a:rPr>
              <a:t>Albertslund vil være en affaldsfri kommune i 2050. Som kommune med tæt kontakt til borgere og erhverv arbejder vi for at øge genanvendelse og genbrug, så mindre og mindre affald skal forbrændes. Vi arbejder også for, at energikilderne til varmeforsyningen erstattes af vedvarende energi. Albertslunds Affaldsplan viser, hvordan vi i Albertslund vil implementere nye ordninger for øget genanvendelse og cirkulær økonomi, der skal kendetegne affaldsområdet i fremtiden. Særlige indsatsområder bliver at undgå madspild og i det hele taget at undgå at producere affald</a:t>
            </a:r>
          </a:p>
          <a:p>
            <a:r>
              <a:rPr lang="da-DK" sz="1800" b="1" dirty="0">
                <a:solidFill>
                  <a:schemeClr val="accent1"/>
                </a:solidFill>
                <a:latin typeface="Arial" panose="020B0604020202020204" pitchFamily="34" charset="0"/>
                <a:cs typeface="Arial" panose="020B0604020202020204" pitchFamily="34" charset="0"/>
              </a:rPr>
              <a:t>Bæredygtig byudvikling</a:t>
            </a:r>
          </a:p>
          <a:p>
            <a:r>
              <a:rPr lang="da-DK" sz="1600" dirty="0">
                <a:solidFill>
                  <a:schemeClr val="accent1"/>
                </a:solidFill>
                <a:latin typeface="Arial" panose="020B0604020202020204" pitchFamily="34" charset="0"/>
                <a:cs typeface="Arial" panose="020B0604020202020204" pitchFamily="34" charset="0"/>
              </a:rPr>
              <a:t>I forbindelse med den igangværende og kommende omfattende byudvikling i Albertslund, skal det sikres at byudviklingen er bæredygtig i forhold til livstids-energi- og ressourceforbrug, mobilitet mv.</a:t>
            </a:r>
          </a:p>
          <a:p>
            <a:r>
              <a:rPr lang="da-DK" sz="1800" b="1" dirty="0">
                <a:solidFill>
                  <a:schemeClr val="accent1"/>
                </a:solidFill>
                <a:latin typeface="Arial" panose="020B0604020202020204" pitchFamily="34" charset="0"/>
                <a:cs typeface="Arial" panose="020B0604020202020204" pitchFamily="34" charset="0"/>
              </a:rPr>
              <a:t>Klimatilpasning og natur går hånd i hånd</a:t>
            </a:r>
          </a:p>
          <a:p>
            <a:r>
              <a:rPr lang="da-DK" sz="1600" dirty="0">
                <a:solidFill>
                  <a:schemeClr val="accent1"/>
                </a:solidFill>
                <a:latin typeface="Arial" panose="020B0604020202020204" pitchFamily="34" charset="0"/>
                <a:cs typeface="Arial" panose="020B0604020202020204" pitchFamily="34" charset="0"/>
              </a:rPr>
              <a:t>Som mange andre steder i verden vil Albertslund opleve mere og kraftigere regn end hidtil. Klimatilpasning er en oplagt mulighed for at styrke naturen i Albertslund – til glæde for både borgere og biodiversitet. Udvikling af naturindhold og de rekreative muligheder i Store Vejleå og ådal skal styrkes – også i samarbejde med vores nabokommuner.</a:t>
            </a:r>
          </a:p>
        </p:txBody>
      </p:sp>
      <p:sp>
        <p:nvSpPr>
          <p:cNvPr id="4" name="Pladsholder til slidenummer 3">
            <a:extLst>
              <a:ext uri="{FF2B5EF4-FFF2-40B4-BE49-F238E27FC236}">
                <a16:creationId xmlns:a16="http://schemas.microsoft.com/office/drawing/2014/main" id="{27BBF33B-7593-493E-8C14-2144BE19311B}"/>
              </a:ext>
            </a:extLst>
          </p:cNvPr>
          <p:cNvSpPr>
            <a:spLocks noGrp="1"/>
          </p:cNvSpPr>
          <p:nvPr>
            <p:ph type="sldNum" sz="quarter" idx="12"/>
          </p:nvPr>
        </p:nvSpPr>
        <p:spPr/>
        <p:txBody>
          <a:bodyPr/>
          <a:lstStyle/>
          <a:p>
            <a:fld id="{D7C2BC1B-B3BC-4AA3-BD4C-6DB9AC5A0549}" type="slidenum">
              <a:rPr lang="da-DK" smtClean="0"/>
              <a:t>9</a:t>
            </a:fld>
            <a:endParaRPr lang="da-DK"/>
          </a:p>
        </p:txBody>
      </p:sp>
    </p:spTree>
    <p:extLst>
      <p:ext uri="{BB962C8B-B14F-4D97-AF65-F5344CB8AC3E}">
        <p14:creationId xmlns:p14="http://schemas.microsoft.com/office/powerpoint/2010/main" val="761987930"/>
      </p:ext>
    </p:extLst>
  </p:cSld>
  <p:clrMapOvr>
    <a:masterClrMapping/>
  </p:clrMapOvr>
</p:sld>
</file>

<file path=ppt/theme/theme1.xml><?xml version="1.0" encoding="utf-8"?>
<a:theme xmlns:a="http://schemas.openxmlformats.org/drawingml/2006/main" name="Albertslund Kommune">
  <a:themeElements>
    <a:clrScheme name="1 Albertslund Miljø &amp; Teknik">
      <a:dk1>
        <a:srgbClr val="7F7F7F"/>
      </a:dk1>
      <a:lt1>
        <a:srgbClr val="FFFFFF"/>
      </a:lt1>
      <a:dk2>
        <a:srgbClr val="000000"/>
      </a:dk2>
      <a:lt2>
        <a:srgbClr val="034EA2"/>
      </a:lt2>
      <a:accent1>
        <a:srgbClr val="497729"/>
      </a:accent1>
      <a:accent2>
        <a:srgbClr val="92AD7F"/>
      </a:accent2>
      <a:accent3>
        <a:srgbClr val="37591F"/>
      </a:accent3>
      <a:accent4>
        <a:srgbClr val="6D9254"/>
      </a:accent4>
      <a:accent5>
        <a:srgbClr val="B6C9A9"/>
      </a:accent5>
      <a:accent6>
        <a:srgbClr val="DBE4D4"/>
      </a:accent6>
      <a:hlink>
        <a:srgbClr val="497729"/>
      </a:hlink>
      <a:folHlink>
        <a:srgbClr val="8CC63F"/>
      </a:folHlink>
    </a:clrScheme>
    <a:fontScheme name="Albertslund">
      <a:majorFont>
        <a:latin typeface="Open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i="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i="1" dirty="0" err="1" smtClean="0">
            <a:latin typeface="+mn-lt"/>
          </a:defRPr>
        </a:defPPr>
      </a:lstStyle>
    </a:txDef>
  </a:objectDefaults>
  <a:extraClrSchemeLst/>
  <a:extLst>
    <a:ext uri="{05A4C25C-085E-4340-85A3-A5531E510DB2}">
      <thm15:themeFamily xmlns:thm15="http://schemas.microsoft.com/office/thememl/2012/main" name="1 Albertslund Miljø &amp; Teknik.potx" id="{7BD21565-25C9-46CF-B65B-1F49D7F031DD}" vid="{713073CF-9CDC-4BED-813C-F3A9985EA37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M Farvetema 2019 2">
    <a:dk1>
      <a:srgbClr val="000000"/>
    </a:dk1>
    <a:lt1>
      <a:srgbClr val="FFFFFF"/>
    </a:lt1>
    <a:dk2>
      <a:srgbClr val="002C3E"/>
    </a:dk2>
    <a:lt2>
      <a:srgbClr val="FFFFFF"/>
    </a:lt2>
    <a:accent1>
      <a:srgbClr val="0078E1"/>
    </a:accent1>
    <a:accent2>
      <a:srgbClr val="D87E00"/>
    </a:accent2>
    <a:accent3>
      <a:srgbClr val="F5CC00"/>
    </a:accent3>
    <a:accent4>
      <a:srgbClr val="00882F"/>
    </a:accent4>
    <a:accent5>
      <a:srgbClr val="79B8DD"/>
    </a:accent5>
    <a:accent6>
      <a:srgbClr val="37B520"/>
    </a:accent6>
    <a:hlink>
      <a:srgbClr val="0078E1"/>
    </a:hlink>
    <a:folHlink>
      <a:srgbClr val="79B8DD"/>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1 Albertslund Miljø &amp; Teknik</Template>
  <TotalTime>295</TotalTime>
  <Words>2514</Words>
  <Application>Microsoft Office PowerPoint</Application>
  <PresentationFormat>Skærmshow (4:3)</PresentationFormat>
  <Paragraphs>164</Paragraphs>
  <Slides>13</Slides>
  <Notes>6</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Calibri</vt:lpstr>
      <vt:lpstr>Arial Unicode MS</vt:lpstr>
      <vt:lpstr>Open Sans</vt:lpstr>
      <vt:lpstr>Arial</vt:lpstr>
      <vt:lpstr>Georgia</vt:lpstr>
      <vt:lpstr>Albertslund Kommune</vt:lpstr>
      <vt:lpstr>Klimaplan 2050 Albertslunds bidrag til et grønnere, klimatilpasset og klimaneutralt samfund</vt:lpstr>
      <vt:lpstr>Hvad indeholder klimaplanen?</vt:lpstr>
      <vt:lpstr>Hvor langt er vi i 2030 og 2050?</vt:lpstr>
      <vt:lpstr>Hvor kommer CO2 –udledningen fra i 2030 og 2050?</vt:lpstr>
      <vt:lpstr>PowerPoint-præsentation</vt:lpstr>
      <vt:lpstr>Klimaplanens hovedmålsætninger</vt:lpstr>
      <vt:lpstr>Forankring af Klimaplanen</vt:lpstr>
      <vt:lpstr>Initiativer i Albertslund kommune på klimaområdet – kort fortalt </vt:lpstr>
      <vt:lpstr>PowerPoint-præsentation</vt:lpstr>
      <vt:lpstr>PowerPoint-præsentation</vt:lpstr>
      <vt:lpstr>PowerPoint-præsentation</vt:lpstr>
      <vt:lpstr>PowerPoint-præsentation</vt:lpstr>
      <vt:lpstr>PowerPoint-præsentation</vt:lpstr>
    </vt:vector>
  </TitlesOfParts>
  <Company>Albertslund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Klimaplan 2050 Albertslunds bidrag til et klimatilpasset og klimaneutralt samfund</dc:title>
  <dc:creator>Frederik Lerche</dc:creator>
  <cp:lastModifiedBy>Hans-Henrik Høg</cp:lastModifiedBy>
  <cp:revision>10</cp:revision>
  <dcterms:created xsi:type="dcterms:W3CDTF">2022-04-26T12:29:08Z</dcterms:created>
  <dcterms:modified xsi:type="dcterms:W3CDTF">2023-01-09T15:39:39Z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