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310" r:id="rId4"/>
    <p:sldId id="301" r:id="rId5"/>
    <p:sldId id="309" r:id="rId6"/>
    <p:sldId id="312" r:id="rId7"/>
    <p:sldId id="313" r:id="rId8"/>
    <p:sldId id="291" r:id="rId9"/>
    <p:sldId id="292" r:id="rId10"/>
    <p:sldId id="315" r:id="rId11"/>
  </p:sldIdLst>
  <p:sldSz cx="12192000" cy="6858000"/>
  <p:notesSz cx="6797675" cy="9926638"/>
  <p:embeddedFontLst>
    <p:embeddedFont>
      <p:font typeface="Arial Unicode MS" panose="020B060402020202020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dledning" id="{9C893D57-67C4-4859-934D-CB7DDA05D655}">
          <p14:sldIdLst>
            <p14:sldId id="256"/>
          </p14:sldIdLst>
        </p14:section>
        <p14:section name="Borgere på ydelse" id="{C471A78C-BE2F-456B-A392-8F8B6AC47410}">
          <p14:sldIdLst>
            <p14:sldId id="311"/>
          </p14:sldIdLst>
        </p14:section>
        <p14:section name="Økonomi" id="{0D8B9439-5645-4699-AEFA-EE1CFDDAA708}">
          <p14:sldIdLst>
            <p14:sldId id="310"/>
            <p14:sldId id="301"/>
          </p14:sldIdLst>
        </p14:section>
        <p14:section name="Varighed" id="{EDC26C40-BA92-4543-B16B-93FA7DCE670B}">
          <p14:sldIdLst>
            <p14:sldId id="309"/>
            <p14:sldId id="312"/>
            <p14:sldId id="313"/>
            <p14:sldId id="291"/>
            <p14:sldId id="29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2560" userDrawn="1">
          <p15:clr>
            <a:srgbClr val="A4A3A4"/>
          </p15:clr>
        </p15:guide>
        <p15:guide id="5" orient="horz" pos="2441" userDrawn="1">
          <p15:clr>
            <a:srgbClr val="A4A3A4"/>
          </p15:clr>
        </p15:guide>
        <p15:guide id="6" orient="horz" pos="96" userDrawn="1">
          <p15:clr>
            <a:srgbClr val="A4A3A4"/>
          </p15:clr>
        </p15:guide>
        <p15:guide id="7" orient="horz" pos="4133" userDrawn="1">
          <p15:clr>
            <a:srgbClr val="A4A3A4"/>
          </p15:clr>
        </p15:guide>
        <p15:guide id="8" orient="horz" pos="28" userDrawn="1">
          <p15:clr>
            <a:srgbClr val="A4A3A4"/>
          </p15:clr>
        </p15:guide>
        <p15:guide id="9" pos="423" userDrawn="1">
          <p15:clr>
            <a:srgbClr val="A4A3A4"/>
          </p15:clr>
        </p15:guide>
        <p15:guide id="10" pos="7257" userDrawn="1">
          <p15:clr>
            <a:srgbClr val="A4A3A4"/>
          </p15:clr>
        </p15:guide>
        <p15:guide id="11" pos="3761" userDrawn="1">
          <p15:clr>
            <a:srgbClr val="A4A3A4"/>
          </p15:clr>
        </p15:guide>
        <p15:guide id="12" pos="3919" userDrawn="1">
          <p15:clr>
            <a:srgbClr val="A4A3A4"/>
          </p15:clr>
        </p15:guide>
        <p15:guide id="13" pos="140" userDrawn="1">
          <p15:clr>
            <a:srgbClr val="A4A3A4"/>
          </p15:clr>
        </p15:guide>
        <p15:guide id="14" pos="7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FFFF"/>
    <a:srgbClr val="F7931C"/>
    <a:srgbClr val="FFDD00"/>
    <a:srgbClr val="BF1F24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3" autoAdjust="0"/>
    <p:restoredTop sz="94660"/>
  </p:normalViewPr>
  <p:slideViewPr>
    <p:cSldViewPr showGuides="1">
      <p:cViewPr varScale="1">
        <p:scale>
          <a:sx n="67" d="100"/>
          <a:sy n="67" d="100"/>
        </p:scale>
        <p:origin x="332" y="44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28"/>
        <p:guide pos="423"/>
        <p:guide pos="7257"/>
        <p:guide pos="3761"/>
        <p:guide pos="3919"/>
        <p:guide pos="140"/>
        <p:guide pos="7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02-vm\Private$\EDW\Data\01%20Ad-hoc\Udviklingsugemateriale\Politisk%20besk&#230;ftigelsesoverblik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1%20Ad-hoc\Udviklingsugemateriale\Fors&#248;rgelsesudgif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3%20Databehandling\Besk&#230;ftigelsesoverblik\Ydelsesrefu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02-vm\Private$\EDW\Data\03%20Databehandling\Politisk%20besk&#230;ftigelsesoverblik.xlsm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3%20Databehandling\Besk&#230;ftigelsesoverblik\Overlevelseskurv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1%20Ad-hoc\Udviklingsugemateriale\Politisk%20besk&#230;ftigelsesoverblik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3%20Databehandling\Politisk%20besk&#230;ftigelsesoverblik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3%20Databehandling\Politisk%20besk&#230;ftigelsesoverblik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02-vm\Private$\EDW\Data\03%20Databehandling\Politisk%20besk&#230;ftigelsesoverblik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beskæftigelsesoverblik.xlsm]Ydelsesniveau!Pivottabel2</c:name>
    <c:fmtId val="2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Ydelsesniveau!$B$7:$B$8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multiLvlStrRef>
              <c:f>Ydelsesniveau!$A$9:$A$46</c:f>
              <c:multiLvlStrCache>
                <c:ptCount val="3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Ydelsesniveau!$B$9:$B$46</c:f>
              <c:numCache>
                <c:formatCode>0.0</c:formatCode>
                <c:ptCount val="35"/>
                <c:pt idx="0">
                  <c:v>19.099999999999998</c:v>
                </c:pt>
                <c:pt idx="1">
                  <c:v>19.099999999999998</c:v>
                </c:pt>
                <c:pt idx="2">
                  <c:v>20.400000000000002</c:v>
                </c:pt>
                <c:pt idx="3">
                  <c:v>21</c:v>
                </c:pt>
                <c:pt idx="4">
                  <c:v>20.5</c:v>
                </c:pt>
                <c:pt idx="5">
                  <c:v>20.399999999999999</c:v>
                </c:pt>
                <c:pt idx="6">
                  <c:v>20.2</c:v>
                </c:pt>
                <c:pt idx="7">
                  <c:v>20.099999999999998</c:v>
                </c:pt>
                <c:pt idx="8">
                  <c:v>20</c:v>
                </c:pt>
                <c:pt idx="9">
                  <c:v>20</c:v>
                </c:pt>
                <c:pt idx="10">
                  <c:v>20.399999999999999</c:v>
                </c:pt>
                <c:pt idx="11">
                  <c:v>20.799999999999997</c:v>
                </c:pt>
                <c:pt idx="12">
                  <c:v>21.2</c:v>
                </c:pt>
                <c:pt idx="13">
                  <c:v>21.4</c:v>
                </c:pt>
                <c:pt idx="14">
                  <c:v>21.4</c:v>
                </c:pt>
                <c:pt idx="15">
                  <c:v>21.099999999999998</c:v>
                </c:pt>
                <c:pt idx="16">
                  <c:v>20.799999999999997</c:v>
                </c:pt>
                <c:pt idx="17">
                  <c:v>20.7</c:v>
                </c:pt>
                <c:pt idx="18">
                  <c:v>20</c:v>
                </c:pt>
                <c:pt idx="19">
                  <c:v>19.899999999999999</c:v>
                </c:pt>
                <c:pt idx="20">
                  <c:v>19.399999999999999</c:v>
                </c:pt>
                <c:pt idx="21">
                  <c:v>19.2</c:v>
                </c:pt>
                <c:pt idx="22">
                  <c:v>19.200000000000003</c:v>
                </c:pt>
                <c:pt idx="23">
                  <c:v>19.900000000000002</c:v>
                </c:pt>
                <c:pt idx="24">
                  <c:v>21.3</c:v>
                </c:pt>
                <c:pt idx="25">
                  <c:v>20.400000000000002</c:v>
                </c:pt>
                <c:pt idx="26">
                  <c:v>19.000000000000004</c:v>
                </c:pt>
                <c:pt idx="27">
                  <c:v>19</c:v>
                </c:pt>
                <c:pt idx="28">
                  <c:v>18.7</c:v>
                </c:pt>
                <c:pt idx="29">
                  <c:v>18.5</c:v>
                </c:pt>
                <c:pt idx="30">
                  <c:v>17.900000000000002</c:v>
                </c:pt>
                <c:pt idx="31">
                  <c:v>18.099999999999998</c:v>
                </c:pt>
                <c:pt idx="32">
                  <c:v>17.999999999999996</c:v>
                </c:pt>
                <c:pt idx="33">
                  <c:v>18.3</c:v>
                </c:pt>
                <c:pt idx="34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9F-4912-89B8-D3D0A69DCF24}"/>
            </c:ext>
          </c:extLst>
        </c:ser>
        <c:ser>
          <c:idx val="1"/>
          <c:order val="1"/>
          <c:tx>
            <c:strRef>
              <c:f>Ydelsesniveau!$C$7:$C$8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multiLvlStrRef>
              <c:f>Ydelsesniveau!$A$9:$A$46</c:f>
              <c:multiLvlStrCache>
                <c:ptCount val="3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Ydelsesniveau!$C$9:$C$46</c:f>
              <c:numCache>
                <c:formatCode>0.0</c:formatCode>
                <c:ptCount val="35"/>
                <c:pt idx="0">
                  <c:v>18</c:v>
                </c:pt>
                <c:pt idx="1">
                  <c:v>18.100000000000001</c:v>
                </c:pt>
                <c:pt idx="2">
                  <c:v>19</c:v>
                </c:pt>
                <c:pt idx="3">
                  <c:v>19.3</c:v>
                </c:pt>
                <c:pt idx="4">
                  <c:v>19.100000000000001</c:v>
                </c:pt>
                <c:pt idx="5">
                  <c:v>19.3</c:v>
                </c:pt>
                <c:pt idx="6">
                  <c:v>19.099999999999998</c:v>
                </c:pt>
                <c:pt idx="7">
                  <c:v>18.8</c:v>
                </c:pt>
                <c:pt idx="8">
                  <c:v>18.8</c:v>
                </c:pt>
                <c:pt idx="9">
                  <c:v>18.8</c:v>
                </c:pt>
                <c:pt idx="10">
                  <c:v>18.899999999999999</c:v>
                </c:pt>
                <c:pt idx="11">
                  <c:v>19.2</c:v>
                </c:pt>
                <c:pt idx="12">
                  <c:v>19.600000000000001</c:v>
                </c:pt>
                <c:pt idx="13">
                  <c:v>19.599999999999998</c:v>
                </c:pt>
                <c:pt idx="14">
                  <c:v>19.3</c:v>
                </c:pt>
                <c:pt idx="15">
                  <c:v>19.099999999999998</c:v>
                </c:pt>
                <c:pt idx="16">
                  <c:v>18.799999999999997</c:v>
                </c:pt>
                <c:pt idx="17">
                  <c:v>18.699999999999996</c:v>
                </c:pt>
                <c:pt idx="18">
                  <c:v>18.5</c:v>
                </c:pt>
                <c:pt idx="19">
                  <c:v>18.2</c:v>
                </c:pt>
                <c:pt idx="20">
                  <c:v>18</c:v>
                </c:pt>
                <c:pt idx="21">
                  <c:v>18.099999999999998</c:v>
                </c:pt>
                <c:pt idx="22">
                  <c:v>18.100000000000001</c:v>
                </c:pt>
                <c:pt idx="23">
                  <c:v>18.400000000000002</c:v>
                </c:pt>
                <c:pt idx="24">
                  <c:v>19.600000000000001</c:v>
                </c:pt>
                <c:pt idx="25">
                  <c:v>19.599999999999998</c:v>
                </c:pt>
                <c:pt idx="26">
                  <c:v>18.2</c:v>
                </c:pt>
                <c:pt idx="27">
                  <c:v>17.8</c:v>
                </c:pt>
                <c:pt idx="28">
                  <c:v>17.5</c:v>
                </c:pt>
                <c:pt idx="29">
                  <c:v>17.5</c:v>
                </c:pt>
                <c:pt idx="30">
                  <c:v>17.900000000000002</c:v>
                </c:pt>
                <c:pt idx="31">
                  <c:v>17.7</c:v>
                </c:pt>
                <c:pt idx="32">
                  <c:v>17.400000000000002</c:v>
                </c:pt>
                <c:pt idx="33">
                  <c:v>17.7</c:v>
                </c:pt>
                <c:pt idx="34">
                  <c:v>17.500000000000004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F-4912-89B8-D3D0A69DCF24}"/>
            </c:ext>
          </c:extLst>
        </c:ser>
        <c:ser>
          <c:idx val="2"/>
          <c:order val="2"/>
          <c:tx>
            <c:strRef>
              <c:f>Ydelsesniveau!$D$7:$D$8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multiLvlStrRef>
              <c:f>Ydelsesniveau!$A$9:$A$46</c:f>
              <c:multiLvlStrCache>
                <c:ptCount val="3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Ydelsesniveau!$D$9:$D$46</c:f>
              <c:numCache>
                <c:formatCode>0.0</c:formatCode>
                <c:ptCount val="35"/>
                <c:pt idx="0">
                  <c:v>17.88333333333334</c:v>
                </c:pt>
                <c:pt idx="1">
                  <c:v>17.966666666666669</c:v>
                </c:pt>
                <c:pt idx="2">
                  <c:v>19.056666666666665</c:v>
                </c:pt>
                <c:pt idx="3">
                  <c:v>19.441666666666666</c:v>
                </c:pt>
                <c:pt idx="4">
                  <c:v>19.466666666666665</c:v>
                </c:pt>
                <c:pt idx="5">
                  <c:v>19.406666666666666</c:v>
                </c:pt>
                <c:pt idx="6">
                  <c:v>19.080000000000002</c:v>
                </c:pt>
                <c:pt idx="7">
                  <c:v>18.958333333333336</c:v>
                </c:pt>
                <c:pt idx="8">
                  <c:v>19.291666666666671</c:v>
                </c:pt>
                <c:pt idx="9">
                  <c:v>19.500000000000004</c:v>
                </c:pt>
                <c:pt idx="10">
                  <c:v>19.725000000000005</c:v>
                </c:pt>
                <c:pt idx="11">
                  <c:v>20.233333333333338</c:v>
                </c:pt>
                <c:pt idx="12">
                  <c:v>20.208333333333336</c:v>
                </c:pt>
                <c:pt idx="13">
                  <c:v>20.066666666666674</c:v>
                </c:pt>
                <c:pt idx="14">
                  <c:v>20.076666666666668</c:v>
                </c:pt>
                <c:pt idx="15">
                  <c:v>19.758333333333336</c:v>
                </c:pt>
                <c:pt idx="16">
                  <c:v>19.458333333333332</c:v>
                </c:pt>
                <c:pt idx="17">
                  <c:v>19.125000000000004</c:v>
                </c:pt>
                <c:pt idx="18">
                  <c:v>18.500000000000004</c:v>
                </c:pt>
                <c:pt idx="19">
                  <c:v>18.36666666666666</c:v>
                </c:pt>
                <c:pt idx="20">
                  <c:v>18.249999999999996</c:v>
                </c:pt>
                <c:pt idx="21">
                  <c:v>18.25</c:v>
                </c:pt>
                <c:pt idx="22">
                  <c:v>18.116666666666667</c:v>
                </c:pt>
                <c:pt idx="23">
                  <c:v>18.533333333333335</c:v>
                </c:pt>
                <c:pt idx="24">
                  <c:v>20.150000000000006</c:v>
                </c:pt>
                <c:pt idx="25">
                  <c:v>19.083333333333329</c:v>
                </c:pt>
                <c:pt idx="26">
                  <c:v>18.066666666666666</c:v>
                </c:pt>
                <c:pt idx="27">
                  <c:v>18.116666666666667</c:v>
                </c:pt>
                <c:pt idx="28">
                  <c:v>17.966666666666669</c:v>
                </c:pt>
                <c:pt idx="29">
                  <c:v>17.916666666666671</c:v>
                </c:pt>
                <c:pt idx="30">
                  <c:v>17.658333333333331</c:v>
                </c:pt>
                <c:pt idx="31">
                  <c:v>17.650000000000002</c:v>
                </c:pt>
                <c:pt idx="32">
                  <c:v>17.699999999999996</c:v>
                </c:pt>
                <c:pt idx="33">
                  <c:v>17.833333333333332</c:v>
                </c:pt>
                <c:pt idx="34">
                  <c:v>17.666666666666668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9F-4912-89B8-D3D0A69DC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221951"/>
        <c:axId val="379224247"/>
      </c:lineChart>
      <c:catAx>
        <c:axId val="37922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9224247"/>
        <c:crosses val="autoZero"/>
        <c:auto val="1"/>
        <c:lblAlgn val="ctr"/>
        <c:lblOffset val="100"/>
        <c:noMultiLvlLbl val="0"/>
      </c:catAx>
      <c:valAx>
        <c:axId val="379224247"/>
        <c:scaling>
          <c:orientation val="minMax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Pct.</a:t>
                </a:r>
                <a:r>
                  <a:rPr lang="da-DK" baseline="0"/>
                  <a:t> af befolkningen (16-66 år)</a:t>
                </a: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92219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[Forsørgelsesudgifter.xlsx]Forsørgelsesudgifter!Pivottabel4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Forsørgelsesudgifter!$B$1:$B$2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multiLvlStrRef>
              <c:f>Forsørgelsesudgifter!$A$3:$A$40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Forsørgelsesudgifter!$B$3:$B$40</c:f>
              <c:numCache>
                <c:formatCode>"kr."#,##0_);\("kr."#,##0\)</c:formatCode>
                <c:ptCount val="34"/>
                <c:pt idx="0">
                  <c:v>13721.637426900585</c:v>
                </c:pt>
                <c:pt idx="1">
                  <c:v>13498.767841538014</c:v>
                </c:pt>
                <c:pt idx="2">
                  <c:v>13756.510382513661</c:v>
                </c:pt>
                <c:pt idx="3">
                  <c:v>13500.7386424372</c:v>
                </c:pt>
                <c:pt idx="4">
                  <c:v>13560.14698730073</c:v>
                </c:pt>
                <c:pt idx="5">
                  <c:v>13696.590029964587</c:v>
                </c:pt>
                <c:pt idx="6">
                  <c:v>13727.667669584245</c:v>
                </c:pt>
                <c:pt idx="7">
                  <c:v>13578.45</c:v>
                </c:pt>
                <c:pt idx="8">
                  <c:v>13772.6775</c:v>
                </c:pt>
                <c:pt idx="9">
                  <c:v>13835.926580182169</c:v>
                </c:pt>
                <c:pt idx="10">
                  <c:v>13701.748574531632</c:v>
                </c:pt>
                <c:pt idx="11">
                  <c:v>13688.703733333334</c:v>
                </c:pt>
                <c:pt idx="12">
                  <c:v>13929.126354744911</c:v>
                </c:pt>
                <c:pt idx="13">
                  <c:v>13882.668163804492</c:v>
                </c:pt>
                <c:pt idx="14">
                  <c:v>14000.216409984068</c:v>
                </c:pt>
                <c:pt idx="15">
                  <c:v>13786.809357354128</c:v>
                </c:pt>
                <c:pt idx="16">
                  <c:v>13731.357142857143</c:v>
                </c:pt>
                <c:pt idx="17">
                  <c:v>14021.767891682784</c:v>
                </c:pt>
                <c:pt idx="18">
                  <c:v>13628.163693004815</c:v>
                </c:pt>
                <c:pt idx="19">
                  <c:v>13841.831054131055</c:v>
                </c:pt>
                <c:pt idx="20">
                  <c:v>13940.700901949374</c:v>
                </c:pt>
                <c:pt idx="21">
                  <c:v>13747.393576642336</c:v>
                </c:pt>
                <c:pt idx="22">
                  <c:v>13826.740870581361</c:v>
                </c:pt>
                <c:pt idx="23">
                  <c:v>14054.313287514318</c:v>
                </c:pt>
                <c:pt idx="24">
                  <c:v>14301.990265719547</c:v>
                </c:pt>
                <c:pt idx="25">
                  <c:v>13851.442790184725</c:v>
                </c:pt>
                <c:pt idx="26">
                  <c:v>13886.764208685514</c:v>
                </c:pt>
                <c:pt idx="27">
                  <c:v>13396.689129797833</c:v>
                </c:pt>
                <c:pt idx="28">
                  <c:v>13539.597460129948</c:v>
                </c:pt>
                <c:pt idx="29">
                  <c:v>13594.71054198928</c:v>
                </c:pt>
                <c:pt idx="30">
                  <c:v>13325.412218451096</c:v>
                </c:pt>
                <c:pt idx="31">
                  <c:v>13583.566921898928</c:v>
                </c:pt>
                <c:pt idx="32">
                  <c:v>13582.149848024315</c:v>
                </c:pt>
                <c:pt idx="33">
                  <c:v>13290.314967860422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E2-438D-9963-E4CF37BE0FF0}"/>
            </c:ext>
          </c:extLst>
        </c:ser>
        <c:ser>
          <c:idx val="1"/>
          <c:order val="1"/>
          <c:tx>
            <c:strRef>
              <c:f>Forsørgelsesudgifter!$C$1:$C$2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multiLvlStrRef>
              <c:f>Forsørgelsesudgifter!$A$3:$A$40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Forsørgelsesudgifter!$C$3:$C$40</c:f>
              <c:numCache>
                <c:formatCode>"kr."#,##0_);\("kr."#,##0\)</c:formatCode>
                <c:ptCount val="34"/>
                <c:pt idx="0">
                  <c:v>13198.306744912536</c:v>
                </c:pt>
                <c:pt idx="1">
                  <c:v>13103.259364847458</c:v>
                </c:pt>
                <c:pt idx="2">
                  <c:v>13292.390539545244</c:v>
                </c:pt>
                <c:pt idx="3">
                  <c:v>13072.720799823926</c:v>
                </c:pt>
                <c:pt idx="4">
                  <c:v>13157.058808629265</c:v>
                </c:pt>
                <c:pt idx="5">
                  <c:v>13234.288594433612</c:v>
                </c:pt>
                <c:pt idx="6">
                  <c:v>13221.451762940318</c:v>
                </c:pt>
                <c:pt idx="7">
                  <c:v>13267.36137053287</c:v>
                </c:pt>
                <c:pt idx="8">
                  <c:v>13345.362294078681</c:v>
                </c:pt>
                <c:pt idx="9">
                  <c:v>13331.398344100808</c:v>
                </c:pt>
                <c:pt idx="10">
                  <c:v>13303.943689763926</c:v>
                </c:pt>
                <c:pt idx="11">
                  <c:v>13318.34787909328</c:v>
                </c:pt>
                <c:pt idx="12">
                  <c:v>13539.836755768889</c:v>
                </c:pt>
                <c:pt idx="13">
                  <c:v>13494.771128039174</c:v>
                </c:pt>
                <c:pt idx="14">
                  <c:v>13538.941298249218</c:v>
                </c:pt>
                <c:pt idx="15">
                  <c:v>13272.003081552104</c:v>
                </c:pt>
                <c:pt idx="16">
                  <c:v>13205.419719951216</c:v>
                </c:pt>
                <c:pt idx="17">
                  <c:v>13359.161837379455</c:v>
                </c:pt>
                <c:pt idx="18">
                  <c:v>13199.299166083607</c:v>
                </c:pt>
                <c:pt idx="19">
                  <c:v>13217.528807248034</c:v>
                </c:pt>
                <c:pt idx="20">
                  <c:v>13231.867195832636</c:v>
                </c:pt>
                <c:pt idx="21">
                  <c:v>13130.277470201074</c:v>
                </c:pt>
                <c:pt idx="22">
                  <c:v>13175.457546680309</c:v>
                </c:pt>
                <c:pt idx="23">
                  <c:v>13264.238877707481</c:v>
                </c:pt>
                <c:pt idx="24">
                  <c:v>13605.569912352688</c:v>
                </c:pt>
                <c:pt idx="25">
                  <c:v>13420.169838374182</c:v>
                </c:pt>
                <c:pt idx="26">
                  <c:v>13232.159183620312</c:v>
                </c:pt>
                <c:pt idx="27">
                  <c:v>12783.129355125348</c:v>
                </c:pt>
                <c:pt idx="28">
                  <c:v>12869.283094676795</c:v>
                </c:pt>
                <c:pt idx="29">
                  <c:v>12887.497583717013</c:v>
                </c:pt>
                <c:pt idx="30">
                  <c:v>12814.838647208951</c:v>
                </c:pt>
                <c:pt idx="31">
                  <c:v>12993.171206604178</c:v>
                </c:pt>
                <c:pt idx="32">
                  <c:v>12959.17715404071</c:v>
                </c:pt>
                <c:pt idx="33">
                  <c:v>12717.004464252988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E2-438D-9963-E4CF37BE0FF0}"/>
            </c:ext>
          </c:extLst>
        </c:ser>
        <c:ser>
          <c:idx val="2"/>
          <c:order val="2"/>
          <c:tx>
            <c:strRef>
              <c:f>Forsørgelsesudgifter!$D$1:$D$2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multiLvlStrRef>
              <c:f>Forsørgelsesudgifter!$A$3:$A$40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Forsørgelsesudgifter!$D$3:$D$40</c:f>
              <c:numCache>
                <c:formatCode>"kr."#,##0_);\("kr."#,##0\)</c:formatCode>
                <c:ptCount val="34"/>
                <c:pt idx="0">
                  <c:v>13606.54691504418</c:v>
                </c:pt>
                <c:pt idx="1">
                  <c:v>13496.546829175395</c:v>
                </c:pt>
                <c:pt idx="2">
                  <c:v>13751.101342354339</c:v>
                </c:pt>
                <c:pt idx="3">
                  <c:v>13496.494829405558</c:v>
                </c:pt>
                <c:pt idx="4">
                  <c:v>13592.810623149584</c:v>
                </c:pt>
                <c:pt idx="5">
                  <c:v>13701.578930651138</c:v>
                </c:pt>
                <c:pt idx="6">
                  <c:v>13762.427303949627</c:v>
                </c:pt>
                <c:pt idx="7">
                  <c:v>13732.988421738186</c:v>
                </c:pt>
                <c:pt idx="8">
                  <c:v>13868.359088799229</c:v>
                </c:pt>
                <c:pt idx="9">
                  <c:v>13889.934573489885</c:v>
                </c:pt>
                <c:pt idx="10">
                  <c:v>13857.719197408298</c:v>
                </c:pt>
                <c:pt idx="11">
                  <c:v>13869.757664233577</c:v>
                </c:pt>
                <c:pt idx="12">
                  <c:v>14080.113293203753</c:v>
                </c:pt>
                <c:pt idx="13">
                  <c:v>14014.346516198997</c:v>
                </c:pt>
                <c:pt idx="14">
                  <c:v>14135.744956185043</c:v>
                </c:pt>
                <c:pt idx="15">
                  <c:v>13912.034131099132</c:v>
                </c:pt>
                <c:pt idx="16">
                  <c:v>13870.667968341411</c:v>
                </c:pt>
                <c:pt idx="17">
                  <c:v>13999.371504424778</c:v>
                </c:pt>
                <c:pt idx="18">
                  <c:v>13757.391910277625</c:v>
                </c:pt>
                <c:pt idx="19">
                  <c:v>13763.190458579882</c:v>
                </c:pt>
                <c:pt idx="20">
                  <c:v>13787.119445682865</c:v>
                </c:pt>
                <c:pt idx="21">
                  <c:v>13683.995147624202</c:v>
                </c:pt>
                <c:pt idx="22">
                  <c:v>13725.988688037882</c:v>
                </c:pt>
                <c:pt idx="23">
                  <c:v>13819.047364934491</c:v>
                </c:pt>
                <c:pt idx="24">
                  <c:v>14221.297955371736</c:v>
                </c:pt>
                <c:pt idx="25">
                  <c:v>13858.828899082569</c:v>
                </c:pt>
                <c:pt idx="26">
                  <c:v>13781.37895716946</c:v>
                </c:pt>
                <c:pt idx="27">
                  <c:v>13322.758889012994</c:v>
                </c:pt>
                <c:pt idx="28">
                  <c:v>13433.593237399344</c:v>
                </c:pt>
                <c:pt idx="29">
                  <c:v>13443.471363179637</c:v>
                </c:pt>
                <c:pt idx="30">
                  <c:v>13325.604462091133</c:v>
                </c:pt>
                <c:pt idx="31">
                  <c:v>13533.942915315587</c:v>
                </c:pt>
                <c:pt idx="32">
                  <c:v>13513.45638418079</c:v>
                </c:pt>
                <c:pt idx="33">
                  <c:v>13224.918149466192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E2-438D-9963-E4CF37BE0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6161680"/>
        <c:axId val="1125777768"/>
      </c:lineChart>
      <c:catAx>
        <c:axId val="11261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25777768"/>
        <c:crosses val="autoZero"/>
        <c:auto val="1"/>
        <c:lblAlgn val="ctr"/>
        <c:lblOffset val="100"/>
        <c:noMultiLvlLbl val="0"/>
      </c:catAx>
      <c:valAx>
        <c:axId val="1125777768"/>
        <c:scaling>
          <c:orientation val="minMax"/>
          <c:min val="1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r.&quot;#,##0_);\(&quot;kr.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261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[Ydelsesrefusion.xlsx]Refusionstrappen!Pivottabel6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'Refusionstrappen'!$H$1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'Refusionstrappen'!$G$2:$G$55</c:f>
              <c:strCach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53+</c:v>
                </c:pt>
              </c:strCache>
            </c:strRef>
          </c:cat>
          <c:val>
            <c:numRef>
              <c:f>'Refusionstrappen'!$H$2:$H$55</c:f>
              <c:numCache>
                <c:formatCode>0%</c:formatCode>
                <c:ptCount val="5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7A-42ED-B607-B6D2468C3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258175"/>
        <c:axId val="390257191"/>
      </c:lineChart>
      <c:catAx>
        <c:axId val="39025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0257191"/>
        <c:crosses val="autoZero"/>
        <c:auto val="1"/>
        <c:lblAlgn val="ctr"/>
        <c:lblOffset val="100"/>
        <c:noMultiLvlLbl val="0"/>
      </c:catAx>
      <c:valAx>
        <c:axId val="3902571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Refusionspct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025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beskæftigelsesoverblik.xlsm]Varighed Benchmark 1 år (2)!Pivottabel4</c:name>
    <c:fmtId val="39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'Varighed Benchmark 1 år (2)'!$AD$4:$AD$5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multiLvlStrRef>
              <c:f>'Varighed Benchmark 1 år (2)'!$AC$6:$AC$43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'Varighed Benchmark 1 år (2)'!$AD$6:$AD$43</c:f>
              <c:numCache>
                <c:formatCode>0.00\ %;\-0.00\ %;0.00\ %</c:formatCode>
                <c:ptCount val="34"/>
                <c:pt idx="0">
                  <c:v>0.46278130409694174</c:v>
                </c:pt>
                <c:pt idx="1">
                  <c:v>0.4681217690982194</c:v>
                </c:pt>
                <c:pt idx="2">
                  <c:v>0.40687960687960689</c:v>
                </c:pt>
                <c:pt idx="3">
                  <c:v>0.41617063492063494</c:v>
                </c:pt>
                <c:pt idx="4">
                  <c:v>0.43326488706365501</c:v>
                </c:pt>
                <c:pt idx="5">
                  <c:v>0.43428571428571427</c:v>
                </c:pt>
                <c:pt idx="6">
                  <c:v>0.44479495268138802</c:v>
                </c:pt>
                <c:pt idx="7">
                  <c:v>0.47336956521739132</c:v>
                </c:pt>
                <c:pt idx="8">
                  <c:v>0.48286937901498928</c:v>
                </c:pt>
                <c:pt idx="9">
                  <c:v>0.46904512067156351</c:v>
                </c:pt>
                <c:pt idx="10">
                  <c:v>0.47668393782383417</c:v>
                </c:pt>
                <c:pt idx="11">
                  <c:v>0.45839561534628798</c:v>
                </c:pt>
                <c:pt idx="12">
                  <c:v>0.46717171717171718</c:v>
                </c:pt>
                <c:pt idx="13">
                  <c:v>0.47257171615500754</c:v>
                </c:pt>
                <c:pt idx="14">
                  <c:v>0.48816872427983538</c:v>
                </c:pt>
                <c:pt idx="15">
                  <c:v>0.50341925302472379</c:v>
                </c:pt>
                <c:pt idx="16">
                  <c:v>0.50922909880564604</c:v>
                </c:pt>
                <c:pt idx="17">
                  <c:v>0.51374088614694335</c:v>
                </c:pt>
                <c:pt idx="18">
                  <c:v>0.52276657060518728</c:v>
                </c:pt>
                <c:pt idx="19">
                  <c:v>0.53050239234449759</c:v>
                </c:pt>
                <c:pt idx="20">
                  <c:v>0.52220888355342132</c:v>
                </c:pt>
                <c:pt idx="21">
                  <c:v>0.52468007312614262</c:v>
                </c:pt>
                <c:pt idx="22">
                  <c:v>0.49701314217443249</c:v>
                </c:pt>
                <c:pt idx="23">
                  <c:v>0.46581691772885286</c:v>
                </c:pt>
                <c:pt idx="24">
                  <c:v>0.43564889606892837</c:v>
                </c:pt>
                <c:pt idx="25">
                  <c:v>0.48892988929889297</c:v>
                </c:pt>
                <c:pt idx="26">
                  <c:v>0.48333333333333334</c:v>
                </c:pt>
                <c:pt idx="27">
                  <c:v>0.46966731898238745</c:v>
                </c:pt>
                <c:pt idx="28">
                  <c:v>0.47465753424657536</c:v>
                </c:pt>
                <c:pt idx="29">
                  <c:v>0.47353361945636624</c:v>
                </c:pt>
                <c:pt idx="30">
                  <c:v>0.49203942380591359</c:v>
                </c:pt>
                <c:pt idx="31">
                  <c:v>0.49357520786092213</c:v>
                </c:pt>
                <c:pt idx="32">
                  <c:v>0.46330615270570791</c:v>
                </c:pt>
                <c:pt idx="33">
                  <c:v>0.44801795063575167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3-4C5D-90B3-71AED7DD05BD}"/>
            </c:ext>
          </c:extLst>
        </c:ser>
        <c:ser>
          <c:idx val="1"/>
          <c:order val="1"/>
          <c:tx>
            <c:strRef>
              <c:f>'Varighed Benchmark 1 år (2)'!$AE$4:$AE$5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multiLvlStrRef>
              <c:f>'Varighed Benchmark 1 år (2)'!$AC$6:$AC$43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'Varighed Benchmark 1 år (2)'!$AE$6:$AE$43</c:f>
              <c:numCache>
                <c:formatCode>0.00\ %;\-0.00\ %;0.00\ %</c:formatCode>
                <c:ptCount val="34"/>
                <c:pt idx="0">
                  <c:v>0.44352225606696727</c:v>
                </c:pt>
                <c:pt idx="1">
                  <c:v>0.43988655606096011</c:v>
                </c:pt>
                <c:pt idx="2">
                  <c:v>0.4000898477705811</c:v>
                </c:pt>
                <c:pt idx="3">
                  <c:v>0.40284708920631374</c:v>
                </c:pt>
                <c:pt idx="4">
                  <c:v>0.41522485238451257</c:v>
                </c:pt>
                <c:pt idx="5">
                  <c:v>0.42063546354100056</c:v>
                </c:pt>
                <c:pt idx="6">
                  <c:v>0.43169501594267912</c:v>
                </c:pt>
                <c:pt idx="7">
                  <c:v>0.44767931301030545</c:v>
                </c:pt>
                <c:pt idx="8">
                  <c:v>0.44496852443279367</c:v>
                </c:pt>
                <c:pt idx="9">
                  <c:v>0.44337923809234603</c:v>
                </c:pt>
                <c:pt idx="10">
                  <c:v>0.43868010343007285</c:v>
                </c:pt>
                <c:pt idx="11">
                  <c:v>0.42894042566806967</c:v>
                </c:pt>
                <c:pt idx="12">
                  <c:v>0.43190450039020722</c:v>
                </c:pt>
                <c:pt idx="13">
                  <c:v>0.44195698210965656</c:v>
                </c:pt>
                <c:pt idx="14">
                  <c:v>0.46342628133443753</c:v>
                </c:pt>
                <c:pt idx="15">
                  <c:v>0.48140878547091209</c:v>
                </c:pt>
                <c:pt idx="16">
                  <c:v>0.48832118450284123</c:v>
                </c:pt>
                <c:pt idx="17">
                  <c:v>0.48459460802995907</c:v>
                </c:pt>
                <c:pt idx="18">
                  <c:v>0.49370931418518849</c:v>
                </c:pt>
                <c:pt idx="19">
                  <c:v>0.51061710346211453</c:v>
                </c:pt>
                <c:pt idx="20">
                  <c:v>0.50671870724295365</c:v>
                </c:pt>
                <c:pt idx="21">
                  <c:v>0.50420088359010462</c:v>
                </c:pt>
                <c:pt idx="22">
                  <c:v>0.4860937810169299</c:v>
                </c:pt>
                <c:pt idx="23">
                  <c:v>0.46023444421260745</c:v>
                </c:pt>
                <c:pt idx="24">
                  <c:v>0.4105865783285727</c:v>
                </c:pt>
                <c:pt idx="25">
                  <c:v>0.47738282000094201</c:v>
                </c:pt>
                <c:pt idx="26">
                  <c:v>0.48257867784508302</c:v>
                </c:pt>
                <c:pt idx="27">
                  <c:v>0.48494680071292445</c:v>
                </c:pt>
                <c:pt idx="28">
                  <c:v>0.48475221364201121</c:v>
                </c:pt>
                <c:pt idx="29">
                  <c:v>0.46308169596690796</c:v>
                </c:pt>
                <c:pt idx="30">
                  <c:v>0.46541345732356443</c:v>
                </c:pt>
                <c:pt idx="31">
                  <c:v>0.47546467801425307</c:v>
                </c:pt>
                <c:pt idx="32">
                  <c:v>0.46899277853364785</c:v>
                </c:pt>
                <c:pt idx="33">
                  <c:v>0.46037682619647358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3-4C5D-90B3-71AED7DD05BD}"/>
            </c:ext>
          </c:extLst>
        </c:ser>
        <c:ser>
          <c:idx val="2"/>
          <c:order val="2"/>
          <c:tx>
            <c:strRef>
              <c:f>'Varighed Benchmark 1 år (2)'!$AF$4:$AF$5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multiLvlStrRef>
              <c:f>'Varighed Benchmark 1 år (2)'!$AC$6:$AC$43</c:f>
              <c:multiLvlStrCache>
                <c:ptCount val="3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'Varighed Benchmark 1 år (2)'!$AF$6:$AF$43</c:f>
              <c:numCache>
                <c:formatCode>0.00\ %;\-0.00\ %;0.00\ %</c:formatCode>
                <c:ptCount val="34"/>
                <c:pt idx="0">
                  <c:v>0.47344905881491245</c:v>
                </c:pt>
                <c:pt idx="1">
                  <c:v>0.46861682918020947</c:v>
                </c:pt>
                <c:pt idx="2">
                  <c:v>0.4184799747713655</c:v>
                </c:pt>
                <c:pt idx="3">
                  <c:v>0.41961698374700768</c:v>
                </c:pt>
                <c:pt idx="4">
                  <c:v>0.43382823499296047</c:v>
                </c:pt>
                <c:pt idx="5">
                  <c:v>0.43963347744724784</c:v>
                </c:pt>
                <c:pt idx="6">
                  <c:v>0.44759281122917488</c:v>
                </c:pt>
                <c:pt idx="7">
                  <c:v>0.46076458752515093</c:v>
                </c:pt>
                <c:pt idx="8">
                  <c:v>0.45119404932793944</c:v>
                </c:pt>
                <c:pt idx="9">
                  <c:v>0.45255334144934967</c:v>
                </c:pt>
                <c:pt idx="10">
                  <c:v>0.45002210014522953</c:v>
                </c:pt>
                <c:pt idx="11">
                  <c:v>0.43684467203121191</c:v>
                </c:pt>
                <c:pt idx="12">
                  <c:v>0.44863459037711312</c:v>
                </c:pt>
                <c:pt idx="13">
                  <c:v>0.45997252404146372</c:v>
                </c:pt>
                <c:pt idx="14">
                  <c:v>0.48359828412818573</c:v>
                </c:pt>
                <c:pt idx="15">
                  <c:v>0.50263826460816885</c:v>
                </c:pt>
                <c:pt idx="16">
                  <c:v>0.51016178633507159</c:v>
                </c:pt>
                <c:pt idx="17">
                  <c:v>0.51666782174786885</c:v>
                </c:pt>
                <c:pt idx="18">
                  <c:v>0.52703189115254478</c:v>
                </c:pt>
                <c:pt idx="19">
                  <c:v>0.53885084846680564</c:v>
                </c:pt>
                <c:pt idx="20">
                  <c:v>0.53217028256169385</c:v>
                </c:pt>
                <c:pt idx="21">
                  <c:v>0.52854427974154317</c:v>
                </c:pt>
                <c:pt idx="22">
                  <c:v>0.5074626865671642</c:v>
                </c:pt>
                <c:pt idx="23">
                  <c:v>0.47468932106999928</c:v>
                </c:pt>
                <c:pt idx="24">
                  <c:v>0.44438587243015287</c:v>
                </c:pt>
                <c:pt idx="25">
                  <c:v>0.50793042678721934</c:v>
                </c:pt>
                <c:pt idx="26">
                  <c:v>0.50366786327454349</c:v>
                </c:pt>
                <c:pt idx="27">
                  <c:v>0.50063291139240507</c:v>
                </c:pt>
                <c:pt idx="28">
                  <c:v>0.50218023255813948</c:v>
                </c:pt>
                <c:pt idx="29">
                  <c:v>0.49222672064777329</c:v>
                </c:pt>
                <c:pt idx="30">
                  <c:v>0.49900530503978779</c:v>
                </c:pt>
                <c:pt idx="31">
                  <c:v>0.5023322873378</c:v>
                </c:pt>
                <c:pt idx="32">
                  <c:v>0.49469071296140232</c:v>
                </c:pt>
                <c:pt idx="33">
                  <c:v>0.49189419795221845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33-4C5D-90B3-71AED7DD0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8896024"/>
        <c:axId val="688897664"/>
      </c:lineChart>
      <c:catAx>
        <c:axId val="68889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8897664"/>
        <c:crosses val="autoZero"/>
        <c:auto val="1"/>
        <c:lblAlgn val="ctr"/>
        <c:lblOffset val="100"/>
        <c:noMultiLvlLbl val="0"/>
      </c:catAx>
      <c:valAx>
        <c:axId val="688897664"/>
        <c:scaling>
          <c:orientation val="minMax"/>
          <c:min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da-DK" b="0"/>
                  <a:t>Andel af</a:t>
                </a:r>
                <a:r>
                  <a:rPr lang="da-DK" b="0" baseline="0"/>
                  <a:t> borgere med over 1 år på ydelse</a:t>
                </a:r>
                <a:endParaRPr lang="da-DK" b="0"/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889602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da-D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[Overlevelseskurver.xlsx]Jobparate og SDP 13!Pivottabel1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1"/>
          <c:showPercent val="0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'Jobparate og SDP 13'!$B$5:$B$6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BB8-4A3B-98BD-E8296202B8E2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6BB8-4A3B-98BD-E8296202B8E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BB8-4A3B-98BD-E8296202B8E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B8-4A3B-98BD-E8296202B8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B8-4A3B-98BD-E8296202B8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B8-4A3B-98BD-E8296202B8E2}"/>
                </c:ext>
              </c:extLst>
            </c:dLbl>
            <c:dLbl>
              <c:idx val="3"/>
              <c:layout>
                <c:manualLayout>
                  <c:x val="-2.2048611111111113E-2"/>
                  <c:y val="5.318404478656408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B8-4A3B-98BD-E8296202B8E2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'Jobparate og SDP 13'!$A$7:$A$15</c:f>
              <c:multiLvlStrCache>
                <c:ptCount val="4"/>
                <c:lvl>
                  <c:pt idx="0">
                    <c:v>2. Kvt</c:v>
                  </c:pt>
                  <c:pt idx="1">
                    <c:v>2. Kvt</c:v>
                  </c:pt>
                  <c:pt idx="2">
                    <c:v>2. Kvt</c:v>
                  </c:pt>
                  <c:pt idx="3">
                    <c:v>2. Kvt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'Jobparate og SDP 13'!$B$7:$B$15</c:f>
              <c:numCache>
                <c:formatCode>0.0</c:formatCode>
                <c:ptCount val="4"/>
                <c:pt idx="0">
                  <c:v>54.533333333333339</c:v>
                </c:pt>
                <c:pt idx="1">
                  <c:v>58.166666666666664</c:v>
                </c:pt>
                <c:pt idx="2">
                  <c:v>48.599999999999994</c:v>
                </c:pt>
                <c:pt idx="3">
                  <c:v>52.233333333333327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B8-4A3B-98BD-E8296202B8E2}"/>
            </c:ext>
          </c:extLst>
        </c:ser>
        <c:ser>
          <c:idx val="1"/>
          <c:order val="1"/>
          <c:tx>
            <c:strRef>
              <c:f>'Jobparate og SDP 13'!$C$5:$C$6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6BB8-4A3B-98BD-E8296202B8E2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6BB8-4A3B-98BD-E8296202B8E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6BB8-4A3B-98BD-E8296202B8E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B8-4A3B-98BD-E8296202B8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8-4A3B-98BD-E8296202B8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B8-4A3B-98BD-E8296202B8E2}"/>
                </c:ext>
              </c:extLst>
            </c:dLbl>
            <c:dLbl>
              <c:idx val="3"/>
              <c:layout>
                <c:manualLayout>
                  <c:x val="-2.6458333333333493E-2"/>
                  <c:y val="4.198740377886633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B8-4A3B-98BD-E8296202B8E2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'Jobparate og SDP 13'!$A$7:$A$15</c:f>
              <c:multiLvlStrCache>
                <c:ptCount val="4"/>
                <c:lvl>
                  <c:pt idx="0">
                    <c:v>2. Kvt</c:v>
                  </c:pt>
                  <c:pt idx="1">
                    <c:v>2. Kvt</c:v>
                  </c:pt>
                  <c:pt idx="2">
                    <c:v>2. Kvt</c:v>
                  </c:pt>
                  <c:pt idx="3">
                    <c:v>2. Kvt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'Jobparate og SDP 13'!$C$7:$C$15</c:f>
              <c:numCache>
                <c:formatCode>0.0</c:formatCode>
                <c:ptCount val="4"/>
                <c:pt idx="0">
                  <c:v>52.800000000000004</c:v>
                </c:pt>
                <c:pt idx="1">
                  <c:v>49.4</c:v>
                </c:pt>
                <c:pt idx="2">
                  <c:v>45.900000000000006</c:v>
                </c:pt>
                <c:pt idx="3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BB8-4A3B-98BD-E8296202B8E2}"/>
            </c:ext>
          </c:extLst>
        </c:ser>
        <c:ser>
          <c:idx val="2"/>
          <c:order val="2"/>
          <c:tx>
            <c:strRef>
              <c:f>'Jobparate og SDP 13'!$D$5:$D$6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6BB8-4A3B-98BD-E8296202B8E2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6BB8-4A3B-98BD-E8296202B8E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6BB8-4A3B-98BD-E8296202B8E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B8-4A3B-98BD-E8296202B8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B8-4A3B-98BD-E8296202B8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B8-4A3B-98BD-E8296202B8E2}"/>
                </c:ext>
              </c:extLst>
            </c:dLbl>
            <c:dLbl>
              <c:idx val="3"/>
              <c:layout>
                <c:manualLayout>
                  <c:x val="-2.8663194444444446E-2"/>
                  <c:y val="-3.079076277116864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B8-4A3B-98BD-E8296202B8E2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'Jobparate og SDP 13'!$A$7:$A$15</c:f>
              <c:multiLvlStrCache>
                <c:ptCount val="4"/>
                <c:lvl>
                  <c:pt idx="0">
                    <c:v>2. Kvt</c:v>
                  </c:pt>
                  <c:pt idx="1">
                    <c:v>2. Kvt</c:v>
                  </c:pt>
                  <c:pt idx="2">
                    <c:v>2. Kvt</c:v>
                  </c:pt>
                  <c:pt idx="3">
                    <c:v>2. Kvt</c:v>
                  </c:pt>
                </c:lvl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'Jobparate og SDP 13'!$D$7:$D$15</c:f>
              <c:numCache>
                <c:formatCode>0.0</c:formatCode>
                <c:ptCount val="4"/>
                <c:pt idx="0">
                  <c:v>55.794444444444444</c:v>
                </c:pt>
                <c:pt idx="1">
                  <c:v>52.844444444444434</c:v>
                </c:pt>
                <c:pt idx="2">
                  <c:v>48.388888888888886</c:v>
                </c:pt>
                <c:pt idx="3">
                  <c:v>53.461111111111109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BB8-4A3B-98BD-E8296202B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03128"/>
        <c:axId val="476110344"/>
      </c:lineChart>
      <c:catAx>
        <c:axId val="47610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6110344"/>
        <c:crosses val="autoZero"/>
        <c:auto val="1"/>
        <c:lblAlgn val="ctr"/>
        <c:lblOffset val="100"/>
        <c:noMultiLvlLbl val="0"/>
      </c:catAx>
      <c:valAx>
        <c:axId val="476110344"/>
        <c:scaling>
          <c:orientation val="minMax"/>
          <c:min val="4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Andel borgere tilbage efter 13 uger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610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beskæftigelsesoverblik.xlsm]Aktivering!Pivottabel4</c:name>
    <c:fmtId val="20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Aktivering!$B$5:$B$6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multiLvlStrRef>
              <c:f>Aktivering!$A$7:$A$31</c:f>
              <c:multiLvlStrCache>
                <c:ptCount val="2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Aktivering!$B$7:$B$31</c:f>
              <c:numCache>
                <c:formatCode>0.00\ %;\-0.00\ %;0.00\ %</c:formatCode>
                <c:ptCount val="23"/>
                <c:pt idx="0">
                  <c:v>5.9246476847857346E-2</c:v>
                </c:pt>
                <c:pt idx="1">
                  <c:v>3.7227949599083619E-2</c:v>
                </c:pt>
                <c:pt idx="2">
                  <c:v>2.4962556165751371E-2</c:v>
                </c:pt>
                <c:pt idx="3">
                  <c:v>4.0280210157618214E-2</c:v>
                </c:pt>
                <c:pt idx="4">
                  <c:v>8.2083662194159426E-2</c:v>
                </c:pt>
                <c:pt idx="5">
                  <c:v>0.12125079770261646</c:v>
                </c:pt>
                <c:pt idx="6">
                  <c:v>0.12119160460392688</c:v>
                </c:pt>
                <c:pt idx="7">
                  <c:v>0.13972602739726028</c:v>
                </c:pt>
                <c:pt idx="8">
                  <c:v>0.12542061792597126</c:v>
                </c:pt>
                <c:pt idx="9">
                  <c:v>0.13859964093357272</c:v>
                </c:pt>
                <c:pt idx="10">
                  <c:v>0.12404052809333743</c:v>
                </c:pt>
                <c:pt idx="11">
                  <c:v>9.9316086827237582E-2</c:v>
                </c:pt>
                <c:pt idx="12">
                  <c:v>8.755760368663594E-2</c:v>
                </c:pt>
                <c:pt idx="13">
                  <c:v>0.13274033527198084</c:v>
                </c:pt>
                <c:pt idx="14">
                  <c:v>0.14095940959409595</c:v>
                </c:pt>
                <c:pt idx="15">
                  <c:v>0.14628657164291073</c:v>
                </c:pt>
                <c:pt idx="16">
                  <c:v>0.15228426395939088</c:v>
                </c:pt>
                <c:pt idx="17">
                  <c:v>0.15372297838270615</c:v>
                </c:pt>
                <c:pt idx="18">
                  <c:v>0.15496148618033528</c:v>
                </c:pt>
                <c:pt idx="19">
                  <c:v>0.14621178555604786</c:v>
                </c:pt>
                <c:pt idx="20">
                  <c:v>0.1501736111111111</c:v>
                </c:pt>
                <c:pt idx="21">
                  <c:v>0.17696754112939084</c:v>
                </c:pt>
                <c:pt idx="22">
                  <c:v>0.20463538722442057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EB-46C2-860C-A28F7DCA53F8}"/>
            </c:ext>
          </c:extLst>
        </c:ser>
        <c:ser>
          <c:idx val="1"/>
          <c:order val="1"/>
          <c:tx>
            <c:strRef>
              <c:f>Aktivering!$C$5:$C$6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multiLvlStrRef>
              <c:f>Aktivering!$A$7:$A$31</c:f>
              <c:multiLvlStrCache>
                <c:ptCount val="2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Aktivering!$C$7:$C$31</c:f>
              <c:numCache>
                <c:formatCode>0.00\ %;\-0.00\ %;0.00\ %</c:formatCode>
                <c:ptCount val="23"/>
                <c:pt idx="0">
                  <c:v>6.7204975044650825E-2</c:v>
                </c:pt>
                <c:pt idx="1">
                  <c:v>5.0404499816668356E-2</c:v>
                </c:pt>
                <c:pt idx="2">
                  <c:v>4.3202162795509945E-2</c:v>
                </c:pt>
                <c:pt idx="3">
                  <c:v>5.288800384843434E-2</c:v>
                </c:pt>
                <c:pt idx="4">
                  <c:v>8.4975491193692257E-2</c:v>
                </c:pt>
                <c:pt idx="5">
                  <c:v>0.10303558904454475</c:v>
                </c:pt>
                <c:pt idx="6">
                  <c:v>9.5096536262123388E-2</c:v>
                </c:pt>
                <c:pt idx="7">
                  <c:v>0.10140931470435063</c:v>
                </c:pt>
                <c:pt idx="8">
                  <c:v>0.11433592867873028</c:v>
                </c:pt>
                <c:pt idx="9">
                  <c:v>0.11879657105176393</c:v>
                </c:pt>
                <c:pt idx="10">
                  <c:v>0.12415235397763763</c:v>
                </c:pt>
                <c:pt idx="11">
                  <c:v>0.10489207802700935</c:v>
                </c:pt>
                <c:pt idx="12">
                  <c:v>8.748753051922642E-2</c:v>
                </c:pt>
                <c:pt idx="13">
                  <c:v>9.3509152893259381E-2</c:v>
                </c:pt>
                <c:pt idx="14">
                  <c:v>0.12035709652848689</c:v>
                </c:pt>
                <c:pt idx="15">
                  <c:v>0.12081236372612207</c:v>
                </c:pt>
                <c:pt idx="16">
                  <c:v>0.12597960614453399</c:v>
                </c:pt>
                <c:pt idx="17">
                  <c:v>0.12155951423155147</c:v>
                </c:pt>
                <c:pt idx="18">
                  <c:v>0.10177985018752678</c:v>
                </c:pt>
                <c:pt idx="19">
                  <c:v>0.10602822318849735</c:v>
                </c:pt>
                <c:pt idx="20">
                  <c:v>0.115074679943101</c:v>
                </c:pt>
                <c:pt idx="21">
                  <c:v>0.1182717820007171</c:v>
                </c:pt>
                <c:pt idx="22">
                  <c:v>0.14432595023243094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EB-46C2-860C-A28F7DCA53F8}"/>
            </c:ext>
          </c:extLst>
        </c:ser>
        <c:ser>
          <c:idx val="2"/>
          <c:order val="2"/>
          <c:tx>
            <c:strRef>
              <c:f>Aktivering!$D$5:$D$6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multiLvlStrRef>
              <c:f>Aktivering!$A$7:$A$31</c:f>
              <c:multiLvlStrCache>
                <c:ptCount val="2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Aktivering!$D$7:$D$31</c:f>
              <c:numCache>
                <c:formatCode>0.00\ %;\-0.00\ %;0.00\ %</c:formatCode>
                <c:ptCount val="23"/>
                <c:pt idx="0">
                  <c:v>6.4670110508075584E-2</c:v>
                </c:pt>
                <c:pt idx="1">
                  <c:v>4.6345074544640708E-2</c:v>
                </c:pt>
                <c:pt idx="2">
                  <c:v>3.5119378123264849E-2</c:v>
                </c:pt>
                <c:pt idx="3">
                  <c:v>4.6206819948905922E-2</c:v>
                </c:pt>
                <c:pt idx="4">
                  <c:v>8.0282502162006344E-2</c:v>
                </c:pt>
                <c:pt idx="5">
                  <c:v>0.10624760444614795</c:v>
                </c:pt>
                <c:pt idx="6">
                  <c:v>0.11025849873537102</c:v>
                </c:pt>
                <c:pt idx="7">
                  <c:v>0.11230353219536927</c:v>
                </c:pt>
                <c:pt idx="8">
                  <c:v>0.12932889020120639</c:v>
                </c:pt>
                <c:pt idx="9">
                  <c:v>0.13003275697640668</c:v>
                </c:pt>
                <c:pt idx="10">
                  <c:v>0.13843683548149113</c:v>
                </c:pt>
                <c:pt idx="11">
                  <c:v>0.11708452870982496</c:v>
                </c:pt>
                <c:pt idx="12">
                  <c:v>8.9060260697468099E-2</c:v>
                </c:pt>
                <c:pt idx="13">
                  <c:v>0.11561392201095713</c:v>
                </c:pt>
                <c:pt idx="14">
                  <c:v>0.13656465593490183</c:v>
                </c:pt>
                <c:pt idx="15">
                  <c:v>0.13164579526716877</c:v>
                </c:pt>
                <c:pt idx="16">
                  <c:v>0.13755478043108846</c:v>
                </c:pt>
                <c:pt idx="17">
                  <c:v>0.12754626547729997</c:v>
                </c:pt>
                <c:pt idx="18">
                  <c:v>0.11316961079994255</c:v>
                </c:pt>
                <c:pt idx="19">
                  <c:v>0.11181642920957352</c:v>
                </c:pt>
                <c:pt idx="20">
                  <c:v>0.1233241372634432</c:v>
                </c:pt>
                <c:pt idx="21">
                  <c:v>0.13410709060762704</c:v>
                </c:pt>
                <c:pt idx="22">
                  <c:v>0.15059917724915042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EB-46C2-860C-A28F7DCA5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713847"/>
        <c:axId val="670714831"/>
      </c:lineChart>
      <c:catAx>
        <c:axId val="670713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0714831"/>
        <c:crosses val="autoZero"/>
        <c:auto val="1"/>
        <c:lblAlgn val="ctr"/>
        <c:lblOffset val="100"/>
        <c:noMultiLvlLbl val="0"/>
      </c:catAx>
      <c:valAx>
        <c:axId val="67071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0713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beskæftigelsesoverblik.xlsm]Effekt!Pivottabel7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Effekt!$B$1:$B$2</c:f>
              <c:strCache>
                <c:ptCount val="1"/>
                <c:pt idx="0">
                  <c:v>Albertslund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multiLvlStrRef>
              <c:f>Effekt!$A$3:$A$16</c:f>
              <c:multiLvlStrCache>
                <c:ptCount val="10"/>
                <c:lvl>
                  <c:pt idx="0">
                    <c:v>1. Kvt</c:v>
                  </c:pt>
                  <c:pt idx="1">
                    <c:v>2. Kvt</c:v>
                  </c:pt>
                  <c:pt idx="2">
                    <c:v>3. Kvt</c:v>
                  </c:pt>
                  <c:pt idx="3">
                    <c:v>4. Kvt</c:v>
                  </c:pt>
                  <c:pt idx="4">
                    <c:v>1. Kvt</c:v>
                  </c:pt>
                  <c:pt idx="5">
                    <c:v>2. Kvt</c:v>
                  </c:pt>
                  <c:pt idx="6">
                    <c:v>3. Kvt</c:v>
                  </c:pt>
                  <c:pt idx="7">
                    <c:v>4. Kvt</c:v>
                  </c:pt>
                  <c:pt idx="8">
                    <c:v>1. Kvt</c:v>
                  </c:pt>
                  <c:pt idx="9">
                    <c:v>2. Kvt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Effekt!$B$3:$B$16</c:f>
              <c:numCache>
                <c:formatCode>0.00\ %;\-0.00\ %;0.00\ %</c:formatCode>
                <c:ptCount val="10"/>
                <c:pt idx="0">
                  <c:v>0.18598382749326145</c:v>
                </c:pt>
                <c:pt idx="1">
                  <c:v>0.16972477064220184</c:v>
                </c:pt>
                <c:pt idx="2">
                  <c:v>0.23839009287925697</c:v>
                </c:pt>
                <c:pt idx="3">
                  <c:v>0.17567567567567569</c:v>
                </c:pt>
                <c:pt idx="4">
                  <c:v>0.18994413407821228</c:v>
                </c:pt>
                <c:pt idx="5">
                  <c:v>0.22764227642276422</c:v>
                </c:pt>
                <c:pt idx="6">
                  <c:v>0.25210084033613445</c:v>
                </c:pt>
                <c:pt idx="7">
                  <c:v>0.26614987080103358</c:v>
                </c:pt>
                <c:pt idx="8">
                  <c:v>0.26774193548387099</c:v>
                </c:pt>
                <c:pt idx="9">
                  <c:v>0.23399014778325122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42-48EA-A5A6-95A7D78E17CE}"/>
            </c:ext>
          </c:extLst>
        </c:ser>
        <c:ser>
          <c:idx val="1"/>
          <c:order val="1"/>
          <c:tx>
            <c:strRef>
              <c:f>Effekt!$C$1:$C$2</c:f>
              <c:strCache>
                <c:ptCount val="1"/>
                <c:pt idx="0">
                  <c:v>Ballerup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Effekt!$A$3:$A$16</c:f>
              <c:multiLvlStrCache>
                <c:ptCount val="10"/>
                <c:lvl>
                  <c:pt idx="0">
                    <c:v>1. Kvt</c:v>
                  </c:pt>
                  <c:pt idx="1">
                    <c:v>2. Kvt</c:v>
                  </c:pt>
                  <c:pt idx="2">
                    <c:v>3. Kvt</c:v>
                  </c:pt>
                  <c:pt idx="3">
                    <c:v>4. Kvt</c:v>
                  </c:pt>
                  <c:pt idx="4">
                    <c:v>1. Kvt</c:v>
                  </c:pt>
                  <c:pt idx="5">
                    <c:v>2. Kvt</c:v>
                  </c:pt>
                  <c:pt idx="6">
                    <c:v>3. Kvt</c:v>
                  </c:pt>
                  <c:pt idx="7">
                    <c:v>4. Kvt</c:v>
                  </c:pt>
                  <c:pt idx="8">
                    <c:v>1. Kvt</c:v>
                  </c:pt>
                  <c:pt idx="9">
                    <c:v>2. Kvt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Effekt!$C$3:$C$16</c:f>
              <c:numCache>
                <c:formatCode>0.00\ %;\-0.00\ %;0.00\ %</c:formatCode>
                <c:ptCount val="10"/>
                <c:pt idx="0">
                  <c:v>0.22036474164133737</c:v>
                </c:pt>
                <c:pt idx="1">
                  <c:v>0.1415929203539823</c:v>
                </c:pt>
                <c:pt idx="2">
                  <c:v>0.2263681592039801</c:v>
                </c:pt>
                <c:pt idx="3">
                  <c:v>0.27710843373493976</c:v>
                </c:pt>
                <c:pt idx="4">
                  <c:v>0.26978417266187049</c:v>
                </c:pt>
                <c:pt idx="5">
                  <c:v>0.34539473684210525</c:v>
                </c:pt>
                <c:pt idx="6">
                  <c:v>0.30269058295964124</c:v>
                </c:pt>
                <c:pt idx="7">
                  <c:v>0.28762541806020064</c:v>
                </c:pt>
                <c:pt idx="8">
                  <c:v>0.27655310621242485</c:v>
                </c:pt>
                <c:pt idx="9">
                  <c:v>0.30993150684931509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42-48EA-A5A6-95A7D78E17CE}"/>
            </c:ext>
          </c:extLst>
        </c:ser>
        <c:ser>
          <c:idx val="2"/>
          <c:order val="2"/>
          <c:tx>
            <c:strRef>
              <c:f>Effekt!$D$1:$D$2</c:f>
              <c:strCache>
                <c:ptCount val="1"/>
                <c:pt idx="0">
                  <c:v>Gladsaxe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Effekt!$A$3:$A$16</c:f>
              <c:multiLvlStrCache>
                <c:ptCount val="10"/>
                <c:lvl>
                  <c:pt idx="0">
                    <c:v>1. Kvt</c:v>
                  </c:pt>
                  <c:pt idx="1">
                    <c:v>2. Kvt</c:v>
                  </c:pt>
                  <c:pt idx="2">
                    <c:v>3. Kvt</c:v>
                  </c:pt>
                  <c:pt idx="3">
                    <c:v>4. Kvt</c:v>
                  </c:pt>
                  <c:pt idx="4">
                    <c:v>1. Kvt</c:v>
                  </c:pt>
                  <c:pt idx="5">
                    <c:v>2. Kvt</c:v>
                  </c:pt>
                  <c:pt idx="6">
                    <c:v>3. Kvt</c:v>
                  </c:pt>
                  <c:pt idx="7">
                    <c:v>4. Kvt</c:v>
                  </c:pt>
                  <c:pt idx="8">
                    <c:v>1. Kvt</c:v>
                  </c:pt>
                  <c:pt idx="9">
                    <c:v>2. Kvt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Effekt!$D$3:$D$16</c:f>
              <c:numCache>
                <c:formatCode>0.00\ %;\-0.00\ %;0.00\ %</c:formatCode>
                <c:ptCount val="10"/>
                <c:pt idx="0">
                  <c:v>0.18651488616462347</c:v>
                </c:pt>
                <c:pt idx="1">
                  <c:v>0.19081272084805653</c:v>
                </c:pt>
                <c:pt idx="2">
                  <c:v>0.2265625</c:v>
                </c:pt>
                <c:pt idx="3">
                  <c:v>0.19735503560528994</c:v>
                </c:pt>
                <c:pt idx="4">
                  <c:v>0.25255102040816324</c:v>
                </c:pt>
                <c:pt idx="5">
                  <c:v>0.3680851063829787</c:v>
                </c:pt>
                <c:pt idx="6">
                  <c:v>0.30660377358490565</c:v>
                </c:pt>
                <c:pt idx="7">
                  <c:v>0.29015544041450775</c:v>
                </c:pt>
                <c:pt idx="8">
                  <c:v>0.29739776951672864</c:v>
                </c:pt>
                <c:pt idx="9">
                  <c:v>0.31454545454545457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42-48EA-A5A6-95A7D78E17CE}"/>
            </c:ext>
          </c:extLst>
        </c:ser>
        <c:ser>
          <c:idx val="3"/>
          <c:order val="3"/>
          <c:tx>
            <c:strRef>
              <c:f>Effekt!$E$1:$E$2</c:f>
              <c:strCache>
                <c:ptCount val="1"/>
                <c:pt idx="0">
                  <c:v>Hele landet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multiLvlStrRef>
              <c:f>Effekt!$A$3:$A$16</c:f>
              <c:multiLvlStrCache>
                <c:ptCount val="10"/>
                <c:lvl>
                  <c:pt idx="0">
                    <c:v>1. Kvt</c:v>
                  </c:pt>
                  <c:pt idx="1">
                    <c:v>2. Kvt</c:v>
                  </c:pt>
                  <c:pt idx="2">
                    <c:v>3. Kvt</c:v>
                  </c:pt>
                  <c:pt idx="3">
                    <c:v>4. Kvt</c:v>
                  </c:pt>
                  <c:pt idx="4">
                    <c:v>1. Kvt</c:v>
                  </c:pt>
                  <c:pt idx="5">
                    <c:v>2. Kvt</c:v>
                  </c:pt>
                  <c:pt idx="6">
                    <c:v>3. Kvt</c:v>
                  </c:pt>
                  <c:pt idx="7">
                    <c:v>4. Kvt</c:v>
                  </c:pt>
                  <c:pt idx="8">
                    <c:v>1. Kvt</c:v>
                  </c:pt>
                  <c:pt idx="9">
                    <c:v>2. Kvt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Effekt!$E$3:$E$16</c:f>
              <c:numCache>
                <c:formatCode>0.00\ %;\-0.00\ %;0.00\ %</c:formatCode>
                <c:ptCount val="10"/>
                <c:pt idx="0">
                  <c:v>0.23055853802835419</c:v>
                </c:pt>
                <c:pt idx="1">
                  <c:v>0.23654562158502973</c:v>
                </c:pt>
                <c:pt idx="2">
                  <c:v>0.31121894555401508</c:v>
                </c:pt>
                <c:pt idx="3">
                  <c:v>0.25975864123957093</c:v>
                </c:pt>
                <c:pt idx="4">
                  <c:v>0.29800166962329122</c:v>
                </c:pt>
                <c:pt idx="5">
                  <c:v>0.36893313467876654</c:v>
                </c:pt>
                <c:pt idx="6">
                  <c:v>0.32014869124297657</c:v>
                </c:pt>
                <c:pt idx="7">
                  <c:v>0.31258100491304219</c:v>
                </c:pt>
                <c:pt idx="8">
                  <c:v>0.32914176778971294</c:v>
                </c:pt>
                <c:pt idx="9">
                  <c:v>0.32070268930474655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42-48EA-A5A6-95A7D78E17CE}"/>
            </c:ext>
          </c:extLst>
        </c:ser>
        <c:ser>
          <c:idx val="4"/>
          <c:order val="4"/>
          <c:tx>
            <c:strRef>
              <c:f>Effekt!$F$1:$F$2</c:f>
              <c:strCache>
                <c:ptCount val="1"/>
                <c:pt idx="0">
                  <c:v>Lokalområdet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multiLvlStrRef>
              <c:f>Effekt!$A$3:$A$16</c:f>
              <c:multiLvlStrCache>
                <c:ptCount val="10"/>
                <c:lvl>
                  <c:pt idx="0">
                    <c:v>1. Kvt</c:v>
                  </c:pt>
                  <c:pt idx="1">
                    <c:v>2. Kvt</c:v>
                  </c:pt>
                  <c:pt idx="2">
                    <c:v>3. Kvt</c:v>
                  </c:pt>
                  <c:pt idx="3">
                    <c:v>4. Kvt</c:v>
                  </c:pt>
                  <c:pt idx="4">
                    <c:v>1. Kvt</c:v>
                  </c:pt>
                  <c:pt idx="5">
                    <c:v>2. Kvt</c:v>
                  </c:pt>
                  <c:pt idx="6">
                    <c:v>3. Kvt</c:v>
                  </c:pt>
                  <c:pt idx="7">
                    <c:v>4. Kvt</c:v>
                  </c:pt>
                  <c:pt idx="8">
                    <c:v>1. Kvt</c:v>
                  </c:pt>
                  <c:pt idx="9">
                    <c:v>2. Kvt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Effekt!$F$3:$F$16</c:f>
              <c:numCache>
                <c:formatCode>0.00\ %;\-0.00\ %;0.00\ %</c:formatCode>
                <c:ptCount val="10"/>
                <c:pt idx="0">
                  <c:v>0.1785238475885958</c:v>
                </c:pt>
                <c:pt idx="1">
                  <c:v>0.16838279830405814</c:v>
                </c:pt>
                <c:pt idx="2">
                  <c:v>0.23559718969555035</c:v>
                </c:pt>
                <c:pt idx="3">
                  <c:v>0.20170697012802277</c:v>
                </c:pt>
                <c:pt idx="4">
                  <c:v>0.20014144271570014</c:v>
                </c:pt>
                <c:pt idx="5">
                  <c:v>0.25611838360842343</c:v>
                </c:pt>
                <c:pt idx="6">
                  <c:v>0.25704870010984987</c:v>
                </c:pt>
                <c:pt idx="7">
                  <c:v>0.26685481342113515</c:v>
                </c:pt>
                <c:pt idx="8">
                  <c:v>0.25019485580670303</c:v>
                </c:pt>
                <c:pt idx="9">
                  <c:v>0.27228749136143748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42-48EA-A5A6-95A7D78E1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795895"/>
        <c:axId val="671794911"/>
      </c:lineChart>
      <c:catAx>
        <c:axId val="671795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1794911"/>
        <c:crosses val="autoZero"/>
        <c:auto val="1"/>
        <c:lblAlgn val="ctr"/>
        <c:lblOffset val="100"/>
        <c:noMultiLvlLbl val="0"/>
      </c:catAx>
      <c:valAx>
        <c:axId val="671794911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Andel borgere i job eller uddannelse 3 mdr efter endt forløb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1795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beskæftigelsesoverblik.xlsm]Jobordrer!Pivottabel2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Jobordrer til ordinære jobs (2022)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Jobordrer!$B$3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Jobordrer!$A$4:$A$15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</c:strCache>
            </c:strRef>
          </c:cat>
          <c:val>
            <c:numRef>
              <c:f>Jobordrer!$B$4:$B$15</c:f>
              <c:numCache>
                <c:formatCode>General</c:formatCode>
                <c:ptCount val="11"/>
                <c:pt idx="0">
                  <c:v>42</c:v>
                </c:pt>
                <c:pt idx="1">
                  <c:v>25</c:v>
                </c:pt>
                <c:pt idx="2">
                  <c:v>85</c:v>
                </c:pt>
                <c:pt idx="3">
                  <c:v>10</c:v>
                </c:pt>
                <c:pt idx="4">
                  <c:v>41</c:v>
                </c:pt>
                <c:pt idx="5">
                  <c:v>81</c:v>
                </c:pt>
                <c:pt idx="6">
                  <c:v>89</c:v>
                </c:pt>
                <c:pt idx="7">
                  <c:v>42</c:v>
                </c:pt>
                <c:pt idx="8">
                  <c:v>46</c:v>
                </c:pt>
                <c:pt idx="9">
                  <c:v>21</c:v>
                </c:pt>
                <c:pt idx="1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28-477C-B2FA-C8B8FB6AC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725383"/>
        <c:axId val="671656903"/>
      </c:lineChart>
      <c:catAx>
        <c:axId val="761725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71656903"/>
        <c:crosses val="autoZero"/>
        <c:auto val="1"/>
        <c:lblAlgn val="ctr"/>
        <c:lblOffset val="100"/>
        <c:noMultiLvlLbl val="0"/>
      </c:catAx>
      <c:valAx>
        <c:axId val="671656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Antal oprettede jobordrer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1725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[Politisk beskæftigelsesoverblik.xlsm]Virksomhedskontakter!Pivottabel1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Virksomhedskontakter!$B$1:$B$2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Virksomhedskontakter!$A$3:$A$15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Virksomhedskontakter!$B$3:$B$15</c:f>
              <c:numCache>
                <c:formatCode>General</c:formatCode>
                <c:ptCount val="12"/>
                <c:pt idx="0">
                  <c:v>98</c:v>
                </c:pt>
                <c:pt idx="1">
                  <c:v>159</c:v>
                </c:pt>
                <c:pt idx="2">
                  <c:v>207</c:v>
                </c:pt>
                <c:pt idx="3">
                  <c:v>182</c:v>
                </c:pt>
                <c:pt idx="4">
                  <c:v>168</c:v>
                </c:pt>
                <c:pt idx="5">
                  <c:v>155</c:v>
                </c:pt>
                <c:pt idx="6">
                  <c:v>92</c:v>
                </c:pt>
                <c:pt idx="7">
                  <c:v>163</c:v>
                </c:pt>
                <c:pt idx="8">
                  <c:v>167</c:v>
                </c:pt>
                <c:pt idx="9">
                  <c:v>153</c:v>
                </c:pt>
                <c:pt idx="10">
                  <c:v>174</c:v>
                </c:pt>
                <c:pt idx="11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5-4A3F-AD28-FE4B187539BC}"/>
            </c:ext>
          </c:extLst>
        </c:ser>
        <c:ser>
          <c:idx val="1"/>
          <c:order val="1"/>
          <c:tx>
            <c:strRef>
              <c:f>Virksomhedskontakter!$C$1:$C$2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strRef>
              <c:f>Virksomhedskontakter!$A$3:$A$15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Virksomhedskontakter!$C$3:$C$15</c:f>
              <c:numCache>
                <c:formatCode>General</c:formatCode>
                <c:ptCount val="12"/>
                <c:pt idx="0">
                  <c:v>257</c:v>
                </c:pt>
                <c:pt idx="1">
                  <c:v>261</c:v>
                </c:pt>
                <c:pt idx="2">
                  <c:v>308</c:v>
                </c:pt>
                <c:pt idx="3">
                  <c:v>214</c:v>
                </c:pt>
                <c:pt idx="4">
                  <c:v>255</c:v>
                </c:pt>
                <c:pt idx="5">
                  <c:v>258</c:v>
                </c:pt>
                <c:pt idx="6">
                  <c:v>129</c:v>
                </c:pt>
                <c:pt idx="7">
                  <c:v>238</c:v>
                </c:pt>
                <c:pt idx="8">
                  <c:v>233</c:v>
                </c:pt>
                <c:pt idx="9">
                  <c:v>207</c:v>
                </c:pt>
                <c:pt idx="10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05-4A3F-AD28-FE4B18753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0925128"/>
        <c:axId val="940924144"/>
      </c:lineChart>
      <c:catAx>
        <c:axId val="94092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0924144"/>
        <c:crosses val="autoZero"/>
        <c:auto val="1"/>
        <c:lblAlgn val="ctr"/>
        <c:lblOffset val="100"/>
        <c:noMultiLvlLbl val="0"/>
      </c:catAx>
      <c:valAx>
        <c:axId val="9409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Antal kontakter</a:t>
                </a:r>
                <a:r>
                  <a:rPr lang="da-DK" baseline="0"/>
                  <a:t> med virksomheder</a:t>
                </a: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092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19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14" r="38720" b="56385"/>
          <a:stretch/>
        </p:blipFill>
        <p:spPr>
          <a:xfrm>
            <a:off x="0" y="61542"/>
            <a:ext cx="12192000" cy="184645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1072" y="1908000"/>
            <a:ext cx="1011948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3579" y="3814166"/>
            <a:ext cx="99194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10. januar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584201"/>
            <a:ext cx="10850033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13" r="38720" b="37764"/>
          <a:stretch/>
        </p:blipFill>
        <p:spPr>
          <a:xfrm>
            <a:off x="0" y="4221120"/>
            <a:ext cx="12192000" cy="263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68" y="584200"/>
            <a:ext cx="1093732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984" y="3360904"/>
            <a:ext cx="10850033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0" y="6382131"/>
            <a:ext cx="194636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39" y="6300231"/>
            <a:ext cx="883699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10. januar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5" y="1700214"/>
            <a:ext cx="5300132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0883" y="4064000"/>
            <a:ext cx="5300133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1"/>
            <a:ext cx="5300132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0984" y="1700214"/>
            <a:ext cx="5300133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70985" y="4064000"/>
            <a:ext cx="5300132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220883" y="1700214"/>
            <a:ext cx="5300135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6220883" y="4064000"/>
            <a:ext cx="5300135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12192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0984" y="1700214"/>
            <a:ext cx="5300133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0883" y="1700214"/>
            <a:ext cx="5300135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0984" y="1700214"/>
            <a:ext cx="5300133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20883" y="1700214"/>
            <a:ext cx="5300135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0" y="6382131"/>
            <a:ext cx="194636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39" y="6300231"/>
            <a:ext cx="883699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02" y="584201"/>
            <a:ext cx="10901916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85" y="1700214"/>
            <a:ext cx="1085003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985" y="0"/>
            <a:ext cx="149275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10. januar 2023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563" y="0"/>
            <a:ext cx="88809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439" y="0"/>
            <a:ext cx="415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sz="4800" b="1"/>
              <a:t>Flere albertslundere skal være en del af arbejdsmarkedet</a:t>
            </a:r>
            <a:endParaRPr lang="nb-NO" sz="4800" b="1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/>
              <a:t>Erhvervsliv</a:t>
            </a:r>
          </a:p>
          <a:p>
            <a:pPr algn="ctr"/>
            <a:r>
              <a:rPr lang="nb-NO"/>
              <a:t>11. Januar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BACFC-D846-4586-B33B-6DE7D020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har vi til fælles?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382C3F-50E2-4234-8D7D-EF00CF26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Hvordan arbejder vi med virksomhedernes tilfredshed?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Hvordan understøtter vi samlet de virksomheder, der er i Albertslund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Hvilken kontakt har vi hver især?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Kan vi arbejde bedre sammen på tværs for at virke mere koordineret overfor virksomhederne og hjælpe hinanden (og virksomhederne) bedre?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Hvilke virksomheder er de vigtigste og hvorfor?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Skal vi gøre det samme for alle eller arbejde differentieret med kontakten/understøttelsen?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351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a-DK" b="1" dirty="0">
                <a:latin typeface="+mj-lt"/>
                <a:ea typeface="+mj-ea"/>
                <a:cs typeface="+mj-cs"/>
              </a:rPr>
              <a:t>Andel </a:t>
            </a:r>
            <a:r>
              <a:rPr lang="da-DK" b="1" dirty="0" err="1">
                <a:latin typeface="+mj-lt"/>
                <a:ea typeface="+mj-ea"/>
                <a:cs typeface="+mj-cs"/>
              </a:rPr>
              <a:t>albertslundere</a:t>
            </a:r>
            <a:r>
              <a:rPr lang="da-DK" b="1" dirty="0">
                <a:latin typeface="+mj-lt"/>
                <a:ea typeface="+mj-ea"/>
                <a:cs typeface="+mj-cs"/>
              </a:rPr>
              <a:t> på ydelse</a:t>
            </a:r>
            <a:br>
              <a:rPr lang="da-DK" dirty="0">
                <a:latin typeface="+mj-lt"/>
                <a:ea typeface="+mj-ea"/>
                <a:cs typeface="+mj-cs"/>
              </a:rPr>
            </a:br>
            <a:r>
              <a:rPr lang="da-DK" dirty="0">
                <a:latin typeface="+mj-lt"/>
                <a:ea typeface="+mj-ea"/>
                <a:cs typeface="+mj-cs"/>
              </a:rPr>
              <a:t>Samlet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3A4434D-8B28-4AD0-A9A0-9D1EB1D80FED}"/>
              </a:ext>
            </a:extLst>
          </p:cNvPr>
          <p:cNvSpPr txBox="1"/>
          <p:nvPr/>
        </p:nvSpPr>
        <p:spPr bwMode="auto">
          <a:xfrm>
            <a:off x="7252898" y="1700213"/>
            <a:ext cx="4320000" cy="4537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</a:pPr>
            <a:r>
              <a:rPr lang="da-DK" sz="1600" i="1">
                <a:latin typeface="+mn-lt"/>
              </a:rPr>
              <a:t>Albertslund kommune ligger samlet set over de kommuner vi har valgt at sammenligne os med, når det kommer til andelen af befolkningen der er på en ydelse.</a:t>
            </a:r>
          </a:p>
          <a:p>
            <a:pPr>
              <a:spcBef>
                <a:spcPct val="20000"/>
              </a:spcBef>
            </a:pPr>
            <a:endParaRPr lang="da-DK" sz="1600" i="1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da-DK" sz="1600" i="1">
                <a:latin typeface="+mn-lt"/>
              </a:rPr>
              <a:t>I den seneste rangliste fra Beskæftigelses-ministeriet for 2. halvår 2021 til 1. halvår 2022, ligger Albertslund Kommune </a:t>
            </a:r>
            <a:r>
              <a:rPr lang="da-DK" sz="1600" i="1" err="1">
                <a:latin typeface="+mn-lt"/>
              </a:rPr>
              <a:t>nr</a:t>
            </a:r>
            <a:r>
              <a:rPr lang="da-DK" sz="1600" i="1">
                <a:latin typeface="+mn-lt"/>
              </a:rPr>
              <a:t> </a:t>
            </a:r>
            <a:r>
              <a:rPr lang="da-DK" sz="1600" b="1" i="1">
                <a:latin typeface="+mn-lt"/>
              </a:rPr>
              <a:t>72 ud af 98</a:t>
            </a:r>
            <a:r>
              <a:rPr lang="da-DK" sz="1600" i="1">
                <a:latin typeface="+mn-lt"/>
              </a:rPr>
              <a:t> kommuner, når man ser samlet på det faktiske ydelsesniveau i forhold til det ministeriet forventer. Det svarer til </a:t>
            </a:r>
            <a:r>
              <a:rPr lang="da-DK" sz="1600" b="1" i="1">
                <a:latin typeface="+mn-lt"/>
              </a:rPr>
              <a:t>40</a:t>
            </a:r>
            <a:r>
              <a:rPr lang="da-DK" sz="1600" i="1">
                <a:latin typeface="+mn-lt"/>
              </a:rPr>
              <a:t> flere ydelsesmodtagere end forventet. </a:t>
            </a:r>
          </a:p>
          <a:p>
            <a:pPr>
              <a:spcBef>
                <a:spcPct val="20000"/>
              </a:spcBef>
            </a:pPr>
            <a:endParaRPr lang="da-DK" sz="1600" i="1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da-DK" sz="1600" i="1">
                <a:latin typeface="+mn-lt"/>
              </a:rPr>
              <a:t>Albertslund ligger </a:t>
            </a:r>
            <a:r>
              <a:rPr lang="da-DK" sz="1600" b="1" i="1">
                <a:latin typeface="+mn-lt"/>
              </a:rPr>
              <a:t>nr. 11 </a:t>
            </a:r>
            <a:r>
              <a:rPr lang="da-DK" sz="1600" i="1">
                <a:latin typeface="+mn-lt"/>
              </a:rPr>
              <a:t>på listen over kommuner med den bedste forbedring af ydelsesniveauet i 1. halvår af 2022.</a:t>
            </a:r>
          </a:p>
        </p:txBody>
      </p:sp>
      <p:pic>
        <p:nvPicPr>
          <p:cNvPr id="6" name="Grafik 5" descr="Oplysninger kontur">
            <a:extLst>
              <a:ext uri="{FF2B5EF4-FFF2-40B4-BE49-F238E27FC236}">
                <a16:creationId xmlns:a16="http://schemas.microsoft.com/office/drawing/2014/main" id="{29D5B174-987A-4506-8CDC-1F6F95ED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6000" y="1700213"/>
            <a:ext cx="540000" cy="540000"/>
          </a:xfrm>
          <a:prstGeom prst="rect">
            <a:avLst/>
          </a:prstGeom>
        </p:spPr>
      </p:pic>
      <p:pic>
        <p:nvPicPr>
          <p:cNvPr id="7" name="Grafik 6" descr="Tilføj kontur">
            <a:extLst>
              <a:ext uri="{FF2B5EF4-FFF2-40B4-BE49-F238E27FC236}">
                <a16:creationId xmlns:a16="http://schemas.microsoft.com/office/drawing/2014/main" id="{CF7A9037-AD64-4028-BB47-545C9D61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6000" y="2996952"/>
            <a:ext cx="540000" cy="540000"/>
          </a:xfrm>
          <a:prstGeom prst="rect">
            <a:avLst/>
          </a:prstGeom>
        </p:spPr>
      </p:pic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8792316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347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wrap="square" anchor="t">
            <a:normAutofit/>
          </a:bodyPr>
          <a:lstStyle/>
          <a:p>
            <a:r>
              <a:rPr lang="da-DK" b="1" dirty="0"/>
              <a:t>Hvorfor er det vigtigt?</a:t>
            </a:r>
            <a:br>
              <a:rPr lang="da-DK" dirty="0"/>
            </a:br>
            <a:r>
              <a:rPr lang="da-DK" dirty="0"/>
              <a:t>Forsørgelsesudgifter pr. fuldtidsperson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62BFAA-C081-8818-8A8E-21081146C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487" y="1700212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Albertslund Kommune ligger samlet set over de kommuner vi sammenligner os med når det gælder forsørgelsesudgifter pr. fuldtidsperson på ydelse.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Det skyldes at kommunens borgere er længere på ydelse end de andre kommuner.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Trappemodellen for refusion og medfinansiering gør at jo flere borgere man har med en ledighed over 1 år,  jo dyrere er det for kommunen.</a:t>
            </a:r>
          </a:p>
        </p:txBody>
      </p:sp>
      <p:pic>
        <p:nvPicPr>
          <p:cNvPr id="5" name="Grafik 4" descr="Oplysninger kontur">
            <a:extLst>
              <a:ext uri="{FF2B5EF4-FFF2-40B4-BE49-F238E27FC236}">
                <a16:creationId xmlns:a16="http://schemas.microsoft.com/office/drawing/2014/main" id="{BAB0C841-B11B-4851-A8E2-7E6FA3830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  <p:pic>
        <p:nvPicPr>
          <p:cNvPr id="6" name="Grafik 5" descr="Tilføj kontur">
            <a:extLst>
              <a:ext uri="{FF2B5EF4-FFF2-40B4-BE49-F238E27FC236}">
                <a16:creationId xmlns:a16="http://schemas.microsoft.com/office/drawing/2014/main" id="{0B32BA68-B31D-4DB4-9E91-49BD9D6B5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6000" y="2996952"/>
            <a:ext cx="540000" cy="540000"/>
          </a:xfrm>
          <a:prstGeom prst="rect">
            <a:avLst/>
          </a:prstGeom>
        </p:spPr>
      </p:pic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340520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75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wrap="square" anchor="t">
            <a:normAutofit/>
          </a:bodyPr>
          <a:lstStyle/>
          <a:p>
            <a:r>
              <a:rPr lang="da-DK" b="1" dirty="0"/>
              <a:t>Langtidsledige er dyrest for kommunen</a:t>
            </a:r>
            <a:br>
              <a:rPr lang="da-DK" dirty="0"/>
            </a:br>
            <a:r>
              <a:rPr lang="da-DK" dirty="0"/>
              <a:t>Trappemodellen for refusion af ydelser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62BFAA-C081-8818-8A8E-21081146C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487" y="1700213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da-DK" sz="1600"/>
              <a:t>Kommunen medfinansierer en del af</a:t>
            </a:r>
          </a:p>
          <a:p>
            <a:pPr marL="0" indent="0">
              <a:buNone/>
            </a:pPr>
            <a:r>
              <a:rPr lang="da-DK" sz="1600"/>
              <a:t>forsørgelsesudgifterne, mens resten finansieres af staten. Størrelsen af kommunens medfinansiering afhænger af borgerens varighed på forsørgelse.</a:t>
            </a:r>
          </a:p>
          <a:p>
            <a:pPr marL="0" indent="0">
              <a:buNone/>
            </a:pPr>
            <a:endParaRPr lang="da-DK" sz="1600"/>
          </a:p>
          <a:p>
            <a:pPr marL="0" indent="0">
              <a:buNone/>
            </a:pPr>
            <a:endParaRPr lang="en-US" sz="1600"/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E5F7ADBD-3485-47A3-BD6A-32BBB073DC1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0797478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 11">
            <a:extLst>
              <a:ext uri="{FF2B5EF4-FFF2-40B4-BE49-F238E27FC236}">
                <a16:creationId xmlns:a16="http://schemas.microsoft.com/office/drawing/2014/main" id="{7C5B7A10-431E-40EF-A2C1-44E046780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14065"/>
              </p:ext>
            </p:extLst>
          </p:nvPr>
        </p:nvGraphicFramePr>
        <p:xfrm>
          <a:off x="7200487" y="3861048"/>
          <a:ext cx="4429354" cy="20048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27445">
                  <a:extLst>
                    <a:ext uri="{9D8B030D-6E8A-4147-A177-3AD203B41FA5}">
                      <a16:colId xmlns:a16="http://schemas.microsoft.com/office/drawing/2014/main" val="3626024546"/>
                    </a:ext>
                  </a:extLst>
                </a:gridCol>
                <a:gridCol w="1601909">
                  <a:extLst>
                    <a:ext uri="{9D8B030D-6E8A-4147-A177-3AD203B41FA5}">
                      <a16:colId xmlns:a16="http://schemas.microsoft.com/office/drawing/2014/main" val="1756969385"/>
                    </a:ext>
                  </a:extLst>
                </a:gridCol>
              </a:tblGrid>
              <a:tr h="356438">
                <a:tc>
                  <a:txBody>
                    <a:bodyPr/>
                    <a:lstStyle/>
                    <a:p>
                      <a:r>
                        <a:rPr lang="da-DK" sz="1600"/>
                        <a:t>Borgerens varighed på ydelse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Refunderes af staten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97647"/>
                  </a:ext>
                </a:extLst>
              </a:tr>
              <a:tr h="356438">
                <a:tc>
                  <a:txBody>
                    <a:bodyPr/>
                    <a:lstStyle/>
                    <a:p>
                      <a:r>
                        <a:rPr lang="da-DK" sz="1600"/>
                        <a:t>1-4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3428"/>
                  </a:ext>
                </a:extLst>
              </a:tr>
              <a:tr h="356438">
                <a:tc>
                  <a:txBody>
                    <a:bodyPr/>
                    <a:lstStyle/>
                    <a:p>
                      <a:r>
                        <a:rPr lang="da-DK" sz="1600"/>
                        <a:t>5-26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3805"/>
                  </a:ext>
                </a:extLst>
              </a:tr>
              <a:tr h="356438">
                <a:tc>
                  <a:txBody>
                    <a:bodyPr/>
                    <a:lstStyle/>
                    <a:p>
                      <a:r>
                        <a:rPr lang="da-DK" sz="1600"/>
                        <a:t>27-52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727021"/>
                  </a:ext>
                </a:extLst>
              </a:tr>
              <a:tr h="356438">
                <a:tc>
                  <a:txBody>
                    <a:bodyPr/>
                    <a:lstStyle/>
                    <a:p>
                      <a:r>
                        <a:rPr lang="da-DK" sz="1600"/>
                        <a:t>Over 52 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90667"/>
                  </a:ext>
                </a:extLst>
              </a:tr>
            </a:tbl>
          </a:graphicData>
        </a:graphic>
      </p:graphicFrame>
      <p:pic>
        <p:nvPicPr>
          <p:cNvPr id="6" name="Grafik 5" descr="Oplysninger kontur">
            <a:extLst>
              <a:ext uri="{FF2B5EF4-FFF2-40B4-BE49-F238E27FC236}">
                <a16:creationId xmlns:a16="http://schemas.microsoft.com/office/drawing/2014/main" id="{A7DE5CCD-3436-4245-898A-26E7EB44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  <p:pic>
        <p:nvPicPr>
          <p:cNvPr id="7" name="Grafik 6" descr="Tilføj kontur">
            <a:extLst>
              <a:ext uri="{FF2B5EF4-FFF2-40B4-BE49-F238E27FC236}">
                <a16:creationId xmlns:a16="http://schemas.microsoft.com/office/drawing/2014/main" id="{33ECB905-DA8B-4524-B374-39FF2DA0B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5999" y="386104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da-DK" b="1"/>
              <a:t>Færre langtidsledige</a:t>
            </a:r>
            <a:endParaRPr lang="da-DK"/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00000000-0008-0000-1500-000008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0261023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B7D4218-D573-4924-833B-44803725D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2898" y="1700213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da-DK" sz="1600"/>
              <a:t>Andelen af langtidsledige i Albertslund Kommune har generelt været faldende siden midten af 2021. Niveauet er også faldet under lokalområdet.</a:t>
            </a:r>
          </a:p>
          <a:p>
            <a:pPr marL="0" indent="0">
              <a:buNone/>
            </a:pPr>
            <a:endParaRPr lang="da-DK" sz="1600"/>
          </a:p>
          <a:p>
            <a:pPr marL="0" indent="0">
              <a:buNone/>
            </a:pPr>
            <a:r>
              <a:rPr lang="da-DK" sz="1600"/>
              <a:t>Niveauet ligger tæt på sammenlignings-kommunerne, men et stykke fra landsgennemsnittet.</a:t>
            </a:r>
          </a:p>
        </p:txBody>
      </p:sp>
      <p:pic>
        <p:nvPicPr>
          <p:cNvPr id="5" name="Grafik 4" descr="Oplysninger kontur">
            <a:extLst>
              <a:ext uri="{FF2B5EF4-FFF2-40B4-BE49-F238E27FC236}">
                <a16:creationId xmlns:a16="http://schemas.microsoft.com/office/drawing/2014/main" id="{18EE76F2-0421-41F3-AE11-66446550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da-DK" sz="4000" b="1"/>
              <a:t>Tidlig indsats for nyledige</a:t>
            </a:r>
            <a:br>
              <a:rPr lang="da-DK"/>
            </a:br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243FAE-031E-4345-A591-525C31D85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487" y="1700212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da-DK" sz="1600"/>
              <a:t>Andelen af jobparate og sygedagpengemodtagere der stadig er ledige 13 uger efter at deres sag er startet i jobcenteret ligger for Albertslund under lokalområdet i 2. kvartal, men over landsgennemsnittet.</a:t>
            </a:r>
          </a:p>
        </p:txBody>
      </p:sp>
      <p:pic>
        <p:nvPicPr>
          <p:cNvPr id="5" name="Grafik 4" descr="Oplysninger kontur">
            <a:extLst>
              <a:ext uri="{FF2B5EF4-FFF2-40B4-BE49-F238E27FC236}">
                <a16:creationId xmlns:a16="http://schemas.microsoft.com/office/drawing/2014/main" id="{45A67F62-752C-4212-9523-B77A2E3DB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C6F3CE64-5490-4A59-BF6C-968F845339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0111865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49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wrap="square" anchor="t">
            <a:normAutofit/>
          </a:bodyPr>
          <a:lstStyle/>
          <a:p>
            <a:r>
              <a:rPr lang="da-DK" b="1" dirty="0"/>
              <a:t>Virksomhedsrettet aktivering</a:t>
            </a:r>
            <a:br>
              <a:rPr lang="da-DK" dirty="0"/>
            </a:br>
            <a:r>
              <a:rPr lang="da-DK" dirty="0"/>
              <a:t>Andel borgere i virksomhedsplacering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F7CFD83-5549-EFF8-0F78-09BC09F63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487" y="1700212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Andelen af borgere der er virksomhedsplaceret er steget stødt siden 2021. Albertslund ligger i de seneste måneder over de kommuner vi sammenligner os med og landsgennemsnittet.</a:t>
            </a:r>
          </a:p>
        </p:txBody>
      </p:sp>
      <p:pic>
        <p:nvPicPr>
          <p:cNvPr id="5" name="Grafik 4" descr="Oplysninger kontur">
            <a:extLst>
              <a:ext uri="{FF2B5EF4-FFF2-40B4-BE49-F238E27FC236}">
                <a16:creationId xmlns:a16="http://schemas.microsoft.com/office/drawing/2014/main" id="{6BE621E3-85B1-4A7B-8867-3E8796289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8880184"/>
              </p:ext>
            </p:extLst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097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wrap="square" anchor="t">
            <a:normAutofit/>
          </a:bodyPr>
          <a:lstStyle/>
          <a:p>
            <a:r>
              <a:rPr lang="da-DK" sz="3300" b="1" dirty="0"/>
              <a:t>Virkeligheden virker</a:t>
            </a:r>
            <a:br>
              <a:rPr lang="da-DK" sz="3300" dirty="0"/>
            </a:br>
            <a:r>
              <a:rPr lang="da-DK" sz="3300" dirty="0"/>
              <a:t>Beskæftigelseseffekt af virksomhedsrettet aktivering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7321707-3242-20B6-26EC-38025600B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487" y="1700212"/>
            <a:ext cx="4320000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Beskæftigelseseffekten af den virksomhedsrettede aktivering har været stigende siden starten af 2021. Det seneste kvartal ser effekten dog ud til at være faldet under niveauet af sammenligningskommuner og landsgennemsnit.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1512" y="1700213"/>
          <a:ext cx="5760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fik 4" descr="Oplysninger kontur">
            <a:extLst>
              <a:ext uri="{FF2B5EF4-FFF2-40B4-BE49-F238E27FC236}">
                <a16:creationId xmlns:a16="http://schemas.microsoft.com/office/drawing/2014/main" id="{2D6D86B4-1D35-4BA9-970A-A803A293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7346-F426-4ED0-B75B-E41BCEE9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02" y="584201"/>
            <a:ext cx="10901916" cy="1116012"/>
          </a:xfrm>
        </p:spPr>
        <p:txBody>
          <a:bodyPr wrap="square" anchor="t">
            <a:normAutofit/>
          </a:bodyPr>
          <a:lstStyle/>
          <a:p>
            <a:r>
              <a:rPr lang="da-DK" b="1" dirty="0"/>
              <a:t>Vigtigt med flere åbne døre i virksomhederne</a:t>
            </a:r>
            <a:br>
              <a:rPr lang="da-DK" dirty="0"/>
            </a:br>
            <a:r>
              <a:rPr lang="da-DK" dirty="0"/>
              <a:t>Antal virksomhedskontakter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1B74FDF-56FA-2848-9B9B-07DA226F8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2898" y="1700213"/>
            <a:ext cx="4320000" cy="2174875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Jobcenteret arbejder på at højne niveauet af virksomhedskontakt for at indhente jobordrer og pleje virksomhedernes behov for arbejdskraft.</a:t>
            </a:r>
          </a:p>
          <a:p>
            <a:endParaRPr lang="en-US" sz="1600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CE39B6FA-D9F0-4B52-AA85-7A3880C18D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9290391"/>
              </p:ext>
            </p:extLst>
          </p:nvPr>
        </p:nvGraphicFramePr>
        <p:xfrm>
          <a:off x="6221941" y="3212974"/>
          <a:ext cx="5299075" cy="3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4863555"/>
              </p:ext>
            </p:extLst>
          </p:nvPr>
        </p:nvGraphicFramePr>
        <p:xfrm>
          <a:off x="670986" y="1700212"/>
          <a:ext cx="529907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6" descr="Oplysninger kontur">
            <a:extLst>
              <a:ext uri="{FF2B5EF4-FFF2-40B4-BE49-F238E27FC236}">
                <a16:creationId xmlns:a16="http://schemas.microsoft.com/office/drawing/2014/main" id="{355AA02E-E0E3-46C3-8CCB-A14CDF29E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6000" y="17002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1762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1 Albertslund Miljø &amp; Teknik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497729"/>
      </a:accent1>
      <a:accent2>
        <a:srgbClr val="92AD7F"/>
      </a:accent2>
      <a:accent3>
        <a:srgbClr val="37591F"/>
      </a:accent3>
      <a:accent4>
        <a:srgbClr val="6D9254"/>
      </a:accent4>
      <a:accent5>
        <a:srgbClr val="B6C9A9"/>
      </a:accent5>
      <a:accent6>
        <a:srgbClr val="DBE4D4"/>
      </a:accent6>
      <a:hlink>
        <a:srgbClr val="497729"/>
      </a:hlink>
      <a:folHlink>
        <a:srgbClr val="8CC63F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i="1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Albertslund Miljø &amp; Teknik.potx" id="{7BD21565-25C9-46CF-B65B-1F49D7F031DD}" vid="{713073CF-9CDC-4BED-813C-F3A9985EA37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 Albertslund Miljø &amp; Teknik">
    <a:dk1>
      <a:srgbClr val="7F7F7F"/>
    </a:dk1>
    <a:lt1>
      <a:srgbClr val="FFFFFF"/>
    </a:lt1>
    <a:dk2>
      <a:srgbClr val="000000"/>
    </a:dk2>
    <a:lt2>
      <a:srgbClr val="034EA2"/>
    </a:lt2>
    <a:accent1>
      <a:srgbClr val="497729"/>
    </a:accent1>
    <a:accent2>
      <a:srgbClr val="92AD7F"/>
    </a:accent2>
    <a:accent3>
      <a:srgbClr val="37591F"/>
    </a:accent3>
    <a:accent4>
      <a:srgbClr val="6D9254"/>
    </a:accent4>
    <a:accent5>
      <a:srgbClr val="B6C9A9"/>
    </a:accent5>
    <a:accent6>
      <a:srgbClr val="DBE4D4"/>
    </a:accent6>
    <a:hlink>
      <a:srgbClr val="497729"/>
    </a:hlink>
    <a:folHlink>
      <a:srgbClr val="8CC6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561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 Unicode MS</vt:lpstr>
      <vt:lpstr>Verdana</vt:lpstr>
      <vt:lpstr>Open Sans</vt:lpstr>
      <vt:lpstr>Arial</vt:lpstr>
      <vt:lpstr>Georgia</vt:lpstr>
      <vt:lpstr>Calibri</vt:lpstr>
      <vt:lpstr>Symbol</vt:lpstr>
      <vt:lpstr>Albertslund Kommune</vt:lpstr>
      <vt:lpstr>Flere albertslundere skal være en del af arbejdsmarkedet</vt:lpstr>
      <vt:lpstr>Andel albertslundere på ydelse Samlet</vt:lpstr>
      <vt:lpstr>Hvorfor er det vigtigt? Forsørgelsesudgifter pr. fuldtidsperson</vt:lpstr>
      <vt:lpstr>Langtidsledige er dyrest for kommunen Trappemodellen for refusion af ydelser</vt:lpstr>
      <vt:lpstr>Færre langtidsledige</vt:lpstr>
      <vt:lpstr>Tidlig indsats for nyledige </vt:lpstr>
      <vt:lpstr>Virksomhedsrettet aktivering Andel borgere i virksomhedsplacering</vt:lpstr>
      <vt:lpstr>Virkeligheden virker Beskæftigelseseffekt af virksomhedsrettet aktivering</vt:lpstr>
      <vt:lpstr>Vigtigt med flere åbne døre i virksomhederne Antal virksomhedskontakter</vt:lpstr>
      <vt:lpstr>Hvad har vi til fælles?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Lasse Dalsgaard Andersen</dc:creator>
  <cp:lastModifiedBy>Dorthe Espenhein</cp:lastModifiedBy>
  <cp:revision>68</cp:revision>
  <cp:lastPrinted>2022-12-07T07:37:20Z</cp:lastPrinted>
  <dcterms:created xsi:type="dcterms:W3CDTF">2022-11-09T08:27:23Z</dcterms:created>
  <dcterms:modified xsi:type="dcterms:W3CDTF">2023-01-10T17:22:46Z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