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3" r:id="rId2"/>
    <p:sldId id="281" r:id="rId3"/>
    <p:sldId id="285" r:id="rId4"/>
    <p:sldId id="289" r:id="rId5"/>
    <p:sldId id="291" r:id="rId6"/>
    <p:sldId id="293" r:id="rId7"/>
    <p:sldId id="296" r:id="rId8"/>
    <p:sldId id="297" r:id="rId9"/>
    <p:sldId id="298" r:id="rId10"/>
    <p:sldId id="299" r:id="rId11"/>
    <p:sldId id="300" r:id="rId12"/>
    <p:sldId id="286" r:id="rId13"/>
  </p:sldIdLst>
  <p:sldSz cx="9144000" cy="6858000" type="screen4x3"/>
  <p:notesSz cx="6662738" cy="9926638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0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2B2B2"/>
    <a:srgbClr val="3366FF"/>
    <a:srgbClr val="9FB7CA"/>
    <a:srgbClr val="2572A6"/>
    <a:srgbClr val="666699"/>
    <a:srgbClr val="003399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00" autoAdjust="0"/>
  </p:normalViewPr>
  <p:slideViewPr>
    <p:cSldViewPr snapToGrid="0">
      <p:cViewPr varScale="1">
        <p:scale>
          <a:sx n="107" d="100"/>
          <a:sy n="107" d="100"/>
        </p:scale>
        <p:origin x="101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-2664" y="-90"/>
      </p:cViewPr>
      <p:guideLst>
        <p:guide orient="horz" pos="3127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186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4010" y="0"/>
            <a:ext cx="2887186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887186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4010" y="9428583"/>
            <a:ext cx="2887186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8305CE32-FCB2-40B1-A882-84511378A52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6778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CF19288-9FAE-4BF6-8E57-2E57CF07D73E}" type="datetimeFigureOut">
              <a:rPr lang="da-DK"/>
              <a:pPr>
                <a:defRPr/>
              </a:pPr>
              <a:t>30-10-2020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noProof="0"/>
              <a:t>Klik for at redigere typografi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C5C16D5-B962-491B-B755-F59927109D6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39385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5C16D5-B962-491B-B755-F59927109D68}" type="slidenum">
              <a:rPr lang="da-DK" smtClean="0"/>
              <a:pPr>
                <a:defRPr/>
              </a:pPr>
              <a:t>12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FA811-D916-442E-927E-F61360270E4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681344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Lige forbindelse 1"/>
          <p:cNvCxnSpPr/>
          <p:nvPr userDrawn="1"/>
        </p:nvCxnSpPr>
        <p:spPr>
          <a:xfrm>
            <a:off x="520700" y="6235700"/>
            <a:ext cx="81407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logo3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25463" y="534988"/>
            <a:ext cx="199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Line 15"/>
          <p:cNvSpPr>
            <a:spLocks noChangeShapeType="1"/>
          </p:cNvSpPr>
          <p:nvPr userDrawn="1"/>
        </p:nvSpPr>
        <p:spPr bwMode="auto">
          <a:xfrm>
            <a:off x="520700" y="1524000"/>
            <a:ext cx="8140700" cy="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1028" name="Rectangle 18"/>
          <p:cNvSpPr>
            <a:spLocks noChangeArrowheads="1"/>
          </p:cNvSpPr>
          <p:nvPr userDrawn="1"/>
        </p:nvSpPr>
        <p:spPr bwMode="auto">
          <a:xfrm>
            <a:off x="8667750" y="288925"/>
            <a:ext cx="300038" cy="8556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a-DK"/>
          </a:p>
        </p:txBody>
      </p:sp>
      <p:sp>
        <p:nvSpPr>
          <p:cNvPr id="2" name="Rektangel 1"/>
          <p:cNvSpPr/>
          <p:nvPr userDrawn="1"/>
        </p:nvSpPr>
        <p:spPr>
          <a:xfrm>
            <a:off x="2641600" y="534988"/>
            <a:ext cx="6026150" cy="360362"/>
          </a:xfrm>
          <a:prstGeom prst="rect">
            <a:avLst/>
          </a:prstGeom>
          <a:solidFill>
            <a:srgbClr val="257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12" name="Rektangel 11"/>
          <p:cNvSpPr/>
          <p:nvPr userDrawn="1"/>
        </p:nvSpPr>
        <p:spPr>
          <a:xfrm>
            <a:off x="2641600" y="928688"/>
            <a:ext cx="6026150" cy="360362"/>
          </a:xfrm>
          <a:prstGeom prst="rect">
            <a:avLst/>
          </a:prstGeom>
          <a:solidFill>
            <a:srgbClr val="9FB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1031" name="Line 15"/>
          <p:cNvSpPr>
            <a:spLocks noChangeShapeType="1"/>
          </p:cNvSpPr>
          <p:nvPr userDrawn="1"/>
        </p:nvSpPr>
        <p:spPr bwMode="auto">
          <a:xfrm>
            <a:off x="520700" y="6311900"/>
            <a:ext cx="8140700" cy="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a-DK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6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2" r:id="rId12"/>
    <p:sldLayoutId id="214748366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bkmb.risikostyring.callcenter@albertslund.d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lars.voldum@albertslund.d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1016000" y="2503488"/>
            <a:ext cx="6858000" cy="24314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a-DK" sz="4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Arbejdsulykker</a:t>
            </a:r>
          </a:p>
          <a:p>
            <a:pPr algn="ctr">
              <a:defRPr/>
            </a:pPr>
            <a:r>
              <a:rPr lang="da-DK" sz="4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</a:p>
          <a:p>
            <a:pPr algn="ctr">
              <a:defRPr/>
            </a:pPr>
            <a:r>
              <a:rPr lang="da-DK" sz="2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Årsagstræ og forebyggelsesskema!</a:t>
            </a:r>
          </a:p>
          <a:p>
            <a:pPr algn="ctr">
              <a:defRPr/>
            </a:pPr>
            <a:endParaRPr lang="da-DK" sz="2400" dirty="0">
              <a:solidFill>
                <a:schemeClr val="accent1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endParaRPr lang="da-DK" sz="2400" dirty="0">
              <a:solidFill>
                <a:schemeClr val="accent1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Billed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4381" y="4934923"/>
            <a:ext cx="2281238" cy="46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kstboks 4"/>
          <p:cNvSpPr txBox="1">
            <a:spLocks noChangeArrowheads="1"/>
          </p:cNvSpPr>
          <p:nvPr/>
        </p:nvSpPr>
        <p:spPr bwMode="auto">
          <a:xfrm>
            <a:off x="1316959" y="1600200"/>
            <a:ext cx="66488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Nu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skal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du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besvare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de 3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spørgsmål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.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Skriv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kort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og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præcist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.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Til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sidst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klikker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du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på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gem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så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resultatet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af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analysen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gemmes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.</a:t>
            </a:r>
            <a:endParaRPr lang="da-DK" sz="1400" b="1" dirty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27650" name="Tekstboks 5"/>
          <p:cNvSpPr txBox="1">
            <a:spLocks noChangeArrowheads="1"/>
          </p:cNvSpPr>
          <p:nvPr/>
        </p:nvSpPr>
        <p:spPr bwMode="auto">
          <a:xfrm>
            <a:off x="3428815" y="544513"/>
            <a:ext cx="52389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600" b="1" dirty="0" err="1"/>
              <a:t>Hvordan</a:t>
            </a:r>
            <a:r>
              <a:rPr lang="en-US" sz="1600" b="1" dirty="0"/>
              <a:t> </a:t>
            </a:r>
            <a:r>
              <a:rPr lang="en-US" sz="1600" b="1" dirty="0" err="1"/>
              <a:t>indberettes</a:t>
            </a:r>
            <a:r>
              <a:rPr lang="en-US" sz="1600" b="1" dirty="0"/>
              <a:t> </a:t>
            </a:r>
            <a:r>
              <a:rPr lang="en-US" sz="1600" b="1" dirty="0" err="1"/>
              <a:t>resultatet</a:t>
            </a:r>
            <a:r>
              <a:rPr lang="en-US" sz="1600" b="1" dirty="0"/>
              <a:t> </a:t>
            </a:r>
            <a:r>
              <a:rPr lang="en-US" sz="1600" b="1" dirty="0" err="1"/>
              <a:t>af</a:t>
            </a:r>
            <a:r>
              <a:rPr lang="en-US" sz="1600" b="1" dirty="0"/>
              <a:t> </a:t>
            </a:r>
            <a:r>
              <a:rPr lang="en-US" sz="1600" b="1" dirty="0" err="1"/>
              <a:t>analysen</a:t>
            </a:r>
            <a:r>
              <a:rPr lang="en-US" sz="1600" b="1" dirty="0"/>
              <a:t> </a:t>
            </a:r>
            <a:r>
              <a:rPr lang="en-US" sz="1600" b="1" dirty="0" err="1"/>
              <a:t>i</a:t>
            </a:r>
            <a:r>
              <a:rPr lang="en-US" sz="1600" b="1" dirty="0"/>
              <a:t> InsuBiz</a:t>
            </a:r>
            <a:endParaRPr lang="da-DK" sz="1600" b="1" dirty="0"/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786204DC-35EC-4FFB-9C9E-C4AC7A77E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27" y="2225948"/>
            <a:ext cx="7655745" cy="3905911"/>
          </a:xfrm>
          <a:prstGeom prst="rect">
            <a:avLst/>
          </a:prstGeo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A5535BCA-D421-4B87-B5CD-7F472529B51C}"/>
              </a:ext>
            </a:extLst>
          </p:cNvPr>
          <p:cNvSpPr/>
          <p:nvPr/>
        </p:nvSpPr>
        <p:spPr>
          <a:xfrm>
            <a:off x="1532964" y="3845859"/>
            <a:ext cx="3039036" cy="3227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4EDAF06B-78BC-490A-9626-4E01EC8C2E13}"/>
              </a:ext>
            </a:extLst>
          </p:cNvPr>
          <p:cNvSpPr/>
          <p:nvPr/>
        </p:nvSpPr>
        <p:spPr>
          <a:xfrm>
            <a:off x="1528296" y="4392706"/>
            <a:ext cx="2371351" cy="3227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36BD673E-9A61-46B0-A2F4-89C20560DC87}"/>
              </a:ext>
            </a:extLst>
          </p:cNvPr>
          <p:cNvSpPr/>
          <p:nvPr/>
        </p:nvSpPr>
        <p:spPr>
          <a:xfrm>
            <a:off x="1528295" y="4988859"/>
            <a:ext cx="1286623" cy="3227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172D7B92-9A33-4A38-8673-71575A0A2793}"/>
              </a:ext>
            </a:extLst>
          </p:cNvPr>
          <p:cNvSpPr/>
          <p:nvPr/>
        </p:nvSpPr>
        <p:spPr>
          <a:xfrm>
            <a:off x="7655859" y="5675411"/>
            <a:ext cx="914400" cy="2460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4589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kstboks 4"/>
          <p:cNvSpPr txBox="1">
            <a:spLocks noChangeArrowheads="1"/>
          </p:cNvSpPr>
          <p:nvPr/>
        </p:nvSpPr>
        <p:spPr bwMode="auto">
          <a:xfrm>
            <a:off x="508000" y="1600200"/>
            <a:ext cx="81597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Forebyggelsesskemaet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er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udfyldt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når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der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står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“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Udfyldt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” I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forebyggelsesfanen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.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Hvis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du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vil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printe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skemaet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klikker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du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på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“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Udfyldt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” og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herefter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“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Åbn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”.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Herved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åbner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skemaet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,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så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du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kan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printe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det.</a:t>
            </a:r>
            <a:endParaRPr lang="da-DK" sz="1400" b="1" dirty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27650" name="Tekstboks 5"/>
          <p:cNvSpPr txBox="1">
            <a:spLocks noChangeArrowheads="1"/>
          </p:cNvSpPr>
          <p:nvPr/>
        </p:nvSpPr>
        <p:spPr bwMode="auto">
          <a:xfrm>
            <a:off x="5656990" y="544513"/>
            <a:ext cx="30107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a-DK" sz="1600" b="1" dirty="0"/>
              <a:t>Forebyggelsesskema udfyldt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FCC86F18-B634-46D4-9033-08F6E457B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995" y="2320010"/>
            <a:ext cx="6931760" cy="3728036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3B45E24F-1B8F-43EF-9FBF-E1293F023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41" y="3725323"/>
            <a:ext cx="4572000" cy="2480782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6D6886C1-2B0E-46F7-9993-CEC74B21EC23}"/>
              </a:ext>
            </a:extLst>
          </p:cNvPr>
          <p:cNvSpPr/>
          <p:nvPr/>
        </p:nvSpPr>
        <p:spPr>
          <a:xfrm>
            <a:off x="6845265" y="3590218"/>
            <a:ext cx="914400" cy="4026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9741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kstboks 4"/>
          <p:cNvSpPr txBox="1">
            <a:spLocks noChangeArrowheads="1"/>
          </p:cNvSpPr>
          <p:nvPr/>
        </p:nvSpPr>
        <p:spPr bwMode="auto">
          <a:xfrm>
            <a:off x="673100" y="1943100"/>
            <a:ext cx="74168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Hvis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du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har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brug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for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hj</a:t>
            </a:r>
            <a:r>
              <a:rPr lang="da-DK" sz="1400" b="1" dirty="0" err="1">
                <a:solidFill>
                  <a:srgbClr val="000000"/>
                </a:solidFill>
                <a:latin typeface="Tahoma" charset="0"/>
              </a:rPr>
              <a:t>ælp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eller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har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sp</a:t>
            </a:r>
            <a:r>
              <a:rPr lang="da-DK" sz="1400" b="1" dirty="0">
                <a:solidFill>
                  <a:srgbClr val="000000"/>
                </a:solidFill>
                <a:latin typeface="Tahoma" charset="0"/>
              </a:rPr>
              <a:t>ø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rgsm</a:t>
            </a:r>
            <a:r>
              <a:rPr lang="da-DK" sz="1400" b="1" dirty="0">
                <a:solidFill>
                  <a:srgbClr val="000000"/>
                </a:solidFill>
                <a:latin typeface="Tahoma" charset="0"/>
              </a:rPr>
              <a:t>ål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til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til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årsagstræ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eller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forebyggelsesskema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i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InsuBiz, s</a:t>
            </a:r>
            <a:r>
              <a:rPr lang="da-DK" sz="1400" b="1" dirty="0">
                <a:solidFill>
                  <a:srgbClr val="000000"/>
                </a:solidFill>
                <a:latin typeface="Tahoma" charset="0"/>
              </a:rPr>
              <a:t>å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kontakt</a:t>
            </a:r>
            <a:r>
              <a:rPr lang="da-DK" sz="1400" b="1" dirty="0">
                <a:solidFill>
                  <a:srgbClr val="000000"/>
                </a:solidFill>
                <a:latin typeface="Tahoma" charset="0"/>
              </a:rPr>
              <a:t>:</a:t>
            </a:r>
          </a:p>
          <a:p>
            <a:endParaRPr lang="en-US" sz="1400" b="1" dirty="0">
              <a:solidFill>
                <a:srgbClr val="000000"/>
              </a:solidFill>
              <a:latin typeface="Tahoma" charset="0"/>
            </a:endParaRPr>
          </a:p>
          <a:p>
            <a:r>
              <a:rPr lang="en-US" sz="1400" b="1" dirty="0" err="1">
                <a:solidFill>
                  <a:srgbClr val="000000"/>
                </a:solidFill>
                <a:latin typeface="Tahoma" charset="0"/>
              </a:rPr>
              <a:t>Risikostyring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</a:rPr>
              <a:t> &amp; Callcenter</a:t>
            </a:r>
          </a:p>
          <a:p>
            <a:endParaRPr lang="da-DK" sz="1400" b="1" dirty="0">
              <a:solidFill>
                <a:srgbClr val="000000"/>
              </a:solidFill>
              <a:latin typeface="Tahoma" charset="0"/>
            </a:endParaRPr>
          </a:p>
          <a:p>
            <a:r>
              <a:rPr lang="da-DK" sz="1400" b="1" dirty="0">
                <a:solidFill>
                  <a:srgbClr val="000000"/>
                </a:solidFill>
                <a:latin typeface="Tahoma" charset="0"/>
              </a:rPr>
              <a:t>Mail:</a:t>
            </a:r>
            <a:r>
              <a:rPr lang="da-DK" sz="1400" b="1" dirty="0">
                <a:solidFill>
                  <a:schemeClr val="bg2"/>
                </a:solidFill>
                <a:latin typeface="Tahoma" charset="0"/>
              </a:rPr>
              <a:t>   </a:t>
            </a:r>
            <a:r>
              <a:rPr lang="da-DK" sz="1400" b="1" dirty="0">
                <a:solidFill>
                  <a:srgbClr val="000000"/>
                </a:solidFill>
                <a:latin typeface="Tahoma" charset="0"/>
                <a:cs typeface="Tahoma" charset="0"/>
                <a:hlinkClick r:id="rId3"/>
              </a:rPr>
              <a:t>bkmb.risikostyring.callcenter@albertslund.dk</a:t>
            </a:r>
            <a:endParaRPr lang="da-DK" sz="1400" b="1" dirty="0">
              <a:solidFill>
                <a:srgbClr val="000000"/>
              </a:solidFill>
              <a:latin typeface="Tahoma" charset="0"/>
              <a:cs typeface="Tahoma" charset="0"/>
            </a:endParaRPr>
          </a:p>
          <a:p>
            <a:r>
              <a:rPr lang="da-DK" sz="1400" b="1" dirty="0">
                <a:solidFill>
                  <a:srgbClr val="000000"/>
                </a:solidFill>
                <a:latin typeface="Tahoma" charset="0"/>
              </a:rPr>
              <a:t>Tlf.:     </a:t>
            </a:r>
            <a:r>
              <a:rPr lang="da-DK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4368 6706 </a:t>
            </a:r>
          </a:p>
          <a:p>
            <a:endParaRPr lang="da-DK" sz="1400" b="1" dirty="0">
              <a:solidFill>
                <a:srgbClr val="000000"/>
              </a:solidFill>
              <a:latin typeface="Tahoma" charset="0"/>
              <a:cs typeface="Tahoma" charset="0"/>
            </a:endParaRPr>
          </a:p>
          <a:p>
            <a:r>
              <a:rPr lang="da-DK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eller</a:t>
            </a:r>
          </a:p>
          <a:p>
            <a:endParaRPr lang="da-DK" sz="1400" b="1" dirty="0">
              <a:solidFill>
                <a:srgbClr val="000000"/>
              </a:solidFill>
              <a:latin typeface="Tahoma" charset="0"/>
              <a:cs typeface="Tahoma" charset="0"/>
            </a:endParaRPr>
          </a:p>
          <a:p>
            <a:pPr>
              <a:tabLst>
                <a:tab pos="533400" algn="l"/>
              </a:tabLst>
            </a:pPr>
            <a:r>
              <a:rPr lang="da-DK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Forsikrings- og </a:t>
            </a:r>
            <a:r>
              <a:rPr lang="da-DK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risikorådgiver</a:t>
            </a:r>
            <a:r>
              <a:rPr lang="da-DK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Lars Voldum:</a:t>
            </a:r>
          </a:p>
          <a:p>
            <a:pPr>
              <a:tabLst>
                <a:tab pos="533400" algn="l"/>
              </a:tabLst>
            </a:pPr>
            <a:r>
              <a:rPr lang="da-DK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Mail:</a:t>
            </a:r>
            <a:r>
              <a:rPr lang="da-DK" sz="1400" b="1" dirty="0">
                <a:solidFill>
                  <a:schemeClr val="bg2"/>
                </a:solidFill>
                <a:latin typeface="Tahoma" charset="0"/>
                <a:cs typeface="Tahoma" charset="0"/>
              </a:rPr>
              <a:t>   </a:t>
            </a:r>
            <a:r>
              <a:rPr lang="da-DK" sz="1400" b="1" dirty="0">
                <a:solidFill>
                  <a:schemeClr val="bg2"/>
                </a:solidFill>
                <a:latin typeface="Tahoma" charset="0"/>
                <a:cs typeface="Tahoma" charset="0"/>
                <a:hlinkClick r:id="rId4"/>
              </a:rPr>
              <a:t>lars.voldum</a:t>
            </a:r>
            <a:r>
              <a:rPr lang="da-DK" sz="1400" b="1" dirty="0">
                <a:solidFill>
                  <a:srgbClr val="000000"/>
                </a:solidFill>
                <a:latin typeface="Tahoma" charset="0"/>
                <a:cs typeface="Tahoma" charset="0"/>
                <a:hlinkClick r:id="rId4"/>
              </a:rPr>
              <a:t>@albertslund.dk</a:t>
            </a:r>
            <a:endParaRPr lang="da-DK" sz="1400" b="1" dirty="0">
              <a:solidFill>
                <a:srgbClr val="000000"/>
              </a:solidFill>
              <a:latin typeface="Tahoma" charset="0"/>
              <a:cs typeface="Tahoma" charset="0"/>
            </a:endParaRPr>
          </a:p>
          <a:p>
            <a:r>
              <a:rPr lang="da-DK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eller</a:t>
            </a:r>
          </a:p>
          <a:p>
            <a:r>
              <a:rPr lang="da-DK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Tlf.:    4368 6706 el. 2126 9747</a:t>
            </a:r>
          </a:p>
          <a:p>
            <a:endParaRPr lang="da-DK" sz="1400" b="1" dirty="0">
              <a:solidFill>
                <a:srgbClr val="000000"/>
              </a:solidFill>
              <a:latin typeface="Tahoma" charset="0"/>
              <a:cs typeface="Tahoma" charset="0"/>
            </a:endParaRPr>
          </a:p>
          <a:p>
            <a:endParaRPr lang="da-DK" sz="1400" b="1" dirty="0">
              <a:solidFill>
                <a:srgbClr val="000000"/>
              </a:solidFill>
              <a:latin typeface="Tahoma" charset="0"/>
              <a:cs typeface="Tahoma" charset="0"/>
            </a:endParaRPr>
          </a:p>
          <a:p>
            <a:endParaRPr lang="da-DK" sz="1400" b="1" dirty="0">
              <a:solidFill>
                <a:srgbClr val="000000"/>
              </a:solidFill>
              <a:latin typeface="Tahoma" charset="0"/>
            </a:endParaRPr>
          </a:p>
          <a:p>
            <a:endParaRPr lang="da-DK" sz="1400" b="1" dirty="0">
              <a:solidFill>
                <a:srgbClr val="000000"/>
              </a:solidFill>
              <a:latin typeface="Tahoma" charset="0"/>
            </a:endParaRPr>
          </a:p>
          <a:p>
            <a:endParaRPr lang="en-US" sz="1400" b="1" dirty="0">
              <a:solidFill>
                <a:schemeClr val="bg2"/>
              </a:solidFill>
              <a:latin typeface="Tahoma" charset="0"/>
              <a:cs typeface="Tahoma" charset="0"/>
            </a:endParaRPr>
          </a:p>
        </p:txBody>
      </p:sp>
      <p:sp>
        <p:nvSpPr>
          <p:cNvPr id="28674" name="Tekstboks 5"/>
          <p:cNvSpPr txBox="1">
            <a:spLocks noChangeArrowheads="1"/>
          </p:cNvSpPr>
          <p:nvPr/>
        </p:nvSpPr>
        <p:spPr bwMode="auto">
          <a:xfrm>
            <a:off x="6900863" y="544513"/>
            <a:ext cx="1766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a-DK" sz="1600" b="1"/>
              <a:t>Brug for hjælp?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boks 4"/>
          <p:cNvSpPr txBox="1"/>
          <p:nvPr/>
        </p:nvSpPr>
        <p:spPr>
          <a:xfrm>
            <a:off x="840581" y="1854200"/>
            <a:ext cx="7416800" cy="2031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da-DK" sz="14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Når du har gennemført årsagstræ analysen skal du gemme analysen i stifinder.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da-DK" sz="1400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da-DK" sz="14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Har du valgt at gennemføre analysen ved hjælp af post-it, flipoverpapir eller whiteboard, så tag et billede af analysen og overfør filen til stifinder.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da-DK" sz="1400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da-DK" sz="14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Først skal årsagstræ analysen gemmes i InsuBiz og herefter skal resultatet af analysen indberettes i forebyggelsesskemaet. Du skal altså igennem 2 trin i InsuBiz for at blive færdig med analysen.</a:t>
            </a:r>
          </a:p>
        </p:txBody>
      </p:sp>
      <p:sp>
        <p:nvSpPr>
          <p:cNvPr id="18434" name="Tekstboks 2"/>
          <p:cNvSpPr txBox="1">
            <a:spLocks noChangeArrowheads="1"/>
          </p:cNvSpPr>
          <p:nvPr/>
        </p:nvSpPr>
        <p:spPr bwMode="auto">
          <a:xfrm>
            <a:off x="7847013" y="544513"/>
            <a:ext cx="8207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a-DK" sz="1600" b="1"/>
              <a:t>Vigtigt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kstboks 4"/>
          <p:cNvSpPr txBox="1">
            <a:spLocks noChangeArrowheads="1"/>
          </p:cNvSpPr>
          <p:nvPr/>
        </p:nvSpPr>
        <p:spPr bwMode="auto">
          <a:xfrm>
            <a:off x="1316959" y="1600200"/>
            <a:ext cx="66488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Når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du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skal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finde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en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anmeldelse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igen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, s</a:t>
            </a:r>
            <a:r>
              <a:rPr lang="da-DK" sz="1400" b="1" dirty="0">
                <a:solidFill>
                  <a:srgbClr val="000000"/>
                </a:solidFill>
                <a:latin typeface="Tahoma" charset="0"/>
              </a:rPr>
              <a:t>å klik først på ”Risk Management”,  herefter ”Vis skader” og til sidst fanen ”Arbejdsskade”.</a:t>
            </a:r>
          </a:p>
        </p:txBody>
      </p:sp>
      <p:sp>
        <p:nvSpPr>
          <p:cNvPr id="27650" name="Tekstboks 5"/>
          <p:cNvSpPr txBox="1">
            <a:spLocks noChangeArrowheads="1"/>
          </p:cNvSpPr>
          <p:nvPr/>
        </p:nvSpPr>
        <p:spPr bwMode="auto">
          <a:xfrm>
            <a:off x="4972050" y="544513"/>
            <a:ext cx="3695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600" b="1" dirty="0" err="1"/>
              <a:t>Hvordan</a:t>
            </a:r>
            <a:r>
              <a:rPr lang="en-US" sz="1600" b="1" dirty="0"/>
              <a:t> finder du </a:t>
            </a:r>
            <a:r>
              <a:rPr lang="en-US" sz="1600" b="1" dirty="0" err="1"/>
              <a:t>anmeldelsen</a:t>
            </a:r>
            <a:r>
              <a:rPr lang="en-US" sz="1600" b="1" dirty="0"/>
              <a:t> </a:t>
            </a:r>
            <a:r>
              <a:rPr lang="en-US" sz="1600" b="1" dirty="0" err="1"/>
              <a:t>igen</a:t>
            </a:r>
            <a:endParaRPr lang="da-DK" sz="1600" b="1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17ED4AB-1576-4779-9421-FC4C80F33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14" y="2123420"/>
            <a:ext cx="7505771" cy="4067744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C3717C8A-D5E4-488C-AB53-B0A923A96E64}"/>
              </a:ext>
            </a:extLst>
          </p:cNvPr>
          <p:cNvSpPr/>
          <p:nvPr/>
        </p:nvSpPr>
        <p:spPr>
          <a:xfrm>
            <a:off x="753036" y="2911008"/>
            <a:ext cx="914400" cy="2460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79CEA42-CED2-4BCB-AFBF-1D239C7EC684}"/>
              </a:ext>
            </a:extLst>
          </p:cNvPr>
          <p:cNvSpPr/>
          <p:nvPr/>
        </p:nvSpPr>
        <p:spPr>
          <a:xfrm>
            <a:off x="753036" y="3394409"/>
            <a:ext cx="914400" cy="2460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93B7D9D-57A4-4678-B1F0-8BA527FABA7B}"/>
              </a:ext>
            </a:extLst>
          </p:cNvPr>
          <p:cNvSpPr/>
          <p:nvPr/>
        </p:nvSpPr>
        <p:spPr>
          <a:xfrm>
            <a:off x="3021106" y="2833599"/>
            <a:ext cx="914400" cy="2460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kstboks 4"/>
          <p:cNvSpPr txBox="1">
            <a:spLocks noChangeArrowheads="1"/>
          </p:cNvSpPr>
          <p:nvPr/>
        </p:nvSpPr>
        <p:spPr bwMode="auto">
          <a:xfrm>
            <a:off x="508000" y="1600200"/>
            <a:ext cx="8159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Den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konkrete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sag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er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nemmeste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at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finde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udfra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skade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nr. Find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skade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nr.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på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den mail du har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fået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om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skaden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eller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på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skadeanmeldelsen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.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Klik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på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det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skade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nr.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som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skaden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har.</a:t>
            </a:r>
            <a:endParaRPr lang="da-DK" sz="1400" b="1" dirty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27650" name="Tekstboks 5"/>
          <p:cNvSpPr txBox="1">
            <a:spLocks noChangeArrowheads="1"/>
          </p:cNvSpPr>
          <p:nvPr/>
        </p:nvSpPr>
        <p:spPr bwMode="auto">
          <a:xfrm>
            <a:off x="4937241" y="544513"/>
            <a:ext cx="37305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600" b="1" dirty="0" err="1"/>
              <a:t>Hvordan</a:t>
            </a:r>
            <a:r>
              <a:rPr lang="en-US" sz="1600" b="1" dirty="0"/>
              <a:t> finder du </a:t>
            </a:r>
            <a:r>
              <a:rPr lang="en-US" sz="1600" b="1" dirty="0" err="1"/>
              <a:t>anmeldelsen</a:t>
            </a:r>
            <a:r>
              <a:rPr lang="en-US" sz="1600" b="1" dirty="0"/>
              <a:t> </a:t>
            </a:r>
            <a:r>
              <a:rPr lang="en-US" sz="1600" b="1" dirty="0" err="1"/>
              <a:t>igen</a:t>
            </a:r>
            <a:endParaRPr lang="da-DK" sz="1600" b="1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3C4AFF4E-FD22-4C36-9732-050CF75F2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14" y="2123420"/>
            <a:ext cx="7505771" cy="4067744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E384BCF1-C0FB-44B7-8412-1E79A0D381CD}"/>
              </a:ext>
            </a:extLst>
          </p:cNvPr>
          <p:cNvSpPr/>
          <p:nvPr/>
        </p:nvSpPr>
        <p:spPr>
          <a:xfrm>
            <a:off x="1550894" y="3685246"/>
            <a:ext cx="914400" cy="2460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344FCBFD-D99A-4173-81B0-432D26CB1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1224" y="3275027"/>
            <a:ext cx="3387538" cy="3582973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DEBB6273-0812-4CCC-A917-0E00887FACB4}"/>
              </a:ext>
            </a:extLst>
          </p:cNvPr>
          <p:cNvSpPr/>
          <p:nvPr/>
        </p:nvSpPr>
        <p:spPr>
          <a:xfrm>
            <a:off x="7153835" y="4228509"/>
            <a:ext cx="1057836" cy="2868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8611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kstboks 4"/>
          <p:cNvSpPr txBox="1">
            <a:spLocks noChangeArrowheads="1"/>
          </p:cNvSpPr>
          <p:nvPr/>
        </p:nvSpPr>
        <p:spPr bwMode="auto">
          <a:xfrm>
            <a:off x="508000" y="1600200"/>
            <a:ext cx="81597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Klik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først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på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“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Gennemse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”,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i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stifinder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skal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du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finde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analysedokumentet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,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f.eks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.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på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skrivebordet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.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Dobbeltklik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på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dokumentet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.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Til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sidst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klikker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du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på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“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Indsæt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”,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så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dokumentet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bliver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gemt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.</a:t>
            </a:r>
            <a:endParaRPr lang="da-DK" sz="1400" b="1" dirty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27650" name="Tekstboks 5"/>
          <p:cNvSpPr txBox="1">
            <a:spLocks noChangeArrowheads="1"/>
          </p:cNvSpPr>
          <p:nvPr/>
        </p:nvSpPr>
        <p:spPr bwMode="auto">
          <a:xfrm>
            <a:off x="4720836" y="544513"/>
            <a:ext cx="39469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600" b="1" dirty="0" err="1"/>
              <a:t>Hvordan</a:t>
            </a:r>
            <a:r>
              <a:rPr lang="en-US" sz="1600" b="1" dirty="0"/>
              <a:t> ligger </a:t>
            </a:r>
            <a:r>
              <a:rPr lang="en-US" sz="1600" b="1" dirty="0" err="1"/>
              <a:t>jeg</a:t>
            </a:r>
            <a:r>
              <a:rPr lang="en-US" sz="1600" b="1" dirty="0"/>
              <a:t> </a:t>
            </a:r>
            <a:r>
              <a:rPr lang="en-US" sz="1600" b="1" dirty="0" err="1"/>
              <a:t>analysen</a:t>
            </a:r>
            <a:r>
              <a:rPr lang="en-US" sz="1600" b="1" dirty="0"/>
              <a:t> </a:t>
            </a:r>
            <a:r>
              <a:rPr lang="en-US" sz="1600" b="1" dirty="0" err="1"/>
              <a:t>på</a:t>
            </a:r>
            <a:r>
              <a:rPr lang="en-US" sz="1600" b="1" dirty="0"/>
              <a:t> </a:t>
            </a:r>
            <a:r>
              <a:rPr lang="en-US" sz="1600" b="1" dirty="0" err="1"/>
              <a:t>sagen</a:t>
            </a:r>
            <a:endParaRPr lang="da-DK" sz="1600" b="1" dirty="0"/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27C2837B-D4F1-49B2-B46E-198226BD5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447" y="2335371"/>
            <a:ext cx="7035106" cy="3820949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4A802349-1B92-4BA3-9BC9-0000334C2814}"/>
              </a:ext>
            </a:extLst>
          </p:cNvPr>
          <p:cNvSpPr/>
          <p:nvPr/>
        </p:nvSpPr>
        <p:spPr>
          <a:xfrm>
            <a:off x="7268188" y="3597396"/>
            <a:ext cx="914400" cy="2460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EADB4560-6B50-4F22-B994-B024AACC1DED}"/>
              </a:ext>
            </a:extLst>
          </p:cNvPr>
          <p:cNvSpPr/>
          <p:nvPr/>
        </p:nvSpPr>
        <p:spPr>
          <a:xfrm>
            <a:off x="4796118" y="4056790"/>
            <a:ext cx="914400" cy="2460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55ADDF1-5996-4ACB-9611-9F71427BD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2056" y="4681842"/>
            <a:ext cx="5890932" cy="1963644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C7FBC187-76A0-4DED-9681-417DA536F404}"/>
              </a:ext>
            </a:extLst>
          </p:cNvPr>
          <p:cNvSpPr/>
          <p:nvPr/>
        </p:nvSpPr>
        <p:spPr>
          <a:xfrm>
            <a:off x="6651812" y="5520228"/>
            <a:ext cx="1530776" cy="2868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8906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kstboks 4"/>
          <p:cNvSpPr txBox="1">
            <a:spLocks noChangeArrowheads="1"/>
          </p:cNvSpPr>
          <p:nvPr/>
        </p:nvSpPr>
        <p:spPr bwMode="auto">
          <a:xfrm>
            <a:off x="508000" y="1600200"/>
            <a:ext cx="81597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Dokumentet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er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gemt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,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når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du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kan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se det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i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bilagsmenuen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.</a:t>
            </a:r>
            <a:endParaRPr lang="da-DK" sz="1400" b="1" dirty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27650" name="Tekstboks 5"/>
          <p:cNvSpPr txBox="1">
            <a:spLocks noChangeArrowheads="1"/>
          </p:cNvSpPr>
          <p:nvPr/>
        </p:nvSpPr>
        <p:spPr bwMode="auto">
          <a:xfrm>
            <a:off x="5769200" y="544513"/>
            <a:ext cx="28985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a-DK" sz="1600" b="1" dirty="0"/>
              <a:t>Dokument fremgår af sagen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5035E084-2A00-46E2-AC83-355BBAFB5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69" y="2078306"/>
            <a:ext cx="7792262" cy="4089411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3CB9F03B-E1EF-4713-B5A5-E2160408230F}"/>
              </a:ext>
            </a:extLst>
          </p:cNvPr>
          <p:cNvSpPr/>
          <p:nvPr/>
        </p:nvSpPr>
        <p:spPr>
          <a:xfrm>
            <a:off x="4939553" y="2972061"/>
            <a:ext cx="3528578" cy="4569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3906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kstboks 4"/>
          <p:cNvSpPr txBox="1">
            <a:spLocks noChangeArrowheads="1"/>
          </p:cNvSpPr>
          <p:nvPr/>
        </p:nvSpPr>
        <p:spPr bwMode="auto">
          <a:xfrm>
            <a:off x="1316959" y="1600200"/>
            <a:ext cx="66488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Du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skal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finde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anmeldelse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igen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. K</a:t>
            </a:r>
            <a:r>
              <a:rPr lang="da-DK" sz="1400" b="1" dirty="0">
                <a:solidFill>
                  <a:srgbClr val="000000"/>
                </a:solidFill>
                <a:latin typeface="Tahoma" charset="0"/>
              </a:rPr>
              <a:t>lik først på ”Risk Management”,  herefter ”Vis skader” og til sidst fanen ”Arbejdsskade”.</a:t>
            </a:r>
          </a:p>
        </p:txBody>
      </p:sp>
      <p:sp>
        <p:nvSpPr>
          <p:cNvPr id="27650" name="Tekstboks 5"/>
          <p:cNvSpPr txBox="1">
            <a:spLocks noChangeArrowheads="1"/>
          </p:cNvSpPr>
          <p:nvPr/>
        </p:nvSpPr>
        <p:spPr bwMode="auto">
          <a:xfrm>
            <a:off x="3428815" y="544513"/>
            <a:ext cx="52389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600" b="1" dirty="0" err="1"/>
              <a:t>Hvordan</a:t>
            </a:r>
            <a:r>
              <a:rPr lang="en-US" sz="1600" b="1" dirty="0"/>
              <a:t> </a:t>
            </a:r>
            <a:r>
              <a:rPr lang="en-US" sz="1600" b="1" dirty="0" err="1"/>
              <a:t>indberettes</a:t>
            </a:r>
            <a:r>
              <a:rPr lang="en-US" sz="1600" b="1" dirty="0"/>
              <a:t> </a:t>
            </a:r>
            <a:r>
              <a:rPr lang="en-US" sz="1600" b="1" dirty="0" err="1"/>
              <a:t>resultatet</a:t>
            </a:r>
            <a:r>
              <a:rPr lang="en-US" sz="1600" b="1" dirty="0"/>
              <a:t> </a:t>
            </a:r>
            <a:r>
              <a:rPr lang="en-US" sz="1600" b="1" dirty="0" err="1"/>
              <a:t>af</a:t>
            </a:r>
            <a:r>
              <a:rPr lang="en-US" sz="1600" b="1" dirty="0"/>
              <a:t> </a:t>
            </a:r>
            <a:r>
              <a:rPr lang="en-US" sz="1600" b="1" dirty="0" err="1"/>
              <a:t>analysen</a:t>
            </a:r>
            <a:r>
              <a:rPr lang="en-US" sz="1600" b="1" dirty="0"/>
              <a:t> </a:t>
            </a:r>
            <a:r>
              <a:rPr lang="en-US" sz="1600" b="1" dirty="0" err="1"/>
              <a:t>i</a:t>
            </a:r>
            <a:r>
              <a:rPr lang="en-US" sz="1600" b="1" dirty="0"/>
              <a:t> InsuBiz</a:t>
            </a:r>
            <a:endParaRPr lang="da-DK" sz="1600" b="1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17ED4AB-1576-4779-9421-FC4C80F33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14" y="2123420"/>
            <a:ext cx="7505771" cy="4067744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C3717C8A-D5E4-488C-AB53-B0A923A96E64}"/>
              </a:ext>
            </a:extLst>
          </p:cNvPr>
          <p:cNvSpPr/>
          <p:nvPr/>
        </p:nvSpPr>
        <p:spPr>
          <a:xfrm>
            <a:off x="753036" y="2911008"/>
            <a:ext cx="914400" cy="2460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79CEA42-CED2-4BCB-AFBF-1D239C7EC684}"/>
              </a:ext>
            </a:extLst>
          </p:cNvPr>
          <p:cNvSpPr/>
          <p:nvPr/>
        </p:nvSpPr>
        <p:spPr>
          <a:xfrm>
            <a:off x="753036" y="3394409"/>
            <a:ext cx="914400" cy="2460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93B7D9D-57A4-4678-B1F0-8BA527FABA7B}"/>
              </a:ext>
            </a:extLst>
          </p:cNvPr>
          <p:cNvSpPr/>
          <p:nvPr/>
        </p:nvSpPr>
        <p:spPr>
          <a:xfrm>
            <a:off x="3021106" y="2833599"/>
            <a:ext cx="914400" cy="2460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7093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kstboks 4"/>
          <p:cNvSpPr txBox="1">
            <a:spLocks noChangeArrowheads="1"/>
          </p:cNvSpPr>
          <p:nvPr/>
        </p:nvSpPr>
        <p:spPr bwMode="auto">
          <a:xfrm>
            <a:off x="1316959" y="1600200"/>
            <a:ext cx="66488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Du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åbner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forebyggelsesskemaet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ved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at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klikke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på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“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Ikke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udfyldt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”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i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forebyggelsesfanen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.</a:t>
            </a:r>
            <a:endParaRPr lang="da-DK" sz="1400" b="1" dirty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27650" name="Tekstboks 5"/>
          <p:cNvSpPr txBox="1">
            <a:spLocks noChangeArrowheads="1"/>
          </p:cNvSpPr>
          <p:nvPr/>
        </p:nvSpPr>
        <p:spPr bwMode="auto">
          <a:xfrm>
            <a:off x="3428815" y="544513"/>
            <a:ext cx="52389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600" b="1" dirty="0" err="1"/>
              <a:t>Hvordan</a:t>
            </a:r>
            <a:r>
              <a:rPr lang="en-US" sz="1600" b="1" dirty="0"/>
              <a:t> </a:t>
            </a:r>
            <a:r>
              <a:rPr lang="en-US" sz="1600" b="1" dirty="0" err="1"/>
              <a:t>indberettes</a:t>
            </a:r>
            <a:r>
              <a:rPr lang="en-US" sz="1600" b="1" dirty="0"/>
              <a:t> </a:t>
            </a:r>
            <a:r>
              <a:rPr lang="en-US" sz="1600" b="1" dirty="0" err="1"/>
              <a:t>resultatet</a:t>
            </a:r>
            <a:r>
              <a:rPr lang="en-US" sz="1600" b="1" dirty="0"/>
              <a:t> </a:t>
            </a:r>
            <a:r>
              <a:rPr lang="en-US" sz="1600" b="1" dirty="0" err="1"/>
              <a:t>af</a:t>
            </a:r>
            <a:r>
              <a:rPr lang="en-US" sz="1600" b="1" dirty="0"/>
              <a:t> </a:t>
            </a:r>
            <a:r>
              <a:rPr lang="en-US" sz="1600" b="1" dirty="0" err="1"/>
              <a:t>analysen</a:t>
            </a:r>
            <a:r>
              <a:rPr lang="en-US" sz="1600" b="1" dirty="0"/>
              <a:t> </a:t>
            </a:r>
            <a:r>
              <a:rPr lang="en-US" sz="1600" b="1" dirty="0" err="1"/>
              <a:t>i</a:t>
            </a:r>
            <a:r>
              <a:rPr lang="en-US" sz="1600" b="1" dirty="0"/>
              <a:t> InsuBiz</a:t>
            </a:r>
            <a:endParaRPr lang="da-DK" sz="1600" b="1" dirty="0"/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1284D0F2-9680-4CF5-872A-1D7C1CF64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026" y="2249137"/>
            <a:ext cx="7479947" cy="4009346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21C6BDAF-3D2E-464C-864F-B6763834FFD9}"/>
              </a:ext>
            </a:extLst>
          </p:cNvPr>
          <p:cNvSpPr/>
          <p:nvPr/>
        </p:nvSpPr>
        <p:spPr>
          <a:xfrm>
            <a:off x="7051453" y="3667317"/>
            <a:ext cx="914400" cy="4026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7965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kstboks 4"/>
          <p:cNvSpPr txBox="1">
            <a:spLocks noChangeArrowheads="1"/>
          </p:cNvSpPr>
          <p:nvPr/>
        </p:nvSpPr>
        <p:spPr bwMode="auto">
          <a:xfrm>
            <a:off x="1316959" y="1600200"/>
            <a:ext cx="664889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Først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skal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du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indberette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årsagerne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til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skaden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. Det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gør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du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ved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at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sætte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flueben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ud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fra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skadeårsagen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. Du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skal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udfylde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alle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de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skadeårsager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der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er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tale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om.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Hvis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skadeårsagen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ikke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fremgår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så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bekriv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skadeårsagen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 under </a:t>
            </a:r>
            <a:r>
              <a:rPr lang="en-US" sz="1400" b="1" dirty="0" err="1">
                <a:solidFill>
                  <a:srgbClr val="000000"/>
                </a:solidFill>
                <a:latin typeface="Tahoma" charset="0"/>
                <a:cs typeface="Tahoma" charset="0"/>
              </a:rPr>
              <a:t>andet</a:t>
            </a:r>
            <a:r>
              <a:rPr lang="en-US" sz="1400" b="1" dirty="0">
                <a:solidFill>
                  <a:srgbClr val="000000"/>
                </a:solidFill>
                <a:latin typeface="Tahoma" charset="0"/>
                <a:cs typeface="Tahoma" charset="0"/>
              </a:rPr>
              <a:t>.</a:t>
            </a:r>
            <a:endParaRPr lang="da-DK" sz="1400" b="1" dirty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27650" name="Tekstboks 5"/>
          <p:cNvSpPr txBox="1">
            <a:spLocks noChangeArrowheads="1"/>
          </p:cNvSpPr>
          <p:nvPr/>
        </p:nvSpPr>
        <p:spPr bwMode="auto">
          <a:xfrm>
            <a:off x="3428815" y="544513"/>
            <a:ext cx="52389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600" b="1" dirty="0" err="1"/>
              <a:t>Hvordan</a:t>
            </a:r>
            <a:r>
              <a:rPr lang="en-US" sz="1600" b="1" dirty="0"/>
              <a:t> </a:t>
            </a:r>
            <a:r>
              <a:rPr lang="en-US" sz="1600" b="1" dirty="0" err="1"/>
              <a:t>indberettes</a:t>
            </a:r>
            <a:r>
              <a:rPr lang="en-US" sz="1600" b="1" dirty="0"/>
              <a:t> </a:t>
            </a:r>
            <a:r>
              <a:rPr lang="en-US" sz="1600" b="1" dirty="0" err="1"/>
              <a:t>resultatet</a:t>
            </a:r>
            <a:r>
              <a:rPr lang="en-US" sz="1600" b="1" dirty="0"/>
              <a:t> </a:t>
            </a:r>
            <a:r>
              <a:rPr lang="en-US" sz="1600" b="1" dirty="0" err="1"/>
              <a:t>af</a:t>
            </a:r>
            <a:r>
              <a:rPr lang="en-US" sz="1600" b="1" dirty="0"/>
              <a:t> </a:t>
            </a:r>
            <a:r>
              <a:rPr lang="en-US" sz="1600" b="1" dirty="0" err="1"/>
              <a:t>analysen</a:t>
            </a:r>
            <a:r>
              <a:rPr lang="en-US" sz="1600" b="1" dirty="0"/>
              <a:t> </a:t>
            </a:r>
            <a:r>
              <a:rPr lang="en-US" sz="1600" b="1" dirty="0" err="1"/>
              <a:t>i</a:t>
            </a:r>
            <a:r>
              <a:rPr lang="en-US" sz="1600" b="1" dirty="0"/>
              <a:t> InsuBiz</a:t>
            </a:r>
            <a:endParaRPr lang="da-DK" sz="1600" b="1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B25C8C1A-7157-4A50-B524-0182E9DAA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259" y="2496036"/>
            <a:ext cx="7611035" cy="3486836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0C9EF0BB-A8C3-4056-8CC7-26C45D45F527}"/>
              </a:ext>
            </a:extLst>
          </p:cNvPr>
          <p:cNvSpPr/>
          <p:nvPr/>
        </p:nvSpPr>
        <p:spPr>
          <a:xfrm>
            <a:off x="1694330" y="3899501"/>
            <a:ext cx="914400" cy="2460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E09221F4-6E99-4693-92FD-C2469D691407}"/>
              </a:ext>
            </a:extLst>
          </p:cNvPr>
          <p:cNvSpPr/>
          <p:nvPr/>
        </p:nvSpPr>
        <p:spPr>
          <a:xfrm>
            <a:off x="6266332" y="4457788"/>
            <a:ext cx="914400" cy="2460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91F8FEBD-FFC9-43B4-9386-E457F757917C}"/>
              </a:ext>
            </a:extLst>
          </p:cNvPr>
          <p:cNvSpPr/>
          <p:nvPr/>
        </p:nvSpPr>
        <p:spPr>
          <a:xfrm>
            <a:off x="1694329" y="4580818"/>
            <a:ext cx="1183341" cy="2460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2E2EDFD-7AAB-41D8-8E52-AF5764B81B1F}"/>
              </a:ext>
            </a:extLst>
          </p:cNvPr>
          <p:cNvSpPr/>
          <p:nvPr/>
        </p:nvSpPr>
        <p:spPr>
          <a:xfrm>
            <a:off x="3980330" y="4037083"/>
            <a:ext cx="914400" cy="2460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129E09C2-0665-40BC-9A4A-382092963D7E}"/>
              </a:ext>
            </a:extLst>
          </p:cNvPr>
          <p:cNvSpPr/>
          <p:nvPr/>
        </p:nvSpPr>
        <p:spPr>
          <a:xfrm>
            <a:off x="1855694" y="5178978"/>
            <a:ext cx="2124636" cy="7245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6199E50B-8191-4A43-9303-9873AD7D44DF}"/>
              </a:ext>
            </a:extLst>
          </p:cNvPr>
          <p:cNvSpPr/>
          <p:nvPr/>
        </p:nvSpPr>
        <p:spPr>
          <a:xfrm>
            <a:off x="6266332" y="4618837"/>
            <a:ext cx="2124636" cy="7245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17D4C42-4063-44E4-83D2-B8D94198C7F6}"/>
              </a:ext>
            </a:extLst>
          </p:cNvPr>
          <p:cNvSpPr/>
          <p:nvPr/>
        </p:nvSpPr>
        <p:spPr>
          <a:xfrm>
            <a:off x="4069976" y="5171589"/>
            <a:ext cx="2124636" cy="7245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2492706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5">
      <a:dk1>
        <a:srgbClr val="3E3E5C"/>
      </a:dk1>
      <a:lt1>
        <a:srgbClr val="FFFFFF"/>
      </a:lt1>
      <a:dk2>
        <a:srgbClr val="EFEFC6"/>
      </a:dk2>
      <a:lt2>
        <a:srgbClr val="FFFFFF"/>
      </a:lt2>
      <a:accent1>
        <a:srgbClr val="60597B"/>
      </a:accent1>
      <a:accent2>
        <a:srgbClr val="6666FF"/>
      </a:accent2>
      <a:accent3>
        <a:srgbClr val="F6F6DF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3E3E5C"/>
        </a:dk1>
        <a:lt1>
          <a:srgbClr val="FFFFFF"/>
        </a:lt1>
        <a:dk2>
          <a:srgbClr val="66CCFF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E2FF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4">
        <a:dk1>
          <a:srgbClr val="3E3E5C"/>
        </a:dk1>
        <a:lt1>
          <a:srgbClr val="FFFFFF"/>
        </a:lt1>
        <a:dk2>
          <a:srgbClr val="CCECFF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E2F4FF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5">
        <a:dk1>
          <a:srgbClr val="3E3E5C"/>
        </a:dk1>
        <a:lt1>
          <a:srgbClr val="FFFFFF"/>
        </a:lt1>
        <a:dk2>
          <a:srgbClr val="EFEFC6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F6F6DF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Competition</Template>
  <TotalTime>3791</TotalTime>
  <Words>460</Words>
  <Application>Microsoft Office PowerPoint</Application>
  <PresentationFormat>Skærmshow (4:3)</PresentationFormat>
  <Paragraphs>45</Paragraphs>
  <Slides>12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6" baseType="lpstr">
      <vt:lpstr>Arial</vt:lpstr>
      <vt:lpstr>Calibri</vt:lpstr>
      <vt:lpstr>Tahoma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Willis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Allan Lundbjerg Nielsen</dc:creator>
  <cp:lastModifiedBy>Lars Voldum</cp:lastModifiedBy>
  <cp:revision>325</cp:revision>
  <dcterms:created xsi:type="dcterms:W3CDTF">2006-05-21T11:50:52Z</dcterms:created>
  <dcterms:modified xsi:type="dcterms:W3CDTF">2020-10-30T12:32:30Z</dcterms:modified>
</cp:coreProperties>
</file>