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2" r:id="rId2"/>
    <p:sldId id="256" r:id="rId3"/>
    <p:sldId id="257" r:id="rId4"/>
    <p:sldId id="261" r:id="rId5"/>
    <p:sldId id="263" r:id="rId6"/>
    <p:sldId id="258" r:id="rId7"/>
    <p:sldId id="264" r:id="rId8"/>
    <p:sldId id="259" r:id="rId9"/>
    <p:sldId id="260" r:id="rId10"/>
    <p:sldId id="265" r:id="rId11"/>
    <p:sldId id="266" r:id="rId12"/>
    <p:sldId id="271" r:id="rId13"/>
    <p:sldId id="277" r:id="rId14"/>
    <p:sldId id="278" r:id="rId15"/>
    <p:sldId id="267" r:id="rId16"/>
    <p:sldId id="272" r:id="rId17"/>
    <p:sldId id="268" r:id="rId18"/>
    <p:sldId id="269" r:id="rId19"/>
    <p:sldId id="275" r:id="rId20"/>
    <p:sldId id="270" r:id="rId21"/>
    <p:sldId id="276" r:id="rId22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kke-navngivet sektion" id="{C929BE11-07D4-4D38-8152-DC215B25DDD2}">
          <p14:sldIdLst>
            <p14:sldId id="262"/>
            <p14:sldId id="256"/>
            <p14:sldId id="257"/>
            <p14:sldId id="261"/>
            <p14:sldId id="263"/>
            <p14:sldId id="258"/>
            <p14:sldId id="264"/>
            <p14:sldId id="259"/>
            <p14:sldId id="260"/>
            <p14:sldId id="265"/>
            <p14:sldId id="266"/>
            <p14:sldId id="271"/>
            <p14:sldId id="277"/>
            <p14:sldId id="278"/>
            <p14:sldId id="267"/>
            <p14:sldId id="272"/>
            <p14:sldId id="268"/>
            <p14:sldId id="269"/>
            <p14:sldId id="275"/>
            <p14:sldId id="270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opher John Paine" initials="CJP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04T11:33:40.535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9993-20A1-4EC2-B6EA-E525E4EBA035}" type="datetimeFigureOut">
              <a:rPr lang="da-DK" smtClean="0"/>
              <a:t>05-12-2019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B8696E-B401-42C7-B93F-CCDADA7DF0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8604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9993-20A1-4EC2-B6EA-E525E4EBA035}" type="datetimeFigureOut">
              <a:rPr lang="da-DK" smtClean="0"/>
              <a:t>05-12-2019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B8696E-B401-42C7-B93F-CCDADA7DF0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038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9993-20A1-4EC2-B6EA-E525E4EBA035}" type="datetimeFigureOut">
              <a:rPr lang="da-DK" smtClean="0"/>
              <a:t>05-12-2019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B8696E-B401-42C7-B93F-CCDADA7DF06C}" type="slidenum">
              <a:rPr lang="da-DK" smtClean="0"/>
              <a:t>‹nr.›</a:t>
            </a:fld>
            <a:endParaRPr lang="da-DK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6797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9993-20A1-4EC2-B6EA-E525E4EBA035}" type="datetimeFigureOut">
              <a:rPr lang="da-DK" smtClean="0"/>
              <a:t>05-12-2019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B8696E-B401-42C7-B93F-CCDADA7DF0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0195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9993-20A1-4EC2-B6EA-E525E4EBA035}" type="datetimeFigureOut">
              <a:rPr lang="da-DK" smtClean="0"/>
              <a:t>05-12-2019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B8696E-B401-42C7-B93F-CCDADA7DF06C}" type="slidenum">
              <a:rPr lang="da-DK" smtClean="0"/>
              <a:t>‹nr.›</a:t>
            </a:fld>
            <a:endParaRPr lang="da-DK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6816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9993-20A1-4EC2-B6EA-E525E4EBA035}" type="datetimeFigureOut">
              <a:rPr lang="da-DK" smtClean="0"/>
              <a:t>05-12-2019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B8696E-B401-42C7-B93F-CCDADA7DF0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0932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9993-20A1-4EC2-B6EA-E525E4EBA035}" type="datetimeFigureOut">
              <a:rPr lang="da-DK" smtClean="0"/>
              <a:t>05-12-2019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696E-B401-42C7-B93F-CCDADA7DF0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6754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9993-20A1-4EC2-B6EA-E525E4EBA035}" type="datetimeFigureOut">
              <a:rPr lang="da-DK" smtClean="0"/>
              <a:t>05-12-2019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696E-B401-42C7-B93F-CCDADA7DF0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210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9993-20A1-4EC2-B6EA-E525E4EBA035}" type="datetimeFigureOut">
              <a:rPr lang="da-DK" smtClean="0"/>
              <a:t>05-12-2019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696E-B401-42C7-B93F-CCDADA7DF0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2075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9993-20A1-4EC2-B6EA-E525E4EBA035}" type="datetimeFigureOut">
              <a:rPr lang="da-DK" smtClean="0"/>
              <a:t>05-12-2019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B8696E-B401-42C7-B93F-CCDADA7DF0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407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9993-20A1-4EC2-B6EA-E525E4EBA035}" type="datetimeFigureOut">
              <a:rPr lang="da-DK" smtClean="0"/>
              <a:t>05-12-2019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B8696E-B401-42C7-B93F-CCDADA7DF0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4122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9993-20A1-4EC2-B6EA-E525E4EBA035}" type="datetimeFigureOut">
              <a:rPr lang="da-DK" smtClean="0"/>
              <a:t>05-12-2019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B8696E-B401-42C7-B93F-CCDADA7DF0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430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9993-20A1-4EC2-B6EA-E525E4EBA035}" type="datetimeFigureOut">
              <a:rPr lang="da-DK" smtClean="0"/>
              <a:t>05-12-2019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696E-B401-42C7-B93F-CCDADA7DF0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3990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9993-20A1-4EC2-B6EA-E525E4EBA035}" type="datetimeFigureOut">
              <a:rPr lang="da-DK" smtClean="0"/>
              <a:t>05-12-2019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696E-B401-42C7-B93F-CCDADA7DF0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376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9993-20A1-4EC2-B6EA-E525E4EBA035}" type="datetimeFigureOut">
              <a:rPr lang="da-DK" smtClean="0"/>
              <a:t>05-12-2019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696E-B401-42C7-B93F-CCDADA7DF0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856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9993-20A1-4EC2-B6EA-E525E4EBA035}" type="datetimeFigureOut">
              <a:rPr lang="da-DK" smtClean="0"/>
              <a:t>05-12-2019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B8696E-B401-42C7-B93F-CCDADA7DF0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209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D9993-20A1-4EC2-B6EA-E525E4EBA035}" type="datetimeFigureOut">
              <a:rPr lang="da-DK" smtClean="0"/>
              <a:t>05-12-2019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2B8696E-B401-42C7-B93F-CCDADA7DF0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418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dk/url?sa=t&amp;rct=j&amp;q=&amp;esrc=s&amp;source=web&amp;cd=1&amp;ved=2ahUKEwjC-aTU6JzmAhXHaVAKHXOkDYwQFjAAegQIAxAB&amp;url=https://nhi.no/livsstil/egenomsorg/ergonomi/lofteteknikk/&amp;usg=AOvVaw0bYk6rYq0ZSSXoMH2oJUU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bfahandel.dk/fysisk-arbejdsmiljoe/loeft-og-arbejdsstillinger%2335085" TargetMode="External"/><Relationship Id="rId3" Type="http://schemas.openxmlformats.org/officeDocument/2006/relationships/hyperlink" Target="https://www.arbejdsmiljoweb.dk/krop-og-sundhed/muskel-og-skeletbesvaer,-msb/msb-og-fysisk-arbejdsmiljoe/loefteteknik" TargetMode="External"/><Relationship Id="rId7" Type="http://schemas.openxmlformats.org/officeDocument/2006/relationships/hyperlink" Target="https://2lift.dk/tunge-loeft" TargetMode="External"/><Relationship Id="rId2" Type="http://schemas.openxmlformats.org/officeDocument/2006/relationships/hyperlink" Target="https://docplayer.dk/186505-Pas-paa-dig-selv-naar-du-loefter-skubber-og-traekker-loeft-05-20-06-06-8-12-side-1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vidensraad.dk/sites/default/files/vidensrad_for_forebyggelse_forebyggelse_af_skader_og_sygdomme_i_muskler_og_led_2015.pdf" TargetMode="External"/><Relationship Id="rId5" Type="http://schemas.openxmlformats.org/officeDocument/2006/relationships/hyperlink" Target="https://medarbejdersiden.albertslund.dk/vejledning-og-support/trivsel-sundhed-og-arbejdsmiljoe/sundhedstilbud/" TargetMode="External"/><Relationship Id="rId4" Type="http://schemas.openxmlformats.org/officeDocument/2006/relationships/hyperlink" Target="https://www.perlunde.no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4C68FB-BBC9-45A7-9839-7C714A8983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da-DK" sz="8000" dirty="0"/>
              <a:t>Forflytninger</a:t>
            </a:r>
            <a:br>
              <a:rPr lang="da-DK" sz="8000" dirty="0"/>
            </a:br>
            <a:r>
              <a:rPr lang="da-DK" sz="8000" dirty="0"/>
              <a:t>og </a:t>
            </a:r>
            <a:br>
              <a:rPr lang="da-DK" sz="8000" dirty="0"/>
            </a:br>
            <a:r>
              <a:rPr lang="da-DK" sz="8000" dirty="0"/>
              <a:t>Ergonomi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4AA456A-E597-4E33-84C5-5A96CFB39E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4290" y="5492121"/>
            <a:ext cx="2420321" cy="411541"/>
          </a:xfrm>
        </p:spPr>
        <p:txBody>
          <a:bodyPr>
            <a:normAutofit fontScale="85000" lnSpcReduction="10000"/>
          </a:bodyPr>
          <a:lstStyle/>
          <a:p>
            <a:r>
              <a:rPr lang="da-DK" dirty="0"/>
              <a:t>Temadag d.5/12-2019</a:t>
            </a:r>
          </a:p>
        </p:txBody>
      </p:sp>
    </p:spTree>
    <p:extLst>
      <p:ext uri="{BB962C8B-B14F-4D97-AF65-F5344CB8AC3E}">
        <p14:creationId xmlns:p14="http://schemas.microsoft.com/office/powerpoint/2010/main" val="2351765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BD61E1-87CF-4BC6-B49F-77B87DF74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Retoriske spørgsmål: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4891CBE-BB4B-4AD5-9D56-ACA6BEBD6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da-DK" dirty="0"/>
              <a:t>Hvorfor løfter vi? Hvad løfter vi?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da-DK" dirty="0"/>
              <a:t>Tager du nogensinde dig selv eller andre i at have uhensigtsmæssige arbejdsstillinger?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da-DK" dirty="0"/>
              <a:t>Ændrer du situationen?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da-DK" dirty="0"/>
              <a:t>Findes der alternativer?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da-DK" dirty="0"/>
              <a:t>Står du alene med overvejelserne?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da-DK" dirty="0"/>
              <a:t>Stopper du nogensinde op og vurderer situationen?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da-DK" dirty="0"/>
              <a:t>Hvem vinder typisk: Din sunde fornuft eller det evige tidspres?</a:t>
            </a:r>
          </a:p>
          <a:p>
            <a:pPr>
              <a:buFont typeface="Wingdings" panose="05000000000000000000" pitchFamily="2" charset="2"/>
              <a:buChar char="q"/>
            </a:pPr>
            <a:endParaRPr lang="da-DK" dirty="0"/>
          </a:p>
          <a:p>
            <a:pPr>
              <a:buFont typeface="Wingdings" panose="05000000000000000000" pitchFamily="2" charset="2"/>
              <a:buChar char="q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25593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FB7CC7-E5BC-475B-81E3-2283EB55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96819"/>
            <a:ext cx="8911687" cy="1808181"/>
          </a:xfrm>
        </p:spPr>
        <p:txBody>
          <a:bodyPr>
            <a:noAutofit/>
          </a:bodyPr>
          <a:lstStyle/>
          <a:p>
            <a:r>
              <a:rPr lang="da-DK" sz="8000" b="1" dirty="0">
                <a:solidFill>
                  <a:srgbClr val="FF0000"/>
                </a:solidFill>
              </a:rPr>
              <a:t>Biomekanik og det korrekte løft!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3E2809F-EEC1-43C9-87B0-72483CB17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474258"/>
            <a:ext cx="8915400" cy="3436963"/>
          </a:xfrm>
        </p:spPr>
        <p:txBody>
          <a:bodyPr>
            <a:normAutofit fontScale="92500" lnSpcReduction="10000"/>
          </a:bodyPr>
          <a:lstStyle/>
          <a:p>
            <a:r>
              <a:rPr lang="da-DK" dirty="0">
                <a:hlinkClick r:id="rId2"/>
              </a:rPr>
              <a:t>https://www.google.dk/url?sa=t&amp;rct=j&amp;q=&amp;esrc=s&amp;source=web&amp;cd=1&amp;ved=2ahUKEwjC-aTU6JzmAhXHaVAKHXOkDYwQFjAAegQIAxAB&amp;url=https%3A%2F%2Fnhi.no%2Flivsstil%2Fegenomsorg%2Fergonomi%2Flofteteknikk%2F&amp;usg=AOvVaw0bYk6rYq0ZSSXoMH2oJUUM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Af hvem eller hvad?</a:t>
            </a:r>
          </a:p>
          <a:p>
            <a:r>
              <a:rPr lang="da-DK" dirty="0"/>
              <a:t>Findes det korrekte løft?</a:t>
            </a:r>
          </a:p>
          <a:p>
            <a:r>
              <a:rPr lang="da-DK" dirty="0"/>
              <a:t>Hvad er </a:t>
            </a:r>
            <a:r>
              <a:rPr lang="da-DK" u="sng" dirty="0"/>
              <a:t>dit </a:t>
            </a:r>
            <a:r>
              <a:rPr lang="da-DK" dirty="0"/>
              <a:t>mest hensigtsmæssige løft?</a:t>
            </a:r>
          </a:p>
          <a:p>
            <a:r>
              <a:rPr lang="da-DK" dirty="0"/>
              <a:t>Redskaber og genstande eller børn, unge og voksne! 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6B8E6EB-E94B-4D89-BE66-B6831F989929}"/>
              </a:ext>
            </a:extLst>
          </p:cNvPr>
          <p:cNvSpPr/>
          <p:nvPr/>
        </p:nvSpPr>
        <p:spPr>
          <a:xfrm rot="19286151">
            <a:off x="3953342" y="1919489"/>
            <a:ext cx="517673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….og sænk</a:t>
            </a:r>
          </a:p>
        </p:txBody>
      </p:sp>
    </p:spTree>
    <p:extLst>
      <p:ext uri="{BB962C8B-B14F-4D97-AF65-F5344CB8AC3E}">
        <p14:creationId xmlns:p14="http://schemas.microsoft.com/office/powerpoint/2010/main" val="261469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70FD73-5487-4D75-A39D-C2811856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893238"/>
          </a:xfrm>
        </p:spPr>
        <p:txBody>
          <a:bodyPr>
            <a:normAutofit/>
          </a:bodyPr>
          <a:lstStyle/>
          <a:p>
            <a:r>
              <a:rPr lang="da-DK" b="1" u="sng" dirty="0">
                <a:solidFill>
                  <a:srgbClr val="FF0000"/>
                </a:solidFill>
              </a:rPr>
              <a:t>Korte fakta: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EFF8B836-2623-4B3F-ACDF-7760CC62C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1721224"/>
            <a:ext cx="4094897" cy="4335251"/>
          </a:xfrm>
        </p:spPr>
        <p:txBody>
          <a:bodyPr>
            <a:normAutofit/>
          </a:bodyPr>
          <a:lstStyle/>
          <a:p>
            <a:r>
              <a:rPr lang="da-DK" b="1" dirty="0"/>
              <a:t>Den sikre vægtgrænse for tunge løft under </a:t>
            </a:r>
            <a:r>
              <a:rPr lang="da-DK" b="1" dirty="0" err="1"/>
              <a:t>idelle</a:t>
            </a:r>
            <a:r>
              <a:rPr lang="da-DK" b="1" dirty="0"/>
              <a:t> forhold defineres som følger:</a:t>
            </a:r>
            <a:br>
              <a:rPr lang="da-DK" b="1" dirty="0"/>
            </a:br>
            <a:endParaRPr lang="da-DK" dirty="0"/>
          </a:p>
          <a:p>
            <a:r>
              <a:rPr lang="da-DK" b="1" dirty="0"/>
              <a:t>Byrder holdt tæt til kroppen: 50 kg</a:t>
            </a:r>
            <a:endParaRPr lang="da-DK" dirty="0"/>
          </a:p>
          <a:p>
            <a:r>
              <a:rPr lang="da-DK" b="1" dirty="0"/>
              <a:t>Byrder holdt i en underarms afstand, ca. 30 cm: 30 kg</a:t>
            </a:r>
            <a:endParaRPr lang="da-DK" dirty="0"/>
          </a:p>
          <a:p>
            <a:r>
              <a:rPr lang="da-DK" b="1" dirty="0"/>
              <a:t>Byrder holdt i 3/4 af en arms afstand, ca. 45 cm: 15 kg</a:t>
            </a:r>
          </a:p>
          <a:p>
            <a:pPr marL="0" indent="0">
              <a:buNone/>
            </a:pPr>
            <a:endParaRPr lang="da-DK" dirty="0"/>
          </a:p>
          <a:p>
            <a:endParaRPr lang="en-US" dirty="0"/>
          </a:p>
        </p:txBody>
      </p:sp>
      <p:pic>
        <p:nvPicPr>
          <p:cNvPr id="1026" name="Picture 2" descr="Vægtgrænser for tunge løft i Danmark. Hvor meget må man løfte på arbejdet?">
            <a:extLst>
              <a:ext uri="{FF2B5EF4-FFF2-40B4-BE49-F238E27FC236}">
                <a16:creationId xmlns:a16="http://schemas.microsoft.com/office/drawing/2014/main" id="{4439C6FB-6E10-4023-9BAB-A7BEAFE8B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8125" y="640080"/>
            <a:ext cx="5836413" cy="525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Billedresultat for grædende børn">
            <a:extLst>
              <a:ext uri="{FF2B5EF4-FFF2-40B4-BE49-F238E27FC236}">
                <a16:creationId xmlns:a16="http://schemas.microsoft.com/office/drawing/2014/main" id="{1D797A72-DDC3-43D5-8354-2B23C23EA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62890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958" y="1730735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9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6" name="Rectangle 140">
            <a:extLst>
              <a:ext uri="{FF2B5EF4-FFF2-40B4-BE49-F238E27FC236}">
                <a16:creationId xmlns:a16="http://schemas.microsoft.com/office/drawing/2014/main" id="{671907CE-C854-4190-9727-A5BA9ACD6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71CDD81-B8FF-4343-A077-1BF0A699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592023"/>
          </a:xfrm>
        </p:spPr>
        <p:txBody>
          <a:bodyPr>
            <a:normAutofit fontScale="90000"/>
          </a:bodyPr>
          <a:lstStyle/>
          <a:p>
            <a:r>
              <a:rPr lang="da-DK" b="1" dirty="0"/>
              <a:t>Brug den korrekt!</a:t>
            </a:r>
            <a:br>
              <a:rPr lang="da-DK" dirty="0"/>
            </a:br>
            <a:endParaRPr lang="da-DK" dirty="0"/>
          </a:p>
        </p:txBody>
      </p:sp>
      <p:sp>
        <p:nvSpPr>
          <p:cNvPr id="4107" name="Rectangle 142">
            <a:extLst>
              <a:ext uri="{FF2B5EF4-FFF2-40B4-BE49-F238E27FC236}">
                <a16:creationId xmlns:a16="http://schemas.microsoft.com/office/drawing/2014/main" id="{5A0C5A08-447D-4E23-AC6B-794597272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04" name="Content Placeholder 4103">
            <a:extLst>
              <a:ext uri="{FF2B5EF4-FFF2-40B4-BE49-F238E27FC236}">
                <a16:creationId xmlns:a16="http://schemas.microsoft.com/office/drawing/2014/main" id="{AE3D802F-4F9A-4582-A69B-A5FB4091C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127882"/>
            <a:ext cx="3650278" cy="3595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 err="1"/>
              <a:t>Nøgleord</a:t>
            </a:r>
            <a:r>
              <a:rPr lang="en-US" b="1" u="sng" dirty="0"/>
              <a:t>:</a:t>
            </a:r>
          </a:p>
          <a:p>
            <a:r>
              <a:rPr lang="en-US" dirty="0" err="1"/>
              <a:t>Hyppigste</a:t>
            </a:r>
            <a:r>
              <a:rPr lang="en-US" dirty="0"/>
              <a:t> </a:t>
            </a:r>
            <a:r>
              <a:rPr lang="en-US" dirty="0" err="1"/>
              <a:t>skader</a:t>
            </a:r>
            <a:r>
              <a:rPr lang="en-US" dirty="0"/>
              <a:t> </a:t>
            </a:r>
          </a:p>
          <a:p>
            <a:r>
              <a:rPr lang="en-US" dirty="0"/>
              <a:t>Hold den ret</a:t>
            </a:r>
          </a:p>
          <a:p>
            <a:r>
              <a:rPr lang="en-US" dirty="0" err="1"/>
              <a:t>Består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mange </a:t>
            </a:r>
            <a:r>
              <a:rPr lang="en-US" dirty="0" err="1"/>
              <a:t>muskler</a:t>
            </a:r>
            <a:endParaRPr lang="en-US" dirty="0"/>
          </a:p>
          <a:p>
            <a:r>
              <a:rPr lang="en-US" dirty="0"/>
              <a:t>“the weakest link”</a:t>
            </a:r>
          </a:p>
        </p:txBody>
      </p:sp>
      <p:sp>
        <p:nvSpPr>
          <p:cNvPr id="4108" name="Rectangle 144">
            <a:extLst>
              <a:ext uri="{FF2B5EF4-FFF2-40B4-BE49-F238E27FC236}">
                <a16:creationId xmlns:a16="http://schemas.microsoft.com/office/drawing/2014/main" id="{1F08992A-39FB-4DC1-A09F-C56F38904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9543" y="645106"/>
            <a:ext cx="6953577" cy="5247747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Billedresultat for rygsøjlen">
            <a:extLst>
              <a:ext uri="{FF2B5EF4-FFF2-40B4-BE49-F238E27FC236}">
                <a16:creationId xmlns:a16="http://schemas.microsoft.com/office/drawing/2014/main" id="{EC3B0159-4FAB-483C-831B-D58C5FFB3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 b="3817"/>
          <a:stretch/>
        </p:blipFill>
        <p:spPr bwMode="auto">
          <a:xfrm>
            <a:off x="4821861" y="809698"/>
            <a:ext cx="3154015" cy="491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illedresultat for back muscles anatomy">
            <a:extLst>
              <a:ext uri="{FF2B5EF4-FFF2-40B4-BE49-F238E27FC236}">
                <a16:creationId xmlns:a16="http://schemas.microsoft.com/office/drawing/2014/main" id="{49875259-ECEF-478C-9170-6F5EAB7A4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 r="11991" b="1"/>
          <a:stretch/>
        </p:blipFill>
        <p:spPr bwMode="auto">
          <a:xfrm>
            <a:off x="8211256" y="809698"/>
            <a:ext cx="3165076" cy="491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Freeform 11">
            <a:extLst>
              <a:ext uri="{FF2B5EF4-FFF2-40B4-BE49-F238E27FC236}">
                <a16:creationId xmlns:a16="http://schemas.microsoft.com/office/drawing/2014/main" id="{05E23455-2212-4BE9-9C96-AAEFE4467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34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671907CE-C854-4190-9727-A5BA9ACD6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8385FD-E9B5-4390-960F-973947FA2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da-DK" dirty="0"/>
              <a:t>Brug arme og ben korrekt!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5A0C5A08-447D-4E23-AC6B-794597272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30" name="Content Placeholder 5129">
            <a:extLst>
              <a:ext uri="{FF2B5EF4-FFF2-40B4-BE49-F238E27FC236}">
                <a16:creationId xmlns:a16="http://schemas.microsoft.com/office/drawing/2014/main" id="{1F926A38-51D5-4722-9954-6EA64119A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 err="1"/>
              <a:t>Nøgle</a:t>
            </a:r>
            <a:r>
              <a:rPr lang="en-US" b="1" u="sng" dirty="0"/>
              <a:t> </a:t>
            </a:r>
            <a:r>
              <a:rPr lang="en-US" b="1" u="sng" dirty="0" err="1"/>
              <a:t>ord</a:t>
            </a:r>
            <a:r>
              <a:rPr lang="en-US" b="1" u="sng" dirty="0"/>
              <a:t>!</a:t>
            </a:r>
          </a:p>
          <a:p>
            <a:pPr marL="0" indent="0">
              <a:buNone/>
            </a:pPr>
            <a:r>
              <a:rPr lang="en-US" b="1" u="sng" dirty="0" err="1"/>
              <a:t>Arme</a:t>
            </a:r>
            <a:r>
              <a:rPr lang="en-US" b="1" u="sng" dirty="0"/>
              <a:t>:</a:t>
            </a:r>
          </a:p>
          <a:p>
            <a:r>
              <a:rPr lang="en-US" dirty="0" err="1"/>
              <a:t>Stærkest</a:t>
            </a:r>
            <a:r>
              <a:rPr lang="en-US" dirty="0"/>
              <a:t> </a:t>
            </a:r>
            <a:r>
              <a:rPr lang="en-US" dirty="0" err="1"/>
              <a:t>tæt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kroppen</a:t>
            </a:r>
            <a:endParaRPr lang="en-US" dirty="0"/>
          </a:p>
          <a:p>
            <a:r>
              <a:rPr lang="en-US" dirty="0"/>
              <a:t>De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også</a:t>
            </a:r>
            <a:r>
              <a:rPr lang="en-US" dirty="0"/>
              <a:t> </a:t>
            </a:r>
            <a:r>
              <a:rPr lang="en-US" dirty="0" err="1"/>
              <a:t>bruges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at </a:t>
            </a:r>
            <a:r>
              <a:rPr lang="en-US" dirty="0" err="1"/>
              <a:t>facilitere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Ben:</a:t>
            </a:r>
          </a:p>
          <a:p>
            <a:r>
              <a:rPr lang="en-US" dirty="0"/>
              <a:t>Store </a:t>
            </a:r>
            <a:r>
              <a:rPr lang="en-US" dirty="0" err="1"/>
              <a:t>muskler</a:t>
            </a:r>
            <a:endParaRPr lang="en-US" dirty="0"/>
          </a:p>
          <a:p>
            <a:r>
              <a:rPr lang="en-US" dirty="0" err="1"/>
              <a:t>Færrest</a:t>
            </a:r>
            <a:r>
              <a:rPr lang="en-US" dirty="0"/>
              <a:t> </a:t>
            </a:r>
            <a:r>
              <a:rPr lang="en-US" dirty="0" err="1"/>
              <a:t>skader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1F08992A-39FB-4DC1-A09F-C56F38904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9543" y="645106"/>
            <a:ext cx="6953577" cy="5247747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Billedresultat for armens anatomi">
            <a:extLst>
              <a:ext uri="{FF2B5EF4-FFF2-40B4-BE49-F238E27FC236}">
                <a16:creationId xmlns:a16="http://schemas.microsoft.com/office/drawing/2014/main" id="{0B2132D6-6BAA-45F5-9417-14C5A2026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r="5554" b="1"/>
          <a:stretch/>
        </p:blipFill>
        <p:spPr bwMode="auto">
          <a:xfrm>
            <a:off x="4821837" y="809698"/>
            <a:ext cx="3154063" cy="491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illedresultat for benens muskler anatomi">
            <a:extLst>
              <a:ext uri="{FF2B5EF4-FFF2-40B4-BE49-F238E27FC236}">
                <a16:creationId xmlns:a16="http://schemas.microsoft.com/office/drawing/2014/main" id="{A8F35FE6-29B0-4A11-BCBA-17B15BBA1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8" r="23588" b="1"/>
          <a:stretch/>
        </p:blipFill>
        <p:spPr bwMode="auto">
          <a:xfrm>
            <a:off x="8211244" y="809698"/>
            <a:ext cx="3165100" cy="491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Freeform 11">
            <a:extLst>
              <a:ext uri="{FF2B5EF4-FFF2-40B4-BE49-F238E27FC236}">
                <a16:creationId xmlns:a16="http://schemas.microsoft.com/office/drawing/2014/main" id="{05E23455-2212-4BE9-9C96-AAEFE4467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37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5AF19B-660D-44C8-B752-D71E2CEC9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29092"/>
            <a:ext cx="8911687" cy="1775908"/>
          </a:xfrm>
        </p:spPr>
        <p:txBody>
          <a:bodyPr>
            <a:noAutofit/>
          </a:bodyPr>
          <a:lstStyle/>
          <a:p>
            <a:r>
              <a:rPr lang="da-DK" sz="8000" b="1" dirty="0">
                <a:solidFill>
                  <a:srgbClr val="FF0000"/>
                </a:solidFill>
              </a:rPr>
              <a:t>Arbejdsstillinger og forflytninger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4420E53-8DEE-4CA1-B73E-918059EAF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829261"/>
            <a:ext cx="8915400" cy="3081961"/>
          </a:xfrm>
        </p:spPr>
        <p:txBody>
          <a:bodyPr/>
          <a:lstStyle/>
          <a:p>
            <a:r>
              <a:rPr lang="da-DK" dirty="0"/>
              <a:t>Statisk arbejde og dynamisk arbejde</a:t>
            </a:r>
          </a:p>
          <a:p>
            <a:r>
              <a:rPr lang="da-DK" dirty="0"/>
              <a:t>Gentagende arbejde</a:t>
            </a:r>
          </a:p>
          <a:p>
            <a:r>
              <a:rPr lang="da-DK" dirty="0"/>
              <a:t>Varier, varier, varier </a:t>
            </a:r>
          </a:p>
          <a:p>
            <a:r>
              <a:rPr lang="da-DK" dirty="0"/>
              <a:t>Er der tale om genstande/redskaber eller børn, </a:t>
            </a:r>
            <a:r>
              <a:rPr lang="da-DK" dirty="0" err="1"/>
              <a:t>voksene</a:t>
            </a:r>
            <a:r>
              <a:rPr lang="da-DK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823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98C2D-CCA0-4D5E-B9D4-4E6D8D5E4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da-DK" sz="3200" b="1" u="sng" dirty="0"/>
              <a:t>Forflytte kontra løft!!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7049D5-ACCC-49FB-8141-AB0B3E484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Brug</a:t>
            </a:r>
            <a:r>
              <a:rPr lang="en-US" dirty="0">
                <a:solidFill>
                  <a:srgbClr val="000000"/>
                </a:solidFill>
              </a:rPr>
              <a:t> din </a:t>
            </a:r>
            <a:r>
              <a:rPr lang="en-US" dirty="0" err="1">
                <a:solidFill>
                  <a:srgbClr val="000000"/>
                </a:solidFill>
              </a:rPr>
              <a:t>krop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på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anden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måde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Mindske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belastningen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r>
              <a:rPr lang="en-US" dirty="0" err="1">
                <a:solidFill>
                  <a:srgbClr val="000000"/>
                </a:solidFill>
              </a:rPr>
              <a:t>Det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er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proces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38C79C45-869A-45CE-9494-32FF16589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95" y="645106"/>
            <a:ext cx="3868468" cy="524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69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5264A84D-7F7E-42E5-B9DD-34AA0B7E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FD378D-B2B3-4C53-B19E-FDD926525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da-DK" b="1"/>
              <a:t>Analyse af situationen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1AB0EB9-1A40-4EA1-B129-709AA2CD9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178" name="Content Placeholder 7177">
            <a:extLst>
              <a:ext uri="{FF2B5EF4-FFF2-40B4-BE49-F238E27FC236}">
                <a16:creationId xmlns:a16="http://schemas.microsoft.com/office/drawing/2014/main" id="{75496447-C286-4BF0-94F4-5557B5018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74537"/>
          </a:xfrm>
        </p:spPr>
        <p:txBody>
          <a:bodyPr>
            <a:normAutofit/>
          </a:bodyPr>
          <a:lstStyle/>
          <a:p>
            <a:r>
              <a:rPr lang="en-US" sz="1400" dirty="0" err="1"/>
              <a:t>Er</a:t>
            </a:r>
            <a:r>
              <a:rPr lang="en-US" sz="1400" dirty="0"/>
              <a:t> </a:t>
            </a:r>
            <a:r>
              <a:rPr lang="en-US" sz="1400" dirty="0" err="1"/>
              <a:t>opgaven</a:t>
            </a:r>
            <a:r>
              <a:rPr lang="en-US" sz="1400" dirty="0"/>
              <a:t> </a:t>
            </a:r>
            <a:r>
              <a:rPr lang="en-US" sz="1400" dirty="0" err="1"/>
              <a:t>overskuelig</a:t>
            </a:r>
            <a:r>
              <a:rPr lang="en-US" sz="1400" dirty="0"/>
              <a:t>?</a:t>
            </a:r>
          </a:p>
          <a:p>
            <a:r>
              <a:rPr lang="en-US" sz="1400" dirty="0" err="1"/>
              <a:t>Hvad</a:t>
            </a:r>
            <a:r>
              <a:rPr lang="en-US" sz="1400" dirty="0"/>
              <a:t> </a:t>
            </a:r>
            <a:r>
              <a:rPr lang="en-US" sz="1400" dirty="0" err="1"/>
              <a:t>kræver</a:t>
            </a:r>
            <a:r>
              <a:rPr lang="en-US" sz="1400" dirty="0"/>
              <a:t> </a:t>
            </a:r>
            <a:r>
              <a:rPr lang="en-US" sz="1400" dirty="0" err="1"/>
              <a:t>opgaven</a:t>
            </a:r>
            <a:r>
              <a:rPr lang="en-US" sz="1400" dirty="0"/>
              <a:t>?</a:t>
            </a:r>
          </a:p>
          <a:p>
            <a:r>
              <a:rPr lang="en-US" sz="1400" dirty="0" err="1"/>
              <a:t>Er</a:t>
            </a:r>
            <a:r>
              <a:rPr lang="en-US" sz="1400" dirty="0"/>
              <a:t> der </a:t>
            </a:r>
            <a:r>
              <a:rPr lang="en-US" sz="1400" dirty="0" err="1"/>
              <a:t>alternativer</a:t>
            </a:r>
            <a:r>
              <a:rPr lang="en-US" sz="1400" dirty="0"/>
              <a:t>?</a:t>
            </a:r>
          </a:p>
          <a:p>
            <a:r>
              <a:rPr lang="en-US" sz="1400" dirty="0" err="1"/>
              <a:t>Hvordan</a:t>
            </a:r>
            <a:r>
              <a:rPr lang="en-US" sz="1400" dirty="0"/>
              <a:t> </a:t>
            </a:r>
            <a:r>
              <a:rPr lang="en-US" sz="1400" dirty="0" err="1"/>
              <a:t>er</a:t>
            </a:r>
            <a:r>
              <a:rPr lang="en-US" sz="1400" dirty="0"/>
              <a:t> du </a:t>
            </a:r>
            <a:r>
              <a:rPr lang="en-US" sz="1400" dirty="0" err="1"/>
              <a:t>bygget</a:t>
            </a:r>
            <a:r>
              <a:rPr lang="en-US" sz="1400" dirty="0"/>
              <a:t>?</a:t>
            </a:r>
          </a:p>
          <a:p>
            <a:r>
              <a:rPr lang="en-US" sz="1400" dirty="0"/>
              <a:t>Har du </a:t>
            </a:r>
            <a:r>
              <a:rPr lang="en-US" sz="1400" dirty="0" err="1"/>
              <a:t>tidl</a:t>
            </a:r>
            <a:r>
              <a:rPr lang="en-US" sz="1400" dirty="0"/>
              <a:t>. </a:t>
            </a:r>
            <a:r>
              <a:rPr lang="en-US" sz="1400" dirty="0" err="1"/>
              <a:t>skader</a:t>
            </a:r>
            <a:r>
              <a:rPr lang="en-US" sz="1400" dirty="0"/>
              <a:t> </a:t>
            </a:r>
            <a:r>
              <a:rPr lang="en-US" sz="1400" dirty="0" err="1"/>
              <a:t>eller</a:t>
            </a:r>
            <a:r>
              <a:rPr lang="en-US" sz="1400" dirty="0"/>
              <a:t> </a:t>
            </a:r>
            <a:r>
              <a:rPr lang="en-US" sz="1400" dirty="0" err="1"/>
              <a:t>skavanker</a:t>
            </a:r>
            <a:r>
              <a:rPr lang="en-US" sz="1400" dirty="0"/>
              <a:t> der </a:t>
            </a:r>
            <a:r>
              <a:rPr lang="en-US" sz="1400" dirty="0" err="1"/>
              <a:t>skal</a:t>
            </a:r>
            <a:r>
              <a:rPr lang="en-US" sz="1400" dirty="0"/>
              <a:t> </a:t>
            </a:r>
            <a:r>
              <a:rPr lang="en-US" sz="1400" dirty="0" err="1"/>
              <a:t>tages</a:t>
            </a:r>
            <a:r>
              <a:rPr lang="en-US" sz="1400" dirty="0"/>
              <a:t> </a:t>
            </a:r>
            <a:r>
              <a:rPr lang="en-US" sz="1400" dirty="0" err="1"/>
              <a:t>højde</a:t>
            </a:r>
            <a:r>
              <a:rPr lang="en-US" sz="1400" dirty="0"/>
              <a:t> for?</a:t>
            </a:r>
          </a:p>
          <a:p>
            <a:r>
              <a:rPr lang="en-US" sz="1400" dirty="0" err="1"/>
              <a:t>Hvad</a:t>
            </a:r>
            <a:r>
              <a:rPr lang="en-US" sz="1400" dirty="0"/>
              <a:t> </a:t>
            </a:r>
            <a:r>
              <a:rPr lang="en-US" sz="1400" dirty="0" err="1"/>
              <a:t>er</a:t>
            </a:r>
            <a:r>
              <a:rPr lang="en-US" sz="1400" dirty="0"/>
              <a:t> </a:t>
            </a:r>
            <a:r>
              <a:rPr lang="en-US" sz="1400" dirty="0" err="1"/>
              <a:t>mest</a:t>
            </a:r>
            <a:r>
              <a:rPr lang="en-US" sz="1400" dirty="0"/>
              <a:t> </a:t>
            </a:r>
            <a:r>
              <a:rPr lang="en-US" sz="1400" dirty="0" err="1"/>
              <a:t>hensigtsmæssigt</a:t>
            </a:r>
            <a:r>
              <a:rPr lang="en-US" sz="1400" dirty="0"/>
              <a:t> for dig?</a:t>
            </a:r>
          </a:p>
          <a:p>
            <a:r>
              <a:rPr lang="en-US" sz="1400" dirty="0" err="1"/>
              <a:t>Er</a:t>
            </a:r>
            <a:r>
              <a:rPr lang="en-US" sz="1400" dirty="0"/>
              <a:t> der </a:t>
            </a:r>
            <a:r>
              <a:rPr lang="en-US" sz="1400" dirty="0" err="1"/>
              <a:t>en</a:t>
            </a:r>
            <a:r>
              <a:rPr lang="en-US" sz="1400" dirty="0"/>
              <a:t> </a:t>
            </a:r>
            <a:r>
              <a:rPr lang="en-US" sz="1400" dirty="0" err="1"/>
              <a:t>fælles</a:t>
            </a:r>
            <a:r>
              <a:rPr lang="en-US" sz="1400" dirty="0"/>
              <a:t> plan?</a:t>
            </a:r>
          </a:p>
          <a:p>
            <a:r>
              <a:rPr lang="en-US" sz="1400" dirty="0" err="1"/>
              <a:t>Klare</a:t>
            </a:r>
            <a:r>
              <a:rPr lang="en-US" sz="1400" dirty="0"/>
              <a:t> </a:t>
            </a:r>
            <a:r>
              <a:rPr lang="en-US" sz="1400" dirty="0" err="1"/>
              <a:t>aftaler</a:t>
            </a:r>
            <a:r>
              <a:rPr lang="en-US" sz="1400" dirty="0"/>
              <a:t> </a:t>
            </a:r>
          </a:p>
          <a:p>
            <a:r>
              <a:rPr lang="is-IS" sz="2000" b="1" u="sng" dirty="0">
                <a:solidFill>
                  <a:srgbClr val="FF0000"/>
                </a:solidFill>
              </a:rPr>
              <a:t>…er jeg okay?</a:t>
            </a:r>
            <a:endParaRPr lang="en-US" sz="2000" b="1" u="sng" dirty="0">
              <a:solidFill>
                <a:srgbClr val="FF0000"/>
              </a:solidFill>
            </a:endParaRPr>
          </a:p>
          <a:p>
            <a:endParaRPr lang="en-US" sz="1400" dirty="0"/>
          </a:p>
        </p:txBody>
      </p:sp>
      <p:pic>
        <p:nvPicPr>
          <p:cNvPr id="7174" name="Picture 6" descr="Billedresultat for børnhavebørn hjælper til med at lave mad">
            <a:extLst>
              <a:ext uri="{FF2B5EF4-FFF2-40B4-BE49-F238E27FC236}">
                <a16:creationId xmlns:a16="http://schemas.microsoft.com/office/drawing/2014/main" id="{3CE7C79D-13F9-4F86-9F14-3B6D657A1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5" r="3743" b="2"/>
          <a:stretch/>
        </p:blipFill>
        <p:spPr bwMode="auto">
          <a:xfrm>
            <a:off x="4673497" y="645105"/>
            <a:ext cx="4102336" cy="301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illedresultat for presset børnehavepædagog">
            <a:extLst>
              <a:ext uri="{FF2B5EF4-FFF2-40B4-BE49-F238E27FC236}">
                <a16:creationId xmlns:a16="http://schemas.microsoft.com/office/drawing/2014/main" id="{CE616C80-8D34-4F2E-BB66-F56D87698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2" r="18354" b="3"/>
          <a:stretch/>
        </p:blipFill>
        <p:spPr bwMode="auto">
          <a:xfrm>
            <a:off x="4673499" y="3772312"/>
            <a:ext cx="2000678" cy="213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Billedresultat for forflytningsteknik">
            <a:extLst>
              <a:ext uri="{FF2B5EF4-FFF2-40B4-BE49-F238E27FC236}">
                <a16:creationId xmlns:a16="http://schemas.microsoft.com/office/drawing/2014/main" id="{4B85AEC8-D6E1-4865-9F9E-7BC1EEC86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"/>
          <a:stretch/>
        </p:blipFill>
        <p:spPr bwMode="auto">
          <a:xfrm>
            <a:off x="6775155" y="3772312"/>
            <a:ext cx="2000678" cy="213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Billedresultat for rodet kælder">
            <a:extLst>
              <a:ext uri="{FF2B5EF4-FFF2-40B4-BE49-F238E27FC236}">
                <a16:creationId xmlns:a16="http://schemas.microsoft.com/office/drawing/2014/main" id="{9A319490-02B3-4991-A36A-8544F369F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7" r="22656" b="-1"/>
          <a:stretch/>
        </p:blipFill>
        <p:spPr bwMode="auto">
          <a:xfrm>
            <a:off x="8876811" y="648137"/>
            <a:ext cx="2631084" cy="525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Freeform 11">
            <a:extLst>
              <a:ext uri="{FF2B5EF4-FFF2-40B4-BE49-F238E27FC236}">
                <a16:creationId xmlns:a16="http://schemas.microsoft.com/office/drawing/2014/main" id="{AF67D081-FD42-4C44-AA53-2FB802001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20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7AF9E2D-8F98-4755-895E-D65689F2A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4D3C8C4-8367-4524-B9C5-2B3ACA682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id="{38BDB546-CAFB-429D-8D82-4F3AA2891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8F202AFF-3597-4A70-9149-0AA2AACBB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3">
              <a:extLst>
                <a:ext uri="{FF2B5EF4-FFF2-40B4-BE49-F238E27FC236}">
                  <a16:creationId xmlns:a16="http://schemas.microsoft.com/office/drawing/2014/main" id="{5B91C985-1FBD-4FEE-8FB4-FBD47CF0A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4">
              <a:extLst>
                <a:ext uri="{FF2B5EF4-FFF2-40B4-BE49-F238E27FC236}">
                  <a16:creationId xmlns:a16="http://schemas.microsoft.com/office/drawing/2014/main" id="{E045B090-8B4D-4553-997E-D7A7A2B93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5">
              <a:extLst>
                <a:ext uri="{FF2B5EF4-FFF2-40B4-BE49-F238E27FC236}">
                  <a16:creationId xmlns:a16="http://schemas.microsoft.com/office/drawing/2014/main" id="{79661459-591F-41BD-85A7-882DF2E54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172E6458-D7F5-4E0B-8098-F3A9B74463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5D1FE182-350A-4951-99FA-123B15A19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18">
              <a:extLst>
                <a:ext uri="{FF2B5EF4-FFF2-40B4-BE49-F238E27FC236}">
                  <a16:creationId xmlns:a16="http://schemas.microsoft.com/office/drawing/2014/main" id="{CBFDC3F8-18F5-41F0-9926-097682CEE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4" name="Freeform 19">
              <a:extLst>
                <a:ext uri="{FF2B5EF4-FFF2-40B4-BE49-F238E27FC236}">
                  <a16:creationId xmlns:a16="http://schemas.microsoft.com/office/drawing/2014/main" id="{F4B5A695-E6ED-4C81-A965-0461489F8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20">
              <a:extLst>
                <a:ext uri="{FF2B5EF4-FFF2-40B4-BE49-F238E27FC236}">
                  <a16:creationId xmlns:a16="http://schemas.microsoft.com/office/drawing/2014/main" id="{CF31B175-CBC2-449D-8998-0BA7711EA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6" name="Freeform 21">
              <a:extLst>
                <a:ext uri="{FF2B5EF4-FFF2-40B4-BE49-F238E27FC236}">
                  <a16:creationId xmlns:a16="http://schemas.microsoft.com/office/drawing/2014/main" id="{47A691C8-6328-4014-BB1A-CB4824DEB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7" name="Freeform 22">
              <a:extLst>
                <a:ext uri="{FF2B5EF4-FFF2-40B4-BE49-F238E27FC236}">
                  <a16:creationId xmlns:a16="http://schemas.microsoft.com/office/drawing/2014/main" id="{94EADC73-ECA3-447E-8D07-AE215A3C4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A2558E-94AE-4C16-8CD0-DCF447C98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6928DF6B-A616-4A71-B951-9D8EAA775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CD6B4E15-CED4-45FA-874A-EA347C912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A4EE38F8-BF90-4D7F-8691-89ED516D7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2889210F-D6E4-4311-8BF3-DAD3FF49A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44641BAA-087D-4656-8D6F-EA70FB67F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DCEB55E2-FCCA-48F5-917E-8B3F26EC8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45869B9E-3378-49CB-8EE1-FECA7D78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3497B8C7-AB4A-40B7-A86E-112D90CC6A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D5A7E348-C28C-4626-9026-59B6B9F7A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A4FF1CA0-E6B1-4861-A2CD-144E06299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774FF261-7109-4B0E-B24B-622F4209C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3ECECA25-954F-4011-ADFF-BBFC4A00D3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C9BF1296-A4C5-470B-B062-EA6AF9F2A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sz="3100" b="1"/>
              <a:t>Rust din krop til at kunne klare hverdagens krav</a:t>
            </a:r>
          </a:p>
        </p:txBody>
      </p:sp>
      <p:pic>
        <p:nvPicPr>
          <p:cNvPr id="8196" name="Picture 4" descr="Billedresultat for slap mand">
            <a:extLst>
              <a:ext uri="{FF2B5EF4-FFF2-40B4-BE49-F238E27FC236}">
                <a16:creationId xmlns:a16="http://schemas.microsoft.com/office/drawing/2014/main" id="{681AB1FB-0C65-403F-BF84-5E1600272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1" b="1"/>
          <a:stretch/>
        </p:blipFill>
        <p:spPr bwMode="auto">
          <a:xfrm>
            <a:off x="20" y="10"/>
            <a:ext cx="4646965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6D0FFBDB-89D1-4050-8FE5-AFC94C076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" name="Freeform 11">
            <a:extLst>
              <a:ext uri="{FF2B5EF4-FFF2-40B4-BE49-F238E27FC236}">
                <a16:creationId xmlns:a16="http://schemas.microsoft.com/office/drawing/2014/main" id="{75823B85-53D1-46E0-BC58-872776B5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8194" name="Picture 2" descr="Billedresultat for stærk kvinde">
            <a:extLst>
              <a:ext uri="{FF2B5EF4-FFF2-40B4-BE49-F238E27FC236}">
                <a16:creationId xmlns:a16="http://schemas.microsoft.com/office/drawing/2014/main" id="{FAED7EC0-6038-4894-9EB8-D6DEB6652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8" r="7354"/>
          <a:stretch/>
        </p:blipFill>
        <p:spPr bwMode="auto">
          <a:xfrm>
            <a:off x="20" y="3429000"/>
            <a:ext cx="464696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1F86B2C-5FF7-48E0-B5B0-ABEA39A1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4662638" cy="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2C4AE6-D068-45B2-9F0A-CB09D1306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/>
          </a:bodyPr>
          <a:lstStyle/>
          <a:p>
            <a:r>
              <a:rPr lang="da-DK" dirty="0"/>
              <a:t>Din krop kan kun klare det du ruster den til. </a:t>
            </a:r>
          </a:p>
          <a:p>
            <a:r>
              <a:rPr lang="da-DK" dirty="0"/>
              <a:t>Er din krop klar til at klare de krav hverdagen stiller </a:t>
            </a:r>
            <a:r>
              <a:rPr lang="is-IS" dirty="0"/>
              <a:t>….. </a:t>
            </a:r>
            <a:r>
              <a:rPr lang="da-DK" dirty="0"/>
              <a:t>p</a:t>
            </a:r>
            <a:r>
              <a:rPr lang="is-IS" dirty="0"/>
              <a:t>å succesfuld vis? </a:t>
            </a:r>
            <a:endParaRPr lang="da-DK" dirty="0"/>
          </a:p>
          <a:p>
            <a:r>
              <a:rPr lang="da-DK" dirty="0"/>
              <a:t>Selvbevidst </a:t>
            </a:r>
          </a:p>
          <a:p>
            <a:r>
              <a:rPr lang="da-DK" dirty="0"/>
              <a:t>Ny opgave </a:t>
            </a:r>
          </a:p>
          <a:p>
            <a:r>
              <a:rPr lang="da-DK" dirty="0"/>
              <a:t>Kend dine grænser </a:t>
            </a:r>
          </a:p>
          <a:p>
            <a:r>
              <a:rPr lang="da-DK" dirty="0"/>
              <a:t>Vær bevidst om de krav dit arbejde stiller til din krop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92010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A26A0C-34EE-4F80-8B11-8AAF3B16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48" y="446088"/>
            <a:ext cx="5247764" cy="1029920"/>
          </a:xfrm>
        </p:spPr>
        <p:txBody>
          <a:bodyPr>
            <a:noAutofit/>
          </a:bodyPr>
          <a:lstStyle/>
          <a:p>
            <a:r>
              <a:rPr lang="da-DK" sz="3200" b="1" dirty="0"/>
              <a:t>Refleksion – den sunde fornuft!</a:t>
            </a:r>
          </a:p>
        </p:txBody>
      </p:sp>
      <p:pic>
        <p:nvPicPr>
          <p:cNvPr id="6" name="Pladsholder til billede 5"/>
          <p:cNvPicPr>
            <a:picLocks noGrp="1" noChangeAspect="1"/>
          </p:cNvPicPr>
          <p:nvPr>
            <p:ph idx="1"/>
          </p:nvPr>
        </p:nvPicPr>
        <p:blipFill>
          <a:blip r:embed="rId2"/>
          <a:srcRect l="18161" r="18161"/>
          <a:stretch>
            <a:fillRect/>
          </a:stretch>
        </p:blipFill>
        <p:spPr>
          <a:xfrm>
            <a:off x="5579336" y="343112"/>
            <a:ext cx="4660514" cy="4622682"/>
          </a:xfr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5B964AF-591D-407F-89C7-BE858E561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4853" y="1533216"/>
            <a:ext cx="6121027" cy="4874257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300" dirty="0" err="1">
                <a:solidFill>
                  <a:schemeClr val="tx1"/>
                </a:solidFill>
              </a:rPr>
              <a:t>Vrid</a:t>
            </a:r>
            <a:endParaRPr lang="en-US" sz="2300" dirty="0">
              <a:solidFill>
                <a:schemeClr val="tx1"/>
              </a:solidFill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2300" dirty="0">
                <a:solidFill>
                  <a:schemeClr val="tx1"/>
                </a:solidFill>
              </a:rPr>
              <a:t>Tempo 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300" dirty="0" err="1">
                <a:solidFill>
                  <a:schemeClr val="tx1"/>
                </a:solidFill>
              </a:rPr>
              <a:t>Parathed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300" dirty="0" err="1">
                <a:solidFill>
                  <a:schemeClr val="tx1"/>
                </a:solidFill>
              </a:rPr>
              <a:t>Kontrol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300" dirty="0" err="1">
                <a:solidFill>
                  <a:schemeClr val="tx1"/>
                </a:solidFill>
              </a:rPr>
              <a:t>Gentagelser</a:t>
            </a:r>
            <a:endParaRPr lang="en-US" sz="2300" dirty="0">
              <a:solidFill>
                <a:schemeClr val="tx1"/>
              </a:solidFill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2300" dirty="0" err="1">
                <a:solidFill>
                  <a:schemeClr val="tx1"/>
                </a:solidFill>
              </a:rPr>
              <a:t>Koncentration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300" dirty="0">
                <a:solidFill>
                  <a:schemeClr val="tx1"/>
                </a:solidFill>
              </a:rPr>
              <a:t>Det </a:t>
            </a:r>
            <a:r>
              <a:rPr lang="en-US" sz="2300" dirty="0" err="1">
                <a:solidFill>
                  <a:schemeClr val="tx1"/>
                </a:solidFill>
              </a:rPr>
              <a:t>uforudsete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300" dirty="0">
                <a:solidFill>
                  <a:schemeClr val="tx1"/>
                </a:solidFill>
              </a:rPr>
              <a:t>Sparring</a:t>
            </a:r>
            <a:r>
              <a:rPr lang="is-IS" sz="2300" dirty="0">
                <a:solidFill>
                  <a:schemeClr val="tx1"/>
                </a:solidFill>
              </a:rPr>
              <a:t>…............</a:t>
            </a:r>
          </a:p>
          <a:p>
            <a:r>
              <a:rPr lang="en-US" sz="2300" dirty="0">
                <a:solidFill>
                  <a:schemeClr val="tx1"/>
                </a:solidFill>
              </a:rPr>
              <a:t>Der </a:t>
            </a:r>
            <a:r>
              <a:rPr lang="en-US" sz="2300" dirty="0" err="1">
                <a:solidFill>
                  <a:schemeClr val="tx1"/>
                </a:solidFill>
              </a:rPr>
              <a:t>er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forskel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på</a:t>
            </a:r>
            <a:r>
              <a:rPr lang="en-US" sz="2300" dirty="0">
                <a:solidFill>
                  <a:schemeClr val="tx1"/>
                </a:solidFill>
              </a:rPr>
              <a:t> at </a:t>
            </a:r>
            <a:r>
              <a:rPr lang="en-US" sz="2300" dirty="0" err="1">
                <a:solidFill>
                  <a:schemeClr val="tx1"/>
                </a:solidFill>
              </a:rPr>
              <a:t>fortælle</a:t>
            </a:r>
            <a:r>
              <a:rPr lang="en-US" sz="2300" dirty="0">
                <a:solidFill>
                  <a:schemeClr val="tx1"/>
                </a:solidFill>
              </a:rPr>
              <a:t> om det </a:t>
            </a:r>
            <a:r>
              <a:rPr lang="en-US" sz="2300" dirty="0" err="1">
                <a:solidFill>
                  <a:schemeClr val="tx1"/>
                </a:solidFill>
              </a:rPr>
              <a:t>og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opleve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chemeClr val="tx1"/>
                </a:solidFill>
              </a:rPr>
              <a:t>det</a:t>
            </a:r>
            <a:endParaRPr lang="en-US" sz="23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8000" b="1" dirty="0">
                <a:solidFill>
                  <a:srgbClr val="FF0000"/>
                </a:solidFill>
              </a:rPr>
              <a:t>H</a:t>
            </a:r>
            <a:r>
              <a:rPr lang="da-DK" sz="8000" b="1" dirty="0">
                <a:solidFill>
                  <a:srgbClr val="FF0000"/>
                </a:solidFill>
              </a:rPr>
              <a:t>vad er din sundhedsplan?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400" y="450261"/>
            <a:ext cx="3403600" cy="2387600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2260600"/>
            <a:ext cx="3492500" cy="232410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852" y="3700905"/>
            <a:ext cx="3810000" cy="213360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3635" y="1196502"/>
            <a:ext cx="3492500" cy="232410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5559" y="1476008"/>
            <a:ext cx="3494026" cy="373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4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29BD510-E7CC-431C-9DC5-D07910F66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8E0437A-FA20-4E33-95A8-BBC1FD5C7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2" y="0"/>
            <a:ext cx="6111243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D35C36-D7A9-417A-95A7-C3055E01A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279" y="967417"/>
            <a:ext cx="5280460" cy="3943250"/>
          </a:xfrm>
        </p:spPr>
        <p:txBody>
          <a:bodyPr>
            <a:normAutofit/>
          </a:bodyPr>
          <a:lstStyle/>
          <a:p>
            <a:r>
              <a:rPr lang="da-DK" sz="4000" b="1">
                <a:solidFill>
                  <a:srgbClr val="FEFFFF"/>
                </a:solidFill>
              </a:rPr>
              <a:t>Ja og Nej</a:t>
            </a:r>
            <a:br>
              <a:rPr lang="da-DK" sz="4000">
                <a:solidFill>
                  <a:srgbClr val="FEFFFF"/>
                </a:solidFill>
              </a:rPr>
            </a:br>
            <a:endParaRPr lang="da-DK" sz="4000">
              <a:solidFill>
                <a:srgbClr val="FEFFFF"/>
              </a:solidFill>
            </a:endParaRPr>
          </a:p>
        </p:txBody>
      </p:sp>
      <p:pic>
        <p:nvPicPr>
          <p:cNvPr id="13" name="Billede 12" descr="C:\Users\local_CJY\INetCache\Content.MSO\75BCD603.tmp">
            <a:extLst>
              <a:ext uri="{FF2B5EF4-FFF2-40B4-BE49-F238E27FC236}">
                <a16:creationId xmlns:a16="http://schemas.microsoft.com/office/drawing/2014/main" id="{AC96BE1E-DC2C-4D55-B986-14B08B315E6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664"/>
          <a:stretch/>
        </p:blipFill>
        <p:spPr bwMode="auto">
          <a:xfrm>
            <a:off x="6111241" y="-5534"/>
            <a:ext cx="6080758" cy="3431766"/>
          </a:xfrm>
          <a:prstGeom prst="rect">
            <a:avLst/>
          </a:prstGeom>
          <a:noFill/>
        </p:spPr>
      </p:pic>
      <p:pic>
        <p:nvPicPr>
          <p:cNvPr id="2050" name="Picture 2" descr="Billedresultat for det korrekte løft">
            <a:extLst>
              <a:ext uri="{FF2B5EF4-FFF2-40B4-BE49-F238E27FC236}">
                <a16:creationId xmlns:a16="http://schemas.microsoft.com/office/drawing/2014/main" id="{882BDD26-EE2F-4962-88AF-E2B33A2AF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318"/>
          <a:stretch/>
        </p:blipFill>
        <p:spPr bwMode="auto">
          <a:xfrm>
            <a:off x="6111242" y="3426232"/>
            <a:ext cx="6080758" cy="343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 27">
            <a:extLst>
              <a:ext uri="{FF2B5EF4-FFF2-40B4-BE49-F238E27FC236}">
                <a16:creationId xmlns:a16="http://schemas.microsoft.com/office/drawing/2014/main" id="{C08A186A-A32B-412D-8105-6DDEC68B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6881206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47DD5FE-5533-426A-88C4-1B4F8E58E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279" y="5189400"/>
            <a:ext cx="5280460" cy="544260"/>
          </a:xfrm>
        </p:spPr>
        <p:txBody>
          <a:bodyPr anchor="ctr">
            <a:normAutofit/>
          </a:bodyPr>
          <a:lstStyle/>
          <a:p>
            <a:r>
              <a:rPr lang="da-DK" sz="2400" b="1" dirty="0">
                <a:solidFill>
                  <a:schemeClr val="tx1"/>
                </a:solidFill>
              </a:rPr>
              <a:t>Er din strategi hensigtsmæssig?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3B06D1C-75DF-4E0C-B26C-78A4F8B39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1241" y="3426233"/>
            <a:ext cx="6080759" cy="0"/>
          </a:xfrm>
          <a:prstGeom prst="line">
            <a:avLst/>
          </a:prstGeom>
          <a:ln w="50800" cap="flat">
            <a:solidFill>
              <a:schemeClr val="bg2">
                <a:lumMod val="10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195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983F97-02EF-4D02-AACE-83E14E2E5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da-DK" sz="8000" b="1" dirty="0" err="1">
                <a:solidFill>
                  <a:srgbClr val="FF0000"/>
                </a:solidFill>
              </a:rPr>
              <a:t>A</a:t>
            </a:r>
            <a:r>
              <a:rPr lang="da-DK" sz="1200" b="1" dirty="0" err="1">
                <a:solidFill>
                  <a:schemeClr val="tx1"/>
                </a:solidFill>
              </a:rPr>
              <a:t>nswers</a:t>
            </a:r>
            <a:r>
              <a:rPr lang="da-DK" sz="8000" b="1" dirty="0">
                <a:solidFill>
                  <a:srgbClr val="FF0000"/>
                </a:solidFill>
              </a:rPr>
              <a:t> &amp; </a:t>
            </a:r>
            <a:r>
              <a:rPr lang="da-DK" sz="8000" b="1" dirty="0" err="1">
                <a:solidFill>
                  <a:srgbClr val="FF0000"/>
                </a:solidFill>
              </a:rPr>
              <a:t>Q</a:t>
            </a:r>
            <a:r>
              <a:rPr lang="da-DK" sz="1200" b="1" dirty="0" err="1">
                <a:solidFill>
                  <a:srgbClr val="000000"/>
                </a:solidFill>
              </a:rPr>
              <a:t>uestions</a:t>
            </a:r>
            <a:endParaRPr lang="da-DK" sz="8000" b="1" dirty="0">
              <a:solidFill>
                <a:srgbClr val="FF0000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359ACDC-5746-4788-B9BF-D168B5E90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Frit fra leveren!</a:t>
            </a:r>
          </a:p>
          <a:p>
            <a:r>
              <a:rPr lang="da-DK" dirty="0"/>
              <a:t>Man finder som regel frem til den bedste løsning i fællesskab!</a:t>
            </a:r>
          </a:p>
        </p:txBody>
      </p:sp>
    </p:spTree>
    <p:extLst>
      <p:ext uri="{BB962C8B-B14F-4D97-AF65-F5344CB8AC3E}">
        <p14:creationId xmlns:p14="http://schemas.microsoft.com/office/powerpoint/2010/main" val="3794470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240860-3982-43E7-BFBE-1FC0E5FC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570322"/>
            <a:ext cx="8911687" cy="677565"/>
          </a:xfrm>
        </p:spPr>
        <p:txBody>
          <a:bodyPr>
            <a:normAutofit fontScale="90000"/>
          </a:bodyPr>
          <a:lstStyle/>
          <a:p>
            <a:pPr algn="ctr"/>
            <a:r>
              <a:rPr lang="da-DK" b="1" u="sng" dirty="0"/>
              <a:t>Links: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898CC8-C50F-4925-AD60-DD3618B81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55465"/>
            <a:ext cx="8915400" cy="5271246"/>
          </a:xfrm>
        </p:spPr>
        <p:txBody>
          <a:bodyPr>
            <a:normAutofit/>
          </a:bodyPr>
          <a:lstStyle/>
          <a:p>
            <a:r>
              <a:rPr lang="da-DK" dirty="0">
                <a:hlinkClick r:id="rId2"/>
              </a:rPr>
              <a:t>https://docplayer.dk/186505-Pas-paa-dig-selv-naar-du-loefter-skubber-og-traekker-loeft-05-20-06-06-8-12-side-1.html</a:t>
            </a:r>
            <a:endParaRPr lang="da-DK" dirty="0"/>
          </a:p>
          <a:p>
            <a:r>
              <a:rPr lang="da-DK" u="sng" dirty="0">
                <a:hlinkClick r:id="rId3"/>
              </a:rPr>
              <a:t>https://www.arbejdsmiljoweb.dk/krop-og-sundhed/muskel-og-skeletbesvaer,-msb/msb-og-fysisk-arbejdsmiljoe/loefteteknik</a:t>
            </a:r>
            <a:endParaRPr lang="da-DK" dirty="0"/>
          </a:p>
          <a:p>
            <a:pPr lvl="0"/>
            <a:r>
              <a:rPr lang="da-DK" dirty="0"/>
              <a:t>”forflytningskundskab” af Per Halvor Lunde; GADS FORLAG 2004. </a:t>
            </a:r>
            <a:r>
              <a:rPr lang="da-DK" u="sng" dirty="0">
                <a:hlinkClick r:id="rId4"/>
              </a:rPr>
              <a:t>https://www.perlunde.no/</a:t>
            </a:r>
            <a:endParaRPr lang="da-DK" dirty="0"/>
          </a:p>
          <a:p>
            <a:pPr lvl="0"/>
            <a:r>
              <a:rPr lang="da-DK" dirty="0"/>
              <a:t>Gratis tilbud om træning for kommunalt ansatte i Albertslund kommune:</a:t>
            </a:r>
          </a:p>
          <a:p>
            <a:r>
              <a:rPr lang="da-DK" dirty="0">
                <a:hlinkClick r:id="rId5"/>
              </a:rPr>
              <a:t>https://medarbejdersiden.albertslund.dk/vejledning-og-support/trivsel-sundhed-og-arbejdsmiljoe/sundhedstilbud/</a:t>
            </a:r>
            <a:endParaRPr lang="da-DK" dirty="0"/>
          </a:p>
          <a:p>
            <a:endParaRPr lang="da-DK" dirty="0"/>
          </a:p>
          <a:p>
            <a:r>
              <a:rPr lang="da-DK" dirty="0">
                <a:hlinkClick r:id="rId6"/>
              </a:rPr>
              <a:t>http://www.vidensraad.dk/sites/default/files/vidensrad_for_forebyggelse_forebyggelse_af_skader_og_sygdomme_i_muskler_og_led_2015.pdf</a:t>
            </a:r>
            <a:endParaRPr lang="da-DK" dirty="0"/>
          </a:p>
          <a:p>
            <a:pPr lvl="0"/>
            <a:r>
              <a:rPr lang="da-DK" dirty="0">
                <a:hlinkClick r:id="rId7"/>
              </a:rPr>
              <a:t>https://2lift.dk/tunge-loeft</a:t>
            </a:r>
            <a:endParaRPr lang="da-DK" dirty="0"/>
          </a:p>
          <a:p>
            <a:pPr lvl="0"/>
            <a:r>
              <a:rPr lang="da-DK" dirty="0">
                <a:hlinkClick r:id="rId8"/>
              </a:rPr>
              <a:t>http://bfahandel.dk/fysisk-arbejdsmiljoe/loeft-og-arbejdsstillinger#35085</a:t>
            </a:r>
            <a:endParaRPr lang="da-DK" dirty="0"/>
          </a:p>
          <a:p>
            <a:pPr lvl="0"/>
            <a:endParaRPr lang="da-DK" dirty="0"/>
          </a:p>
          <a:p>
            <a:pPr lvl="0"/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40842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DSC_0077">
            <a:extLst>
              <a:ext uri="{FF2B5EF4-FFF2-40B4-BE49-F238E27FC236}">
                <a16:creationId xmlns:a16="http://schemas.microsoft.com/office/drawing/2014/main" id="{21BB8C2E-B26E-4D5B-8D46-C8929CE588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50018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16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1ED160-B500-4693-AA8D-605DF337F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da-DK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905BA701-1BD2-48F4-9009-1D1CE0AAB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7956" y="2411827"/>
            <a:ext cx="5056090" cy="2448520"/>
          </a:xfrm>
        </p:spPr>
      </p:pic>
    </p:spTree>
    <p:extLst>
      <p:ext uri="{BB962C8B-B14F-4D97-AF65-F5344CB8AC3E}">
        <p14:creationId xmlns:p14="http://schemas.microsoft.com/office/powerpoint/2010/main" val="2177662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4F0DE2-4B53-4CFB-801D-86828A6FF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C:\Users\local_CJY\INetCache\Content.MSO\AC53C209.tmp">
            <a:extLst>
              <a:ext uri="{FF2B5EF4-FFF2-40B4-BE49-F238E27FC236}">
                <a16:creationId xmlns:a16="http://schemas.microsoft.com/office/drawing/2014/main" id="{8422094D-9097-4B21-9F32-4EE1B00B95A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975" y="2279176"/>
            <a:ext cx="5786651" cy="3575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0915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DSC_0078">
            <a:extLst>
              <a:ext uri="{FF2B5EF4-FFF2-40B4-BE49-F238E27FC236}">
                <a16:creationId xmlns:a16="http://schemas.microsoft.com/office/drawing/2014/main" id="{BEFE67EA-824F-47DF-B8B3-FA384CD81B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50018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17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ledresultat for det korrekte løft">
            <a:extLst>
              <a:ext uri="{FF2B5EF4-FFF2-40B4-BE49-F238E27FC236}">
                <a16:creationId xmlns:a16="http://schemas.microsoft.com/office/drawing/2014/main" id="{73C52664-9ACD-43EE-BA5D-7B97C1B1F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r="17442" b="-1"/>
          <a:stretch/>
        </p:blipFill>
        <p:spPr bwMode="auto">
          <a:xfrm>
            <a:off x="641276" y="643469"/>
            <a:ext cx="4013020" cy="204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lede 1" descr="Billedresultat for korrekt løfteteknik">
            <a:extLst>
              <a:ext uri="{FF2B5EF4-FFF2-40B4-BE49-F238E27FC236}">
                <a16:creationId xmlns:a16="http://schemas.microsoft.com/office/drawing/2014/main" id="{894DFE99-2D11-4107-B05D-A71916E16C1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28714"/>
          <a:stretch/>
        </p:blipFill>
        <p:spPr bwMode="auto">
          <a:xfrm>
            <a:off x="643467" y="2831251"/>
            <a:ext cx="4010830" cy="3383279"/>
          </a:xfrm>
          <a:prstGeom prst="rect">
            <a:avLst/>
          </a:prstGeom>
          <a:noFill/>
        </p:spPr>
      </p:pic>
      <p:pic>
        <p:nvPicPr>
          <p:cNvPr id="3076" name="Picture 4" descr="Billedresultat for det korrekte løft">
            <a:extLst>
              <a:ext uri="{FF2B5EF4-FFF2-40B4-BE49-F238E27FC236}">
                <a16:creationId xmlns:a16="http://schemas.microsoft.com/office/drawing/2014/main" id="{53877395-5AAF-457A-96F9-1FA9D42E3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" r="10732"/>
          <a:stretch/>
        </p:blipFill>
        <p:spPr bwMode="auto">
          <a:xfrm>
            <a:off x="4812633" y="643466"/>
            <a:ext cx="673590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41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DSC_0081">
            <a:extLst>
              <a:ext uri="{FF2B5EF4-FFF2-40B4-BE49-F238E27FC236}">
                <a16:creationId xmlns:a16="http://schemas.microsoft.com/office/drawing/2014/main" id="{ED2984EE-E7A1-451B-B298-5BC4ABA841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50018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97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Forflytningsbilleder">
            <a:extLst>
              <a:ext uri="{FF2B5EF4-FFF2-40B4-BE49-F238E27FC236}">
                <a16:creationId xmlns:a16="http://schemas.microsoft.com/office/drawing/2014/main" id="{46D40D03-8C99-4705-9B57-9F87852ED4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50018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24754"/>
      </p:ext>
    </p:extLst>
  </p:cSld>
  <p:clrMapOvr>
    <a:masterClrMapping/>
  </p:clrMapOvr>
</p:sld>
</file>

<file path=ppt/theme/theme1.xml><?xml version="1.0" encoding="utf-8"?>
<a:theme xmlns:a="http://schemas.openxmlformats.org/drawingml/2006/main" name="Visk">
  <a:themeElements>
    <a:clrScheme name="Vis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Visk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s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567</Words>
  <Application>Microsoft Office PowerPoint</Application>
  <PresentationFormat>Widescreen</PresentationFormat>
  <Paragraphs>95</Paragraphs>
  <Slides>21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21</vt:i4>
      </vt:variant>
    </vt:vector>
  </HeadingPairs>
  <TitlesOfParts>
    <vt:vector size="26" baseType="lpstr">
      <vt:lpstr>Arial</vt:lpstr>
      <vt:lpstr>Century Gothic</vt:lpstr>
      <vt:lpstr>Wingdings</vt:lpstr>
      <vt:lpstr>Wingdings 3</vt:lpstr>
      <vt:lpstr>Visk</vt:lpstr>
      <vt:lpstr>Forflytninger og  Ergonomi</vt:lpstr>
      <vt:lpstr>Ja og Nej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Retoriske spørgsmål:</vt:lpstr>
      <vt:lpstr>Biomekanik og det korrekte løft!</vt:lpstr>
      <vt:lpstr>Korte fakta:</vt:lpstr>
      <vt:lpstr>Brug den korrekt! </vt:lpstr>
      <vt:lpstr>Brug arme og ben korrekt!</vt:lpstr>
      <vt:lpstr>Arbejdsstillinger og forflytninger</vt:lpstr>
      <vt:lpstr>Forflytte kontra løft!!</vt:lpstr>
      <vt:lpstr>Analyse af situationen</vt:lpstr>
      <vt:lpstr>Rust din krop til at kunne klare hverdagens krav</vt:lpstr>
      <vt:lpstr>Refleksion – den sunde fornuft!</vt:lpstr>
      <vt:lpstr>Answers &amp; Questions</vt:lpstr>
      <vt:lpstr>Links: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Forflytninger og  Ergonomi</dc:title>
  <dc:creator>Christopher John Paine</dc:creator>
  <cp:lastModifiedBy>Christopher John Paine</cp:lastModifiedBy>
  <cp:revision>14</cp:revision>
  <dcterms:created xsi:type="dcterms:W3CDTF">2019-12-04T14:26:45Z</dcterms:created>
  <dcterms:modified xsi:type="dcterms:W3CDTF">2019-12-05T09:06:48Z</dcterms:modified>
</cp:coreProperties>
</file>