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11"/>
  </p:notesMasterIdLst>
  <p:handoutMasterIdLst>
    <p:handoutMasterId r:id="rId12"/>
  </p:handoutMasterIdLst>
  <p:sldIdLst>
    <p:sldId id="278" r:id="rId3"/>
    <p:sldId id="288" r:id="rId4"/>
    <p:sldId id="294" r:id="rId5"/>
    <p:sldId id="291" r:id="rId6"/>
    <p:sldId id="297" r:id="rId7"/>
    <p:sldId id="296" r:id="rId8"/>
    <p:sldId id="292" r:id="rId9"/>
    <p:sldId id="293" r:id="rId10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2394" y="-66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06-08-2014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519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06-08-2014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5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6. august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6. august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6. august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6. august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6. august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635000" y="5786454"/>
            <a:ext cx="4509000" cy="272186"/>
          </a:xfrm>
        </p:spPr>
        <p:txBody>
          <a:bodyPr>
            <a:noAutofit/>
          </a:bodyPr>
          <a:lstStyle/>
          <a:p>
            <a:r>
              <a:rPr lang="da-DK" sz="1800" dirty="0" smtClean="0">
                <a:solidFill>
                  <a:schemeClr val="bg1"/>
                </a:solidFill>
              </a:rPr>
              <a:t>Kick </a:t>
            </a:r>
            <a:r>
              <a:rPr lang="da-DK" sz="1800" dirty="0" err="1" smtClean="0">
                <a:solidFill>
                  <a:schemeClr val="bg1"/>
                </a:solidFill>
              </a:rPr>
              <a:t>off-møde</a:t>
            </a:r>
            <a:r>
              <a:rPr lang="da-DK" sz="1800" dirty="0" smtClean="0">
                <a:solidFill>
                  <a:schemeClr val="bg1"/>
                </a:solidFill>
              </a:rPr>
              <a:t> tirsdag, den 4. februar 2014</a:t>
            </a:r>
            <a:endParaRPr lang="da-DK" sz="1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45200" y="2852936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>Netværksledelse i den offentlige opgaveløsning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48054" y="11430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Indhold og sammenhæng</a:t>
            </a:r>
            <a:endParaRPr lang="da-DK" sz="2400" dirty="0"/>
          </a:p>
        </p:txBody>
      </p:sp>
      <p:sp>
        <p:nvSpPr>
          <p:cNvPr id="7" name="Tekstboks 6"/>
          <p:cNvSpPr txBox="1"/>
          <p:nvPr/>
        </p:nvSpPr>
        <p:spPr>
          <a:xfrm>
            <a:off x="748054" y="1942505"/>
            <a:ext cx="8395946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Tx/>
              <a:buChar char="-"/>
            </a:pPr>
            <a:r>
              <a:rPr lang="da-DK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uddannelse – formelle krav</a:t>
            </a:r>
          </a:p>
          <a:p>
            <a:pPr>
              <a:buFontTx/>
              <a:buChar char="-"/>
            </a:pPr>
            <a:endParaRPr lang="da-DK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2000" b="1" dirty="0" smtClean="0"/>
              <a:t>Formål </a:t>
            </a:r>
            <a:endParaRPr lang="da-DK" sz="2000" dirty="0" smtClean="0"/>
          </a:p>
          <a:p>
            <a:r>
              <a:rPr lang="da-DK" sz="2000" b="1" dirty="0" smtClean="0"/>
              <a:t> </a:t>
            </a:r>
            <a:endParaRPr lang="da-DK" sz="2000" dirty="0" smtClean="0"/>
          </a:p>
          <a:p>
            <a:r>
              <a:rPr lang="da-DK" sz="2000" dirty="0" smtClean="0"/>
              <a:t>At de studerende i en dynamisk vekselvirkning mellem teori og praksis kan arbejde med analyse, refleksion og håndtering af ledelse i og af netværk.</a:t>
            </a:r>
          </a:p>
          <a:p>
            <a:r>
              <a:rPr lang="da-DK" sz="2000" b="1" dirty="0" smtClean="0"/>
              <a:t> </a:t>
            </a:r>
            <a:endParaRPr lang="da-DK" sz="2000" dirty="0" smtClean="0"/>
          </a:p>
          <a:p>
            <a:r>
              <a:rPr lang="da-DK" sz="2000" b="1" dirty="0" smtClean="0"/>
              <a:t>Mål </a:t>
            </a:r>
          </a:p>
          <a:p>
            <a:endParaRPr lang="da-DK" sz="2000" b="1" dirty="0" smtClean="0"/>
          </a:p>
          <a:p>
            <a:r>
              <a:rPr lang="da-DK" sz="2000" b="1" dirty="0" smtClean="0"/>
              <a:t>Viden og forståelse </a:t>
            </a:r>
            <a:endParaRPr lang="da-DK" sz="2000" dirty="0" smtClean="0"/>
          </a:p>
          <a:p>
            <a:r>
              <a:rPr lang="da-DK" sz="2000" dirty="0" smtClean="0"/>
              <a:t>Skal have viden om forskellige teorier, begreber og metoder om ledelse i og af netværk – identificeret i et videnskabsteoretisk perspektiv og kunne reflektere deres betydninger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761999" y="1295400"/>
            <a:ext cx="7632454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  </a:t>
            </a:r>
          </a:p>
          <a:p>
            <a:r>
              <a:rPr lang="da-DK" sz="2000" b="1" dirty="0" smtClean="0"/>
              <a:t>Færdigheder </a:t>
            </a:r>
            <a:endParaRPr lang="da-DK" sz="2000" dirty="0" smtClean="0"/>
          </a:p>
          <a:p>
            <a:r>
              <a:rPr lang="da-DK" sz="2000" dirty="0" smtClean="0"/>
              <a:t>Skal kunne iagttage og indsamle empiri om ledelse i og af netværk og relatere denne til ledelsesmæssig kontekst og praksis på en relevant måde – og skal kunne vurdere og formidle betydningen af forskellige teorier, begreber og metoder i forhold til empirien i praksis.</a:t>
            </a:r>
          </a:p>
          <a:p>
            <a:r>
              <a:rPr lang="da-DK" sz="2000" dirty="0" smtClean="0"/>
              <a:t> </a:t>
            </a:r>
          </a:p>
          <a:p>
            <a:r>
              <a:rPr lang="da-DK" sz="2000" dirty="0" smtClean="0"/>
              <a:t> </a:t>
            </a:r>
          </a:p>
          <a:p>
            <a:r>
              <a:rPr lang="da-DK" sz="2000" b="1" dirty="0" smtClean="0"/>
              <a:t>Kompetencer </a:t>
            </a:r>
            <a:endParaRPr lang="da-DK" sz="2000" dirty="0" smtClean="0"/>
          </a:p>
          <a:p>
            <a:r>
              <a:rPr lang="da-DK" sz="2000" dirty="0" smtClean="0"/>
              <a:t>Skal kunne relatere egen ledelsesmæssig praksis og kontekst til de centrale teorier, begreber og metoder der knytter sig til ledelse af og i netværk i den offentlige opgaveløsning.</a:t>
            </a:r>
          </a:p>
          <a:p>
            <a:r>
              <a:rPr lang="da-DK" sz="2000" dirty="0" smtClean="0"/>
              <a:t> </a:t>
            </a:r>
          </a:p>
          <a:p>
            <a:r>
              <a:rPr lang="da-DK" sz="2000" dirty="0" smtClean="0"/>
              <a:t>Skal kunne identificere behov for egne og organisatorisk kompetenceudvikling i forhold til de konkrete kontekster for ledelsesopgaven.</a:t>
            </a:r>
          </a:p>
          <a:p>
            <a:endParaRPr lang="da-D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748054" y="15144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Indhold &amp; sammenhæng</a:t>
            </a:r>
            <a:endParaRPr lang="da-DK" sz="2400" dirty="0"/>
          </a:p>
        </p:txBody>
      </p:sp>
      <p:sp>
        <p:nvSpPr>
          <p:cNvPr id="9" name="Tekstboks 8"/>
          <p:cNvSpPr txBox="1"/>
          <p:nvPr/>
        </p:nvSpPr>
        <p:spPr>
          <a:xfrm>
            <a:off x="304800" y="2286000"/>
            <a:ext cx="7632454" cy="2769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da-DK" u="sng" dirty="0" smtClean="0"/>
              <a:t>Velfærdsnetværk</a:t>
            </a:r>
            <a:r>
              <a:rPr lang="da-DK" dirty="0" smtClean="0"/>
              <a:t> fokus på konkrete, </a:t>
            </a:r>
            <a:r>
              <a:rPr lang="da-DK" dirty="0" err="1" smtClean="0"/>
              <a:t>borgerrettede</a:t>
            </a:r>
            <a:r>
              <a:rPr lang="da-DK" dirty="0" smtClean="0"/>
              <a:t> velfærdsydelser og ønsket om at forbedre dem.</a:t>
            </a:r>
          </a:p>
          <a:p>
            <a:pPr lvl="1"/>
            <a:endParaRPr lang="da-DK" dirty="0" smtClean="0"/>
          </a:p>
          <a:p>
            <a:pPr lvl="1"/>
            <a:r>
              <a:rPr lang="da-DK" u="sng" dirty="0" smtClean="0"/>
              <a:t>Innovationsnetværk </a:t>
            </a:r>
            <a:r>
              <a:rPr lang="da-DK" dirty="0" smtClean="0"/>
              <a:t>med fokus på at nå de langsigtede, politiske mål, og gennem nye perspektiver på udfordringerne kan de nye, mulige løsninger opstå - netværket som interaktivt rum for innovativ samskaben af det anderledes mulige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	</a:t>
            </a:r>
            <a:r>
              <a:rPr lang="da-DK" u="sng" dirty="0" smtClean="0"/>
              <a:t>Læringsnetværk</a:t>
            </a:r>
            <a:r>
              <a:rPr lang="da-DK" dirty="0" smtClean="0"/>
              <a:t> som led i gensidig læring, transformativ læring og 	kompetenceudvikling </a:t>
            </a:r>
            <a:endParaRPr lang="da-DK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tribet højrepil 5"/>
          <p:cNvSpPr/>
          <p:nvPr/>
        </p:nvSpPr>
        <p:spPr>
          <a:xfrm rot="5400000">
            <a:off x="2362200" y="3429000"/>
            <a:ext cx="3200400" cy="1676400"/>
          </a:xfrm>
          <a:prstGeom prst="stripedRightArrow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Stribet højrepil 6"/>
          <p:cNvSpPr/>
          <p:nvPr/>
        </p:nvSpPr>
        <p:spPr>
          <a:xfrm rot="5400000">
            <a:off x="3733800" y="3429000"/>
            <a:ext cx="3200400" cy="1676400"/>
          </a:xfrm>
          <a:prstGeom prst="stripedRightArrow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3200400" y="5867400"/>
            <a:ext cx="14478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b="1" dirty="0" smtClean="0">
                <a:latin typeface="Arial" pitchFamily="34" charset="0"/>
                <a:cs typeface="Arial" pitchFamily="34" charset="0"/>
              </a:rPr>
              <a:t>Teori &amp; refleksioner i undervisningen</a:t>
            </a:r>
            <a:endParaRPr lang="da-D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800600" y="5867400"/>
            <a:ext cx="11430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Feltarbejde, case &amp; praksis</a:t>
            </a:r>
            <a:endParaRPr lang="da-DK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48054" y="3495600"/>
            <a:ext cx="8929346" cy="1076400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da-DK" sz="2000" dirty="0" smtClean="0"/>
              <a:t>Eksamensform og vejledning</a:t>
            </a:r>
            <a:endParaRPr lang="da-DK" sz="2000" dirty="0"/>
          </a:p>
        </p:txBody>
      </p:sp>
      <p:sp>
        <p:nvSpPr>
          <p:cNvPr id="5" name="Tekstboks 4"/>
          <p:cNvSpPr txBox="1"/>
          <p:nvPr/>
        </p:nvSpPr>
        <p:spPr>
          <a:xfrm>
            <a:off x="748054" y="4126468"/>
            <a:ext cx="36715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/>
              <a:buChar char="•"/>
            </a:pPr>
            <a:r>
              <a:rPr lang="da-DK" sz="2000" dirty="0" smtClean="0">
                <a:latin typeface="Arial"/>
                <a:cs typeface="Arial"/>
              </a:rPr>
              <a:t>Litteratur og læsning</a:t>
            </a:r>
            <a:endParaRPr lang="da-DK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748054" y="2740223"/>
            <a:ext cx="7329146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/>
              <a:buChar char="•"/>
            </a:pPr>
            <a:r>
              <a:rPr lang="da-DK" sz="2000" dirty="0" smtClean="0">
                <a:latin typeface="Arial"/>
                <a:cs typeface="Arial"/>
              </a:rPr>
              <a:t>Forholdet mellem teori og praksis – feltarbejde &amp; teori i forløbet</a:t>
            </a:r>
          </a:p>
          <a:p>
            <a:pPr lvl="1">
              <a:buFont typeface="Arial"/>
              <a:buChar char="•"/>
            </a:pPr>
            <a:r>
              <a:rPr lang="da-DK" dirty="0" smtClean="0">
                <a:solidFill>
                  <a:srgbClr val="000000"/>
                </a:solidFill>
                <a:latin typeface="Arial"/>
                <a:cs typeface="Arial"/>
              </a:rPr>
              <a:t>Undersøgelser, initiativer, eksperimenter mv.</a:t>
            </a:r>
            <a:endParaRPr lang="da-DK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761999" y="1600200"/>
            <a:ext cx="8382001" cy="5262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>
                <a:latin typeface="Arial"/>
                <a:cs typeface="Arial"/>
              </a:rPr>
              <a:t>Den studerende medbringer en skriftlig disposition (max 1 side) med en redegørelse for casen til eksamen. </a:t>
            </a:r>
          </a:p>
          <a:p>
            <a:endParaRPr lang="da-DK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Redegørelsen for casen indeholder 5 dele: </a:t>
            </a:r>
          </a:p>
          <a:p>
            <a:endParaRPr lang="da-DK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	- Kontekstualisering af casen og netværksprojektet</a:t>
            </a:r>
          </a:p>
          <a:p>
            <a:pPr lvl="0"/>
            <a:endParaRPr lang="da-DK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	- Formulering af en central problemstilling vedrørende netværksledelse i	    </a:t>
            </a:r>
          </a:p>
          <a:p>
            <a:pPr lvl="0"/>
            <a:r>
              <a:rPr lang="da-DK" dirty="0" smtClean="0">
                <a:latin typeface="Arial"/>
                <a:cs typeface="Arial"/>
              </a:rPr>
              <a:t>   	  offentlige organisationer, som udspringer af casen og er af særlig interesse 	  	  for den studerende. </a:t>
            </a:r>
          </a:p>
          <a:p>
            <a:pPr lvl="0"/>
            <a:endParaRPr lang="da-DK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	- Teorifragmenter fra modulet til belysning af problemstillingen.</a:t>
            </a:r>
          </a:p>
          <a:p>
            <a:pPr lvl="0"/>
            <a:endParaRPr lang="da-DK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	-  Stillingtagen til hvordan den studerende vil iagttage og indsamle empiri om </a:t>
            </a:r>
          </a:p>
          <a:p>
            <a:r>
              <a:rPr lang="da-DK" dirty="0" smtClean="0">
                <a:latin typeface="Arial"/>
                <a:cs typeface="Arial"/>
              </a:rPr>
              <a:t>	   ledelse i og af netværk</a:t>
            </a:r>
          </a:p>
          <a:p>
            <a:endParaRPr lang="da-DK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	- Teorifragmenter fra modulet som kvalificerer den studerendes refleksioner 	  	  over egen kompetenceudvikling i forhold til de/n gennemførte eller 	  	    </a:t>
            </a:r>
          </a:p>
          <a:p>
            <a:pPr lvl="0"/>
            <a:r>
              <a:rPr lang="da-DK" dirty="0" smtClean="0">
                <a:latin typeface="Arial"/>
                <a:cs typeface="Arial"/>
              </a:rPr>
              <a:t>         fremtidigt mulige netværksproces/ser</a:t>
            </a:r>
            <a:r>
              <a:rPr lang="da-DK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da-DK" dirty="0" smtClean="0">
              <a:latin typeface="Arial"/>
              <a:cs typeface="Arial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762000" y="1143000"/>
            <a:ext cx="48768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solidFill>
                  <a:srgbClr val="192337"/>
                </a:solidFill>
                <a:latin typeface="Arial" pitchFamily="34" charset="0"/>
                <a:cs typeface="Arial" pitchFamily="34" charset="0"/>
              </a:rPr>
              <a:t>Eksamensform og vejledning</a:t>
            </a:r>
            <a:endParaRPr lang="da-DK" sz="2000" dirty="0">
              <a:solidFill>
                <a:srgbClr val="19233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a-DK" sz="2000" dirty="0" smtClean="0"/>
              <a:t>Hvem er vi - baggrund,  organisatorisk placering og hvilket fokus på netværk – et bidrag til design af uddannelsen specifikt</a:t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5" name="Tekstboks 4"/>
          <p:cNvSpPr txBox="1"/>
          <p:nvPr/>
        </p:nvSpPr>
        <p:spPr>
          <a:xfrm>
            <a:off x="762000" y="2514600"/>
            <a:ext cx="8153400" cy="22775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i="1" dirty="0" smtClean="0">
                <a:latin typeface="Arial" pitchFamily="34" charset="0"/>
                <a:cs typeface="Arial" pitchFamily="34" charset="0"/>
              </a:rPr>
              <a:t>Hvilke spørgsmål  vil du have svar på ved at deltage i denne uddannelse?</a:t>
            </a:r>
          </a:p>
          <a:p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Navn: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Ansættelse: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Uddannelse: 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Deltagelse i netværk?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48054" y="2047800"/>
            <a:ext cx="7646400" cy="1076400"/>
          </a:xfrm>
        </p:spPr>
        <p:txBody>
          <a:bodyPr>
            <a:noAutofit/>
          </a:bodyPr>
          <a:lstStyle/>
          <a:p>
            <a:r>
              <a:rPr lang="da-DK" sz="2400" dirty="0" smtClean="0"/>
              <a:t>Undervisningsformer, de studerendes deltagelse og kontakt med underviser mellem undervisningsdagene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Praktiske informationer og spørgsmål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5289</TotalTime>
  <Words>255</Words>
  <Application>Microsoft Office PowerPoint</Application>
  <PresentationFormat>Skærmshow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Metropol Videncentre og ressourceenheder</vt:lpstr>
      <vt:lpstr>Metropol Basis</vt:lpstr>
      <vt:lpstr>Netværksledelse i den offentlige opgaveløsning  </vt:lpstr>
      <vt:lpstr>Indhold og sammenhæng</vt:lpstr>
      <vt:lpstr>PowerPoint-præsentation</vt:lpstr>
      <vt:lpstr>Indhold &amp; sammenhæng</vt:lpstr>
      <vt:lpstr>Eksamensform og vejledning</vt:lpstr>
      <vt:lpstr>PowerPoint-præsentation</vt:lpstr>
      <vt:lpstr>Hvem er vi - baggrund,  organisatorisk placering og hvilket fokus på netværk – et bidrag til design af uddannelsen specifikt </vt:lpstr>
      <vt:lpstr>Undervisningsformer, de studerendes deltagelse og kontakt med underviser mellem undervisningsdagene    Praktiske informationer og spørgsmål  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266</cp:revision>
  <cp:lastPrinted>2009-07-17T12:27:56Z</cp:lastPrinted>
  <dcterms:created xsi:type="dcterms:W3CDTF">2014-02-04T06:58:03Z</dcterms:created>
  <dcterms:modified xsi:type="dcterms:W3CDTF">2014-08-06T11:36:53Z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