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71" r:id="rId9"/>
    <p:sldId id="274" r:id="rId10"/>
    <p:sldId id="298" r:id="rId11"/>
    <p:sldId id="283" r:id="rId12"/>
    <p:sldId id="297" r:id="rId13"/>
    <p:sldId id="261" r:id="rId14"/>
    <p:sldId id="275" r:id="rId15"/>
    <p:sldId id="276" r:id="rId16"/>
    <p:sldId id="273" r:id="rId17"/>
    <p:sldId id="281" r:id="rId18"/>
    <p:sldId id="263" r:id="rId19"/>
    <p:sldId id="264" r:id="rId20"/>
    <p:sldId id="269" r:id="rId21"/>
    <p:sldId id="277" r:id="rId22"/>
    <p:sldId id="289" r:id="rId23"/>
    <p:sldId id="278" r:id="rId24"/>
    <p:sldId id="296" r:id="rId25"/>
    <p:sldId id="267" r:id="rId26"/>
    <p:sldId id="268" r:id="rId27"/>
  </p:sldIdLst>
  <p:sldSz cx="9144000" cy="6858000" type="screen4x3"/>
  <p:notesSz cx="6858000" cy="9144000"/>
  <p:defaultTextStyle>
    <a:lvl1pPr>
      <a:defRPr>
        <a:solidFill>
          <a:srgbClr val="7F7F7F"/>
        </a:solidFill>
        <a:latin typeface="Georgia"/>
        <a:ea typeface="Georgia"/>
        <a:cs typeface="Georgia"/>
        <a:sym typeface="Georgia"/>
      </a:defRPr>
    </a:lvl1pPr>
    <a:lvl2pPr indent="457200">
      <a:defRPr>
        <a:solidFill>
          <a:srgbClr val="7F7F7F"/>
        </a:solidFill>
        <a:latin typeface="Georgia"/>
        <a:ea typeface="Georgia"/>
        <a:cs typeface="Georgia"/>
        <a:sym typeface="Georgia"/>
      </a:defRPr>
    </a:lvl2pPr>
    <a:lvl3pPr indent="914400">
      <a:defRPr>
        <a:solidFill>
          <a:srgbClr val="7F7F7F"/>
        </a:solidFill>
        <a:latin typeface="Georgia"/>
        <a:ea typeface="Georgia"/>
        <a:cs typeface="Georgia"/>
        <a:sym typeface="Georgia"/>
      </a:defRPr>
    </a:lvl3pPr>
    <a:lvl4pPr indent="1371600">
      <a:defRPr>
        <a:solidFill>
          <a:srgbClr val="7F7F7F"/>
        </a:solidFill>
        <a:latin typeface="Georgia"/>
        <a:ea typeface="Georgia"/>
        <a:cs typeface="Georgia"/>
        <a:sym typeface="Georgia"/>
      </a:defRPr>
    </a:lvl4pPr>
    <a:lvl5pPr indent="1828800">
      <a:defRPr>
        <a:solidFill>
          <a:srgbClr val="7F7F7F"/>
        </a:solidFill>
        <a:latin typeface="Georgia"/>
        <a:ea typeface="Georgia"/>
        <a:cs typeface="Georgia"/>
        <a:sym typeface="Georgia"/>
      </a:defRPr>
    </a:lvl5pPr>
    <a:lvl6pPr indent="2286000">
      <a:defRPr>
        <a:solidFill>
          <a:srgbClr val="7F7F7F"/>
        </a:solidFill>
        <a:latin typeface="Georgia"/>
        <a:ea typeface="Georgia"/>
        <a:cs typeface="Georgia"/>
        <a:sym typeface="Georgia"/>
      </a:defRPr>
    </a:lvl6pPr>
    <a:lvl7pPr indent="2743200">
      <a:defRPr>
        <a:solidFill>
          <a:srgbClr val="7F7F7F"/>
        </a:solidFill>
        <a:latin typeface="Georgia"/>
        <a:ea typeface="Georgia"/>
        <a:cs typeface="Georgia"/>
        <a:sym typeface="Georgia"/>
      </a:defRPr>
    </a:lvl7pPr>
    <a:lvl8pPr indent="3200400">
      <a:defRPr>
        <a:solidFill>
          <a:srgbClr val="7F7F7F"/>
        </a:solidFill>
        <a:latin typeface="Georgia"/>
        <a:ea typeface="Georgia"/>
        <a:cs typeface="Georgia"/>
        <a:sym typeface="Georgia"/>
      </a:defRPr>
    </a:lvl8pPr>
    <a:lvl9pPr indent="3657600">
      <a:defRPr>
        <a:solidFill>
          <a:srgbClr val="7F7F7F"/>
        </a:solidFill>
        <a:latin typeface="Georgia"/>
        <a:ea typeface="Georgia"/>
        <a:cs typeface="Georgia"/>
        <a:sym typeface="Georgi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Ankjær Andersen" initials="MAA" lastIdx="1" clrIdx="0">
    <p:extLst>
      <p:ext uri="{19B8F6BF-5375-455C-9EA6-DF929625EA0E}">
        <p15:presenceInfo xmlns:p15="http://schemas.microsoft.com/office/powerpoint/2012/main" userId="S::mor@albertslund.dk::ad3bfaa2-d143-4e3d-910d-be86669d7b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6FA"/>
          </a:solidFill>
        </a:fill>
      </a:tcStyle>
    </a:wholeTbl>
    <a:band2H>
      <a:tcTxStyle/>
      <a:tcStyle>
        <a:tcBdr/>
        <a:fill>
          <a:solidFill>
            <a:srgbClr val="E6F3FC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F2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F2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F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D6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79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79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7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FAFE"/>
          </a:solidFill>
        </a:fill>
      </a:tcStyle>
    </a:wholeTbl>
    <a:band2H>
      <a:tcTxStyle/>
      <a:tcStyle>
        <a:tcBdr/>
        <a:fill>
          <a:solidFill>
            <a:srgbClr val="F6FC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F1FD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F1FD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F1F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C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B9F2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F7F7F"/>
              </a:solidFill>
              <a:prstDash val="solid"/>
              <a:bevel/>
            </a:ln>
          </a:top>
          <a:bottom>
            <a:ln w="25400" cap="flat">
              <a:solidFill>
                <a:srgbClr val="7F7F7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F7F7F"/>
              </a:solidFill>
              <a:prstDash val="solid"/>
              <a:bevel/>
            </a:ln>
          </a:top>
          <a:bottom>
            <a:ln w="25400" cap="flat">
              <a:solidFill>
                <a:srgbClr val="7F7F7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B9F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7F7F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7F7F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7F7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bevel/>
            </a:ln>
          </a:left>
          <a:right>
            <a:ln w="12700" cap="flat">
              <a:solidFill>
                <a:srgbClr val="7F7F7F"/>
              </a:solidFill>
              <a:prstDash val="solid"/>
              <a:bevel/>
            </a:ln>
          </a:right>
          <a:top>
            <a:ln w="12700" cap="flat">
              <a:solidFill>
                <a:srgbClr val="7F7F7F"/>
              </a:solidFill>
              <a:prstDash val="solid"/>
              <a:bevel/>
            </a:ln>
          </a:top>
          <a:bottom>
            <a:ln w="12700" cap="flat">
              <a:solidFill>
                <a:srgbClr val="7F7F7F"/>
              </a:solidFill>
              <a:prstDash val="solid"/>
              <a:bevel/>
            </a:ln>
          </a:bottom>
          <a:insideH>
            <a:ln w="12700" cap="flat">
              <a:solidFill>
                <a:srgbClr val="7F7F7F"/>
              </a:solidFill>
              <a:prstDash val="solid"/>
              <a:bevel/>
            </a:ln>
          </a:insideH>
          <a:insideV>
            <a:ln w="12700" cap="flat">
              <a:solidFill>
                <a:srgbClr val="7F7F7F"/>
              </a:solidFill>
              <a:prstDash val="solid"/>
              <a:bevel/>
            </a:ln>
          </a:insideV>
        </a:tcBdr>
        <a:fill>
          <a:solidFill>
            <a:srgbClr val="7F7F7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bevel/>
            </a:ln>
          </a:left>
          <a:right>
            <a:ln w="12700" cap="flat">
              <a:solidFill>
                <a:srgbClr val="7F7F7F"/>
              </a:solidFill>
              <a:prstDash val="solid"/>
              <a:bevel/>
            </a:ln>
          </a:right>
          <a:top>
            <a:ln w="12700" cap="flat">
              <a:solidFill>
                <a:srgbClr val="7F7F7F"/>
              </a:solidFill>
              <a:prstDash val="solid"/>
              <a:bevel/>
            </a:ln>
          </a:top>
          <a:bottom>
            <a:ln w="12700" cap="flat">
              <a:solidFill>
                <a:srgbClr val="7F7F7F"/>
              </a:solidFill>
              <a:prstDash val="solid"/>
              <a:bevel/>
            </a:ln>
          </a:bottom>
          <a:insideH>
            <a:ln w="12700" cap="flat">
              <a:solidFill>
                <a:srgbClr val="7F7F7F"/>
              </a:solidFill>
              <a:prstDash val="solid"/>
              <a:bevel/>
            </a:ln>
          </a:insideH>
          <a:insideV>
            <a:ln w="12700" cap="flat">
              <a:solidFill>
                <a:srgbClr val="7F7F7F"/>
              </a:solidFill>
              <a:prstDash val="solid"/>
              <a:bevel/>
            </a:ln>
          </a:insideV>
        </a:tcBdr>
        <a:fill>
          <a:solidFill>
            <a:srgbClr val="7F7F7F">
              <a:alpha val="20000"/>
            </a:srgbClr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bevel/>
            </a:ln>
          </a:left>
          <a:right>
            <a:ln w="12700" cap="flat">
              <a:solidFill>
                <a:srgbClr val="7F7F7F"/>
              </a:solidFill>
              <a:prstDash val="solid"/>
              <a:bevel/>
            </a:ln>
          </a:right>
          <a:top>
            <a:ln w="50800" cap="flat">
              <a:solidFill>
                <a:srgbClr val="7F7F7F"/>
              </a:solidFill>
              <a:prstDash val="solid"/>
              <a:bevel/>
            </a:ln>
          </a:top>
          <a:bottom>
            <a:ln w="12700" cap="flat">
              <a:solidFill>
                <a:srgbClr val="7F7F7F"/>
              </a:solidFill>
              <a:prstDash val="solid"/>
              <a:bevel/>
            </a:ln>
          </a:bottom>
          <a:insideH>
            <a:ln w="12700" cap="flat">
              <a:solidFill>
                <a:srgbClr val="7F7F7F"/>
              </a:solidFill>
              <a:prstDash val="solid"/>
              <a:bevel/>
            </a:ln>
          </a:insideH>
          <a:insideV>
            <a:ln w="12700" cap="flat">
              <a:solidFill>
                <a:srgbClr val="7F7F7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bevel/>
            </a:ln>
          </a:left>
          <a:right>
            <a:ln w="12700" cap="flat">
              <a:solidFill>
                <a:srgbClr val="7F7F7F"/>
              </a:solidFill>
              <a:prstDash val="solid"/>
              <a:bevel/>
            </a:ln>
          </a:right>
          <a:top>
            <a:ln w="12700" cap="flat">
              <a:solidFill>
                <a:srgbClr val="7F7F7F"/>
              </a:solidFill>
              <a:prstDash val="solid"/>
              <a:bevel/>
            </a:ln>
          </a:top>
          <a:bottom>
            <a:ln w="25400" cap="flat">
              <a:solidFill>
                <a:srgbClr val="7F7F7F"/>
              </a:solidFill>
              <a:prstDash val="solid"/>
              <a:bevel/>
            </a:ln>
          </a:bottom>
          <a:insideH>
            <a:ln w="12700" cap="flat">
              <a:solidFill>
                <a:srgbClr val="7F7F7F"/>
              </a:solidFill>
              <a:prstDash val="solid"/>
              <a:bevel/>
            </a:ln>
          </a:insideH>
          <a:insideV>
            <a:ln w="12700" cap="flat">
              <a:solidFill>
                <a:srgbClr val="7F7F7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8C06E-7E05-483A-BC68-7D576CC49C6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E0D9-0A59-471C-B1A8-D20C6229EAEE}">
      <dgm:prSet phldrT="[Tekst]"/>
      <dgm:spPr>
        <a:solidFill>
          <a:srgbClr val="C00000"/>
        </a:solidFill>
      </dgm:spPr>
      <dgm:t>
        <a:bodyPr/>
        <a:lstStyle/>
        <a:p>
          <a:r>
            <a:rPr lang="da-DK" b="1" dirty="0"/>
            <a:t>Fra børnehave til skole</a:t>
          </a:r>
        </a:p>
      </dgm:t>
    </dgm:pt>
    <dgm:pt modelId="{27F101ED-33E9-4D19-A9F3-E156593E2528}" type="parTrans" cxnId="{18A2CA7F-5186-40A6-9ED0-8E401E247AF7}">
      <dgm:prSet/>
      <dgm:spPr/>
      <dgm:t>
        <a:bodyPr/>
        <a:lstStyle/>
        <a:p>
          <a:endParaRPr lang="da-DK"/>
        </a:p>
      </dgm:t>
    </dgm:pt>
    <dgm:pt modelId="{E6591697-9093-4680-895C-C7CBB99722B6}" type="sibTrans" cxnId="{18A2CA7F-5186-40A6-9ED0-8E401E247AF7}">
      <dgm:prSet/>
      <dgm:spPr/>
      <dgm:t>
        <a:bodyPr/>
        <a:lstStyle/>
        <a:p>
          <a:endParaRPr lang="da-DK"/>
        </a:p>
      </dgm:t>
    </dgm:pt>
    <dgm:pt modelId="{E2DFD863-B0D8-4D94-99D8-452BD0C5F3A8}">
      <dgm:prSet phldrT="[Tekst]"/>
      <dgm:spPr/>
      <dgm:t>
        <a:bodyPr/>
        <a:lstStyle/>
        <a:p>
          <a:r>
            <a:rPr lang="da-DK" b="1" dirty="0">
              <a:solidFill>
                <a:srgbClr val="002060"/>
              </a:solidFill>
            </a:rPr>
            <a:t>Forældremødet</a:t>
          </a:r>
        </a:p>
        <a:p>
          <a:r>
            <a:rPr lang="da-DK" dirty="0"/>
            <a:t>Støtter forældres viden og dialog med barnet</a:t>
          </a:r>
        </a:p>
      </dgm:t>
    </dgm:pt>
    <dgm:pt modelId="{D44CC382-A8DB-45A1-90BF-C8B0AF07392A}" type="parTrans" cxnId="{5A16320B-FC57-4BEC-9152-103093CADE13}">
      <dgm:prSet/>
      <dgm:spPr/>
      <dgm:t>
        <a:bodyPr/>
        <a:lstStyle/>
        <a:p>
          <a:endParaRPr lang="da-DK"/>
        </a:p>
      </dgm:t>
    </dgm:pt>
    <dgm:pt modelId="{3DF6A373-259D-461D-AE1F-B3190DBFD4E5}" type="sibTrans" cxnId="{5A16320B-FC57-4BEC-9152-103093CADE13}">
      <dgm:prSet/>
      <dgm:spPr/>
      <dgm:t>
        <a:bodyPr/>
        <a:lstStyle/>
        <a:p>
          <a:endParaRPr lang="da-DK"/>
        </a:p>
      </dgm:t>
    </dgm:pt>
    <dgm:pt modelId="{F607E8E9-D1F0-474E-84FF-381E7D7D8052}">
      <dgm:prSet phldrT="[Tekst]"/>
      <dgm:spPr/>
      <dgm:t>
        <a:bodyPr/>
        <a:lstStyle/>
        <a:p>
          <a:r>
            <a:rPr lang="da-DK" b="1" dirty="0">
              <a:solidFill>
                <a:srgbClr val="002060"/>
              </a:solidFill>
            </a:rPr>
            <a:t>Min bog</a:t>
          </a:r>
        </a:p>
        <a:p>
          <a:r>
            <a:rPr lang="da-DK" b="0" dirty="0"/>
            <a:t>Tryghed og genkendelighed</a:t>
          </a:r>
          <a:endParaRPr lang="da-DK" b="1" dirty="0"/>
        </a:p>
        <a:p>
          <a:endParaRPr lang="da-DK" b="1" dirty="0"/>
        </a:p>
      </dgm:t>
    </dgm:pt>
    <dgm:pt modelId="{C1433E3E-9389-4E06-8EDF-B25ACC13D4AD}" type="parTrans" cxnId="{F1897673-F6F9-4771-A655-D276C5167A41}">
      <dgm:prSet/>
      <dgm:spPr/>
      <dgm:t>
        <a:bodyPr/>
        <a:lstStyle/>
        <a:p>
          <a:endParaRPr lang="da-DK"/>
        </a:p>
      </dgm:t>
    </dgm:pt>
    <dgm:pt modelId="{575E30E9-8D7E-45D0-8363-EA73CD29C94F}" type="sibTrans" cxnId="{F1897673-F6F9-4771-A655-D276C5167A41}">
      <dgm:prSet/>
      <dgm:spPr/>
      <dgm:t>
        <a:bodyPr/>
        <a:lstStyle/>
        <a:p>
          <a:endParaRPr lang="da-DK"/>
        </a:p>
      </dgm:t>
    </dgm:pt>
    <dgm:pt modelId="{44F4A7E9-686E-459F-A7FF-B140526FF474}">
      <dgm:prSet phldrT="[Tekst]"/>
      <dgm:spPr/>
      <dgm:t>
        <a:bodyPr/>
        <a:lstStyle/>
        <a:p>
          <a:r>
            <a:rPr lang="da-DK" b="1" dirty="0">
              <a:solidFill>
                <a:srgbClr val="002060"/>
              </a:solidFill>
            </a:rPr>
            <a:t>Besøgsdage på SFO</a:t>
          </a:r>
        </a:p>
        <a:p>
          <a:r>
            <a:rPr lang="da-DK" b="0" dirty="0"/>
            <a:t>Indblik og kendskab</a:t>
          </a:r>
        </a:p>
        <a:p>
          <a:endParaRPr lang="da-DK" b="1" dirty="0"/>
        </a:p>
      </dgm:t>
    </dgm:pt>
    <dgm:pt modelId="{1A782D5D-4967-43FF-8D43-3D56289D0290}" type="parTrans" cxnId="{A176E8E0-BE45-46E5-A2B3-1A13EC388927}">
      <dgm:prSet/>
      <dgm:spPr/>
      <dgm:t>
        <a:bodyPr/>
        <a:lstStyle/>
        <a:p>
          <a:endParaRPr lang="da-DK"/>
        </a:p>
      </dgm:t>
    </dgm:pt>
    <dgm:pt modelId="{3CD0D2A3-D3F8-4B11-9A3D-168A397BEDDE}" type="sibTrans" cxnId="{A176E8E0-BE45-46E5-A2B3-1A13EC388927}">
      <dgm:prSet/>
      <dgm:spPr/>
      <dgm:t>
        <a:bodyPr/>
        <a:lstStyle/>
        <a:p>
          <a:endParaRPr lang="da-DK"/>
        </a:p>
      </dgm:t>
    </dgm:pt>
    <dgm:pt modelId="{3DBC5EB3-E7C9-4168-9837-A309080BF06D}" type="pres">
      <dgm:prSet presAssocID="{AA88C06E-7E05-483A-BC68-7D576CC49C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441503-249B-49F7-8918-9503ED74C29A}" type="pres">
      <dgm:prSet presAssocID="{31F5E0D9-0A59-471C-B1A8-D20C6229EAEE}" presName="centerShape" presStyleLbl="node0" presStyleIdx="0" presStyleCnt="1"/>
      <dgm:spPr/>
    </dgm:pt>
    <dgm:pt modelId="{E502F419-239E-45BE-81C6-6E68ADCA75F8}" type="pres">
      <dgm:prSet presAssocID="{D44CC382-A8DB-45A1-90BF-C8B0AF07392A}" presName="parTrans" presStyleLbl="bgSibTrans2D1" presStyleIdx="0" presStyleCnt="3"/>
      <dgm:spPr/>
    </dgm:pt>
    <dgm:pt modelId="{BF9A2B88-B469-466A-8654-F26B8E0756AF}" type="pres">
      <dgm:prSet presAssocID="{E2DFD863-B0D8-4D94-99D8-452BD0C5F3A8}" presName="node" presStyleLbl="node1" presStyleIdx="0" presStyleCnt="3" custRadScaleRad="95880" custRadScaleInc="-2540">
        <dgm:presLayoutVars>
          <dgm:bulletEnabled val="1"/>
        </dgm:presLayoutVars>
      </dgm:prSet>
      <dgm:spPr/>
    </dgm:pt>
    <dgm:pt modelId="{BCEFF585-D051-46F8-9AD1-0840889E1E1B}" type="pres">
      <dgm:prSet presAssocID="{C1433E3E-9389-4E06-8EDF-B25ACC13D4AD}" presName="parTrans" presStyleLbl="bgSibTrans2D1" presStyleIdx="1" presStyleCnt="3"/>
      <dgm:spPr/>
    </dgm:pt>
    <dgm:pt modelId="{A4A93C44-F9EE-4EEF-A1AB-E3A24D1B8750}" type="pres">
      <dgm:prSet presAssocID="{F607E8E9-D1F0-474E-84FF-381E7D7D8052}" presName="node" presStyleLbl="node1" presStyleIdx="1" presStyleCnt="3">
        <dgm:presLayoutVars>
          <dgm:bulletEnabled val="1"/>
        </dgm:presLayoutVars>
      </dgm:prSet>
      <dgm:spPr/>
    </dgm:pt>
    <dgm:pt modelId="{A26C9E7A-6782-4059-A84D-6848526FC658}" type="pres">
      <dgm:prSet presAssocID="{1A782D5D-4967-43FF-8D43-3D56289D0290}" presName="parTrans" presStyleLbl="bgSibTrans2D1" presStyleIdx="2" presStyleCnt="3"/>
      <dgm:spPr/>
    </dgm:pt>
    <dgm:pt modelId="{A98DD404-7C94-4564-BA09-5FAB63961807}" type="pres">
      <dgm:prSet presAssocID="{44F4A7E9-686E-459F-A7FF-B140526FF474}" presName="node" presStyleLbl="node1" presStyleIdx="2" presStyleCnt="3">
        <dgm:presLayoutVars>
          <dgm:bulletEnabled val="1"/>
        </dgm:presLayoutVars>
      </dgm:prSet>
      <dgm:spPr/>
    </dgm:pt>
  </dgm:ptLst>
  <dgm:cxnLst>
    <dgm:cxn modelId="{C01C7D09-9A70-485C-974B-902AA15866F7}" type="presOf" srcId="{E2DFD863-B0D8-4D94-99D8-452BD0C5F3A8}" destId="{BF9A2B88-B469-466A-8654-F26B8E0756AF}" srcOrd="0" destOrd="0" presId="urn:microsoft.com/office/officeart/2005/8/layout/radial4"/>
    <dgm:cxn modelId="{5A16320B-FC57-4BEC-9152-103093CADE13}" srcId="{31F5E0D9-0A59-471C-B1A8-D20C6229EAEE}" destId="{E2DFD863-B0D8-4D94-99D8-452BD0C5F3A8}" srcOrd="0" destOrd="0" parTransId="{D44CC382-A8DB-45A1-90BF-C8B0AF07392A}" sibTransId="{3DF6A373-259D-461D-AE1F-B3190DBFD4E5}"/>
    <dgm:cxn modelId="{63DEBA1F-48A2-4D8B-98AF-2679D675C380}" type="presOf" srcId="{1A782D5D-4967-43FF-8D43-3D56289D0290}" destId="{A26C9E7A-6782-4059-A84D-6848526FC658}" srcOrd="0" destOrd="0" presId="urn:microsoft.com/office/officeart/2005/8/layout/radial4"/>
    <dgm:cxn modelId="{8FD91F69-C506-4E37-9F9B-77066112BD72}" type="presOf" srcId="{D44CC382-A8DB-45A1-90BF-C8B0AF07392A}" destId="{E502F419-239E-45BE-81C6-6E68ADCA75F8}" srcOrd="0" destOrd="0" presId="urn:microsoft.com/office/officeart/2005/8/layout/radial4"/>
    <dgm:cxn modelId="{F1897673-F6F9-4771-A655-D276C5167A41}" srcId="{31F5E0D9-0A59-471C-B1A8-D20C6229EAEE}" destId="{F607E8E9-D1F0-474E-84FF-381E7D7D8052}" srcOrd="1" destOrd="0" parTransId="{C1433E3E-9389-4E06-8EDF-B25ACC13D4AD}" sibTransId="{575E30E9-8D7E-45D0-8363-EA73CD29C94F}"/>
    <dgm:cxn modelId="{18A2CA7F-5186-40A6-9ED0-8E401E247AF7}" srcId="{AA88C06E-7E05-483A-BC68-7D576CC49C67}" destId="{31F5E0D9-0A59-471C-B1A8-D20C6229EAEE}" srcOrd="0" destOrd="0" parTransId="{27F101ED-33E9-4D19-A9F3-E156593E2528}" sibTransId="{E6591697-9093-4680-895C-C7CBB99722B6}"/>
    <dgm:cxn modelId="{B80A6F8F-CFF7-49FA-87BB-738F9306F7E4}" type="presOf" srcId="{F607E8E9-D1F0-474E-84FF-381E7D7D8052}" destId="{A4A93C44-F9EE-4EEF-A1AB-E3A24D1B8750}" srcOrd="0" destOrd="0" presId="urn:microsoft.com/office/officeart/2005/8/layout/radial4"/>
    <dgm:cxn modelId="{F266F6B1-3059-488D-971B-07A5223E7296}" type="presOf" srcId="{AA88C06E-7E05-483A-BC68-7D576CC49C67}" destId="{3DBC5EB3-E7C9-4168-9837-A309080BF06D}" srcOrd="0" destOrd="0" presId="urn:microsoft.com/office/officeart/2005/8/layout/radial4"/>
    <dgm:cxn modelId="{BB548BCA-4119-4615-8201-D50770C8C689}" type="presOf" srcId="{C1433E3E-9389-4E06-8EDF-B25ACC13D4AD}" destId="{BCEFF585-D051-46F8-9AD1-0840889E1E1B}" srcOrd="0" destOrd="0" presId="urn:microsoft.com/office/officeart/2005/8/layout/radial4"/>
    <dgm:cxn modelId="{5F36BECA-579D-4C40-BBA9-892AB5E54336}" type="presOf" srcId="{44F4A7E9-686E-459F-A7FF-B140526FF474}" destId="{A98DD404-7C94-4564-BA09-5FAB63961807}" srcOrd="0" destOrd="0" presId="urn:microsoft.com/office/officeart/2005/8/layout/radial4"/>
    <dgm:cxn modelId="{A176E8E0-BE45-46E5-A2B3-1A13EC388927}" srcId="{31F5E0D9-0A59-471C-B1A8-D20C6229EAEE}" destId="{44F4A7E9-686E-459F-A7FF-B140526FF474}" srcOrd="2" destOrd="0" parTransId="{1A782D5D-4967-43FF-8D43-3D56289D0290}" sibTransId="{3CD0D2A3-D3F8-4B11-9A3D-168A397BEDDE}"/>
    <dgm:cxn modelId="{52D8BCFD-AB20-40B7-8FBF-2792DD8B9FF2}" type="presOf" srcId="{31F5E0D9-0A59-471C-B1A8-D20C6229EAEE}" destId="{E5441503-249B-49F7-8918-9503ED74C29A}" srcOrd="0" destOrd="0" presId="urn:microsoft.com/office/officeart/2005/8/layout/radial4"/>
    <dgm:cxn modelId="{5682E662-01CE-43A2-9A08-DB1380A2E014}" type="presParOf" srcId="{3DBC5EB3-E7C9-4168-9837-A309080BF06D}" destId="{E5441503-249B-49F7-8918-9503ED74C29A}" srcOrd="0" destOrd="0" presId="urn:microsoft.com/office/officeart/2005/8/layout/radial4"/>
    <dgm:cxn modelId="{D3DF4355-5983-4610-B15F-2285C398CBB8}" type="presParOf" srcId="{3DBC5EB3-E7C9-4168-9837-A309080BF06D}" destId="{E502F419-239E-45BE-81C6-6E68ADCA75F8}" srcOrd="1" destOrd="0" presId="urn:microsoft.com/office/officeart/2005/8/layout/radial4"/>
    <dgm:cxn modelId="{DEFEEAF2-1E5A-4C15-AA05-0A5F9212F981}" type="presParOf" srcId="{3DBC5EB3-E7C9-4168-9837-A309080BF06D}" destId="{BF9A2B88-B469-466A-8654-F26B8E0756AF}" srcOrd="2" destOrd="0" presId="urn:microsoft.com/office/officeart/2005/8/layout/radial4"/>
    <dgm:cxn modelId="{6EC6DFA4-7B5C-43BD-8DE5-C26334282182}" type="presParOf" srcId="{3DBC5EB3-E7C9-4168-9837-A309080BF06D}" destId="{BCEFF585-D051-46F8-9AD1-0840889E1E1B}" srcOrd="3" destOrd="0" presId="urn:microsoft.com/office/officeart/2005/8/layout/radial4"/>
    <dgm:cxn modelId="{28C0C25F-505A-4BD5-A02E-C504157B5B89}" type="presParOf" srcId="{3DBC5EB3-E7C9-4168-9837-A309080BF06D}" destId="{A4A93C44-F9EE-4EEF-A1AB-E3A24D1B8750}" srcOrd="4" destOrd="0" presId="urn:microsoft.com/office/officeart/2005/8/layout/radial4"/>
    <dgm:cxn modelId="{B1A8AD21-6B94-4234-B2DA-D40CC2F71A14}" type="presParOf" srcId="{3DBC5EB3-E7C9-4168-9837-A309080BF06D}" destId="{A26C9E7A-6782-4059-A84D-6848526FC658}" srcOrd="5" destOrd="0" presId="urn:microsoft.com/office/officeart/2005/8/layout/radial4"/>
    <dgm:cxn modelId="{1EF0D945-3F4B-4279-8008-84586ADF96FB}" type="presParOf" srcId="{3DBC5EB3-E7C9-4168-9837-A309080BF06D}" destId="{A98DD404-7C94-4564-BA09-5FAB639618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41503-249B-49F7-8918-9503ED74C29A}">
      <dsp:nvSpPr>
        <dsp:cNvPr id="0" name=""/>
        <dsp:cNvSpPr/>
      </dsp:nvSpPr>
      <dsp:spPr>
        <a:xfrm>
          <a:off x="2918578" y="2737528"/>
          <a:ext cx="2158948" cy="215894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1" kern="1200" dirty="0"/>
            <a:t>Fra børnehave til skole</a:t>
          </a:r>
        </a:p>
      </dsp:txBody>
      <dsp:txXfrm>
        <a:off x="3234749" y="3053699"/>
        <a:ext cx="1526606" cy="1526606"/>
      </dsp:txXfrm>
    </dsp:sp>
    <dsp:sp modelId="{E502F419-239E-45BE-81C6-6E68ADCA75F8}">
      <dsp:nvSpPr>
        <dsp:cNvPr id="0" name=""/>
        <dsp:cNvSpPr/>
      </dsp:nvSpPr>
      <dsp:spPr>
        <a:xfrm rot="12808560">
          <a:off x="1460988" y="2392056"/>
          <a:ext cx="1694954" cy="6153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A2B88-B469-466A-8654-F26B8E0756AF}">
      <dsp:nvSpPr>
        <dsp:cNvPr id="0" name=""/>
        <dsp:cNvSpPr/>
      </dsp:nvSpPr>
      <dsp:spPr>
        <a:xfrm>
          <a:off x="576070" y="1411848"/>
          <a:ext cx="2051001" cy="164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1" kern="1200" dirty="0">
              <a:solidFill>
                <a:srgbClr val="002060"/>
              </a:solidFill>
            </a:rPr>
            <a:t>Forældremødet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Støtter forældres viden og dialog med barnet</a:t>
          </a:r>
        </a:p>
      </dsp:txBody>
      <dsp:txXfrm>
        <a:off x="624127" y="1459905"/>
        <a:ext cx="1954887" cy="1544686"/>
      </dsp:txXfrm>
    </dsp:sp>
    <dsp:sp modelId="{BCEFF585-D051-46F8-9AD1-0840889E1E1B}">
      <dsp:nvSpPr>
        <dsp:cNvPr id="0" name=""/>
        <dsp:cNvSpPr/>
      </dsp:nvSpPr>
      <dsp:spPr>
        <a:xfrm rot="16200000">
          <a:off x="3092242" y="1418629"/>
          <a:ext cx="1811621" cy="6153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93C44-F9EE-4EEF-A1AB-E3A24D1B8750}">
      <dsp:nvSpPr>
        <dsp:cNvPr id="0" name=""/>
        <dsp:cNvSpPr/>
      </dsp:nvSpPr>
      <dsp:spPr>
        <a:xfrm>
          <a:off x="2972552" y="68"/>
          <a:ext cx="2051001" cy="164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1" kern="1200" dirty="0">
              <a:solidFill>
                <a:srgbClr val="002060"/>
              </a:solidFill>
            </a:rPr>
            <a:t>Min bog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kern="1200" dirty="0"/>
            <a:t>Tryghed og genkendelighed</a:t>
          </a:r>
          <a:endParaRPr lang="da-DK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b="1" kern="1200" dirty="0"/>
        </a:p>
      </dsp:txBody>
      <dsp:txXfrm>
        <a:off x="3020609" y="48125"/>
        <a:ext cx="1954887" cy="1544686"/>
      </dsp:txXfrm>
    </dsp:sp>
    <dsp:sp modelId="{A26C9E7A-6782-4059-A84D-6848526FC658}">
      <dsp:nvSpPr>
        <dsp:cNvPr id="0" name=""/>
        <dsp:cNvSpPr/>
      </dsp:nvSpPr>
      <dsp:spPr>
        <a:xfrm rot="19500000">
          <a:off x="4804862" y="2310162"/>
          <a:ext cx="1811621" cy="6153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DD404-7C94-4564-BA09-5FAB63961807}">
      <dsp:nvSpPr>
        <dsp:cNvPr id="0" name=""/>
        <dsp:cNvSpPr/>
      </dsp:nvSpPr>
      <dsp:spPr>
        <a:xfrm>
          <a:off x="5427169" y="1277860"/>
          <a:ext cx="2051001" cy="164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1" kern="1200" dirty="0">
              <a:solidFill>
                <a:srgbClr val="002060"/>
              </a:solidFill>
            </a:rPr>
            <a:t>Besøgsdage på SFO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kern="1200" dirty="0"/>
            <a:t>Indblik og kendskab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b="1" kern="1200" dirty="0"/>
        </a:p>
      </dsp:txBody>
      <dsp:txXfrm>
        <a:off x="5475226" y="1325917"/>
        <a:ext cx="1954887" cy="1544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087971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10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0" y="-1"/>
            <a:ext cx="9144000" cy="2132858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13" name="image3.pdf"/>
          <p:cNvPicPr/>
          <p:nvPr/>
        </p:nvPicPr>
        <p:blipFill>
          <a:blip r:embed="rId4"/>
          <a:srcRect l="1" r="196" b="35376"/>
          <a:stretch>
            <a:fillRect/>
          </a:stretch>
        </p:blipFill>
        <p:spPr>
          <a:xfrm>
            <a:off x="-1" y="60325"/>
            <a:ext cx="9144002" cy="21543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8304" y="193500"/>
            <a:ext cx="7589611" cy="333321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7F7F7F"/>
                </a:solidFill>
              </a:rPr>
              <a:t>Klik, og tilføj titel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50183" y="3814166"/>
            <a:ext cx="7439599" cy="304383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Klik, og tilføj underoverskrift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76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79" name="image3.pdf"/>
          <p:cNvPicPr/>
          <p:nvPr/>
        </p:nvPicPr>
        <p:blipFill>
          <a:blip r:embed="rId4"/>
          <a:srcRect l="1" r="196" b="16190"/>
          <a:stretch>
            <a:fillRect/>
          </a:stretch>
        </p:blipFill>
        <p:spPr>
          <a:xfrm>
            <a:off x="-1" y="4064001"/>
            <a:ext cx="9144002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49975" y="0"/>
            <a:ext cx="8202991" cy="310413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Klik, og tilføj titel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503237" y="3360904"/>
            <a:ext cx="8137526" cy="241759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FFFFFF"/>
                </a:solidFill>
              </a:rPr>
              <a:t>Klik, og tilføj underoverskrift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pic>
        <p:nvPicPr>
          <p:cNvPr id="83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87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21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23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3975101" cy="5157787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30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3975100" cy="5157787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37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3975101" cy="3889376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44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3975101" cy="3889376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56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8" cy="111601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03237" y="1700214"/>
            <a:ext cx="3975101" cy="5157786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63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8" cy="111601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665662" y="1700214"/>
            <a:ext cx="3975102" cy="5157786"/>
          </a:xfrm>
          <a:prstGeom prst="rect">
            <a:avLst/>
          </a:prstGeom>
        </p:spPr>
        <p:txBody>
          <a:bodyPr/>
          <a:lstStyle>
            <a:lvl1pPr marL="324000" indent="-324000">
              <a:spcBef>
                <a:spcPts val="500"/>
              </a:spcBef>
              <a:defRPr sz="2200"/>
            </a:lvl1pPr>
            <a:lvl2pPr marL="669239" indent="-312839">
              <a:spcBef>
                <a:spcPts val="500"/>
              </a:spcBef>
              <a:defRPr sz="2200"/>
            </a:lvl2pPr>
            <a:lvl3pPr marL="922000" indent="-279400">
              <a:spcBef>
                <a:spcPts val="500"/>
              </a:spcBef>
              <a:defRPr sz="2200"/>
            </a:lvl3pPr>
            <a:lvl4pPr marL="1212525" indent="-314325">
              <a:spcBef>
                <a:spcPts val="500"/>
              </a:spcBef>
              <a:defRPr sz="2200"/>
            </a:lvl4pPr>
            <a:lvl5pPr marL="1487828" indent="-359228">
              <a:spcBef>
                <a:spcPts val="500"/>
              </a:spcBef>
              <a:defRPr sz="2200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F7F7F"/>
                </a:solidFill>
              </a:rPr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70" name="image1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2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503237" y="584201"/>
            <a:ext cx="8137526" cy="5653112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B9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3" name="image1.pdf"/>
          <p:cNvPicPr/>
          <p:nvPr/>
        </p:nvPicPr>
        <p:blipFill>
          <a:blip r:embed="rId14"/>
          <a:stretch>
            <a:fillRect/>
          </a:stretch>
        </p:blipFill>
        <p:spPr>
          <a:xfrm>
            <a:off x="163034" y="6382130"/>
            <a:ext cx="1459772" cy="28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df"/>
          <p:cNvPicPr/>
          <p:nvPr/>
        </p:nvPicPr>
        <p:blipFill>
          <a:blip r:embed="rId15"/>
          <a:stretch>
            <a:fillRect/>
          </a:stretch>
        </p:blipFill>
        <p:spPr>
          <a:xfrm>
            <a:off x="8321578" y="6300230"/>
            <a:ext cx="662775" cy="4509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8" cy="111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Klik for at redigere i master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8137526" cy="515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Klik for at redigere i master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Andet niveau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Tredje niveau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Fjerde niveau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7F7F7F"/>
                </a:solidFill>
              </a:rPr>
              <a:t>Femte niveau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321578" y="12700"/>
            <a:ext cx="311767" cy="127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FoundryMonoline-Light"/>
                <a:ea typeface="FoundryMonoline-Light"/>
                <a:cs typeface="FoundryMonoline-Light"/>
                <a:sym typeface="FoundryMonoline-Light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xStyles>
    <p:titleStyle>
      <a:lvl1pPr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1pPr>
      <a:lvl2pPr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2pPr>
      <a:lvl3pPr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3pPr>
      <a:lvl4pPr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4pPr>
      <a:lvl5pPr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5pPr>
      <a:lvl6pPr indent="457200"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6pPr>
      <a:lvl7pPr indent="914400"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7pPr>
      <a:lvl8pPr indent="1371600"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8pPr>
      <a:lvl9pPr indent="1828800">
        <a:lnSpc>
          <a:spcPct val="83000"/>
        </a:lnSpc>
        <a:defRPr sz="3600">
          <a:solidFill>
            <a:srgbClr val="7F7F7F"/>
          </a:solidFill>
          <a:latin typeface="FoundryMonoline-Light"/>
          <a:ea typeface="FoundryMonoline-Light"/>
          <a:cs typeface="FoundryMonoline-Light"/>
          <a:sym typeface="FoundryMonoline-Light"/>
        </a:defRPr>
      </a:lvl9pPr>
    </p:titleStyle>
    <p:bodyStyle>
      <a:lvl1pPr marL="323999" indent="-323999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1pPr>
      <a:lvl2pPr marL="672399" indent="-315999">
        <a:spcBef>
          <a:spcPts val="400"/>
        </a:spcBef>
        <a:buSzPct val="100000"/>
        <a:buChar char="–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2pPr>
      <a:lvl3pPr marL="928350" indent="-285750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3pPr>
      <a:lvl4pPr marL="1224771" indent="-326571">
        <a:spcBef>
          <a:spcPts val="400"/>
        </a:spcBef>
        <a:buSzPct val="100000"/>
        <a:buChar char="–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4pPr>
      <a:lvl5pPr marL="1509600" indent="-381000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5pPr>
      <a:lvl6pPr marL="2540000" indent="-254000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6pPr>
      <a:lvl7pPr marL="2997200" indent="-254000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7pPr>
      <a:lvl8pPr marL="3454400" indent="-254000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8pPr>
      <a:lvl9pPr marL="3911600" indent="-254000">
        <a:spcBef>
          <a:spcPts val="400"/>
        </a:spcBef>
        <a:buSzPct val="100000"/>
        <a:buChar char="•"/>
        <a:defRPr sz="2000" i="1">
          <a:solidFill>
            <a:srgbClr val="7F7F7F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1pPr>
      <a:lvl2pPr indent="4572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2pPr>
      <a:lvl3pPr indent="9144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3pPr>
      <a:lvl4pPr indent="13716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4pPr>
      <a:lvl5pPr indent="18288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5pPr>
      <a:lvl6pPr indent="22860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6pPr>
      <a:lvl7pPr indent="27432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7pPr>
      <a:lvl8pPr indent="32004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8pPr>
      <a:lvl9pPr indent="3657600" algn="r">
        <a:defRPr sz="700">
          <a:solidFill>
            <a:schemeClr val="tx1"/>
          </a:solidFill>
          <a:latin typeface="+mn-lt"/>
          <a:ea typeface="+mn-ea"/>
          <a:cs typeface="+mn-cs"/>
          <a:sym typeface="FoundryMonoline-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5580112" y="3057630"/>
            <a:ext cx="3264891" cy="2706760"/>
            <a:chOff x="-50800" y="-50800"/>
            <a:chExt cx="4417278" cy="2991419"/>
          </a:xfrm>
        </p:grpSpPr>
        <p:pic>
          <p:nvPicPr>
            <p:cNvPr id="100" name="forside.jpg"/>
            <p:cNvPicPr/>
            <p:nvPr/>
          </p:nvPicPr>
          <p:blipFill>
            <a:blip r:embed="rId2"/>
            <a:srcRect l="8011"/>
            <a:stretch>
              <a:fillRect/>
            </a:stretch>
          </p:blipFill>
          <p:spPr>
            <a:xfrm>
              <a:off x="0" y="0"/>
              <a:ext cx="3969926" cy="2877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" name="Billede 9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50800" y="-50800"/>
              <a:ext cx="4417279" cy="2991420"/>
            </a:xfrm>
            <a:prstGeom prst="rect">
              <a:avLst/>
            </a:prstGeom>
            <a:effectLst/>
          </p:spPr>
        </p:pic>
      </p:grp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589612" cy="1584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7F7F7F"/>
                </a:solidFill>
              </a:rPr>
              <a:t>Overgangen fra børnehave til SFO og skole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55575" y="4073536"/>
            <a:ext cx="5832649" cy="26678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F7F7F"/>
                </a:solidFill>
              </a:rPr>
              <a:t>Forældremøde </a:t>
            </a:r>
            <a:endParaRPr lang="da-DK" sz="2800" dirty="0"/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da-DK" dirty="0">
                <a:solidFill>
                  <a:schemeClr val="tx1"/>
                </a:solidFill>
              </a:rPr>
              <a:t>d. XXX. oktober </a:t>
            </a:r>
            <a:r>
              <a:rPr sz="2000" dirty="0">
                <a:solidFill>
                  <a:srgbClr val="7F7F7F"/>
                </a:solidFill>
              </a:rPr>
              <a:t>20</a:t>
            </a:r>
            <a:r>
              <a:rPr lang="da-DK" sz="2000">
                <a:solidFill>
                  <a:srgbClr val="7F7F7F"/>
                </a:solidFill>
              </a:rPr>
              <a:t>22</a:t>
            </a:r>
            <a:endParaRPr lang="da-DK" sz="2000" dirty="0">
              <a:solidFill>
                <a:srgbClr val="7F7F7F"/>
              </a:solidFill>
            </a:endParaRP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endParaRPr lang="da-DK" sz="1800" dirty="0">
              <a:solidFill>
                <a:srgbClr val="000000"/>
              </a:solidFill>
            </a:endParaRP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endParaRPr lang="da-DK" sz="1800" dirty="0">
              <a:solidFill>
                <a:srgbClr val="000000"/>
              </a:solidFill>
            </a:endParaRP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lang="da-DK" sz="1800" dirty="0">
                <a:solidFill>
                  <a:schemeClr val="bg2">
                    <a:lumMod val="50000"/>
                  </a:schemeClr>
                </a:solidFill>
              </a:rPr>
              <a:t>Skriv her Institutionerne og skolens navne</a:t>
            </a: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lang="da-DK" sz="1800" dirty="0">
                <a:solidFill>
                  <a:schemeClr val="bg2">
                    <a:lumMod val="50000"/>
                  </a:schemeClr>
                </a:solidFill>
              </a:rPr>
              <a:t>XXXXXXXXX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64325" y="584201"/>
            <a:ext cx="8176439" cy="11160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Det sidste år </a:t>
            </a:r>
            <a:r>
              <a:rPr lang="da-DK" sz="3600">
                <a:solidFill>
                  <a:srgbClr val="7F7F7F"/>
                </a:solidFill>
              </a:rPr>
              <a:t>har børnehaven </a:t>
            </a:r>
            <a:r>
              <a:rPr sz="3600">
                <a:solidFill>
                  <a:srgbClr val="7F7F7F"/>
                </a:solidFill>
              </a:rPr>
              <a:t>fokus på: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137526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7F7F7F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rgbClr val="7F7F7F"/>
                </a:solidFill>
              </a:rPr>
              <a:t>Personlig og Følelsesmæssig udvikling 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 sz="2000">
              <a:solidFill>
                <a:srgbClr val="7F7F7F"/>
              </a:solidFill>
            </a:endParaRP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Selvtillid – at tro på egne evner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Selvværd – at være ok, som man er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Koncentration – sidde stille, være opmærksom og fordybe sig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Overblik – at have styr på egen ting (taske, nøgler, jakker mm.)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Robusthed – at handle selvstændigt og klare det uforudsete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Udtrykke behov – bede om hjælp, sætte ord på følelser og behov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Ihærdighed – at være nysgerrigog have gå på mod og vilje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Omverdenskendskab – at vide hvem man selv – og ens nærmeste 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3236" y="2132856"/>
            <a:ext cx="8137526" cy="3888432"/>
          </a:xfr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Socialt 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Empati – at kunne aflæse og forstå andres behov og intentioner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Udsætte egne behov  - vente på tur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Overholde regler i lege og spil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Løse konflikter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Afkode sociale normer og spilleregler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Lytte til andre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Indgå og deltage i fællesskaber – at kunne bidrage og modtage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Få nye venner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356399" lvl="1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Min bog.jpg"/>
          <p:cNvPicPr/>
          <p:nvPr/>
        </p:nvPicPr>
        <p:blipFill>
          <a:blip r:embed="rId2"/>
          <a:srcRect t="29745" b="41444"/>
          <a:stretch>
            <a:fillRect/>
          </a:stretch>
        </p:blipFill>
        <p:spPr>
          <a:xfrm>
            <a:off x="-1" y="260648"/>
            <a:ext cx="9144001" cy="17562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5325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8137526" cy="5544616"/>
          </a:xfr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Motorisk 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Tage tøj af og på, klare toiletbesøg, binde, lyne, knappe mm.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Cykle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Løbe, hinke, hoppe, klatre, kaste, gribe, balancere og danse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Klippe efter en streg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Holde på en blyant </a:t>
            </a:r>
          </a:p>
          <a:p>
            <a:pPr marL="356399" lvl="1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Sprogligt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Lytte og være opmærksom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Stille nysgerrige spørgsmål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Forstå og handle på kollektive beskeder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Rumme 2-3 beskeder 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Sætte ord på følelser og behov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Fortælle og referere om egne oplevelser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Forklare reglerne i en leg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621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2285294"/>
            <a:ext cx="8424936" cy="2592288"/>
          </a:xfrm>
        </p:spPr>
        <p:txBody>
          <a:bodyPr/>
          <a:lstStyle/>
          <a:p>
            <a:pPr marL="0" indent="0" algn="ctr">
              <a:buNone/>
            </a:pPr>
            <a:endParaRPr lang="da-DK" sz="800"/>
          </a:p>
          <a:p>
            <a:pPr marL="0" indent="0" algn="ctr">
              <a:buNone/>
            </a:pPr>
            <a:r>
              <a:rPr lang="da-DK" sz="3200"/>
              <a:t>Barnets evne til at lære er betinget af trivsel,</a:t>
            </a:r>
          </a:p>
          <a:p>
            <a:pPr marL="0" indent="0" algn="ctr">
              <a:buNone/>
            </a:pPr>
            <a:r>
              <a:rPr lang="da-DK" sz="3200"/>
              <a:t> og barnets trivsel er betinget af læring </a:t>
            </a:r>
          </a:p>
          <a:p>
            <a:pPr marL="0" indent="0" algn="ctr">
              <a:buNone/>
            </a:pPr>
            <a:endParaRPr lang="da-DK" sz="3200"/>
          </a:p>
          <a:p>
            <a:pPr marL="0" indent="0" algn="ctr">
              <a:buNone/>
            </a:pPr>
            <a:r>
              <a:rPr lang="da-DK" sz="3200"/>
              <a:t>- og af gode sociale relationer og fællesskaber</a:t>
            </a:r>
          </a:p>
        </p:txBody>
      </p:sp>
      <p:sp>
        <p:nvSpPr>
          <p:cNvPr id="4" name="Shape 125"/>
          <p:cNvSpPr>
            <a:spLocks noGrp="1"/>
          </p:cNvSpPr>
          <p:nvPr>
            <p:ph type="title"/>
          </p:nvPr>
        </p:nvSpPr>
        <p:spPr>
          <a:xfrm>
            <a:off x="483780" y="4941168"/>
            <a:ext cx="8176439" cy="14401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da-DK" sz="2000" b="1">
                <a:solidFill>
                  <a:schemeClr val="accent1">
                    <a:lumMod val="75000"/>
                  </a:schemeClr>
                </a:solidFill>
              </a:rPr>
              <a:t>Det er ikke et krav at børnene skal mestre de mere skolespecifikke færdigheder som f.eks. at kunne alfabetet, tallene fra 1 til 100, mm. når de starter i skole.  </a:t>
            </a:r>
            <a:br>
              <a:rPr lang="da-DK" sz="2000" b="1">
                <a:solidFill>
                  <a:schemeClr val="accent1">
                    <a:lumMod val="75000"/>
                  </a:schemeClr>
                </a:solidFill>
              </a:rPr>
            </a:br>
            <a:br>
              <a:rPr lang="da-DK" sz="20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da-DK" sz="2000" b="1">
                <a:solidFill>
                  <a:schemeClr val="accent1">
                    <a:lumMod val="75000"/>
                  </a:schemeClr>
                </a:solidFill>
              </a:rPr>
              <a:t>Men det vil være en fordel for barnet, at have kendskab til </a:t>
            </a:r>
            <a:br>
              <a:rPr lang="da-DK" sz="20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da-DK" sz="2000" b="1">
                <a:solidFill>
                  <a:schemeClr val="accent1">
                    <a:lumMod val="75000"/>
                  </a:schemeClr>
                </a:solidFill>
              </a:rPr>
              <a:t>de mange nye elementer de møder i skolen.   </a:t>
            </a:r>
            <a:br>
              <a:rPr lang="da-DK" sz="2000" b="1">
                <a:solidFill>
                  <a:schemeClr val="accent1">
                    <a:lumMod val="75000"/>
                  </a:schemeClr>
                </a:solidFill>
              </a:rPr>
            </a:br>
            <a:br>
              <a:rPr lang="da-DK" sz="1800" b="1">
                <a:solidFill>
                  <a:schemeClr val="accent1">
                    <a:lumMod val="75000"/>
                  </a:schemeClr>
                </a:solidFill>
              </a:rPr>
            </a:br>
            <a:endParaRPr sz="1800">
              <a:solidFill>
                <a:srgbClr val="7F7F7F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3" b="42045"/>
          <a:stretch/>
        </p:blipFill>
        <p:spPr>
          <a:xfrm>
            <a:off x="0" y="125054"/>
            <a:ext cx="9144000" cy="20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845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137526" cy="2448867"/>
          </a:xfrm>
        </p:spPr>
        <p:txBody>
          <a:bodyPr/>
          <a:lstStyle/>
          <a:p>
            <a:pPr marL="0" indent="0" algn="ctr">
              <a:buNone/>
            </a:pPr>
            <a:r>
              <a:rPr lang="da-DK" sz="8000"/>
              <a:t>SUMME-</a:t>
            </a:r>
          </a:p>
          <a:p>
            <a:pPr marL="0" indent="0" algn="ctr">
              <a:buNone/>
            </a:pPr>
            <a:r>
              <a:rPr lang="da-DK" sz="800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3095640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1.jpg"/>
          <p:cNvPicPr>
            <a:picLocks noChangeAspect="1"/>
          </p:cNvPicPr>
          <p:nvPr/>
        </p:nvPicPr>
        <p:blipFill>
          <a:blip r:embed="rId2"/>
          <a:srcRect l="1768" t="24305" b="40042"/>
          <a:stretch>
            <a:fillRect/>
          </a:stretch>
        </p:blipFill>
        <p:spPr>
          <a:xfrm>
            <a:off x="611560" y="175965"/>
            <a:ext cx="7802966" cy="21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64144" y="2420887"/>
            <a:ext cx="8176438" cy="1566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3400" b="0">
                <a:solidFill>
                  <a:srgbClr val="7F7F7F"/>
                </a:solidFill>
              </a:rPr>
              <a:t>I </a:t>
            </a:r>
            <a:r>
              <a:rPr sz="3400">
                <a:solidFill>
                  <a:srgbClr val="7F7F7F"/>
                </a:solidFill>
              </a:rPr>
              <a:t>SFO’en fra maj til august har vi fokus på: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503237" y="2924943"/>
            <a:ext cx="8137526" cy="48221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>
                <a:solidFill>
                  <a:srgbClr val="7F7F7F"/>
                </a:solidFill>
              </a:rPr>
              <a:t>Læringsparathed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bygge videre på børnehavens arbejde</a:t>
            </a:r>
            <a:endParaRPr lang="da-DK"/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At give børnene kendskab til konkrete regler, tegn, mm. 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endParaRPr lang="da-DK" sz="2000">
              <a:solidFill>
                <a:srgbClr val="7F7F7F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>
                <a:solidFill>
                  <a:srgbClr val="7F7F7F"/>
                </a:solidFill>
              </a:rPr>
              <a:t>Det relationelle, f.eks.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At understøtte nye relationer og venskaber</a:t>
            </a:r>
            <a:endParaRPr lang="da-DK"/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At give børnene kendskab til de nye voksne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endParaRPr lang="da-DK" sz="2000">
              <a:solidFill>
                <a:srgbClr val="7F7F7F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>
                <a:solidFill>
                  <a:srgbClr val="7F7F7F"/>
                </a:solidFill>
              </a:rPr>
              <a:t>De fysiske rammer, f.eks.</a:t>
            </a:r>
          </a:p>
          <a:p>
            <a:pPr marL="640799" lvl="1" indent="-284400"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At give børnene kendskab til SFO’ens og skolens område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.jpg"/>
          <p:cNvPicPr/>
          <p:nvPr/>
        </p:nvPicPr>
        <p:blipFill>
          <a:blip r:embed="rId2"/>
          <a:srcRect t="9756" b="20950"/>
          <a:stretch>
            <a:fillRect/>
          </a:stretch>
        </p:blipFill>
        <p:spPr>
          <a:xfrm>
            <a:off x="-1" y="285643"/>
            <a:ext cx="9144001" cy="147487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83781" y="2236961"/>
            <a:ext cx="8176438" cy="11160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Den første tid i børnehaveklassen har vi fokus på: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03236" y="3429000"/>
            <a:ext cx="8137526" cy="45370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At bygge videre på børnehavens og SFO’ens arbejde</a:t>
            </a:r>
            <a:endParaRPr lang="da-DK">
              <a:solidFill>
                <a:srgbClr val="7F7F7F"/>
              </a:solidFill>
            </a:endParaRPr>
          </a:p>
          <a:p>
            <a:pPr lvl="0">
              <a:lnSpc>
                <a:spcPct val="150000"/>
              </a:lnSpc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At opbygge venskaber på tværs af klasserne</a:t>
            </a:r>
          </a:p>
          <a:p>
            <a:pPr lvl="0">
              <a:lnSpc>
                <a:spcPct val="150000"/>
              </a:lnSpc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rgbClr val="7F7F7F"/>
                </a:solidFill>
              </a:rPr>
              <a:t>At </a:t>
            </a:r>
            <a:r>
              <a:rPr>
                <a:solidFill>
                  <a:srgbClr val="7F7F7F"/>
                </a:solidFill>
              </a:rPr>
              <a:t>opbygge regler og rutiner og gøre eleverne trygge ved det nye miljø</a:t>
            </a:r>
          </a:p>
          <a:p>
            <a:pPr lvl="0">
              <a:lnSpc>
                <a:spcPct val="150000"/>
              </a:lnSpc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rgbClr val="7F7F7F"/>
                </a:solidFill>
              </a:rPr>
              <a:t>S</a:t>
            </a:r>
            <a:r>
              <a:rPr>
                <a:solidFill>
                  <a:srgbClr val="7F7F7F"/>
                </a:solidFill>
              </a:rPr>
              <a:t>må faglige forløb</a:t>
            </a:r>
          </a:p>
          <a:p>
            <a:pPr lvl="0">
              <a:lnSpc>
                <a:spcPct val="150000"/>
              </a:lnSpc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rgbClr val="7F7F7F"/>
                </a:solidFill>
              </a:rPr>
              <a:t>Tryghed i frikvarterer - hvad kan man hvor - konflikthåndtering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>
              <a:solidFill>
                <a:srgbClr val="7F7F7F"/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76438" cy="1116013"/>
          </a:xfrm>
        </p:spPr>
        <p:txBody>
          <a:bodyPr/>
          <a:lstStyle/>
          <a:p>
            <a:r>
              <a:rPr lang="da-DK"/>
              <a:t>Sådan støtter I jeres barn i overgangen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317235" cy="4536504"/>
          </a:xfrm>
        </p:spPr>
        <p:txBody>
          <a:bodyPr/>
          <a:lstStyle/>
          <a:p>
            <a:pPr marL="0" lvl="0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Personligt og følelsesmæssigt</a:t>
            </a:r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tro på sig selv</a:t>
            </a: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kunne koncenterer og fordybe sig</a:t>
            </a: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være/blive robuste</a:t>
            </a:r>
          </a:p>
          <a:p>
            <a:pPr marL="0" lvl="0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 sz="240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Sociale kompetencer</a:t>
            </a:r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kunne samarbejde </a:t>
            </a: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danne venskaber og udvise empati</a:t>
            </a: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sige til/fra og lære egne grænser at kende</a:t>
            </a:r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/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 sz="953"/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407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76439" cy="8285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3600">
                <a:solidFill>
                  <a:srgbClr val="7F7F7F"/>
                </a:solidFill>
              </a:rPr>
              <a:t>Sådan støtter I jeres barn i ov</a:t>
            </a:r>
            <a:r>
              <a:rPr sz="3600">
                <a:solidFill>
                  <a:srgbClr val="7F7F7F"/>
                </a:solidFill>
              </a:rPr>
              <a:t>ergangen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137526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Sprog</a:t>
            </a:r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/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barns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sprog og kompetencer til at udtrykke sig, lytte og koncentrere sig</a:t>
            </a:r>
          </a:p>
          <a:p>
            <a:pPr marL="474642" lvl="1" indent="-285750" defTabSz="484631">
              <a:spcBef>
                <a:spcPts val="200"/>
              </a:spcBef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Understøt jeres barns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nysgerrighed og videnbegærlighed</a:t>
            </a:r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 sz="1400" b="1">
              <a:solidFill>
                <a:schemeClr val="bg1">
                  <a:lumMod val="50000"/>
                </a:schemeClr>
              </a:solidFill>
            </a:endParaRPr>
          </a:p>
          <a:p>
            <a:pPr marL="188892" lvl="1" indent="0" defTabSz="484631">
              <a:spcBef>
                <a:spcPts val="2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da-DK" sz="1400"/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r>
              <a:rPr lang="da-DK" sz="2400">
                <a:solidFill>
                  <a:schemeClr val="bg1">
                    <a:lumMod val="50000"/>
                  </a:schemeClr>
                </a:solidFill>
              </a:rPr>
              <a:t>Motorik </a:t>
            </a:r>
            <a:endParaRPr lang="da-DK" sz="160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   Understøt jeres barns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selvhjulpenhed</a:t>
            </a:r>
          </a:p>
          <a:p>
            <a:pPr lvl="0"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   Understøt jeres barn i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at have styr på egne ting</a:t>
            </a:r>
          </a:p>
          <a:p>
            <a:pPr lvl="0"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   Understøt jeres barns </a:t>
            </a:r>
            <a:r>
              <a:rPr lang="da-DK" b="1">
                <a:solidFill>
                  <a:schemeClr val="bg1">
                    <a:lumMod val="50000"/>
                  </a:schemeClr>
                </a:solidFill>
              </a:rPr>
              <a:t>motorik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/>
          </a:p>
          <a:p>
            <a:pPr marL="339623" lvl="1" indent="-150731" defTabSz="484631">
              <a:spcBef>
                <a:spcPts val="200"/>
              </a:spcBef>
              <a:defRPr sz="1800" i="0">
                <a:solidFill>
                  <a:srgbClr val="000000"/>
                </a:solidFill>
              </a:defRPr>
            </a:pPr>
            <a:endParaRPr sz="953" i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338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8137526" cy="3600995"/>
          </a:xfrm>
        </p:spPr>
        <p:txBody>
          <a:bodyPr/>
          <a:lstStyle/>
          <a:p>
            <a:pPr marL="0" indent="0" algn="ctr">
              <a:buNone/>
            </a:pPr>
            <a:r>
              <a:rPr lang="da-DK" sz="3600"/>
              <a:t>Alle børn ønsker at gøre det rigtige</a:t>
            </a:r>
          </a:p>
          <a:p>
            <a:pPr marL="0" indent="0" algn="ctr">
              <a:buNone/>
            </a:pPr>
            <a:r>
              <a:rPr lang="da-DK" sz="3600"/>
              <a:t> </a:t>
            </a:r>
          </a:p>
          <a:p>
            <a:pPr algn="ctr">
              <a:buFontTx/>
              <a:buChar char="-"/>
            </a:pPr>
            <a:r>
              <a:rPr lang="da-DK" sz="3600"/>
              <a:t>og det er vores fælles ansvar at hjælpe dem, så det bliver muligt.</a:t>
            </a:r>
          </a:p>
          <a:p>
            <a:pPr algn="ctr">
              <a:buFontTx/>
              <a:buChar char="-"/>
            </a:pPr>
            <a:endParaRPr lang="da-DK" sz="3600"/>
          </a:p>
          <a:p>
            <a:pPr marL="0" indent="0">
              <a:buNone/>
            </a:pPr>
            <a:endParaRPr lang="da-DK" sz="3600"/>
          </a:p>
        </p:txBody>
      </p:sp>
    </p:spTree>
    <p:extLst>
      <p:ext uri="{BB962C8B-B14F-4D97-AF65-F5344CB8AC3E}">
        <p14:creationId xmlns:p14="http://schemas.microsoft.com/office/powerpoint/2010/main" val="32407906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816424" cy="2272104"/>
          </a:xfrm>
          <a:prstGeom prst="rect">
            <a:avLst/>
          </a:prstGeom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64325" y="584201"/>
            <a:ext cx="8176439" cy="11160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F7F7F"/>
                </a:solidFill>
              </a:rPr>
              <a:t>Velkommen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8137526" cy="45370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>
              <a:solidFill>
                <a:srgbClr val="7F7F7F"/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 lang="da-DK" sz="2000">
                <a:solidFill>
                  <a:srgbClr val="7F7F7F"/>
                </a:solidFill>
              </a:rPr>
              <a:t>Af</a:t>
            </a:r>
            <a:r>
              <a:rPr sz="2000">
                <a:solidFill>
                  <a:srgbClr val="7F7F7F"/>
                </a:solidFill>
              </a:rPr>
              <a:t>tenens program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>
              <a:solidFill>
                <a:srgbClr val="7F7F7F"/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chemeClr val="bg1">
                    <a:lumMod val="50000"/>
                  </a:schemeClr>
                </a:solidFill>
              </a:rPr>
              <a:t>Kl.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19.00    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Velkommen og præsentation af deltagere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 v/ xxxxxx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Kl. 19.05	    Formål og Overgangsaktiviteter v/ xxxxx</a:t>
            </a:r>
            <a:endParaRPr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chemeClr val="bg1">
                    <a:lumMod val="50000"/>
                  </a:schemeClr>
                </a:solidFill>
              </a:rPr>
              <a:t>Kl.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19.15    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Arbejdet i børnehaverne 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/ xxxxxxx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Kl. 19.45	    Summepause – kaffe og kage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chemeClr val="bg1">
                    <a:lumMod val="50000"/>
                  </a:schemeClr>
                </a:solidFill>
              </a:rPr>
              <a:t>Kl.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20.00   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SFO og Skolestart v/ xxxxx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Kl. 20.30    Hvordan hjælper vi barnet i overgangen v / xxxxx </a:t>
            </a: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Kl. 20.45    Afrundig, s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pørgsmål og dialog 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>
                <a:solidFill>
                  <a:schemeClr val="bg1">
                    <a:lumMod val="50000"/>
                  </a:schemeClr>
                </a:solidFill>
              </a:rPr>
              <a:t>Kl.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21.00    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Tak for i aften</a:t>
            </a:r>
            <a:r>
              <a:rPr sz="2000">
                <a:solidFill>
                  <a:srgbClr val="7F7F7F"/>
                </a:solidFill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da-DK"/>
              <a:t>Lad os sammen hjælpe børnene </a:t>
            </a:r>
            <a:br>
              <a:rPr lang="da-DK"/>
            </a:br>
            <a:r>
              <a:rPr lang="da-DK" b="1"/>
              <a:t>”GODT PÅ VEJ”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916833"/>
            <a:ext cx="8137526" cy="3600399"/>
          </a:xfrm>
        </p:spPr>
        <p:txBody>
          <a:bodyPr/>
          <a:lstStyle/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Vi håber at I vil : 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Spørge pædagoger og lærer, hvis der er noget I er usikre på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Prioritere at deltage i de kommende møder forud for skolestarten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Gøre brug af kommunens tilbud om en overleveringssamtale, hvis I er meget bekymret eller har brug for at videregive ekstra viden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chemeClr val="bg1">
                    <a:lumMod val="50000"/>
                  </a:schemeClr>
                </a:solidFill>
              </a:rPr>
              <a:t>Give os tilbagemeldinger, hvis der er noget I savner eller mangler</a:t>
            </a:r>
          </a:p>
          <a:p>
            <a:pPr marL="0" lvl="0" indent="0">
              <a:lnSpc>
                <a:spcPct val="150000"/>
              </a:lnSpc>
              <a:buNone/>
              <a:defRPr sz="1800" i="0">
                <a:solidFill>
                  <a:srgbClr val="000000"/>
                </a:solidFill>
              </a:defRPr>
            </a:pPr>
            <a:endParaRPr lang="da-DK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buNone/>
              <a:defRPr sz="1800" i="0">
                <a:solidFill>
                  <a:srgbClr val="000000"/>
                </a:solidFill>
              </a:defRPr>
            </a:pPr>
            <a:endParaRPr lang="da-DK"/>
          </a:p>
          <a:p>
            <a:pPr>
              <a:lnSpc>
                <a:spcPct val="150000"/>
              </a:lnSpc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1730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0AC80-9DF3-489C-BCD7-DFFC90A8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24" y="584201"/>
            <a:ext cx="7564058" cy="1116013"/>
          </a:xfrm>
        </p:spPr>
        <p:txBody>
          <a:bodyPr/>
          <a:lstStyle/>
          <a:p>
            <a:pPr algn="ctr"/>
            <a:r>
              <a:rPr lang="da-DK" dirty="0"/>
              <a:t>Åbent hus på skolerne 2022 – uge 44-45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2A0952-20AE-46AD-9335-B66F0F5D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2" y="1700214"/>
            <a:ext cx="7093099" cy="4105051"/>
          </a:xfrm>
        </p:spPr>
        <p:txBody>
          <a:bodyPr numCol="2"/>
          <a:lstStyle/>
          <a:p>
            <a:pPr marL="0" indent="0">
              <a:buNone/>
            </a:pPr>
            <a:r>
              <a:rPr lang="da-DK" dirty="0">
                <a:solidFill>
                  <a:schemeClr val="accent1"/>
                </a:solidFill>
              </a:rPr>
              <a:t>Egelundskolen</a:t>
            </a:r>
          </a:p>
          <a:p>
            <a:pPr marL="0" indent="0">
              <a:buNone/>
            </a:pPr>
            <a:r>
              <a:rPr lang="da-DK" sz="1400" dirty="0"/>
              <a:t> </a:t>
            </a:r>
            <a:r>
              <a:rPr lang="da-DK" sz="1400" b="1" dirty="0"/>
              <a:t>Torsdag d. 3. november kl. 16.30-17.30</a:t>
            </a:r>
          </a:p>
          <a:p>
            <a:pPr marL="0" indent="0">
              <a:buNone/>
            </a:pPr>
            <a:r>
              <a:rPr lang="da-DK" sz="1400" dirty="0"/>
              <a:t> </a:t>
            </a:r>
            <a:endParaRPr lang="da-DK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accent1"/>
                </a:solidFill>
              </a:rPr>
              <a:t>Herstedøster skole</a:t>
            </a:r>
          </a:p>
          <a:p>
            <a:pPr marL="0" indent="0">
              <a:buNone/>
            </a:pPr>
            <a:r>
              <a:rPr lang="da-DK" sz="1400" b="1" dirty="0"/>
              <a:t>Torsdag d. 10. november kl. 16.30-18.30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dirty="0">
                <a:solidFill>
                  <a:schemeClr val="accent1"/>
                </a:solidFill>
              </a:rPr>
              <a:t>Herstedvester</a:t>
            </a:r>
            <a:r>
              <a:rPr lang="da-DK" dirty="0"/>
              <a:t> </a:t>
            </a:r>
            <a:r>
              <a:rPr lang="da-DK" dirty="0">
                <a:solidFill>
                  <a:schemeClr val="accent1"/>
                </a:solidFill>
              </a:rPr>
              <a:t>skole</a:t>
            </a:r>
          </a:p>
          <a:p>
            <a:pPr marL="0" indent="0">
              <a:buNone/>
            </a:pPr>
            <a:r>
              <a:rPr lang="da-DK" sz="1400" b="1" dirty="0"/>
              <a:t>Tirsdag d. 1. november kl. 16.30-18.30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dirty="0">
                <a:solidFill>
                  <a:schemeClr val="accent1"/>
                </a:solidFill>
              </a:rPr>
              <a:t>Herstedlund skole</a:t>
            </a:r>
          </a:p>
          <a:p>
            <a:pPr marL="0" indent="0">
              <a:buNone/>
            </a:pPr>
            <a:r>
              <a:rPr lang="da-DK" sz="1400" b="1" dirty="0"/>
              <a:t>Onsdag d. 2. november kl. 17.00 -18.30</a:t>
            </a:r>
          </a:p>
        </p:txBody>
      </p:sp>
    </p:spTree>
    <p:extLst>
      <p:ext uri="{BB962C8B-B14F-4D97-AF65-F5344CB8AC3E}">
        <p14:creationId xmlns:p14="http://schemas.microsoft.com/office/powerpoint/2010/main" val="6600546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64325" y="584201"/>
            <a:ext cx="8176439" cy="11160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F7F7F"/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8137526" cy="4537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da-DK" sz="4400" i="0"/>
          </a:p>
          <a:p>
            <a:pPr marL="0" lvl="0" indent="0" algn="ctr">
              <a:buNone/>
            </a:pPr>
            <a:endParaRPr lang="da-DK" sz="4400" i="0"/>
          </a:p>
          <a:p>
            <a:pPr marL="0" lvl="0" indent="0" algn="ctr">
              <a:buNone/>
            </a:pPr>
            <a:r>
              <a:rPr lang="da-DK" sz="4400" i="0"/>
              <a:t>Spørgsmål?</a:t>
            </a:r>
            <a:endParaRPr sz="4400" i="0"/>
          </a:p>
        </p:txBody>
      </p:sp>
      <p:pic>
        <p:nvPicPr>
          <p:cNvPr id="4" name="IMG_9636.jpeg"/>
          <p:cNvPicPr/>
          <p:nvPr/>
        </p:nvPicPr>
        <p:blipFill>
          <a:blip r:embed="rId2"/>
          <a:srcRect t="33716" b="39014"/>
          <a:stretch>
            <a:fillRect/>
          </a:stretch>
        </p:blipFill>
        <p:spPr>
          <a:xfrm>
            <a:off x="-1" y="174921"/>
            <a:ext cx="9144001" cy="1661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503237" y="1700213"/>
            <a:ext cx="8137526" cy="4537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7F7F7F"/>
              </a:solidFill>
            </a:endParaRPr>
          </a:p>
          <a:p>
            <a:pPr marL="0" lvl="0" indent="0" algn="ctr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7F7F7F"/>
              </a:solidFill>
            </a:endParaRPr>
          </a:p>
          <a:p>
            <a:pPr marL="0" lvl="0" indent="0" algn="ctr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7F7F7F"/>
              </a:solidFill>
            </a:endParaRPr>
          </a:p>
          <a:p>
            <a:pPr marL="0" lvl="0" indent="0" algn="ctr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7F7F7F"/>
              </a:solidFill>
            </a:endParaRPr>
          </a:p>
          <a:p>
            <a:pPr marL="0" lvl="0" indent="0" algn="ctr">
              <a:spcBef>
                <a:spcPts val="500"/>
              </a:spcBef>
              <a:buSzTx/>
              <a:buNone/>
              <a:defRPr sz="1800" i="0">
                <a:solidFill>
                  <a:srgbClr val="000000"/>
                </a:solidFill>
              </a:defRPr>
            </a:pPr>
            <a:r>
              <a:rPr sz="4800">
                <a:solidFill>
                  <a:srgbClr val="7F7F7F"/>
                </a:solidFill>
              </a:rPr>
              <a:t>Tak for i aften</a:t>
            </a:r>
            <a:r>
              <a:rPr lang="da-DK" sz="4800">
                <a:solidFill>
                  <a:srgbClr val="7F7F7F"/>
                </a:solidFill>
              </a:rPr>
              <a:t>!</a:t>
            </a:r>
            <a:endParaRPr sz="4800">
              <a:solidFill>
                <a:srgbClr val="7F7F7F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553413" y="548681"/>
            <a:ext cx="8176438" cy="7200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32104">
              <a:defRPr sz="1800">
                <a:solidFill>
                  <a:srgbClr val="000000"/>
                </a:solidFill>
              </a:defRPr>
            </a:pPr>
            <a:r>
              <a:rPr sz="3276">
                <a:solidFill>
                  <a:srgbClr val="7F7F7F"/>
                </a:solidFill>
              </a:rPr>
              <a:t>Formål med forældremødet</a:t>
            </a:r>
            <a:br>
              <a:rPr sz="3276">
                <a:solidFill>
                  <a:srgbClr val="7F7F7F"/>
                </a:solidFill>
              </a:rPr>
            </a:br>
            <a:endParaRPr sz="3276">
              <a:solidFill>
                <a:srgbClr val="7F7F7F"/>
              </a:solidFill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354124" y="1427133"/>
            <a:ext cx="8137526" cy="46804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endParaRPr>
              <a:solidFill>
                <a:srgbClr val="7F7F7F"/>
              </a:solidFill>
            </a:endParaRPr>
          </a:p>
          <a:p>
            <a:pPr marL="355600" lvl="0" indent="-355600">
              <a:defRPr sz="1800" i="0">
                <a:solidFill>
                  <a:srgbClr val="000000"/>
                </a:solidFill>
              </a:defRPr>
            </a:pPr>
            <a:r>
              <a:rPr lang="da-DK" sz="2000">
                <a:solidFill>
                  <a:srgbClr val="7F7F7F"/>
                </a:solidFill>
              </a:rPr>
              <a:t>Information om den kommende overgang</a:t>
            </a:r>
          </a:p>
          <a:p>
            <a:pPr marL="348400" lvl="1" indent="0">
              <a:buNone/>
              <a:defRPr sz="1800" i="0">
                <a:solidFill>
                  <a:srgbClr val="000000"/>
                </a:solidFill>
              </a:defRPr>
            </a:pPr>
            <a:r>
              <a:rPr lang="da-DK">
                <a:solidFill>
                  <a:srgbClr val="000000"/>
                </a:solidFill>
              </a:rPr>
              <a:t> 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- møder, </a:t>
            </a:r>
            <a:r>
              <a:rPr lang="da-DK">
                <a:solidFill>
                  <a:srgbClr val="7F7F7F"/>
                </a:solidFill>
              </a:rPr>
              <a:t>datoer, arrangementer mm.</a:t>
            </a:r>
            <a:r>
              <a:rPr>
                <a:solidFill>
                  <a:srgbClr val="7F7F7F"/>
                </a:solidFill>
              </a:rPr>
              <a:t> </a:t>
            </a:r>
            <a:endParaRPr lang="da-DK">
              <a:solidFill>
                <a:srgbClr val="7F7F7F"/>
              </a:solidFill>
            </a:endParaRP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sz="2000">
              <a:solidFill>
                <a:srgbClr val="7F7F7F"/>
              </a:solidFill>
            </a:endParaRPr>
          </a:p>
          <a:p>
            <a:pPr marL="355600" lvl="0" indent="-355600">
              <a:defRPr sz="1800" i="0">
                <a:solidFill>
                  <a:srgbClr val="000000"/>
                </a:solidFill>
              </a:defRPr>
            </a:pPr>
            <a:r>
              <a:rPr lang="da-DK" sz="2000">
                <a:solidFill>
                  <a:srgbClr val="7F7F7F"/>
                </a:solidFill>
              </a:rPr>
              <a:t>Kick start på det gensidige samarbejde 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r>
              <a:rPr lang="da-DK" sz="1800">
                <a:solidFill>
                  <a:schemeClr val="bg1">
                    <a:lumMod val="50000"/>
                  </a:schemeClr>
                </a:solidFill>
              </a:rPr>
              <a:t>       - </a:t>
            </a:r>
            <a:r>
              <a:rPr lang="da-DK" sz="1800">
                <a:solidFill>
                  <a:srgbClr val="7F7F7F"/>
                </a:solidFill>
              </a:rPr>
              <a:t>mellem Børnehave, Skole og Forældre</a:t>
            </a:r>
          </a:p>
          <a:p>
            <a:pPr marL="0" lvl="0" indent="0">
              <a:buNone/>
              <a:defRPr sz="1800" i="0">
                <a:solidFill>
                  <a:srgbClr val="000000"/>
                </a:solidFill>
              </a:defRPr>
            </a:pPr>
            <a:endParaRPr lang="da-DK" sz="2000">
              <a:solidFill>
                <a:srgbClr val="7F7F7F"/>
              </a:solidFill>
            </a:endParaRPr>
          </a:p>
          <a:p>
            <a:pPr>
              <a:defRPr sz="1800" i="0">
                <a:solidFill>
                  <a:srgbClr val="000000"/>
                </a:solidFill>
              </a:defRPr>
            </a:pPr>
            <a:r>
              <a:rPr lang="da-DK" sz="2000">
                <a:solidFill>
                  <a:srgbClr val="7F7F7F"/>
                </a:solidFill>
              </a:rPr>
              <a:t>Vidensdeling om at være barn i overgangen</a:t>
            </a:r>
          </a:p>
          <a:p>
            <a:pPr marL="0" indent="0">
              <a:buNone/>
              <a:defRPr sz="1800" i="0">
                <a:solidFill>
                  <a:srgbClr val="000000"/>
                </a:solidFill>
              </a:defRPr>
            </a:pPr>
            <a:r>
              <a:rPr lang="da-DK" sz="160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da-DK" sz="1800">
                <a:solidFill>
                  <a:schemeClr val="bg1">
                    <a:lumMod val="50000"/>
                  </a:schemeClr>
                </a:solidFill>
              </a:rPr>
              <a:t>- hvad er der på spil for barnet i overgangen</a:t>
            </a:r>
          </a:p>
          <a:p>
            <a:pPr marL="0" indent="0">
              <a:buNone/>
              <a:defRPr sz="1800" i="0">
                <a:solidFill>
                  <a:srgbClr val="000000"/>
                </a:solidFill>
              </a:defRPr>
            </a:pPr>
            <a:endParaRPr lang="da-DK" sz="2000">
              <a:solidFill>
                <a:srgbClr val="7F7F7F"/>
              </a:solidFill>
            </a:endParaRPr>
          </a:p>
          <a:p>
            <a:pPr>
              <a:defRPr sz="1800" i="0">
                <a:solidFill>
                  <a:srgbClr val="000000"/>
                </a:solidFill>
              </a:defRPr>
            </a:pPr>
            <a:r>
              <a:rPr lang="da-DK" sz="2000">
                <a:solidFill>
                  <a:srgbClr val="7F7F7F"/>
                </a:solidFill>
              </a:rPr>
              <a:t>Hvordan støtter I jeres barn bedst i overgangen</a:t>
            </a:r>
          </a:p>
          <a:p>
            <a:pPr marL="356400" lvl="1" indent="0">
              <a:buNone/>
              <a:defRPr sz="1800" i="0">
                <a:solidFill>
                  <a:srgbClr val="000000"/>
                </a:solidFill>
              </a:defRPr>
            </a:pPr>
            <a:r>
              <a:rPr lang="da-DK" sz="1800">
                <a:solidFill>
                  <a:schemeClr val="bg1">
                    <a:lumMod val="50000"/>
                  </a:schemeClr>
                </a:solidFill>
              </a:rPr>
              <a:t>- Erfaringer og informationer</a:t>
            </a:r>
            <a:endParaRPr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478078" y="374863"/>
            <a:ext cx="2414402" cy="3714196"/>
          </a:xfrm>
          <a:prstGeom prst="roundRect">
            <a:avLst>
              <a:gd name="adj" fmla="val 19278"/>
            </a:avLst>
          </a:prstGeom>
          <a:solidFill>
            <a:srgbClr val="85A71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45720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635593" y="575777"/>
            <a:ext cx="2099372" cy="3312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defTabSz="828039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”Der eksisterer et direkte forhold mellem kvaliteten af de voksnes samarbejde og barnets lyst og evne til at erobre ’det nye’:</a:t>
            </a:r>
          </a:p>
          <a:p>
            <a:pPr lvl="0" defTabSz="828039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Jo bedre samarbejde mellem de voksne, desto bedre overgang for barnet” </a:t>
            </a:r>
          </a:p>
          <a:p>
            <a:pPr lvl="0" defTabSz="828039">
              <a:lnSpc>
                <a:spcPct val="115000"/>
              </a:lnSpc>
              <a:defRPr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[Larsen, 2013]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176438" cy="11160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 b="1" u="sng">
                <a:solidFill>
                  <a:srgbClr val="7F7F7F"/>
                </a:solidFill>
              </a:rPr>
              <a:t>Samarbejdet på tværs </a:t>
            </a:r>
            <a:br>
              <a:rPr sz="3564">
                <a:solidFill>
                  <a:srgbClr val="7F7F7F"/>
                </a:solidFill>
              </a:rPr>
            </a:br>
            <a:r>
              <a:rPr sz="3564">
                <a:solidFill>
                  <a:srgbClr val="7F7F7F"/>
                </a:solidFill>
              </a:rPr>
              <a:t>- mellem pædagoger, lærere og forældre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395536" y="3068960"/>
            <a:ext cx="8137526" cy="3600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SzTx/>
              <a:buNone/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7F7F7F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da-DK" sz="2000">
                <a:solidFill>
                  <a:srgbClr val="7F7F7F"/>
                </a:solidFill>
              </a:rPr>
              <a:t>U</a:t>
            </a:r>
            <a:r>
              <a:rPr sz="2000">
                <a:solidFill>
                  <a:srgbClr val="7F7F7F"/>
                </a:solidFill>
              </a:rPr>
              <a:t>nderstøtte</a:t>
            </a:r>
            <a:r>
              <a:rPr lang="da-DK" sz="2000">
                <a:solidFill>
                  <a:srgbClr val="7F7F7F"/>
                </a:solidFill>
              </a:rPr>
              <a:t>r</a:t>
            </a:r>
            <a:r>
              <a:rPr sz="2000">
                <a:solidFill>
                  <a:srgbClr val="7F7F7F"/>
                </a:solidFill>
              </a:rPr>
              <a:t> barnet i skiftet til nye venner, nye voksne, nye fysiske omgivelser og nye forventninger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>
                <a:solidFill>
                  <a:srgbClr val="7F7F7F"/>
                </a:solidFill>
              </a:rPr>
              <a:t>Sikre</a:t>
            </a:r>
            <a:r>
              <a:rPr lang="da-DK" sz="2000">
                <a:solidFill>
                  <a:srgbClr val="7F7F7F"/>
                </a:solidFill>
              </a:rPr>
              <a:t>r</a:t>
            </a:r>
            <a:r>
              <a:rPr sz="2000">
                <a:solidFill>
                  <a:srgbClr val="7F7F7F"/>
                </a:solidFill>
              </a:rPr>
              <a:t> tryghed og omsorg for det enkelte barn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>
                <a:solidFill>
                  <a:srgbClr val="7F7F7F"/>
                </a:solidFill>
              </a:rPr>
              <a:t>Anerkende</a:t>
            </a:r>
            <a:r>
              <a:rPr lang="da-DK" sz="2000">
                <a:solidFill>
                  <a:srgbClr val="7F7F7F"/>
                </a:solidFill>
              </a:rPr>
              <a:t>r</a:t>
            </a:r>
            <a:r>
              <a:rPr sz="2000">
                <a:solidFill>
                  <a:srgbClr val="7F7F7F"/>
                </a:solidFill>
              </a:rPr>
              <a:t> barnets nuværende kompetencer, erfaringer og viden</a:t>
            </a:r>
            <a:r>
              <a:rPr lang="da-DK" sz="2000">
                <a:solidFill>
                  <a:srgbClr val="7F7F7F"/>
                </a:solidFill>
              </a:rPr>
              <a:t>, </a:t>
            </a:r>
            <a:r>
              <a:rPr sz="2000">
                <a:solidFill>
                  <a:srgbClr val="7F7F7F"/>
                </a:solidFill>
              </a:rPr>
              <a:t>og støtte barnet i at bygge videre på dette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>
                <a:solidFill>
                  <a:srgbClr val="7F7F7F"/>
                </a:solidFill>
              </a:rPr>
              <a:t>Et tæt samarbejde med jer forældre er en forudsætning for at skabe en god overgang for jeres barn</a:t>
            </a:r>
          </a:p>
        </p:txBody>
      </p:sp>
      <p:sp>
        <p:nvSpPr>
          <p:cNvPr id="116" name="Shape 116"/>
          <p:cNvSpPr/>
          <p:nvPr/>
        </p:nvSpPr>
        <p:spPr>
          <a:xfrm>
            <a:off x="-180528" y="260648"/>
            <a:ext cx="9664084" cy="1606610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t="-125983" b="-155207"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8" cy="684559"/>
          </a:xfrm>
        </p:spPr>
        <p:txBody>
          <a:bodyPr/>
          <a:lstStyle/>
          <a:p>
            <a:r>
              <a:rPr lang="da-DK" b="1"/>
              <a:t>At være barn i overgangen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137526" cy="3745011"/>
          </a:xfrm>
        </p:spPr>
        <p:txBody>
          <a:bodyPr/>
          <a:lstStyle/>
          <a:p>
            <a:r>
              <a:rPr lang="da-DK" i="0"/>
              <a:t>Barnet skifter livsomstændigheder</a:t>
            </a:r>
          </a:p>
          <a:p>
            <a:pPr marL="0" indent="0">
              <a:buNone/>
            </a:pPr>
            <a:r>
              <a:rPr lang="da-DK" i="0"/>
              <a:t>	- forventninger, tab, sorg, glæde, spænding, uvished</a:t>
            </a:r>
          </a:p>
          <a:p>
            <a:pPr marL="0" indent="0">
              <a:buNone/>
            </a:pPr>
            <a:endParaRPr lang="da-DK" i="0"/>
          </a:p>
          <a:p>
            <a:r>
              <a:rPr lang="da-DK" i="0"/>
              <a:t>En helt ny verden at forholde sig til</a:t>
            </a:r>
          </a:p>
          <a:p>
            <a:pPr marL="0" indent="0">
              <a:buNone/>
            </a:pPr>
            <a:r>
              <a:rPr lang="da-DK" i="0"/>
              <a:t>	-nye mennesker, lokaliteter, regler, muligheder &amp; forvetninger</a:t>
            </a:r>
          </a:p>
          <a:p>
            <a:pPr marL="0" indent="0">
              <a:buNone/>
            </a:pPr>
            <a:endParaRPr lang="da-DK" i="0"/>
          </a:p>
          <a:p>
            <a:r>
              <a:rPr lang="da-DK" i="0"/>
              <a:t>Hårdt arbejde…</a:t>
            </a:r>
          </a:p>
          <a:p>
            <a:pPr marL="0" indent="0">
              <a:buNone/>
            </a:pPr>
            <a:r>
              <a:rPr lang="da-DK" i="0"/>
              <a:t>	- navigere i det ukendte og finde sin plads i fællesskabet</a:t>
            </a:r>
          </a:p>
          <a:p>
            <a:pPr marL="0" indent="0">
              <a:buNone/>
            </a:pPr>
            <a:endParaRPr lang="da-DK" i="0"/>
          </a:p>
          <a:p>
            <a:pPr marL="0" indent="0">
              <a:buNone/>
            </a:pPr>
            <a:endParaRPr lang="da-DK" i="0"/>
          </a:p>
        </p:txBody>
      </p:sp>
    </p:spTree>
    <p:extLst>
      <p:ext uri="{BB962C8B-B14F-4D97-AF65-F5344CB8AC3E}">
        <p14:creationId xmlns:p14="http://schemas.microsoft.com/office/powerpoint/2010/main" val="4488818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Vigtigt for barnet i overgangen </a:t>
            </a:r>
            <a:endParaRPr lang="da-DK" sz="200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8137526" cy="3528987"/>
          </a:xfrm>
        </p:spPr>
        <p:txBody>
          <a:bodyPr/>
          <a:lstStyle/>
          <a:p>
            <a:r>
              <a:rPr lang="da-DK" i="0"/>
              <a:t>De ”små ting” får betydning – hvem, hvad, hvor….</a:t>
            </a:r>
          </a:p>
          <a:p>
            <a:pPr marL="0" indent="0">
              <a:buNone/>
            </a:pPr>
            <a:r>
              <a:rPr lang="da-DK" i="0"/>
              <a:t>	</a:t>
            </a:r>
            <a:r>
              <a:rPr lang="da-DK" sz="1800" i="0"/>
              <a:t>-  kendte ansigter, lege &amp; sange – rutiner &amp; forberedelser</a:t>
            </a:r>
          </a:p>
          <a:p>
            <a:pPr marL="0" indent="0">
              <a:buNone/>
            </a:pPr>
            <a:endParaRPr lang="da-DK" i="0"/>
          </a:p>
          <a:p>
            <a:r>
              <a:rPr lang="da-DK" i="0"/>
              <a:t>At høre til og være en del af fællesskabet (sociale kompetencer)</a:t>
            </a:r>
          </a:p>
          <a:p>
            <a:pPr marL="0" indent="0">
              <a:buNone/>
            </a:pPr>
            <a:r>
              <a:rPr lang="da-DK" i="0"/>
              <a:t>	- </a:t>
            </a:r>
            <a:r>
              <a:rPr lang="da-DK" sz="1800" i="0"/>
              <a:t>SFO opstart 1. maj er vigtig / legeaftaler mm.</a:t>
            </a:r>
          </a:p>
          <a:p>
            <a:pPr marL="0" indent="0">
              <a:buNone/>
            </a:pPr>
            <a:endParaRPr lang="da-DK" i="0"/>
          </a:p>
          <a:p>
            <a:r>
              <a:rPr lang="da-DK" i="0"/>
              <a:t>At have  brugbar viden, erfaringer og kompetencer med sig</a:t>
            </a:r>
          </a:p>
          <a:p>
            <a:pPr marL="0" indent="0">
              <a:buNone/>
            </a:pPr>
            <a:r>
              <a:rPr lang="da-DK" i="0"/>
              <a:t>	</a:t>
            </a:r>
            <a:r>
              <a:rPr lang="da-DK" sz="1800"/>
              <a:t>- ”det her kender jeg, - det kan jeg finde ud af…”    </a:t>
            </a:r>
          </a:p>
          <a:p>
            <a:pPr marL="0" indent="0">
              <a:buNone/>
            </a:pPr>
            <a:endParaRPr lang="da-DK" sz="1800"/>
          </a:p>
          <a:p>
            <a:pPr marL="0" indent="0">
              <a:buNone/>
            </a:pPr>
            <a:endParaRPr lang="da-DK" sz="1800"/>
          </a:p>
          <a:p>
            <a:pPr marL="0" indent="0">
              <a:buNone/>
            </a:pPr>
            <a:endParaRPr lang="da-DK" sz="1800"/>
          </a:p>
          <a:p>
            <a:pPr marL="0" indent="0">
              <a:buNone/>
            </a:pPr>
            <a:endParaRPr lang="da-DK" i="0"/>
          </a:p>
          <a:p>
            <a:pPr marL="0" indent="0">
              <a:buNone/>
            </a:pPr>
            <a:endParaRPr lang="da-DK" i="0"/>
          </a:p>
        </p:txBody>
      </p:sp>
    </p:spTree>
    <p:extLst>
      <p:ext uri="{BB962C8B-B14F-4D97-AF65-F5344CB8AC3E}">
        <p14:creationId xmlns:p14="http://schemas.microsoft.com/office/powerpoint/2010/main" val="32788793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A82E6-B02A-4975-AF0F-FE43EF58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</a:t>
            </a:r>
            <a:r>
              <a:rPr lang="da-DK" sz="3600" dirty="0">
                <a:solidFill>
                  <a:srgbClr val="7F7F7F"/>
                </a:solidFill>
              </a:rPr>
              <a:t>re hovedaktiviteter i barnets overgang </a:t>
            </a:r>
            <a:br>
              <a:rPr lang="da-DK" sz="3600" dirty="0">
                <a:solidFill>
                  <a:srgbClr val="7F7F7F"/>
                </a:solidFill>
              </a:rPr>
            </a:br>
            <a:r>
              <a:rPr lang="da-DK" sz="2800" dirty="0">
                <a:solidFill>
                  <a:srgbClr val="7F7F7F"/>
                </a:solidFill>
              </a:rPr>
              <a:t>–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12B2E2-06DA-4016-9DFE-D6B6B425B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CEAE47-4F5A-4C03-8B2D-13451A377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77605"/>
              </p:ext>
            </p:extLst>
          </p:nvPr>
        </p:nvGraphicFramePr>
        <p:xfrm>
          <a:off x="683568" y="1196752"/>
          <a:ext cx="7996106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8122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Øvrige understøttende aktiviteter</a:t>
            </a:r>
          </a:p>
        </p:txBody>
      </p:sp>
      <p:sp>
        <p:nvSpPr>
          <p:cNvPr id="4" name="Shape 120"/>
          <p:cNvSpPr>
            <a:spLocks noGrp="1"/>
          </p:cNvSpPr>
          <p:nvPr>
            <p:ph type="body" idx="1"/>
          </p:nvPr>
        </p:nvSpPr>
        <p:spPr>
          <a:xfrm>
            <a:off x="1043608" y="1772816"/>
            <a:ext cx="7128792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i="0"/>
            </a:lvl1pPr>
          </a:lstStyle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da-DK">
                <a:solidFill>
                  <a:schemeClr val="bg2"/>
                </a:solidFill>
              </a:rPr>
              <a:t>Å</a:t>
            </a:r>
            <a:r>
              <a:rPr>
                <a:solidFill>
                  <a:schemeClr val="bg2"/>
                </a:solidFill>
              </a:rPr>
              <a:t>bent-hus-arrangementer</a:t>
            </a: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da-DK">
                <a:solidFill>
                  <a:schemeClr val="bg2"/>
                </a:solidFill>
              </a:rPr>
              <a:t>V</a:t>
            </a:r>
            <a:r>
              <a:rPr>
                <a:solidFill>
                  <a:schemeClr val="bg2"/>
                </a:solidFill>
              </a:rPr>
              <a:t>elkomstmøder</a:t>
            </a: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da-DK">
                <a:solidFill>
                  <a:schemeClr val="bg2"/>
                </a:solidFill>
              </a:rPr>
              <a:t>O</a:t>
            </a:r>
            <a:r>
              <a:rPr>
                <a:solidFill>
                  <a:schemeClr val="bg2"/>
                </a:solidFill>
              </a:rPr>
              <a:t>verleveringsskemaer</a:t>
            </a: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da-DK">
                <a:solidFill>
                  <a:schemeClr val="bg2"/>
                </a:solidFill>
              </a:rPr>
              <a:t>O</a:t>
            </a:r>
            <a:r>
              <a:rPr>
                <a:solidFill>
                  <a:schemeClr val="bg2"/>
                </a:solidFill>
              </a:rPr>
              <a:t>verleveringssamtaler</a:t>
            </a: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endParaRPr lang="da-DK">
              <a:solidFill>
                <a:schemeClr val="bg2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da-DK">
                <a:solidFill>
                  <a:schemeClr val="bg2"/>
                </a:solidFill>
              </a:rPr>
              <a:t>D</a:t>
            </a:r>
            <a:r>
              <a:rPr>
                <a:solidFill>
                  <a:schemeClr val="bg2"/>
                </a:solidFill>
              </a:rPr>
              <a:t>iverse lokale aktiviteter</a:t>
            </a:r>
          </a:p>
        </p:txBody>
      </p:sp>
    </p:spTree>
    <p:extLst>
      <p:ext uri="{BB962C8B-B14F-4D97-AF65-F5344CB8AC3E}">
        <p14:creationId xmlns:p14="http://schemas.microsoft.com/office/powerpoint/2010/main" val="6394435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F3FF19C-5D0C-4156-9DFE-BBC3D6CAC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19703" r="20862" b="5275"/>
          <a:stretch/>
        </p:blipFill>
        <p:spPr>
          <a:xfrm>
            <a:off x="511857" y="476672"/>
            <a:ext cx="8120286" cy="57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776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7F7F7F"/>
      </a:dk1>
      <a:lt1>
        <a:srgbClr val="FFFFFF"/>
      </a:lt1>
      <a:dk2>
        <a:srgbClr val="A7A7A7"/>
      </a:dk2>
      <a:lt2>
        <a:srgbClr val="535353"/>
      </a:lt2>
      <a:accent1>
        <a:srgbClr val="00B9F2"/>
      </a:accent1>
      <a:accent2>
        <a:srgbClr val="66D5F7"/>
      </a:accent2>
      <a:accent3>
        <a:srgbClr val="005D79"/>
      </a:accent3>
      <a:accent4>
        <a:srgbClr val="008BB6"/>
      </a:accent4>
      <a:accent5>
        <a:srgbClr val="99E3FA"/>
      </a:accent5>
      <a:accent6>
        <a:srgbClr val="CCF1F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B9F2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B9F2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9F2"/>
      </a:accent1>
      <a:accent2>
        <a:srgbClr val="66D5F7"/>
      </a:accent2>
      <a:accent3>
        <a:srgbClr val="005D79"/>
      </a:accent3>
      <a:accent4>
        <a:srgbClr val="008BB6"/>
      </a:accent4>
      <a:accent5>
        <a:srgbClr val="99E3FA"/>
      </a:accent5>
      <a:accent6>
        <a:srgbClr val="CCF1F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B9F2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B9F2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850254362C940946C9E3415018D46" ma:contentTypeVersion="4" ma:contentTypeDescription="Create a new document." ma:contentTypeScope="" ma:versionID="0cbf954d23a8a1f0830233b4fffd67c7">
  <xsd:schema xmlns:xsd="http://www.w3.org/2001/XMLSchema" xmlns:xs="http://www.w3.org/2001/XMLSchema" xmlns:p="http://schemas.microsoft.com/office/2006/metadata/properties" xmlns:ns3="0e0e7eb9-2258-4e0d-82c5-d1b5dada5b25" targetNamespace="http://schemas.microsoft.com/office/2006/metadata/properties" ma:root="true" ma:fieldsID="3832f4ba7a4b3b9418ae5ca570b78fc1" ns3:_="">
    <xsd:import namespace="0e0e7eb9-2258-4e0d-82c5-d1b5dada5b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e7eb9-2258-4e0d-82c5-d1b5dada5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909F62-E54F-42F4-9AF9-A834A3C3C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e7eb9-2258-4e0d-82c5-d1b5dada5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305307-5096-4FF7-A2CD-A8C87BB94D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9EC9D-185A-4B02-BD4D-FE45CAAE8BB2}">
  <ds:schemaRefs>
    <ds:schemaRef ds:uri="http://schemas.openxmlformats.org/package/2006/metadata/core-properties"/>
    <ds:schemaRef ds:uri="0e0e7eb9-2258-4e0d-82c5-d1b5dada5b2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1184</Words>
  <Application>Microsoft Office PowerPoint</Application>
  <PresentationFormat>Skærmshow (4:3)</PresentationFormat>
  <Paragraphs>203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31" baseType="lpstr">
      <vt:lpstr>FoundryMonoline-Light</vt:lpstr>
      <vt:lpstr>Georgia</vt:lpstr>
      <vt:lpstr>Helvetica</vt:lpstr>
      <vt:lpstr>Helvetica Light</vt:lpstr>
      <vt:lpstr>Helvetica Neue</vt:lpstr>
      <vt:lpstr>Verdana</vt:lpstr>
      <vt:lpstr>Wingdings</vt:lpstr>
      <vt:lpstr>Default</vt:lpstr>
      <vt:lpstr>Overgangen fra børnehave til SFO og skole</vt:lpstr>
      <vt:lpstr>Velkommen</vt:lpstr>
      <vt:lpstr>Formål med forældremødet </vt:lpstr>
      <vt:lpstr>Samarbejdet på tværs  - mellem pædagoger, lærere og forældre</vt:lpstr>
      <vt:lpstr>At være barn i overgangen</vt:lpstr>
      <vt:lpstr>Vigtigt for barnet i overgangen </vt:lpstr>
      <vt:lpstr>Tre hovedaktiviteter i barnets overgang  – </vt:lpstr>
      <vt:lpstr>Øvrige understøttende aktiviteter</vt:lpstr>
      <vt:lpstr>PowerPoint-præsentation</vt:lpstr>
      <vt:lpstr>Det sidste år har børnehaven fokus på:</vt:lpstr>
      <vt:lpstr>PowerPoint-præsentation</vt:lpstr>
      <vt:lpstr>PowerPoint-præsentation</vt:lpstr>
      <vt:lpstr>Det er ikke et krav at børnene skal mestre de mere skolespecifikke færdigheder som f.eks. at kunne alfabetet, tallene fra 1 til 100, mm. når de starter i skole.    Men det vil være en fordel for barnet, at have kendskab til  de mange nye elementer de møder i skolen.     </vt:lpstr>
      <vt:lpstr>PowerPoint-præsentation</vt:lpstr>
      <vt:lpstr>I SFO’en fra maj til august har vi fokus på:</vt:lpstr>
      <vt:lpstr>Den første tid i børnehaveklassen har vi fokus på:</vt:lpstr>
      <vt:lpstr>Sådan støtter I jeres barn i overgangen</vt:lpstr>
      <vt:lpstr>Sådan støtter I jeres barn i overgangen</vt:lpstr>
      <vt:lpstr>PowerPoint-præsentation</vt:lpstr>
      <vt:lpstr>Lad os sammen hjælpe børnene  ”GODT PÅ VEJ”</vt:lpstr>
      <vt:lpstr>Åbent hus på skolerne 2022 – uge 44-45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Overgangen fra børnehave til SFO og skole</dc:title>
  <dc:creator>Allan Laumann</dc:creator>
  <cp:lastModifiedBy>Karina Pettersson</cp:lastModifiedBy>
  <cp:revision>89</cp:revision>
  <dcterms:modified xsi:type="dcterms:W3CDTF">2022-09-16T08:28:36Z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0x010100884850254362C940946C9E3415018D46</vt:lpwstr>
  </property>
</Properties>
</file>