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9144000" cy="6858000" type="screen4x3"/>
  <p:notesSz cx="6858000" cy="9144000"/>
  <p:embeddedFontLst>
    <p:embeddedFont>
      <p:font typeface="Arial Unicode MS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38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7F7F7F"/>
    <a:srgbClr val="FFDD00"/>
    <a:srgbClr val="BF1F24"/>
    <a:srgbClr val="F7931C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58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3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AVR\INetCache\Content.Outlook\8ALKNI00\Benchmark%20TA%20og%20merudgifter%202019%20til%202022%20opdateret%20050123%20(ikke%20endelig%20regnskabstal%20for%20202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Tabt</a:t>
            </a:r>
            <a:r>
              <a:rPr lang="da-DK" baseline="0"/>
              <a:t> Arbejdsfortjeneste</a:t>
            </a:r>
            <a:br>
              <a:rPr lang="da-DK" baseline="0"/>
            </a:br>
            <a:r>
              <a:rPr lang="da-DK" baseline="0"/>
              <a:t>Udgift i pr. 0-17 årige 2021-pl 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'Ark3'!$C$2:$J$2</c:f>
              <c:strCache>
                <c:ptCount val="8"/>
                <c:pt idx="0">
                  <c:v>Hele landet</c:v>
                </c:pt>
                <c:pt idx="1">
                  <c:v>Region Hovedstaden</c:v>
                </c:pt>
                <c:pt idx="2">
                  <c:v>Albertslund</c:v>
                </c:pt>
                <c:pt idx="3">
                  <c:v>Ballerup</c:v>
                </c:pt>
                <c:pt idx="4">
                  <c:v>Brøndby</c:v>
                </c:pt>
                <c:pt idx="5">
                  <c:v>Glostrup</c:v>
                </c:pt>
                <c:pt idx="6">
                  <c:v>Høje-Taastrup</c:v>
                </c:pt>
                <c:pt idx="7">
                  <c:v>Ishøj</c:v>
                </c:pt>
              </c:strCache>
            </c:strRef>
          </c:cat>
          <c:val>
            <c:numRef>
              <c:f>'Ark3'!$C$3:$J$3</c:f>
              <c:numCache>
                <c:formatCode>_-* #,##0_-;\-* #,##0_-;_-* "-"??_-;_-@_-</c:formatCode>
                <c:ptCount val="8"/>
                <c:pt idx="0">
                  <c:v>1164.1060573284358</c:v>
                </c:pt>
                <c:pt idx="1">
                  <c:v>1240.6406851810293</c:v>
                </c:pt>
                <c:pt idx="2">
                  <c:v>1861.4989807692302</c:v>
                </c:pt>
                <c:pt idx="3">
                  <c:v>899.33730247933863</c:v>
                </c:pt>
                <c:pt idx="4">
                  <c:v>1408.7388579131839</c:v>
                </c:pt>
                <c:pt idx="5">
                  <c:v>1133.7047061143983</c:v>
                </c:pt>
                <c:pt idx="6">
                  <c:v>1004.3685382646062</c:v>
                </c:pt>
                <c:pt idx="7">
                  <c:v>1268.764662756598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3-4B5C-8733-A1BCC1150F7C}"/>
            </c:ext>
          </c:extLst>
        </c:ser>
        <c:ser>
          <c:idx val="1"/>
          <c:order val="1"/>
          <c:tx>
            <c:strRef>
              <c:f>'Ark3'!$B$4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'Ark3'!$C$2:$J$2</c:f>
              <c:strCache>
                <c:ptCount val="8"/>
                <c:pt idx="0">
                  <c:v>Hele landet</c:v>
                </c:pt>
                <c:pt idx="1">
                  <c:v>Region Hovedstaden</c:v>
                </c:pt>
                <c:pt idx="2">
                  <c:v>Albertslund</c:v>
                </c:pt>
                <c:pt idx="3">
                  <c:v>Ballerup</c:v>
                </c:pt>
                <c:pt idx="4">
                  <c:v>Brøndby</c:v>
                </c:pt>
                <c:pt idx="5">
                  <c:v>Glostrup</c:v>
                </c:pt>
                <c:pt idx="6">
                  <c:v>Høje-Taastrup</c:v>
                </c:pt>
                <c:pt idx="7">
                  <c:v>Ishøj</c:v>
                </c:pt>
              </c:strCache>
            </c:strRef>
          </c:cat>
          <c:val>
            <c:numRef>
              <c:f>'Ark3'!$C$4:$J$4</c:f>
              <c:numCache>
                <c:formatCode>_-* #,##0_-;\-* #,##0_-;_-* "-"??_-;_-@_-</c:formatCode>
                <c:ptCount val="8"/>
                <c:pt idx="0">
                  <c:v>1276.2829333522468</c:v>
                </c:pt>
                <c:pt idx="1">
                  <c:v>1419.0209147366352</c:v>
                </c:pt>
                <c:pt idx="2">
                  <c:v>2380.6154233025982</c:v>
                </c:pt>
                <c:pt idx="3">
                  <c:v>983.72814128546611</c:v>
                </c:pt>
                <c:pt idx="4">
                  <c:v>1447.9322033898302</c:v>
                </c:pt>
                <c:pt idx="5">
                  <c:v>1127.9375134206568</c:v>
                </c:pt>
                <c:pt idx="6">
                  <c:v>1097.7614913643426</c:v>
                </c:pt>
                <c:pt idx="7">
                  <c:v>1309.1127701375244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3-4B5C-8733-A1BCC1150F7C}"/>
            </c:ext>
          </c:extLst>
        </c:ser>
        <c:ser>
          <c:idx val="2"/>
          <c:order val="2"/>
          <c:tx>
            <c:strRef>
              <c:f>'Ark3'!$B$5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'Ark3'!$C$2:$J$2</c:f>
              <c:strCache>
                <c:ptCount val="8"/>
                <c:pt idx="0">
                  <c:v>Hele landet</c:v>
                </c:pt>
                <c:pt idx="1">
                  <c:v>Region Hovedstaden</c:v>
                </c:pt>
                <c:pt idx="2">
                  <c:v>Albertslund</c:v>
                </c:pt>
                <c:pt idx="3">
                  <c:v>Ballerup</c:v>
                </c:pt>
                <c:pt idx="4">
                  <c:v>Brøndby</c:v>
                </c:pt>
                <c:pt idx="5">
                  <c:v>Glostrup</c:v>
                </c:pt>
                <c:pt idx="6">
                  <c:v>Høje-Taastrup</c:v>
                </c:pt>
                <c:pt idx="7">
                  <c:v>Ishøj</c:v>
                </c:pt>
              </c:strCache>
            </c:strRef>
          </c:cat>
          <c:val>
            <c:numRef>
              <c:f>'Ark3'!$C$5:$J$5</c:f>
              <c:numCache>
                <c:formatCode>_-* #,##0_-;\-* #,##0_-;_-* "-"??_-;_-@_-</c:formatCode>
                <c:ptCount val="8"/>
                <c:pt idx="0">
                  <c:v>1386.3546676264857</c:v>
                </c:pt>
                <c:pt idx="1">
                  <c:v>1544.367907581511</c:v>
                </c:pt>
                <c:pt idx="2">
                  <c:v>2525.9562841530055</c:v>
                </c:pt>
                <c:pt idx="3">
                  <c:v>1063.0682361948511</c:v>
                </c:pt>
                <c:pt idx="4">
                  <c:v>1541.6666666666667</c:v>
                </c:pt>
                <c:pt idx="5">
                  <c:v>1126.8354969142372</c:v>
                </c:pt>
                <c:pt idx="6">
                  <c:v>1046.2132089016511</c:v>
                </c:pt>
                <c:pt idx="7">
                  <c:v>900.86546026750591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3-4B5C-8733-A1BCC1150F7C}"/>
            </c:ext>
          </c:extLst>
        </c:ser>
        <c:ser>
          <c:idx val="3"/>
          <c:order val="3"/>
          <c:tx>
            <c:strRef>
              <c:f>'Ark3'!$B$6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'Ark3'!$C$2:$J$2</c:f>
              <c:strCache>
                <c:ptCount val="8"/>
                <c:pt idx="0">
                  <c:v>Hele landet</c:v>
                </c:pt>
                <c:pt idx="1">
                  <c:v>Region Hovedstaden</c:v>
                </c:pt>
                <c:pt idx="2">
                  <c:v>Albertslund</c:v>
                </c:pt>
                <c:pt idx="3">
                  <c:v>Ballerup</c:v>
                </c:pt>
                <c:pt idx="4">
                  <c:v>Brøndby</c:v>
                </c:pt>
                <c:pt idx="5">
                  <c:v>Glostrup</c:v>
                </c:pt>
                <c:pt idx="6">
                  <c:v>Høje-Taastrup</c:v>
                </c:pt>
                <c:pt idx="7">
                  <c:v>Ishøj</c:v>
                </c:pt>
              </c:strCache>
            </c:strRef>
          </c:cat>
          <c:val>
            <c:numRef>
              <c:f>'Ark3'!$C$6:$J$6</c:f>
              <c:numCache>
                <c:formatCode>General</c:formatCode>
                <c:ptCount val="8"/>
                <c:pt idx="2" formatCode="_-* #,##0_-;\-* #,##0_-;_-* &quot;-&quot;??_-;_-@_-">
                  <c:v>2208.8575742325115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3-4B5C-8733-A1BCC1150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251968"/>
        <c:axId val="361256888"/>
      </c:barChart>
      <c:catAx>
        <c:axId val="3612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1256888"/>
        <c:crosses val="autoZero"/>
        <c:auto val="1"/>
        <c:lblAlgn val="ctr"/>
        <c:lblOffset val="100"/>
        <c:noMultiLvlLbl val="0"/>
      </c:catAx>
      <c:valAx>
        <c:axId val="36125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kr.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125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" b="35376"/>
          <a:stretch/>
        </p:blipFill>
        <p:spPr>
          <a:xfrm>
            <a:off x="0" y="60325"/>
            <a:ext cx="9144000" cy="215436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7F7F7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9.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" b="16190"/>
          <a:stretch/>
        </p:blipFill>
        <p:spPr>
          <a:xfrm>
            <a:off x="0" y="4064001"/>
            <a:ext cx="9144000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8202991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813752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9. januar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2400"/>
            <a:ext cx="9144000" cy="6084888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45370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9. januar 2023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0"/>
            <a:ext cx="666074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www.vive.dk%2Fda%2Fudgivelser%2Fboern-og-unge-i-danmark-velfaerd-og-trivsel-2022-18610%2F&amp;data=05%7C01%7C%7C623c457b4c3642cad0a408daee7c5b90%7C584b4490175146b5854b79e445ca4387%7C1%7C0%7C638084515115235317%7CUnknown%7CTWFpbGZsb3d8eyJWIjoiMC4wLjAwMDAiLCJQIjoiV2luMzIiLCJBTiI6Ik1haWwiLCJXVCI6Mn0%3D%7C3000%7C%7C%7C&amp;sdata=jYunt%2B2XE7%2B9cQPKVkf%2F2Jq61GVfip8HtOL0RIO4meg%3D&amp;reserved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indland/flere-foraeldre-opgiver-job-passe-boern-der-er-syge-eller-mistriv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28600" indent="-228600">
              <a:lnSpc>
                <a:spcPct val="115000"/>
              </a:lnSpc>
              <a:tabLst>
                <a:tab pos="228600" algn="l"/>
                <a:tab pos="828040" algn="l"/>
              </a:tabLst>
            </a:pPr>
            <a:r>
              <a:rPr lang="nb-NO" sz="4000" dirty="0"/>
              <a:t>Målsætning:</a:t>
            </a:r>
            <a:br>
              <a:rPr lang="nb-NO" sz="4000" dirty="0"/>
            </a:b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Den mentale og fysiske sundhed i Albertslund skal fremmes, så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flere oplever bedre mental </a:t>
            </a:r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sundhed, livskvalitet og trivsel</a:t>
            </a:r>
            <a:endParaRPr lang="nb-N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600" dirty="0"/>
              <a:t>Mål nr. 2:</a:t>
            </a:r>
            <a:br>
              <a:rPr lang="nb-NO" sz="3600" dirty="0"/>
            </a:b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Flere børn, som er kommet i psykisk mistrivsel oplever at få hurtigere støtte til at få et bedre hverdagsliv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Disposition </a:t>
            </a:r>
            <a:r>
              <a:rPr lang="da-DK" sz="2400" dirty="0"/>
              <a:t>– 10 minutters baggrundsviden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Indhold:</a:t>
            </a:r>
          </a:p>
          <a:p>
            <a:pPr marL="457200" indent="-457200">
              <a:buAutoNum type="arabicParenR"/>
            </a:pPr>
            <a:r>
              <a:rPr lang="da-DK" dirty="0"/>
              <a:t>Kort om baggrunden for forslaget om at arbejde med ”hurtigere hjælp”</a:t>
            </a:r>
          </a:p>
          <a:p>
            <a:pPr marL="457200" indent="-457200">
              <a:buAutoNum type="arabicParenR"/>
            </a:pPr>
            <a:r>
              <a:rPr lang="da-DK" dirty="0"/>
              <a:t>Hvad ved vi på landsplan?</a:t>
            </a:r>
          </a:p>
          <a:p>
            <a:pPr marL="457200" indent="-457200">
              <a:buAutoNum type="arabicParenR"/>
            </a:pPr>
            <a:r>
              <a:rPr lang="da-DK" dirty="0"/>
              <a:t>Hvad ved vi om situationen i Albertslund Kommune?</a:t>
            </a:r>
          </a:p>
          <a:p>
            <a:pPr marL="457200" indent="-457200">
              <a:buAutoNum type="arabicParenR"/>
            </a:pPr>
            <a:r>
              <a:rPr lang="da-DK" dirty="0"/>
              <a:t>Hvad kan hjælpe os til at nå dette mål?</a:t>
            </a:r>
          </a:p>
        </p:txBody>
      </p:sp>
    </p:spTree>
    <p:extLst>
      <p:ext uri="{BB962C8B-B14F-4D97-AF65-F5344CB8AC3E}">
        <p14:creationId xmlns:p14="http://schemas.microsoft.com/office/powerpoint/2010/main" val="13421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8195-2B91-4510-9E68-781C9E7D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– hvorfor er dette mål relevant i Albertslund?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3B0B1F-A25A-4CF0-A02B-4C3B4608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Hvis vi ønsker bedre psykisk og fysisk trivsel i Albertslund er der to veje vi kan – og skal -  gå:</a:t>
            </a:r>
          </a:p>
          <a:p>
            <a:pPr marL="457200" indent="-457200">
              <a:buAutoNum type="alphaLcParenR"/>
            </a:pPr>
            <a:r>
              <a:rPr lang="da-DK" dirty="0"/>
              <a:t>Forebyggelse – undgå at børn kommer i mistrivsel</a:t>
            </a:r>
          </a:p>
          <a:p>
            <a:pPr marL="457200" indent="-457200">
              <a:buAutoNum type="alphaLcParenR"/>
            </a:pPr>
            <a:r>
              <a:rPr lang="da-DK" dirty="0"/>
              <a:t>Hurtig hjælp, når børn er havnet i mistrivsel (og dermed forhåbentligt også hurtigere bedring i barnets trivsel).</a:t>
            </a:r>
          </a:p>
          <a:p>
            <a:pPr marL="457200" indent="-457200">
              <a:buAutoNum type="alphaLcParenR"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 andre mål på indenfor denne målsætning handler om at forebygge, styrke trivsel generelt blandt børn og unge.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Dette mål handler om at give hurtig hjælp til de børn, der er kommet ud i en situation hvor de mistrives.</a:t>
            </a:r>
          </a:p>
        </p:txBody>
      </p:sp>
    </p:spTree>
    <p:extLst>
      <p:ext uri="{BB962C8B-B14F-4D97-AF65-F5344CB8AC3E}">
        <p14:creationId xmlns:p14="http://schemas.microsoft.com/office/powerpoint/2010/main" val="190265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4A6B8-B1C4-44B8-959C-8929305A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756567"/>
          </a:xfrm>
        </p:spPr>
        <p:txBody>
          <a:bodyPr/>
          <a:lstStyle/>
          <a:p>
            <a:r>
              <a:rPr lang="da-DK" dirty="0"/>
              <a:t>Hvad ved vi ? Og hvad ved vi ikke?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E5F2A3-733E-4082-BD34-117E07F2F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196753"/>
            <a:ext cx="8137525" cy="5040536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Hvad ved vi om mistrivsel hos 0-12 årige børn?</a:t>
            </a:r>
          </a:p>
          <a:p>
            <a:pPr marL="0" indent="0">
              <a:buNone/>
            </a:pPr>
            <a:r>
              <a:rPr lang="da-DK" dirty="0"/>
              <a:t>Rigtigt meget – både om Albertslund- børn og om danske børn generelt. Se f.eks.:</a:t>
            </a:r>
          </a:p>
          <a:p>
            <a:pPr marL="0" indent="0">
              <a:buNone/>
            </a:pPr>
            <a:r>
              <a:rPr lang="da-DK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https://www.vive.dk/da/udgivelser/boern-og-unge-i-danmark-velfaerd-og-trivsel-2022-18610/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Hvad ved vi om, hvor længe et barn lever med mistrivsel?</a:t>
            </a:r>
          </a:p>
          <a:p>
            <a:pPr marL="0" indent="0">
              <a:buNone/>
            </a:pPr>
            <a:r>
              <a:rPr lang="da-DK" dirty="0"/>
              <a:t>Ikke så meget forskningsbaseret.  Statistikker og undersøgelser vurderer børnene med ”øjebliksbilleder” og anonymt – og viser ikke noget om, hvor længe deres mistrivsel varer ved.</a:t>
            </a:r>
          </a:p>
          <a:p>
            <a:pPr marL="0" indent="0">
              <a:buNone/>
            </a:pPr>
            <a:r>
              <a:rPr lang="da-DK" dirty="0"/>
              <a:t>- Og så alligevel…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731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179D-01DE-41D5-B0FF-AFB6D57A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540543"/>
          </a:xfrm>
        </p:spPr>
        <p:txBody>
          <a:bodyPr/>
          <a:lstStyle/>
          <a:p>
            <a:r>
              <a:rPr lang="da-DK" dirty="0"/>
              <a:t>Praksis-erfaringer fra Albertslund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C5AE3E-6F9C-4486-8EA9-534273C5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268761"/>
            <a:ext cx="8137525" cy="49685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 Familieafsnittet ser vi: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en del af børnene har været i mistrivsel længe før der sendes en underretning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mistrivsel ofte giver sig udslag i bekymrende skolefravær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mange børn i Albertslund har et meget stort skolefravær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vi i Albertslund har mange udgifter til tabt arbejdsfortjeneste til forældre, som går hjemme på grund af barnets manglende skolegang.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forældre og skole ser meget forskelligt på problemet og ofte har mistillid og udfordringer i samarbejdet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indsatser der skal få børn i bedre trivsel ofte er ”et langt sejt træk” – og dermed lange dårlige perioder for børnene.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mistrivsel og skolefravær har det med at blive sværere og sværere at håndtere efterhånden som tiden går – dvs. tidligere indsats gør mulighederne for succes bedre.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849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3A71B-86BD-4345-8635-87889AB0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684559"/>
          </a:xfrm>
        </p:spPr>
        <p:txBody>
          <a:bodyPr/>
          <a:lstStyle/>
          <a:p>
            <a:r>
              <a:rPr lang="da-DK" dirty="0"/>
              <a:t>Nyhederne, 4.1.2023 – Fra dr.dk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313E24-6C23-4E23-898A-73E4166C6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196753"/>
            <a:ext cx="8137525" cy="5040536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https://www.dr.dk/nyheder/indland/flere-foraeldre-opgiver-job-passe-boern-der-er-syge-eller-mistrives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388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37AC-FCCB-4999-8CC5-D9E3E8B1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973580"/>
          </a:xfrm>
        </p:spPr>
        <p:txBody>
          <a:bodyPr/>
          <a:lstStyle/>
          <a:p>
            <a:r>
              <a:rPr lang="da-DK" dirty="0"/>
              <a:t>Udgifter til Tabt Arbejdsfortjeneste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7D6CF8-9FA5-43C0-A07A-1E06689E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26" y="1268760"/>
            <a:ext cx="8176437" cy="4968529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8F7F5A-45AB-4A50-B895-C027D00BB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786382"/>
              </p:ext>
            </p:extLst>
          </p:nvPr>
        </p:nvGraphicFramePr>
        <p:xfrm>
          <a:off x="395536" y="1628800"/>
          <a:ext cx="7848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555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77D5C-6AF0-431A-AD07-00C95DFF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hjælpe os på vej</a:t>
            </a:r>
            <a:br>
              <a:rPr lang="da-DK" dirty="0"/>
            </a:br>
            <a:r>
              <a:rPr lang="da-DK" dirty="0"/>
              <a:t> til hurtigere indsats?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C71675-77FC-47C4-BB50-171D963F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844823"/>
            <a:ext cx="8137525" cy="4392465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da-DK" dirty="0"/>
              <a:t>Ny lovgivning – Barnets Lov har som en af de store intentioner at indsatser skal hurtigere i gang – og der skal bruges mindre tid på ”Børnefaglige Undersøgelser”. (</a:t>
            </a:r>
            <a:r>
              <a:rPr lang="da-DK" sz="1600" dirty="0"/>
              <a:t>Status: Ikke vedtaget, men nævnt i regeringsgrundlaget).</a:t>
            </a:r>
          </a:p>
          <a:p>
            <a:pPr marL="457200" indent="-457200">
              <a:buAutoNum type="arabicParenR"/>
            </a:pPr>
            <a:r>
              <a:rPr lang="da-DK" dirty="0"/>
              <a:t>Fokus: ”Deltagelsesmuligheder for alle børn” – målet er tæt sammenhængende med andre målsætninger.</a:t>
            </a:r>
          </a:p>
          <a:p>
            <a:pPr marL="457200" indent="-457200">
              <a:buAutoNum type="arabicParenR"/>
            </a:pPr>
            <a:r>
              <a:rPr lang="da-DK" dirty="0"/>
              <a:t>Vi har en ny tværfaglig samarbejdsstruktur i pipeline – som kan medvirke til at vi får set og håndteret børns mistrivsel tidligere og dermed også kan sætte indsatser i gang tidligere</a:t>
            </a:r>
          </a:p>
          <a:p>
            <a:pPr marL="457200" indent="-457200">
              <a:buAutoNum type="arabicParenR"/>
            </a:pPr>
            <a:r>
              <a:rPr lang="da-DK" dirty="0"/>
              <a:t>Familiehusets ventetider er nedbragt betydeligt i det seneste år, så de er også mere parate til at ”gribe opgaverne”.</a:t>
            </a:r>
          </a:p>
          <a:p>
            <a:pPr marL="457200" indent="-457200">
              <a:buAutoNum type="arabicParenR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322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F4451-B9B7-48CD-9798-29ADB3B0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Forudsætninger for succes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6426F4-C64A-4F37-A8B7-36E3C1F0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340769"/>
            <a:ext cx="8137525" cy="489652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Hvis vi skal lykkes med at hjælpe børn og unge med mistrivsel hurtigere er det nødvendigt 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Sundhedspleje, dagtilbud og skoler SER mistrivsel tidligt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der er handlemuligheder (tid, ressourcer, fleksibilitet) og sparring (viden) til rådighed for almenområdet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der tidligt etableres et godt samarbejde med forældrene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der hele tiden følges op på, om den tidlige indsats i almenområdet skaber bedring og at hvis ikke der er fremskridt, at man så inddrager Familieafsnit og PPR.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der er et effektivt flow i Familieafsnittet og i PPR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At vi har de nødvendige indsatser og den nødvendige kapacitet i indsatserne.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None/>
            </a:pPr>
            <a:r>
              <a:rPr lang="da-DK" dirty="0"/>
              <a:t>KORT SAGT: At alle led handler hurtigt og effektivt.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9968353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5 Albertslund Børneområde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00B9F2"/>
      </a:accent1>
      <a:accent2>
        <a:srgbClr val="66D5F7"/>
      </a:accent2>
      <a:accent3>
        <a:srgbClr val="005D79"/>
      </a:accent3>
      <a:accent4>
        <a:srgbClr val="008BB6"/>
      </a:accent4>
      <a:accent5>
        <a:srgbClr val="99E3FA"/>
      </a:accent5>
      <a:accent6>
        <a:srgbClr val="CCF1FD"/>
      </a:accent6>
      <a:hlink>
        <a:srgbClr val="66D5F7"/>
      </a:hlink>
      <a:folHlink>
        <a:srgbClr val="CCF1FD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 Albertslund Børneområde.potx" id="{B057EB33-DA99-44FB-89B5-E111EF00A806}" vid="{CBC4012B-522F-430D-B15F-7C5FF0137CE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Albertslund Børneområde</Template>
  <TotalTime>309</TotalTime>
  <Words>718</Words>
  <Application>Microsoft Office PowerPoint</Application>
  <PresentationFormat>Skærmshow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Georgia</vt:lpstr>
      <vt:lpstr>Open Sans</vt:lpstr>
      <vt:lpstr>Calibri</vt:lpstr>
      <vt:lpstr>Arial Unicode MS</vt:lpstr>
      <vt:lpstr>Verdana</vt:lpstr>
      <vt:lpstr>Albertslund Kommune</vt:lpstr>
      <vt:lpstr>Målsætning: Den mentale og fysiske sundhed i Albertslund skal fremmes, så flere oplever bedre mental sundhed, livskvalitet og trivsel</vt:lpstr>
      <vt:lpstr>Disposition – 10 minutters baggrundsviden</vt:lpstr>
      <vt:lpstr>Baggrund – hvorfor er dette mål relevant i Albertslund?</vt:lpstr>
      <vt:lpstr>Hvad ved vi ? Og hvad ved vi ikke? </vt:lpstr>
      <vt:lpstr>Praksis-erfaringer fra Albertslund</vt:lpstr>
      <vt:lpstr>Nyhederne, 4.1.2023 – Fra dr.dk</vt:lpstr>
      <vt:lpstr>Udgifter til Tabt Arbejdsfortjeneste</vt:lpstr>
      <vt:lpstr>Hvad kan hjælpe os på vej  til hurtigere indsats?</vt:lpstr>
      <vt:lpstr>Forudsætninger for succes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Målsætning: Den mentale og fysiske sundhed i Albertslund skal fremmes, så flere oplever bedre mental sundhed, livskvalitet og trivsel</dc:title>
  <dc:creator>Annette Esketveit Rasmussen</dc:creator>
  <cp:lastModifiedBy>Annette Esketveit Rasmussen</cp:lastModifiedBy>
  <cp:revision>9</cp:revision>
  <dcterms:created xsi:type="dcterms:W3CDTF">2023-01-04T14:26:41Z</dcterms:created>
  <dcterms:modified xsi:type="dcterms:W3CDTF">2023-01-09T07:31:51Z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