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1.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4"/>
  </p:notesMasterIdLst>
  <p:sldIdLst>
    <p:sldId id="256" r:id="rId2"/>
    <p:sldId id="317" r:id="rId3"/>
    <p:sldId id="257" r:id="rId4"/>
    <p:sldId id="306" r:id="rId5"/>
    <p:sldId id="307" r:id="rId6"/>
    <p:sldId id="258" r:id="rId7"/>
    <p:sldId id="262" r:id="rId8"/>
    <p:sldId id="259" r:id="rId9"/>
    <p:sldId id="260" r:id="rId10"/>
    <p:sldId id="261" r:id="rId11"/>
    <p:sldId id="318" r:id="rId12"/>
    <p:sldId id="319" r:id="rId13"/>
    <p:sldId id="320" r:id="rId14"/>
    <p:sldId id="321" r:id="rId15"/>
    <p:sldId id="322" r:id="rId16"/>
    <p:sldId id="323" r:id="rId17"/>
    <p:sldId id="263" r:id="rId18"/>
    <p:sldId id="324" r:id="rId19"/>
    <p:sldId id="264" r:id="rId20"/>
    <p:sldId id="267" r:id="rId21"/>
    <p:sldId id="325" r:id="rId22"/>
    <p:sldId id="268" r:id="rId23"/>
    <p:sldId id="271" r:id="rId24"/>
    <p:sldId id="326" r:id="rId25"/>
    <p:sldId id="327" r:id="rId26"/>
    <p:sldId id="270" r:id="rId27"/>
    <p:sldId id="308" r:id="rId28"/>
    <p:sldId id="309" r:id="rId29"/>
    <p:sldId id="269" r:id="rId30"/>
    <p:sldId id="300" r:id="rId31"/>
    <p:sldId id="312" r:id="rId32"/>
    <p:sldId id="313" r:id="rId33"/>
    <p:sldId id="310" r:id="rId34"/>
    <p:sldId id="314" r:id="rId35"/>
    <p:sldId id="311" r:id="rId36"/>
    <p:sldId id="328" r:id="rId37"/>
    <p:sldId id="281" r:id="rId38"/>
    <p:sldId id="292" r:id="rId39"/>
    <p:sldId id="315" r:id="rId40"/>
    <p:sldId id="316" r:id="rId41"/>
    <p:sldId id="265" r:id="rId42"/>
    <p:sldId id="266" r:id="rId43"/>
  </p:sldIdLst>
  <p:sldSz cx="9144000" cy="6858000" type="screen4x3"/>
  <p:notesSz cx="9926638" cy="6797675"/>
  <p:embeddedFontLst>
    <p:embeddedFont>
      <p:font typeface="Arial Unicode MS" panose="020B0604020202020204" charset="-128"/>
      <p:regular r:id="rId45"/>
    </p:embeddedFont>
    <p:embeddedFont>
      <p:font typeface="Calibri" panose="020F0502020204030204" pitchFamily="34" charset="0"/>
      <p:regular r:id="rId46"/>
      <p:bold r:id="rId47"/>
      <p:italic r:id="rId48"/>
      <p:boldItalic r:id="rId49"/>
    </p:embeddedFont>
    <p:embeddedFont>
      <p:font typeface="Georgia" panose="02040502050405020303" pitchFamily="18" charset="0"/>
      <p:regular r:id="rId50"/>
      <p:bold r:id="rId51"/>
      <p:italic r:id="rId52"/>
      <p:boldItalic r:id="rId53"/>
    </p:embeddedFont>
    <p:embeddedFont>
      <p:font typeface="Open Sans" panose="020B0604020202020204" charset="0"/>
      <p:regular r:id="rId54"/>
      <p:bold r:id="rId55"/>
      <p:italic r:id="rId56"/>
      <p:boldItalic r:id="rId57"/>
    </p:embeddedFont>
  </p:embeddedFontLst>
  <p:defaultTextStyle>
    <a:defPPr>
      <a:defRPr lang="da-DK"/>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071">
          <p15:clr>
            <a:srgbClr val="A4A3A4"/>
          </p15:clr>
        </p15:guide>
        <p15:guide id="2" orient="horz" pos="3929">
          <p15:clr>
            <a:srgbClr val="A4A3A4"/>
          </p15:clr>
        </p15:guide>
        <p15:guide id="3" orient="horz" pos="368">
          <p15:clr>
            <a:srgbClr val="A4A3A4"/>
          </p15:clr>
        </p15:guide>
        <p15:guide id="4" orient="horz" pos="2560">
          <p15:clr>
            <a:srgbClr val="A4A3A4"/>
          </p15:clr>
        </p15:guide>
        <p15:guide id="5" orient="horz" pos="2441">
          <p15:clr>
            <a:srgbClr val="A4A3A4"/>
          </p15:clr>
        </p15:guide>
        <p15:guide id="6" orient="horz" pos="119">
          <p15:clr>
            <a:srgbClr val="A4A3A4"/>
          </p15:clr>
        </p15:guide>
        <p15:guide id="7" orient="horz" pos="4133">
          <p15:clr>
            <a:srgbClr val="A4A3A4"/>
          </p15:clr>
        </p15:guide>
        <p15:guide id="8" orient="horz" pos="38">
          <p15:clr>
            <a:srgbClr val="A4A3A4"/>
          </p15:clr>
        </p15:guide>
        <p15:guide id="9" pos="317">
          <p15:clr>
            <a:srgbClr val="A4A3A4"/>
          </p15:clr>
        </p15:guide>
        <p15:guide id="10" pos="5443">
          <p15:clr>
            <a:srgbClr val="A4A3A4"/>
          </p15:clr>
        </p15:guide>
        <p15:guide id="11" pos="2821">
          <p15:clr>
            <a:srgbClr val="A4A3A4"/>
          </p15:clr>
        </p15:guide>
        <p15:guide id="12" pos="2939">
          <p15:clr>
            <a:srgbClr val="A4A3A4"/>
          </p15:clr>
        </p15:guide>
        <p15:guide id="13" pos="105">
          <p15:clr>
            <a:srgbClr val="A4A3A4"/>
          </p15:clr>
        </p15:guide>
        <p15:guide id="14" pos="565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tih Koyuncu" initials="FK" lastIdx="11" clrIdx="0">
    <p:extLst>
      <p:ext uri="{19B8F6BF-5375-455C-9EA6-DF929625EA0E}">
        <p15:presenceInfo xmlns:p15="http://schemas.microsoft.com/office/powerpoint/2012/main" userId="S::fko@albertslund.dk::a45604a5-716b-4bb1-9f96-11e0132fdaa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CCC8"/>
    <a:srgbClr val="EC008C"/>
    <a:srgbClr val="7F7F7F"/>
    <a:srgbClr val="FFDD00"/>
    <a:srgbClr val="BF1F24"/>
    <a:srgbClr val="F793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til typografi 1 - Markerin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howGuides="1">
      <p:cViewPr varScale="1">
        <p:scale>
          <a:sx n="73" d="100"/>
          <a:sy n="73" d="100"/>
        </p:scale>
        <p:origin x="852" y="66"/>
      </p:cViewPr>
      <p:guideLst>
        <p:guide orient="horz" pos="1071"/>
        <p:guide orient="horz" pos="3929"/>
        <p:guide orient="horz" pos="368"/>
        <p:guide orient="horz" pos="2560"/>
        <p:guide orient="horz" pos="2441"/>
        <p:guide orient="horz" pos="119"/>
        <p:guide orient="horz" pos="4133"/>
        <p:guide orient="horz" pos="38"/>
        <p:guide pos="317"/>
        <p:guide pos="5443"/>
        <p:guide pos="2821"/>
        <p:guide pos="2939"/>
        <p:guide pos="105"/>
        <p:guide pos="5658"/>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1-19T09:46:33.594" idx="2">
    <p:pos x="10" y="10"/>
    <p:text>Jobcenter, aftalen ligger i Rakat under indkøbsaftaler</p:text>
    <p:extLst>
      <p:ext uri="{C676402C-5697-4E1C-873F-D02D1690AC5C}">
        <p15:threadingInfo xmlns:p15="http://schemas.microsoft.com/office/powerpoint/2012/main" timeZoneBias="-60"/>
      </p:ext>
    </p:extLst>
  </p:cm>
  <p:cm authorId="1" dt="2019-11-19T09:50:00.556" idx="3">
    <p:pos x="146" y="146"/>
    <p:text>Madservice borger i eget hjem</p:text>
    <p:extLst>
      <p:ext uri="{C676402C-5697-4E1C-873F-D02D1690AC5C}">
        <p15:threadingInfo xmlns:p15="http://schemas.microsoft.com/office/powerpoint/2012/main" timeZoneBias="-60"/>
      </p:ext>
    </p:extLst>
  </p:cm>
  <p:cm authorId="1" dt="2019-11-19T09:50:15.453" idx="4">
    <p:pos x="282" y="282"/>
    <p:text>Til brug eget hjem</p:text>
    <p:extLst>
      <p:ext uri="{C676402C-5697-4E1C-873F-D02D1690AC5C}">
        <p15:threadingInfo xmlns:p15="http://schemas.microsoft.com/office/powerpoint/2012/main" timeZoneBias="-60"/>
      </p:ext>
    </p:extLst>
  </p:cm>
  <p:cm authorId="1" dt="2019-11-19T09:50:54.059" idx="5">
    <p:pos x="418" y="418"/>
    <p:text>Elevator, forbrugsartikler, sygeartikler omfatter SKI-aftale er ikke aftaler som er kommet i stand, men vi AK har tilsluttet os de kommende aftaler som er under udarbejdelse hos SKI</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11-19T09:52:04.867" idx="6">
    <p:pos x="10" y="10"/>
    <p:text>Åbnet katalogerne for alle</p:text>
    <p:extLst>
      <p:ext uri="{C676402C-5697-4E1C-873F-D02D1690AC5C}">
        <p15:threadingInfo xmlns:p15="http://schemas.microsoft.com/office/powerpoint/2012/main" timeZoneBias="-60"/>
      </p:ext>
    </p:extLst>
  </p:cm>
  <p:cm authorId="1" dt="2019-11-19T09:52:28.228" idx="7">
    <p:pos x="146" y="146"/>
    <p:text>Under feltet indkøbsaftaler vil der fremgår flere informationer en hidtil</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9-11-19T10:00:27.284" idx="9">
    <p:pos x="5760" y="162"/>
    <p:text>Log ind via KMD Rakat Chrome</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9-11-19T12:07:20.074" idx="10">
    <p:pos x="2373" y="2383"/>
    <p:text>Omvendt betalingspligt betyder, at sælger skal udstede en faktura uden moms.                  I stedet skal køber beregne erhvervelsesmoms, men har samtidig fradrag for et tilsvarende beløb som indgående moms, hvis køber efter de almindelige regler har fuldt momsfradrag. Hvis der er tale om telefoner eller computere, som medarbejderne også må bruge privat, er der kun delvist momsfradrag.</p:text>
    <p:extLst>
      <p:ext uri="{C676402C-5697-4E1C-873F-D02D1690AC5C}">
        <p15:threadingInfo xmlns:p15="http://schemas.microsoft.com/office/powerpoint/2012/main" timeZoneBias="-60"/>
      </p:ext>
    </p:extLst>
  </p:cm>
  <p:cm authorId="1" dt="2019-11-19T12:09:47.942" idx="11">
    <p:pos x="10" y="10"/>
    <p:text>https://www.bdo.dk/da-dk/nyheder/depechen-nyt-om-skat-og-moms/saadan-haandteres-omvendt-betalingspligt-i-bogholderiet</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0"/>
            <a:ext cx="4301543" cy="33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a-DK"/>
          </a:p>
        </p:txBody>
      </p:sp>
      <p:sp>
        <p:nvSpPr>
          <p:cNvPr id="5123" name="Rectangle 3"/>
          <p:cNvSpPr>
            <a:spLocks noGrp="1" noChangeArrowheads="1"/>
          </p:cNvSpPr>
          <p:nvPr>
            <p:ph type="dt" idx="1"/>
          </p:nvPr>
        </p:nvSpPr>
        <p:spPr bwMode="auto">
          <a:xfrm>
            <a:off x="5622799" y="0"/>
            <a:ext cx="4301543" cy="33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a-DK"/>
          </a:p>
        </p:txBody>
      </p:sp>
      <p:sp>
        <p:nvSpPr>
          <p:cNvPr id="5124"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92665" y="3228896"/>
            <a:ext cx="7941310" cy="305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t>Click to edit Master text styles</a:t>
            </a:r>
          </a:p>
          <a:p>
            <a:pPr lvl="1"/>
            <a:r>
              <a:rPr lang="da-DK"/>
              <a:t>Second level</a:t>
            </a:r>
          </a:p>
          <a:p>
            <a:pPr lvl="2"/>
            <a:r>
              <a:rPr lang="da-DK"/>
              <a:t>Third level</a:t>
            </a:r>
          </a:p>
          <a:p>
            <a:pPr lvl="3"/>
            <a:r>
              <a:rPr lang="da-DK"/>
              <a:t>Fourth level</a:t>
            </a:r>
          </a:p>
          <a:p>
            <a:pPr lvl="4"/>
            <a:r>
              <a:rPr lang="da-DK"/>
              <a:t>Fifth level</a:t>
            </a:r>
          </a:p>
        </p:txBody>
      </p:sp>
      <p:sp>
        <p:nvSpPr>
          <p:cNvPr id="5126" name="Rectangle 6"/>
          <p:cNvSpPr>
            <a:spLocks noGrp="1" noChangeArrowheads="1"/>
          </p:cNvSpPr>
          <p:nvPr>
            <p:ph type="ftr" sz="quarter" idx="4"/>
          </p:nvPr>
        </p:nvSpPr>
        <p:spPr bwMode="auto">
          <a:xfrm>
            <a:off x="1" y="6456611"/>
            <a:ext cx="4301543" cy="33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a-DK"/>
          </a:p>
        </p:txBody>
      </p:sp>
      <p:sp>
        <p:nvSpPr>
          <p:cNvPr id="5127" name="Rectangle 7"/>
          <p:cNvSpPr>
            <a:spLocks noGrp="1" noChangeArrowheads="1"/>
          </p:cNvSpPr>
          <p:nvPr>
            <p:ph type="sldNum" sz="quarter" idx="5"/>
          </p:nvPr>
        </p:nvSpPr>
        <p:spPr bwMode="auto">
          <a:xfrm>
            <a:off x="5622799" y="6456611"/>
            <a:ext cx="4301543" cy="33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775D998-57E5-48B9-8D5D-41860F536BB6}" type="slidenum">
              <a:rPr lang="da-DK"/>
              <a:pPr/>
              <a:t>‹nr.›</a:t>
            </a:fld>
            <a:endParaRPr lang="da-DK"/>
          </a:p>
        </p:txBody>
      </p:sp>
    </p:spTree>
    <p:extLst>
      <p:ext uri="{BB962C8B-B14F-4D97-AF65-F5344CB8AC3E}">
        <p14:creationId xmlns:p14="http://schemas.microsoft.com/office/powerpoint/2010/main" val="4920115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err="1">
                <a:latin typeface="Calibri"/>
                <a:cs typeface="Calibri"/>
              </a:rPr>
              <a:t>Transaktionsprincip</a:t>
            </a:r>
            <a:r>
              <a:rPr lang="en-US">
                <a:latin typeface="Calibri"/>
                <a:cs typeface="Calibri"/>
              </a:rPr>
              <a:t>: </a:t>
            </a:r>
            <a:endParaRPr lang="da-DK"/>
          </a:p>
          <a:p>
            <a:r>
              <a:rPr lang="en-US" err="1">
                <a:latin typeface="Calibri"/>
                <a:cs typeface="Calibri"/>
              </a:rPr>
              <a:t>Hvis</a:t>
            </a:r>
            <a:r>
              <a:rPr lang="en-US">
                <a:latin typeface="Calibri"/>
                <a:cs typeface="Calibri"/>
              </a:rPr>
              <a:t> en </a:t>
            </a:r>
            <a:r>
              <a:rPr lang="en-US" err="1">
                <a:latin typeface="Calibri"/>
                <a:cs typeface="Calibri"/>
              </a:rPr>
              <a:t>børnehave</a:t>
            </a:r>
            <a:r>
              <a:rPr lang="en-US">
                <a:latin typeface="Calibri"/>
                <a:cs typeface="Calibri"/>
              </a:rPr>
              <a:t> har </a:t>
            </a:r>
            <a:r>
              <a:rPr lang="en-US" err="1">
                <a:latin typeface="Calibri"/>
                <a:cs typeface="Calibri"/>
              </a:rPr>
              <a:t>købt</a:t>
            </a:r>
            <a:r>
              <a:rPr lang="en-US">
                <a:latin typeface="Calibri"/>
                <a:cs typeface="Calibri"/>
              </a:rPr>
              <a:t> en </a:t>
            </a:r>
            <a:r>
              <a:rPr lang="en-US" err="1">
                <a:latin typeface="Calibri"/>
                <a:cs typeface="Calibri"/>
              </a:rPr>
              <a:t>rutchebane</a:t>
            </a:r>
            <a:r>
              <a:rPr lang="en-US">
                <a:latin typeface="Calibri"/>
                <a:cs typeface="Calibri"/>
              </a:rPr>
              <a:t> </a:t>
            </a:r>
            <a:r>
              <a:rPr lang="en-US" err="1">
                <a:latin typeface="Calibri"/>
                <a:cs typeface="Calibri"/>
              </a:rPr>
              <a:t>i</a:t>
            </a:r>
            <a:r>
              <a:rPr lang="en-US">
                <a:latin typeface="Calibri"/>
                <a:cs typeface="Calibri"/>
              </a:rPr>
              <a:t> </a:t>
            </a:r>
            <a:r>
              <a:rPr lang="en-US" err="1">
                <a:latin typeface="Calibri"/>
                <a:cs typeface="Calibri"/>
              </a:rPr>
              <a:t>dec.</a:t>
            </a:r>
            <a:r>
              <a:rPr lang="en-US">
                <a:latin typeface="Calibri"/>
                <a:cs typeface="Calibri"/>
              </a:rPr>
              <a:t> 2018 men </a:t>
            </a:r>
            <a:r>
              <a:rPr lang="en-US" err="1">
                <a:latin typeface="Calibri"/>
                <a:cs typeface="Calibri"/>
              </a:rPr>
              <a:t>først</a:t>
            </a:r>
            <a:r>
              <a:rPr lang="en-US">
                <a:latin typeface="Calibri"/>
                <a:cs typeface="Calibri"/>
              </a:rPr>
              <a:t> </a:t>
            </a:r>
            <a:r>
              <a:rPr lang="en-US" err="1">
                <a:latin typeface="Calibri"/>
                <a:cs typeface="Calibri"/>
              </a:rPr>
              <a:t>får</a:t>
            </a:r>
            <a:r>
              <a:rPr lang="en-US">
                <a:latin typeface="Calibri"/>
                <a:cs typeface="Calibri"/>
              </a:rPr>
              <a:t> den leveret I 2019, </a:t>
            </a:r>
            <a:r>
              <a:rPr lang="en-US" err="1">
                <a:latin typeface="Calibri"/>
                <a:cs typeface="Calibri"/>
              </a:rPr>
              <a:t>så</a:t>
            </a:r>
            <a:r>
              <a:rPr lang="en-US">
                <a:latin typeface="Calibri"/>
                <a:cs typeface="Calibri"/>
              </a:rPr>
              <a:t> </a:t>
            </a:r>
            <a:r>
              <a:rPr lang="en-US" err="1">
                <a:latin typeface="Calibri"/>
                <a:cs typeface="Calibri"/>
              </a:rPr>
              <a:t>skal</a:t>
            </a:r>
            <a:r>
              <a:rPr lang="en-US">
                <a:latin typeface="Calibri"/>
                <a:cs typeface="Calibri"/>
              </a:rPr>
              <a:t> </a:t>
            </a:r>
            <a:r>
              <a:rPr lang="en-US" err="1">
                <a:latin typeface="Calibri"/>
                <a:cs typeface="Calibri"/>
              </a:rPr>
              <a:t>udgiften</a:t>
            </a:r>
            <a:r>
              <a:rPr lang="en-US">
                <a:latin typeface="Calibri"/>
                <a:cs typeface="Calibri"/>
              </a:rPr>
              <a:t> </a:t>
            </a:r>
            <a:r>
              <a:rPr lang="en-US" err="1">
                <a:latin typeface="Calibri"/>
                <a:cs typeface="Calibri"/>
              </a:rPr>
              <a:t>regnskabsføres</a:t>
            </a:r>
            <a:r>
              <a:rPr lang="en-US">
                <a:latin typeface="Calibri"/>
                <a:cs typeface="Calibri"/>
              </a:rPr>
              <a:t> I 2018.</a:t>
            </a:r>
          </a:p>
          <a:p>
            <a:r>
              <a:rPr lang="en-US" err="1">
                <a:latin typeface="Calibri"/>
                <a:cs typeface="Calibri"/>
              </a:rPr>
              <a:t>Forskel</a:t>
            </a:r>
            <a:r>
              <a:rPr lang="en-US">
                <a:latin typeface="Calibri"/>
                <a:cs typeface="Calibri"/>
              </a:rPr>
              <a:t> </a:t>
            </a:r>
            <a:r>
              <a:rPr lang="en-US" err="1">
                <a:latin typeface="Calibri"/>
                <a:cs typeface="Calibri"/>
              </a:rPr>
              <a:t>på</a:t>
            </a:r>
            <a:r>
              <a:rPr lang="en-US">
                <a:latin typeface="Calibri"/>
                <a:cs typeface="Calibri"/>
              </a:rPr>
              <a:t> </a:t>
            </a:r>
            <a:r>
              <a:rPr lang="en-US" err="1">
                <a:latin typeface="Calibri"/>
                <a:cs typeface="Calibri"/>
              </a:rPr>
              <a:t>regnskabføreingen</a:t>
            </a:r>
            <a:r>
              <a:rPr lang="en-US">
                <a:latin typeface="Calibri"/>
                <a:cs typeface="Calibri"/>
              </a:rPr>
              <a:t> </a:t>
            </a:r>
            <a:r>
              <a:rPr lang="en-US" err="1">
                <a:latin typeface="Calibri"/>
                <a:cs typeface="Calibri"/>
              </a:rPr>
              <a:t>og</a:t>
            </a:r>
            <a:r>
              <a:rPr lang="en-US">
                <a:latin typeface="Calibri"/>
                <a:cs typeface="Calibri"/>
              </a:rPr>
              <a:t> den </a:t>
            </a:r>
            <a:r>
              <a:rPr lang="en-US" err="1">
                <a:latin typeface="Calibri"/>
                <a:cs typeface="Calibri"/>
              </a:rPr>
              <a:t>bogholderimæssige</a:t>
            </a:r>
            <a:r>
              <a:rPr lang="en-US">
                <a:latin typeface="Calibri"/>
                <a:cs typeface="Calibri"/>
              </a:rPr>
              <a:t> </a:t>
            </a:r>
            <a:r>
              <a:rPr lang="en-US" err="1">
                <a:latin typeface="Calibri"/>
                <a:cs typeface="Calibri"/>
              </a:rPr>
              <a:t>proces</a:t>
            </a:r>
          </a:p>
        </p:txBody>
      </p:sp>
      <p:sp>
        <p:nvSpPr>
          <p:cNvPr id="4" name="Pladsholder til slidenummer 3"/>
          <p:cNvSpPr>
            <a:spLocks noGrp="1"/>
          </p:cNvSpPr>
          <p:nvPr>
            <p:ph type="sldNum" sz="quarter" idx="5"/>
          </p:nvPr>
        </p:nvSpPr>
        <p:spPr/>
        <p:txBody>
          <a:bodyPr/>
          <a:lstStyle/>
          <a:p>
            <a:fld id="{3775D998-57E5-48B9-8D5D-41860F536BB6}" type="slidenum">
              <a:rPr lang="da-DK"/>
              <a:pPr/>
              <a:t>12</a:t>
            </a:fld>
            <a:endParaRPr lang="da-DK"/>
          </a:p>
        </p:txBody>
      </p:sp>
    </p:spTree>
    <p:extLst>
      <p:ext uri="{BB962C8B-B14F-4D97-AF65-F5344CB8AC3E}">
        <p14:creationId xmlns:p14="http://schemas.microsoft.com/office/powerpoint/2010/main" val="2136804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sp>
        <p:nvSpPr>
          <p:cNvPr id="8" name="Rektangel 7"/>
          <p:cNvSpPr/>
          <p:nvPr userDrawn="1"/>
        </p:nvSpPr>
        <p:spPr>
          <a:xfrm>
            <a:off x="0" y="0"/>
            <a:ext cx="9144000" cy="22048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pic>
        <p:nvPicPr>
          <p:cNvPr id="2" name="Billede 1"/>
          <p:cNvPicPr>
            <a:picLocks noChangeAspect="1"/>
          </p:cNvPicPr>
          <p:nvPr userDrawn="1"/>
        </p:nvPicPr>
        <p:blipFill rotWithShape="1">
          <a:blip r:embed="rId2">
            <a:extLst>
              <a:ext uri="{28A0092B-C50C-407E-A947-70E740481C1C}">
                <a14:useLocalDpi xmlns:a14="http://schemas.microsoft.com/office/drawing/2010/main" val="0"/>
              </a:ext>
            </a:extLst>
          </a:blip>
          <a:srcRect l="1" r="196" b="28114"/>
          <a:stretch/>
        </p:blipFill>
        <p:spPr>
          <a:xfrm>
            <a:off x="0" y="50334"/>
            <a:ext cx="9144000" cy="2209204"/>
          </a:xfrm>
          <a:prstGeom prst="rect">
            <a:avLst/>
          </a:prstGeom>
        </p:spPr>
      </p:pic>
      <p:sp>
        <p:nvSpPr>
          <p:cNvPr id="3075" name="Rectangle 3"/>
          <p:cNvSpPr>
            <a:spLocks noGrp="1" noChangeArrowheads="1"/>
          </p:cNvSpPr>
          <p:nvPr>
            <p:ph type="ctrTitle" hasCustomPrompt="1"/>
          </p:nvPr>
        </p:nvSpPr>
        <p:spPr>
          <a:xfrm>
            <a:off x="788304" y="1908000"/>
            <a:ext cx="7589610" cy="1618714"/>
          </a:xfrm>
        </p:spPr>
        <p:txBody>
          <a:bodyPr anchor="b" anchorCtr="0"/>
          <a:lstStyle>
            <a:lvl1pPr>
              <a:lnSpc>
                <a:spcPct val="83000"/>
              </a:lnSpc>
              <a:defRPr sz="6000" baseline="0">
                <a:solidFill>
                  <a:srgbClr val="7F7F7F"/>
                </a:solidFill>
              </a:defRPr>
            </a:lvl1pPr>
          </a:lstStyle>
          <a:p>
            <a:pPr lvl="0"/>
            <a:r>
              <a:rPr lang="da-DK" noProof="0" dirty="0"/>
              <a:t>Klik, og tilføj titel</a:t>
            </a:r>
          </a:p>
        </p:txBody>
      </p:sp>
      <p:sp>
        <p:nvSpPr>
          <p:cNvPr id="11" name="Subtitle 2"/>
          <p:cNvSpPr>
            <a:spLocks noGrp="1"/>
          </p:cNvSpPr>
          <p:nvPr>
            <p:ph type="subTitle" idx="1" hasCustomPrompt="1"/>
          </p:nvPr>
        </p:nvSpPr>
        <p:spPr>
          <a:xfrm>
            <a:off x="850184" y="3814166"/>
            <a:ext cx="7439598" cy="1752600"/>
          </a:xfrm>
          <a:prstGeom prst="rect">
            <a:avLst/>
          </a:prstGeom>
        </p:spPr>
        <p:txBody>
          <a:bodyPr/>
          <a:lstStyle>
            <a:lvl1pPr marL="0" indent="0" algn="l">
              <a:buNone/>
              <a:defRPr sz="2000" i="1">
                <a:solidFill>
                  <a:srgbClr val="7F7F7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a-DK" noProof="0" dirty="0"/>
              <a:t>Klik, og tilføj underoverskrift</a:t>
            </a:r>
          </a:p>
        </p:txBody>
      </p:sp>
      <p:sp>
        <p:nvSpPr>
          <p:cNvPr id="5" name="Pladsholder til dato 4"/>
          <p:cNvSpPr>
            <a:spLocks noGrp="1"/>
          </p:cNvSpPr>
          <p:nvPr>
            <p:ph type="dt" sz="half" idx="10"/>
          </p:nvPr>
        </p:nvSpPr>
        <p:spPr/>
        <p:txBody>
          <a:bodyPr/>
          <a:lstStyle/>
          <a:p>
            <a:fld id="{2B6FB093-4C7A-41E5-A57E-6F5B63C48190}" type="datetime2">
              <a:rPr lang="da-DK" smtClean="0"/>
              <a:t>6. december 2019</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9" name="Pladsholder til diasnummer 8"/>
          <p:cNvSpPr>
            <a:spLocks noGrp="1"/>
          </p:cNvSpPr>
          <p:nvPr>
            <p:ph type="sldNum" sz="quarter" idx="12"/>
          </p:nvPr>
        </p:nvSpPr>
        <p:spPr/>
        <p:txBody>
          <a:bodyPr/>
          <a:lstStyle/>
          <a:p>
            <a:fld id="{B6C57A29-F2F5-41C9-9D61-59DDDBBF376E}" type="slidenum">
              <a:rPr lang="da-DK" smtClean="0"/>
              <a:pPr/>
              <a:t>‹nr.›</a:t>
            </a:fld>
            <a:endParaRPr lang="da-DK"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dho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3237" y="584201"/>
            <a:ext cx="8137525" cy="5653112"/>
          </a:xfrm>
        </p:spPr>
        <p:txBody>
          <a:body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4" name="Date Placeholder 3"/>
          <p:cNvSpPr>
            <a:spLocks noGrp="1"/>
          </p:cNvSpPr>
          <p:nvPr>
            <p:ph type="dt" sz="half" idx="10"/>
          </p:nvPr>
        </p:nvSpPr>
        <p:spPr/>
        <p:txBody>
          <a:bodyPr/>
          <a:lstStyle>
            <a:lvl1pPr>
              <a:defRPr/>
            </a:lvl1pPr>
          </a:lstStyle>
          <a:p>
            <a:fld id="{87EA80C9-AB61-4BCC-9DCA-1C0F69738D36}" type="datetime2">
              <a:rPr lang="da-DK" noProof="0" smtClean="0"/>
              <a:t>6. december 2019</a:t>
            </a:fld>
            <a:endParaRPr lang="da-DK" noProof="0"/>
          </a:p>
        </p:txBody>
      </p:sp>
      <p:sp>
        <p:nvSpPr>
          <p:cNvPr id="5" name="Footer Placeholder 4"/>
          <p:cNvSpPr>
            <a:spLocks noGrp="1"/>
          </p:cNvSpPr>
          <p:nvPr>
            <p:ph type="ftr" sz="quarter" idx="11"/>
          </p:nvPr>
        </p:nvSpPr>
        <p:spPr/>
        <p:txBody>
          <a:bodyPr/>
          <a:lstStyle>
            <a:lvl1pPr>
              <a:defRPr/>
            </a:lvl1pPr>
          </a:lstStyle>
          <a:p>
            <a:endParaRPr lang="da-DK" noProof="0"/>
          </a:p>
        </p:txBody>
      </p:sp>
      <p:sp>
        <p:nvSpPr>
          <p:cNvPr id="6" name="Slide Number Placeholder 5"/>
          <p:cNvSpPr>
            <a:spLocks noGrp="1"/>
          </p:cNvSpPr>
          <p:nvPr>
            <p:ph type="sldNum" sz="quarter" idx="12"/>
          </p:nvPr>
        </p:nvSpPr>
        <p:spPr/>
        <p:txBody>
          <a:bodyPr/>
          <a:lstStyle>
            <a:lvl1pPr>
              <a:defRPr/>
            </a:lvl1pPr>
          </a:lstStyle>
          <a:p>
            <a:fld id="{63F35900-392D-46F4-8341-366E91CBDAA0}" type="slidenum">
              <a:rPr lang="da-DK" noProof="0"/>
              <a:pPr/>
              <a:t>‹nr.›</a:t>
            </a:fld>
            <a:endParaRPr lang="da-DK" noProof="0"/>
          </a:p>
        </p:txBody>
      </p:sp>
    </p:spTree>
    <p:extLst>
      <p:ext uri="{BB962C8B-B14F-4D97-AF65-F5344CB8AC3E}">
        <p14:creationId xmlns:p14="http://schemas.microsoft.com/office/powerpoint/2010/main" val="3826820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Skilleblad">
    <p:spTree>
      <p:nvGrpSpPr>
        <p:cNvPr id="1" name=""/>
        <p:cNvGrpSpPr/>
        <p:nvPr/>
      </p:nvGrpSpPr>
      <p:grpSpPr>
        <a:xfrm>
          <a:off x="0" y="0"/>
          <a:ext cx="0" cy="0"/>
          <a:chOff x="0" y="0"/>
          <a:chExt cx="0" cy="0"/>
        </a:xfrm>
      </p:grpSpPr>
      <p:sp>
        <p:nvSpPr>
          <p:cNvPr id="8" name="Rektangel 7"/>
          <p:cNvSpPr/>
          <p:nvPr userDrawn="1"/>
        </p:nvSpPr>
        <p:spPr>
          <a:xfrm>
            <a:off x="0" y="0"/>
            <a:ext cx="9144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pic>
        <p:nvPicPr>
          <p:cNvPr id="13" name="Billede 12"/>
          <p:cNvPicPr>
            <a:picLocks noChangeAspect="1"/>
          </p:cNvPicPr>
          <p:nvPr userDrawn="1"/>
        </p:nvPicPr>
        <p:blipFill rotWithShape="1">
          <a:blip r:embed="rId2">
            <a:extLst>
              <a:ext uri="{28A0092B-C50C-407E-A947-70E740481C1C}">
                <a14:useLocalDpi xmlns:a14="http://schemas.microsoft.com/office/drawing/2010/main" val="0"/>
              </a:ext>
            </a:extLst>
          </a:blip>
          <a:srcRect l="1" r="196" b="7916"/>
          <a:stretch/>
        </p:blipFill>
        <p:spPr>
          <a:xfrm>
            <a:off x="0" y="4028084"/>
            <a:ext cx="9144000" cy="2829916"/>
          </a:xfrm>
          <a:prstGeom prst="rect">
            <a:avLst/>
          </a:prstGeom>
        </p:spPr>
      </p:pic>
      <p:sp>
        <p:nvSpPr>
          <p:cNvPr id="2" name="Title 1"/>
          <p:cNvSpPr>
            <a:spLocks noGrp="1"/>
          </p:cNvSpPr>
          <p:nvPr>
            <p:ph type="ctrTitle" hasCustomPrompt="1"/>
          </p:nvPr>
        </p:nvSpPr>
        <p:spPr>
          <a:xfrm>
            <a:off x="449975" y="584200"/>
            <a:ext cx="8202991" cy="2519931"/>
          </a:xfrm>
        </p:spPr>
        <p:txBody>
          <a:bodyPr anchor="b" anchorCtr="0"/>
          <a:lstStyle>
            <a:lvl1pPr>
              <a:defRPr sz="6000">
                <a:solidFill>
                  <a:schemeClr val="bg1"/>
                </a:solidFill>
              </a:defRPr>
            </a:lvl1pPr>
          </a:lstStyle>
          <a:p>
            <a:r>
              <a:rPr lang="da-DK" noProof="0" dirty="0"/>
              <a:t>Klik, og tilføj titel</a:t>
            </a:r>
          </a:p>
        </p:txBody>
      </p:sp>
      <p:sp>
        <p:nvSpPr>
          <p:cNvPr id="3" name="Subtitle 2"/>
          <p:cNvSpPr>
            <a:spLocks noGrp="1"/>
          </p:cNvSpPr>
          <p:nvPr>
            <p:ph type="subTitle" idx="1" hasCustomPrompt="1"/>
          </p:nvPr>
        </p:nvSpPr>
        <p:spPr>
          <a:xfrm>
            <a:off x="503237" y="3360904"/>
            <a:ext cx="8137525" cy="703096"/>
          </a:xfrm>
        </p:spPr>
        <p:txBody>
          <a:bodyPr/>
          <a:lstStyle>
            <a:lvl1pPr marL="0" indent="0" algn="l">
              <a:buNone/>
              <a:defRPr sz="2000" i="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a-DK" noProof="0" dirty="0"/>
              <a:t>Klik, og tilføj underoverskrift</a:t>
            </a:r>
          </a:p>
        </p:txBody>
      </p:sp>
      <p:sp>
        <p:nvSpPr>
          <p:cNvPr id="4" name="Date Placeholder 3"/>
          <p:cNvSpPr>
            <a:spLocks noGrp="1"/>
          </p:cNvSpPr>
          <p:nvPr>
            <p:ph type="dt" sz="half" idx="10"/>
          </p:nvPr>
        </p:nvSpPr>
        <p:spPr/>
        <p:txBody>
          <a:bodyPr/>
          <a:lstStyle>
            <a:lvl1pPr>
              <a:defRPr>
                <a:solidFill>
                  <a:schemeClr val="bg1"/>
                </a:solidFill>
              </a:defRPr>
            </a:lvl1pPr>
          </a:lstStyle>
          <a:p>
            <a:fld id="{0DB171ED-8BCB-4940-B857-43E5DE4A7CA0}" type="datetime2">
              <a:rPr lang="da-DK" noProof="0" smtClean="0"/>
              <a:t>6. december 2019</a:t>
            </a:fld>
            <a:endParaRPr lang="da-DK" noProof="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da-DK" noProof="0"/>
          </a:p>
        </p:txBody>
      </p:sp>
      <p:sp>
        <p:nvSpPr>
          <p:cNvPr id="6" name="Slide Number Placeholder 5"/>
          <p:cNvSpPr>
            <a:spLocks noGrp="1"/>
          </p:cNvSpPr>
          <p:nvPr>
            <p:ph type="sldNum" sz="quarter" idx="12"/>
          </p:nvPr>
        </p:nvSpPr>
        <p:spPr/>
        <p:txBody>
          <a:bodyPr/>
          <a:lstStyle>
            <a:lvl1pPr>
              <a:defRPr/>
            </a:lvl1pPr>
          </a:lstStyle>
          <a:p>
            <a:fld id="{135CA7DE-EF32-49F9-A743-135778064C71}" type="slidenum">
              <a:rPr lang="da-DK" noProof="0"/>
              <a:pPr/>
              <a:t>‹nr.›</a:t>
            </a:fld>
            <a:endParaRPr lang="da-DK" noProof="0"/>
          </a:p>
        </p:txBody>
      </p:sp>
      <p:pic>
        <p:nvPicPr>
          <p:cNvPr id="10" name="Billed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3035" y="6382131"/>
            <a:ext cx="1459770" cy="287646"/>
          </a:xfrm>
          <a:prstGeom prst="rect">
            <a:avLst/>
          </a:prstGeom>
        </p:spPr>
      </p:pic>
      <p:pic>
        <p:nvPicPr>
          <p:cNvPr id="11" name="Billed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21579" y="6300230"/>
            <a:ext cx="662774" cy="450983"/>
          </a:xfrm>
          <a:prstGeom prst="rect">
            <a:avLst/>
          </a:prstGeom>
        </p:spPr>
      </p:pic>
    </p:spTree>
    <p:extLst>
      <p:ext uri="{BB962C8B-B14F-4D97-AF65-F5344CB8AC3E}">
        <p14:creationId xmlns:p14="http://schemas.microsoft.com/office/powerpoint/2010/main" val="4057191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Kun overskri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endParaRPr lang="da-DK" noProof="0" dirty="0"/>
          </a:p>
        </p:txBody>
      </p:sp>
      <p:sp>
        <p:nvSpPr>
          <p:cNvPr id="3" name="Date Placeholder 2"/>
          <p:cNvSpPr>
            <a:spLocks noGrp="1"/>
          </p:cNvSpPr>
          <p:nvPr>
            <p:ph type="dt" sz="half" idx="10"/>
          </p:nvPr>
        </p:nvSpPr>
        <p:spPr/>
        <p:txBody>
          <a:bodyPr/>
          <a:lstStyle>
            <a:lvl1pPr>
              <a:defRPr/>
            </a:lvl1pPr>
          </a:lstStyle>
          <a:p>
            <a:fld id="{91689B95-AA4E-4DF1-AA29-55559E12F00B}" type="datetime2">
              <a:rPr lang="da-DK" noProof="0" smtClean="0"/>
              <a:t>6. december 2019</a:t>
            </a:fld>
            <a:endParaRPr lang="da-DK" noProof="0"/>
          </a:p>
        </p:txBody>
      </p:sp>
      <p:sp>
        <p:nvSpPr>
          <p:cNvPr id="4" name="Footer Placeholder 3"/>
          <p:cNvSpPr>
            <a:spLocks noGrp="1"/>
          </p:cNvSpPr>
          <p:nvPr>
            <p:ph type="ftr" sz="quarter" idx="11"/>
          </p:nvPr>
        </p:nvSpPr>
        <p:spPr/>
        <p:txBody>
          <a:bodyPr/>
          <a:lstStyle>
            <a:lvl1pPr>
              <a:defRPr/>
            </a:lvl1pPr>
          </a:lstStyle>
          <a:p>
            <a:endParaRPr lang="da-DK" noProof="0"/>
          </a:p>
        </p:txBody>
      </p:sp>
      <p:sp>
        <p:nvSpPr>
          <p:cNvPr id="5" name="Slide Number Placeholder 4"/>
          <p:cNvSpPr>
            <a:spLocks noGrp="1"/>
          </p:cNvSpPr>
          <p:nvPr>
            <p:ph type="sldNum" sz="quarter" idx="12"/>
          </p:nvPr>
        </p:nvSpPr>
        <p:spPr/>
        <p:txBody>
          <a:bodyPr/>
          <a:lstStyle>
            <a:lvl1pPr>
              <a:defRPr/>
            </a:lvl1pPr>
          </a:lstStyle>
          <a:p>
            <a:fld id="{6346643C-3FBF-4A6C-AE6E-30C03FEB2E00}" type="slidenum">
              <a:rPr lang="da-DK" noProof="0"/>
              <a:pPr/>
              <a:t>‹nr.›</a:t>
            </a:fld>
            <a:endParaRPr lang="da-DK" noProof="0"/>
          </a:p>
        </p:txBody>
      </p:sp>
    </p:spTree>
    <p:extLst>
      <p:ext uri="{BB962C8B-B14F-4D97-AF65-F5344CB8AC3E}">
        <p14:creationId xmlns:p14="http://schemas.microsoft.com/office/powerpoint/2010/main" val="2194160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42BC628-7E98-4181-B7F6-D7186D959EAD}" type="datetime2">
              <a:rPr lang="da-DK" smtClean="0"/>
              <a:t>6. december 2019</a:t>
            </a:fld>
            <a:endParaRPr lang="da-DK"/>
          </a:p>
        </p:txBody>
      </p:sp>
      <p:sp>
        <p:nvSpPr>
          <p:cNvPr id="3" name="Footer Placeholder 2"/>
          <p:cNvSpPr>
            <a:spLocks noGrp="1"/>
          </p:cNvSpPr>
          <p:nvPr>
            <p:ph type="ftr" sz="quarter" idx="11"/>
          </p:nvPr>
        </p:nvSpPr>
        <p:spPr/>
        <p:txBody>
          <a:bodyPr/>
          <a:lstStyle>
            <a:lvl1pPr>
              <a:defRPr/>
            </a:lvl1pPr>
          </a:lstStyle>
          <a:p>
            <a:endParaRPr lang="da-DK"/>
          </a:p>
        </p:txBody>
      </p:sp>
      <p:sp>
        <p:nvSpPr>
          <p:cNvPr id="4" name="Slide Number Placeholder 3"/>
          <p:cNvSpPr>
            <a:spLocks noGrp="1"/>
          </p:cNvSpPr>
          <p:nvPr>
            <p:ph type="sldNum" sz="quarter" idx="12"/>
          </p:nvPr>
        </p:nvSpPr>
        <p:spPr/>
        <p:txBody>
          <a:bodyPr/>
          <a:lstStyle>
            <a:lvl1pPr>
              <a:defRPr/>
            </a:lvl1pPr>
          </a:lstStyle>
          <a:p>
            <a:fld id="{27F77152-ABBE-41DA-A982-CA0A10BA369D}" type="slidenum">
              <a:rPr lang="da-DK"/>
              <a:pPr/>
              <a:t>‹nr.›</a:t>
            </a:fld>
            <a:endParaRPr lang="da-DK"/>
          </a:p>
        </p:txBody>
      </p:sp>
    </p:spTree>
    <p:extLst>
      <p:ext uri="{BB962C8B-B14F-4D97-AF65-F5344CB8AC3E}">
        <p14:creationId xmlns:p14="http://schemas.microsoft.com/office/powerpoint/2010/main" val="3026004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el og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045BE3-27F3-4054-8B82-A0B53B826527}"/>
              </a:ext>
            </a:extLst>
          </p:cNvPr>
          <p:cNvSpPr>
            <a:spLocks noGrp="1"/>
          </p:cNvSpPr>
          <p:nvPr>
            <p:ph type="title"/>
          </p:nvPr>
        </p:nvSpPr>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AA3ACE0-D7E0-4050-BCEE-E92D102A7EAE}"/>
              </a:ext>
            </a:extLst>
          </p:cNvPr>
          <p:cNvSpPr>
            <a:spLocks noGrp="1"/>
          </p:cNvSpPr>
          <p:nvPr>
            <p:ph type="body"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616456F-4FB2-42D3-A91B-B3BBC7CCB2EA}"/>
              </a:ext>
            </a:extLst>
          </p:cNvPr>
          <p:cNvSpPr>
            <a:spLocks noGrp="1"/>
          </p:cNvSpPr>
          <p:nvPr>
            <p:ph type="dt" sz="half" idx="10"/>
          </p:nvPr>
        </p:nvSpPr>
        <p:spPr/>
        <p:txBody>
          <a:bodyPr/>
          <a:lstStyle/>
          <a:p>
            <a:fld id="{28EA3DC6-13F0-4144-A6F8-617843209E02}" type="datetime2">
              <a:rPr lang="da-DK" smtClean="0"/>
              <a:t>6. december 2019</a:t>
            </a:fld>
            <a:endParaRPr lang="da-DK" dirty="0"/>
          </a:p>
        </p:txBody>
      </p:sp>
      <p:sp>
        <p:nvSpPr>
          <p:cNvPr id="5" name="Pladsholder til sidefod 4">
            <a:extLst>
              <a:ext uri="{FF2B5EF4-FFF2-40B4-BE49-F238E27FC236}">
                <a16:creationId xmlns:a16="http://schemas.microsoft.com/office/drawing/2014/main" id="{3A199941-3DDB-4EF0-BE97-CBF85EBACF07}"/>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AF8C1D42-2186-4D99-BFEB-10E91EA8E5EF}"/>
              </a:ext>
            </a:extLst>
          </p:cNvPr>
          <p:cNvSpPr>
            <a:spLocks noGrp="1"/>
          </p:cNvSpPr>
          <p:nvPr>
            <p:ph type="sldNum" sz="quarter" idx="12"/>
          </p:nvPr>
        </p:nvSpPr>
        <p:spPr/>
        <p:txBody>
          <a:bodyPr/>
          <a:lstStyle/>
          <a:p>
            <a:fld id="{B6C57A29-F2F5-41C9-9D61-59DDDBBF376E}" type="slidenum">
              <a:rPr lang="da-DK" smtClean="0"/>
              <a:pPr/>
              <a:t>‹nr.›</a:t>
            </a:fld>
            <a:endParaRPr lang="da-DK" dirty="0"/>
          </a:p>
        </p:txBody>
      </p:sp>
    </p:spTree>
    <p:extLst>
      <p:ext uri="{BB962C8B-B14F-4D97-AF65-F5344CB8AC3E}">
        <p14:creationId xmlns:p14="http://schemas.microsoft.com/office/powerpoint/2010/main" val="829052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verskrift og ind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endParaRPr lang="da-DK" noProof="0" dirty="0"/>
          </a:p>
        </p:txBody>
      </p:sp>
      <p:sp>
        <p:nvSpPr>
          <p:cNvPr id="3" name="Content Placeholder 2"/>
          <p:cNvSpPr>
            <a:spLocks noGrp="1"/>
          </p:cNvSpPr>
          <p:nvPr>
            <p:ph idx="1"/>
          </p:nvPr>
        </p:nvSpPr>
        <p:spPr/>
        <p:txBody>
          <a:body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4" name="Date Placeholder 3"/>
          <p:cNvSpPr>
            <a:spLocks noGrp="1"/>
          </p:cNvSpPr>
          <p:nvPr>
            <p:ph type="dt" sz="half" idx="10"/>
          </p:nvPr>
        </p:nvSpPr>
        <p:spPr/>
        <p:txBody>
          <a:bodyPr/>
          <a:lstStyle>
            <a:lvl1pPr>
              <a:defRPr/>
            </a:lvl1pPr>
          </a:lstStyle>
          <a:p>
            <a:fld id="{0C8BFBFF-580A-41C9-B117-B1679B63DD3E}" type="datetime2">
              <a:rPr lang="da-DK" noProof="0" smtClean="0"/>
              <a:t>6. december 2019</a:t>
            </a:fld>
            <a:endParaRPr lang="da-DK" noProof="0"/>
          </a:p>
        </p:txBody>
      </p:sp>
      <p:sp>
        <p:nvSpPr>
          <p:cNvPr id="5" name="Footer Placeholder 4"/>
          <p:cNvSpPr>
            <a:spLocks noGrp="1"/>
          </p:cNvSpPr>
          <p:nvPr>
            <p:ph type="ftr" sz="quarter" idx="11"/>
          </p:nvPr>
        </p:nvSpPr>
        <p:spPr/>
        <p:txBody>
          <a:bodyPr/>
          <a:lstStyle>
            <a:lvl1pPr>
              <a:defRPr/>
            </a:lvl1pPr>
          </a:lstStyle>
          <a:p>
            <a:endParaRPr lang="da-DK" noProof="0"/>
          </a:p>
        </p:txBody>
      </p:sp>
      <p:sp>
        <p:nvSpPr>
          <p:cNvPr id="6" name="Slide Number Placeholder 5"/>
          <p:cNvSpPr>
            <a:spLocks noGrp="1"/>
          </p:cNvSpPr>
          <p:nvPr>
            <p:ph type="sldNum" sz="quarter" idx="12"/>
          </p:nvPr>
        </p:nvSpPr>
        <p:spPr/>
        <p:txBody>
          <a:bodyPr/>
          <a:lstStyle>
            <a:lvl1pPr>
              <a:defRPr/>
            </a:lvl1pPr>
          </a:lstStyle>
          <a:p>
            <a:fld id="{63F35900-392D-46F4-8341-366E91CBDAA0}" type="slidenum">
              <a:rPr lang="da-DK" noProof="0"/>
              <a:pPr/>
              <a:t>‹nr.›</a:t>
            </a:fld>
            <a:endParaRPr lang="da-DK" noProof="0"/>
          </a:p>
        </p:txBody>
      </p:sp>
    </p:spTree>
    <p:extLst>
      <p:ext uri="{BB962C8B-B14F-4D97-AF65-F5344CB8AC3E}">
        <p14:creationId xmlns:p14="http://schemas.microsoft.com/office/powerpoint/2010/main" val="2208594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Overskrift og to ind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p>
        </p:txBody>
      </p:sp>
      <p:sp>
        <p:nvSpPr>
          <p:cNvPr id="3" name="Content Placeholder 2"/>
          <p:cNvSpPr>
            <a:spLocks noGrp="1"/>
          </p:cNvSpPr>
          <p:nvPr>
            <p:ph sz="half" idx="1"/>
          </p:nvPr>
        </p:nvSpPr>
        <p:spPr>
          <a:xfrm>
            <a:off x="503238" y="1700213"/>
            <a:ext cx="3975100" cy="453707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4" name="Content Placeholder 3"/>
          <p:cNvSpPr>
            <a:spLocks noGrp="1"/>
          </p:cNvSpPr>
          <p:nvPr>
            <p:ph sz="half" idx="2"/>
          </p:nvPr>
        </p:nvSpPr>
        <p:spPr>
          <a:xfrm>
            <a:off x="4665663" y="1700213"/>
            <a:ext cx="3975100" cy="453707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5" name="Date Placeholder 4"/>
          <p:cNvSpPr>
            <a:spLocks noGrp="1"/>
          </p:cNvSpPr>
          <p:nvPr>
            <p:ph type="dt" sz="half" idx="10"/>
          </p:nvPr>
        </p:nvSpPr>
        <p:spPr/>
        <p:txBody>
          <a:bodyPr/>
          <a:lstStyle>
            <a:lvl1pPr>
              <a:defRPr/>
            </a:lvl1pPr>
          </a:lstStyle>
          <a:p>
            <a:fld id="{62E6C74A-AB6E-43D7-A457-D228D8A9CA10}" type="datetime2">
              <a:rPr lang="da-DK" noProof="0" smtClean="0"/>
              <a:t>6. december 2019</a:t>
            </a:fld>
            <a:endParaRPr lang="da-DK" noProof="0"/>
          </a:p>
        </p:txBody>
      </p:sp>
      <p:sp>
        <p:nvSpPr>
          <p:cNvPr id="6" name="Footer Placeholder 5"/>
          <p:cNvSpPr>
            <a:spLocks noGrp="1"/>
          </p:cNvSpPr>
          <p:nvPr>
            <p:ph type="ftr" sz="quarter" idx="11"/>
          </p:nvPr>
        </p:nvSpPr>
        <p:spPr/>
        <p:txBody>
          <a:bodyPr/>
          <a:lstStyle>
            <a:lvl1pPr>
              <a:defRPr/>
            </a:lvl1pPr>
          </a:lstStyle>
          <a:p>
            <a:endParaRPr lang="da-DK" noProof="0"/>
          </a:p>
        </p:txBody>
      </p:sp>
      <p:sp>
        <p:nvSpPr>
          <p:cNvPr id="7" name="Slide Number Placeholder 6"/>
          <p:cNvSpPr>
            <a:spLocks noGrp="1"/>
          </p:cNvSpPr>
          <p:nvPr>
            <p:ph type="sldNum" sz="quarter" idx="12"/>
          </p:nvPr>
        </p:nvSpPr>
        <p:spPr/>
        <p:txBody>
          <a:bodyPr/>
          <a:lstStyle>
            <a:lvl1pPr>
              <a:defRPr/>
            </a:lvl1pPr>
          </a:lstStyle>
          <a:p>
            <a:fld id="{11CFF931-D198-4569-94B6-C4CEBA5B3359}" type="slidenum">
              <a:rPr lang="da-DK" noProof="0"/>
              <a:pPr/>
              <a:t>‹nr.›</a:t>
            </a:fld>
            <a:endParaRPr lang="da-DK" noProof="0"/>
          </a:p>
        </p:txBody>
      </p:sp>
    </p:spTree>
    <p:extLst>
      <p:ext uri="{BB962C8B-B14F-4D97-AF65-F5344CB8AC3E}">
        <p14:creationId xmlns:p14="http://schemas.microsoft.com/office/powerpoint/2010/main" val="2016164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skrift og tre ind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p>
        </p:txBody>
      </p:sp>
      <p:sp>
        <p:nvSpPr>
          <p:cNvPr id="3" name="Content Placeholder 2"/>
          <p:cNvSpPr>
            <a:spLocks noGrp="1"/>
          </p:cNvSpPr>
          <p:nvPr>
            <p:ph sz="half" idx="1"/>
          </p:nvPr>
        </p:nvSpPr>
        <p:spPr>
          <a:xfrm>
            <a:off x="503238" y="1700213"/>
            <a:ext cx="3975099" cy="453707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4" name="Content Placeholder 3"/>
          <p:cNvSpPr>
            <a:spLocks noGrp="1"/>
          </p:cNvSpPr>
          <p:nvPr>
            <p:ph sz="half" idx="2"/>
          </p:nvPr>
        </p:nvSpPr>
        <p:spPr>
          <a:xfrm>
            <a:off x="4665663" y="1700213"/>
            <a:ext cx="3975100" cy="217487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5" name="Date Placeholder 4"/>
          <p:cNvSpPr>
            <a:spLocks noGrp="1"/>
          </p:cNvSpPr>
          <p:nvPr>
            <p:ph type="dt" sz="half" idx="10"/>
          </p:nvPr>
        </p:nvSpPr>
        <p:spPr/>
        <p:txBody>
          <a:bodyPr/>
          <a:lstStyle>
            <a:lvl1pPr>
              <a:defRPr/>
            </a:lvl1pPr>
          </a:lstStyle>
          <a:p>
            <a:fld id="{41CE4D18-C2C4-4287-9529-709D7242B76E}" type="datetime2">
              <a:rPr lang="da-DK" noProof="0" smtClean="0"/>
              <a:t>6. december 2019</a:t>
            </a:fld>
            <a:endParaRPr lang="da-DK" noProof="0"/>
          </a:p>
        </p:txBody>
      </p:sp>
      <p:sp>
        <p:nvSpPr>
          <p:cNvPr id="6" name="Footer Placeholder 5"/>
          <p:cNvSpPr>
            <a:spLocks noGrp="1"/>
          </p:cNvSpPr>
          <p:nvPr>
            <p:ph type="ftr" sz="quarter" idx="11"/>
          </p:nvPr>
        </p:nvSpPr>
        <p:spPr/>
        <p:txBody>
          <a:bodyPr/>
          <a:lstStyle>
            <a:lvl1pPr>
              <a:defRPr/>
            </a:lvl1pPr>
          </a:lstStyle>
          <a:p>
            <a:endParaRPr lang="da-DK" noProof="0"/>
          </a:p>
        </p:txBody>
      </p:sp>
      <p:sp>
        <p:nvSpPr>
          <p:cNvPr id="7" name="Slide Number Placeholder 6"/>
          <p:cNvSpPr>
            <a:spLocks noGrp="1"/>
          </p:cNvSpPr>
          <p:nvPr>
            <p:ph type="sldNum" sz="quarter" idx="12"/>
          </p:nvPr>
        </p:nvSpPr>
        <p:spPr/>
        <p:txBody>
          <a:bodyPr/>
          <a:lstStyle>
            <a:lvl1pPr>
              <a:defRPr/>
            </a:lvl1pPr>
          </a:lstStyle>
          <a:p>
            <a:fld id="{11CFF931-D198-4569-94B6-C4CEBA5B3359}" type="slidenum">
              <a:rPr lang="da-DK" noProof="0"/>
              <a:pPr/>
              <a:t>‹nr.›</a:t>
            </a:fld>
            <a:endParaRPr lang="da-DK" noProof="0"/>
          </a:p>
        </p:txBody>
      </p:sp>
      <p:sp>
        <p:nvSpPr>
          <p:cNvPr id="10" name="Content Placeholder 9"/>
          <p:cNvSpPr>
            <a:spLocks noGrp="1"/>
          </p:cNvSpPr>
          <p:nvPr>
            <p:ph sz="quarter" idx="13"/>
          </p:nvPr>
        </p:nvSpPr>
        <p:spPr>
          <a:xfrm>
            <a:off x="4665662" y="4064000"/>
            <a:ext cx="3975100" cy="2173288"/>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Tree>
    <p:extLst>
      <p:ext uri="{BB962C8B-B14F-4D97-AF65-F5344CB8AC3E}">
        <p14:creationId xmlns:p14="http://schemas.microsoft.com/office/powerpoint/2010/main" val="792061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ernativ tre ind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p>
        </p:txBody>
      </p:sp>
      <p:sp>
        <p:nvSpPr>
          <p:cNvPr id="3" name="Date Placeholder 2"/>
          <p:cNvSpPr>
            <a:spLocks noGrp="1"/>
          </p:cNvSpPr>
          <p:nvPr>
            <p:ph type="dt" sz="half" idx="10"/>
          </p:nvPr>
        </p:nvSpPr>
        <p:spPr/>
        <p:txBody>
          <a:bodyPr/>
          <a:lstStyle/>
          <a:p>
            <a:fld id="{60FD8AE2-8790-45B0-8B20-0D1B1454BF2F}" type="datetime2">
              <a:rPr lang="da-DK" noProof="0" smtClean="0"/>
              <a:t>6. december 2019</a:t>
            </a:fld>
            <a:endParaRPr lang="da-DK" noProof="0"/>
          </a:p>
        </p:txBody>
      </p:sp>
      <p:sp>
        <p:nvSpPr>
          <p:cNvPr id="4" name="Footer Placeholder 3"/>
          <p:cNvSpPr>
            <a:spLocks noGrp="1"/>
          </p:cNvSpPr>
          <p:nvPr>
            <p:ph type="ftr" sz="quarter" idx="11"/>
          </p:nvPr>
        </p:nvSpPr>
        <p:spPr/>
        <p:txBody>
          <a:bodyPr/>
          <a:lstStyle/>
          <a:p>
            <a:endParaRPr lang="da-DK" noProof="0"/>
          </a:p>
        </p:txBody>
      </p:sp>
      <p:sp>
        <p:nvSpPr>
          <p:cNvPr id="5" name="Slide Number Placeholder 4"/>
          <p:cNvSpPr>
            <a:spLocks noGrp="1"/>
          </p:cNvSpPr>
          <p:nvPr>
            <p:ph type="sldNum" sz="quarter" idx="12"/>
          </p:nvPr>
        </p:nvSpPr>
        <p:spPr/>
        <p:txBody>
          <a:bodyPr/>
          <a:lstStyle/>
          <a:p>
            <a:fld id="{B6C57A29-F2F5-41C9-9D61-59DDDBBF376E}" type="slidenum">
              <a:rPr lang="da-DK" noProof="0" smtClean="0"/>
              <a:pPr/>
              <a:t>‹nr.›</a:t>
            </a:fld>
            <a:endParaRPr lang="da-DK" noProof="0"/>
          </a:p>
        </p:txBody>
      </p:sp>
      <p:sp>
        <p:nvSpPr>
          <p:cNvPr id="7" name="Content Placeholder 6"/>
          <p:cNvSpPr>
            <a:spLocks noGrp="1"/>
          </p:cNvSpPr>
          <p:nvPr>
            <p:ph sz="quarter" idx="13"/>
          </p:nvPr>
        </p:nvSpPr>
        <p:spPr>
          <a:xfrm>
            <a:off x="503238" y="1700213"/>
            <a:ext cx="3975100" cy="2174875"/>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9" name="Content Placeholder 8"/>
          <p:cNvSpPr>
            <a:spLocks noGrp="1"/>
          </p:cNvSpPr>
          <p:nvPr>
            <p:ph sz="quarter" idx="14"/>
          </p:nvPr>
        </p:nvSpPr>
        <p:spPr>
          <a:xfrm>
            <a:off x="503238" y="4064000"/>
            <a:ext cx="3975099" cy="2173287"/>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11" name="Content Placeholder 10"/>
          <p:cNvSpPr>
            <a:spLocks noGrp="1"/>
          </p:cNvSpPr>
          <p:nvPr>
            <p:ph sz="quarter" idx="15"/>
          </p:nvPr>
        </p:nvSpPr>
        <p:spPr>
          <a:xfrm>
            <a:off x="4665662" y="1700213"/>
            <a:ext cx="3975101" cy="4537075"/>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Tree>
    <p:extLst>
      <p:ext uri="{BB962C8B-B14F-4D97-AF65-F5344CB8AC3E}">
        <p14:creationId xmlns:p14="http://schemas.microsoft.com/office/powerpoint/2010/main" val="3302961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og fire ind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p>
        </p:txBody>
      </p:sp>
      <p:sp>
        <p:nvSpPr>
          <p:cNvPr id="3" name="Date Placeholder 2"/>
          <p:cNvSpPr>
            <a:spLocks noGrp="1"/>
          </p:cNvSpPr>
          <p:nvPr>
            <p:ph type="dt" sz="half" idx="10"/>
          </p:nvPr>
        </p:nvSpPr>
        <p:spPr/>
        <p:txBody>
          <a:bodyPr/>
          <a:lstStyle/>
          <a:p>
            <a:fld id="{CCD3E145-2114-4CA9-9728-B544C970D56B}" type="datetime2">
              <a:rPr lang="da-DK" noProof="0" smtClean="0"/>
              <a:t>6. december 2019</a:t>
            </a:fld>
            <a:endParaRPr lang="da-DK" noProof="0"/>
          </a:p>
        </p:txBody>
      </p:sp>
      <p:sp>
        <p:nvSpPr>
          <p:cNvPr id="4" name="Footer Placeholder 3"/>
          <p:cNvSpPr>
            <a:spLocks noGrp="1"/>
          </p:cNvSpPr>
          <p:nvPr>
            <p:ph type="ftr" sz="quarter" idx="11"/>
          </p:nvPr>
        </p:nvSpPr>
        <p:spPr/>
        <p:txBody>
          <a:bodyPr/>
          <a:lstStyle/>
          <a:p>
            <a:endParaRPr lang="da-DK" noProof="0"/>
          </a:p>
        </p:txBody>
      </p:sp>
      <p:sp>
        <p:nvSpPr>
          <p:cNvPr id="5" name="Slide Number Placeholder 4"/>
          <p:cNvSpPr>
            <a:spLocks noGrp="1"/>
          </p:cNvSpPr>
          <p:nvPr>
            <p:ph type="sldNum" sz="quarter" idx="12"/>
          </p:nvPr>
        </p:nvSpPr>
        <p:spPr/>
        <p:txBody>
          <a:bodyPr/>
          <a:lstStyle/>
          <a:p>
            <a:fld id="{B6C57A29-F2F5-41C9-9D61-59DDDBBF376E}" type="slidenum">
              <a:rPr lang="da-DK" noProof="0" smtClean="0"/>
              <a:pPr/>
              <a:t>‹nr.›</a:t>
            </a:fld>
            <a:endParaRPr lang="da-DK" noProof="0"/>
          </a:p>
        </p:txBody>
      </p:sp>
      <p:sp>
        <p:nvSpPr>
          <p:cNvPr id="7" name="Content Placeholder 6"/>
          <p:cNvSpPr>
            <a:spLocks noGrp="1"/>
          </p:cNvSpPr>
          <p:nvPr>
            <p:ph sz="quarter" idx="13"/>
          </p:nvPr>
        </p:nvSpPr>
        <p:spPr>
          <a:xfrm>
            <a:off x="503238" y="1700213"/>
            <a:ext cx="3975100" cy="2174875"/>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9" name="Content Placeholder 8"/>
          <p:cNvSpPr>
            <a:spLocks noGrp="1"/>
          </p:cNvSpPr>
          <p:nvPr>
            <p:ph sz="quarter" idx="14"/>
          </p:nvPr>
        </p:nvSpPr>
        <p:spPr>
          <a:xfrm>
            <a:off x="503238" y="4064000"/>
            <a:ext cx="3975099" cy="2173288"/>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11" name="Content Placeholder 10"/>
          <p:cNvSpPr>
            <a:spLocks noGrp="1"/>
          </p:cNvSpPr>
          <p:nvPr>
            <p:ph sz="quarter" idx="15"/>
          </p:nvPr>
        </p:nvSpPr>
        <p:spPr>
          <a:xfrm>
            <a:off x="4665662" y="1700213"/>
            <a:ext cx="3975101" cy="2174875"/>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8" name="Content Placeholder 7"/>
          <p:cNvSpPr>
            <a:spLocks noGrp="1"/>
          </p:cNvSpPr>
          <p:nvPr>
            <p:ph sz="quarter" idx="16"/>
          </p:nvPr>
        </p:nvSpPr>
        <p:spPr>
          <a:xfrm>
            <a:off x="4665662" y="4064000"/>
            <a:ext cx="3975101" cy="2173288"/>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Tree>
    <p:extLst>
      <p:ext uri="{BB962C8B-B14F-4D97-AF65-F5344CB8AC3E}">
        <p14:creationId xmlns:p14="http://schemas.microsoft.com/office/powerpoint/2010/main" val="2368432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152400"/>
            <a:ext cx="9144000" cy="6084888"/>
          </a:xfrm>
          <a:solidFill>
            <a:schemeClr val="bg1"/>
          </a:solidFill>
        </p:spPr>
        <p:txBody>
          <a:bodyPr tIns="684000" anchor="ctr" anchorCtr="0"/>
          <a:lstStyle>
            <a:lvl1pPr marL="0" indent="0" algn="ctr">
              <a:buNone/>
              <a:defRPr sz="1800"/>
            </a:lvl1pPr>
          </a:lstStyle>
          <a:p>
            <a:r>
              <a:rPr lang="da-DK" noProof="0"/>
              <a:t>Klik på ikonet for at tilføje et billede</a:t>
            </a:r>
            <a:endParaRPr lang="da-DK" noProof="0" dirty="0"/>
          </a:p>
        </p:txBody>
      </p:sp>
      <p:sp>
        <p:nvSpPr>
          <p:cNvPr id="3" name="Date Placeholder 2"/>
          <p:cNvSpPr>
            <a:spLocks noGrp="1"/>
          </p:cNvSpPr>
          <p:nvPr>
            <p:ph type="dt" sz="half" idx="10"/>
          </p:nvPr>
        </p:nvSpPr>
        <p:spPr/>
        <p:txBody>
          <a:bodyPr/>
          <a:lstStyle/>
          <a:p>
            <a:fld id="{A2CCF794-D67E-47B6-A879-5200C69EA0BB}" type="datetime2">
              <a:rPr lang="da-DK" noProof="0" smtClean="0"/>
              <a:t>6. december 2019</a:t>
            </a:fld>
            <a:endParaRPr lang="da-DK" noProof="0"/>
          </a:p>
        </p:txBody>
      </p:sp>
      <p:sp>
        <p:nvSpPr>
          <p:cNvPr id="4" name="Footer Placeholder 3"/>
          <p:cNvSpPr>
            <a:spLocks noGrp="1"/>
          </p:cNvSpPr>
          <p:nvPr>
            <p:ph type="ftr" sz="quarter" idx="11"/>
          </p:nvPr>
        </p:nvSpPr>
        <p:spPr/>
        <p:txBody>
          <a:bodyPr/>
          <a:lstStyle/>
          <a:p>
            <a:endParaRPr lang="da-DK" noProof="0"/>
          </a:p>
        </p:txBody>
      </p:sp>
      <p:sp>
        <p:nvSpPr>
          <p:cNvPr id="5" name="Slide Number Placeholder 4"/>
          <p:cNvSpPr>
            <a:spLocks noGrp="1"/>
          </p:cNvSpPr>
          <p:nvPr>
            <p:ph type="sldNum" sz="quarter" idx="12"/>
          </p:nvPr>
        </p:nvSpPr>
        <p:spPr/>
        <p:txBody>
          <a:bodyPr/>
          <a:lstStyle/>
          <a:p>
            <a:fld id="{B6C57A29-F2F5-41C9-9D61-59DDDBBF376E}" type="slidenum">
              <a:rPr lang="da-DK" noProof="0" smtClean="0"/>
              <a:pPr/>
              <a:t>‹nr.›</a:t>
            </a:fld>
            <a:endParaRPr lang="da-DK" noProof="0"/>
          </a:p>
        </p:txBody>
      </p:sp>
    </p:spTree>
    <p:extLst>
      <p:ext uri="{BB962C8B-B14F-4D97-AF65-F5344CB8AC3E}">
        <p14:creationId xmlns:p14="http://schemas.microsoft.com/office/powerpoint/2010/main" val="149104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endParaRPr lang="da-DK" noProof="0" dirty="0"/>
          </a:p>
        </p:txBody>
      </p:sp>
      <p:sp>
        <p:nvSpPr>
          <p:cNvPr id="3" name="Date Placeholder 2"/>
          <p:cNvSpPr>
            <a:spLocks noGrp="1"/>
          </p:cNvSpPr>
          <p:nvPr>
            <p:ph type="dt" sz="half" idx="10"/>
          </p:nvPr>
        </p:nvSpPr>
        <p:spPr/>
        <p:txBody>
          <a:bodyPr/>
          <a:lstStyle/>
          <a:p>
            <a:fld id="{1FA46214-E74E-41CD-86FB-8CA78870D0DD}" type="datetime2">
              <a:rPr lang="da-DK" noProof="0" smtClean="0"/>
              <a:t>6. december 2019</a:t>
            </a:fld>
            <a:endParaRPr lang="da-DK" noProof="0"/>
          </a:p>
        </p:txBody>
      </p:sp>
      <p:sp>
        <p:nvSpPr>
          <p:cNvPr id="4" name="Footer Placeholder 3"/>
          <p:cNvSpPr>
            <a:spLocks noGrp="1"/>
          </p:cNvSpPr>
          <p:nvPr>
            <p:ph type="ftr" sz="quarter" idx="11"/>
          </p:nvPr>
        </p:nvSpPr>
        <p:spPr/>
        <p:txBody>
          <a:bodyPr/>
          <a:lstStyle/>
          <a:p>
            <a:endParaRPr lang="da-DK" noProof="0"/>
          </a:p>
        </p:txBody>
      </p:sp>
      <p:sp>
        <p:nvSpPr>
          <p:cNvPr id="5" name="Slide Number Placeholder 4"/>
          <p:cNvSpPr>
            <a:spLocks noGrp="1"/>
          </p:cNvSpPr>
          <p:nvPr>
            <p:ph type="sldNum" sz="quarter" idx="12"/>
          </p:nvPr>
        </p:nvSpPr>
        <p:spPr/>
        <p:txBody>
          <a:bodyPr/>
          <a:lstStyle/>
          <a:p>
            <a:fld id="{B6C57A29-F2F5-41C9-9D61-59DDDBBF376E}" type="slidenum">
              <a:rPr lang="da-DK" noProof="0" smtClean="0"/>
              <a:pPr/>
              <a:t>‹nr.›</a:t>
            </a:fld>
            <a:endParaRPr lang="da-DK" noProof="0"/>
          </a:p>
        </p:txBody>
      </p:sp>
      <p:sp>
        <p:nvSpPr>
          <p:cNvPr id="7" name="Text Placeholder 6"/>
          <p:cNvSpPr>
            <a:spLocks noGrp="1"/>
          </p:cNvSpPr>
          <p:nvPr>
            <p:ph type="body" sz="quarter" idx="13"/>
          </p:nvPr>
        </p:nvSpPr>
        <p:spPr>
          <a:xfrm>
            <a:off x="503238" y="1700214"/>
            <a:ext cx="3975100" cy="4537074"/>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9" name="Picture Placeholder 8"/>
          <p:cNvSpPr>
            <a:spLocks noGrp="1"/>
          </p:cNvSpPr>
          <p:nvPr>
            <p:ph type="pic" sz="quarter" idx="14"/>
          </p:nvPr>
        </p:nvSpPr>
        <p:spPr>
          <a:xfrm>
            <a:off x="4665662" y="1700214"/>
            <a:ext cx="3975101" cy="4537074"/>
          </a:xfrm>
          <a:solidFill>
            <a:schemeClr val="bg1"/>
          </a:solidFill>
        </p:spPr>
        <p:txBody>
          <a:bodyPr tIns="684000" anchor="ctr" anchorCtr="0"/>
          <a:lstStyle>
            <a:lvl1pPr marL="0" indent="0" algn="ctr">
              <a:buNone/>
              <a:defRPr sz="1800"/>
            </a:lvl1pPr>
          </a:lstStyle>
          <a:p>
            <a:r>
              <a:rPr lang="da-DK" noProof="0"/>
              <a:t>Klik på ikonet for at tilføje et billede</a:t>
            </a:r>
            <a:endParaRPr lang="da-DK" noProof="0" dirty="0"/>
          </a:p>
        </p:txBody>
      </p:sp>
    </p:spTree>
    <p:extLst>
      <p:ext uri="{BB962C8B-B14F-4D97-AF65-F5344CB8AC3E}">
        <p14:creationId xmlns:p14="http://schemas.microsoft.com/office/powerpoint/2010/main" val="168001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lede og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a:t>Klik for at redigere i master</a:t>
            </a:r>
            <a:endParaRPr lang="da-DK" noProof="0" dirty="0"/>
          </a:p>
        </p:txBody>
      </p:sp>
      <p:sp>
        <p:nvSpPr>
          <p:cNvPr id="3" name="Date Placeholder 2"/>
          <p:cNvSpPr>
            <a:spLocks noGrp="1"/>
          </p:cNvSpPr>
          <p:nvPr>
            <p:ph type="dt" sz="half" idx="10"/>
          </p:nvPr>
        </p:nvSpPr>
        <p:spPr/>
        <p:txBody>
          <a:bodyPr/>
          <a:lstStyle/>
          <a:p>
            <a:fld id="{ABFAFFE2-221E-4684-941F-55941EB543A9}" type="datetime2">
              <a:rPr lang="da-DK" noProof="0" smtClean="0"/>
              <a:t>6. december 2019</a:t>
            </a:fld>
            <a:endParaRPr lang="da-DK" noProof="0"/>
          </a:p>
        </p:txBody>
      </p:sp>
      <p:sp>
        <p:nvSpPr>
          <p:cNvPr id="4" name="Footer Placeholder 3"/>
          <p:cNvSpPr>
            <a:spLocks noGrp="1"/>
          </p:cNvSpPr>
          <p:nvPr>
            <p:ph type="ftr" sz="quarter" idx="11"/>
          </p:nvPr>
        </p:nvSpPr>
        <p:spPr/>
        <p:txBody>
          <a:bodyPr/>
          <a:lstStyle/>
          <a:p>
            <a:endParaRPr lang="da-DK" noProof="0"/>
          </a:p>
        </p:txBody>
      </p:sp>
      <p:sp>
        <p:nvSpPr>
          <p:cNvPr id="5" name="Slide Number Placeholder 4"/>
          <p:cNvSpPr>
            <a:spLocks noGrp="1"/>
          </p:cNvSpPr>
          <p:nvPr>
            <p:ph type="sldNum" sz="quarter" idx="12"/>
          </p:nvPr>
        </p:nvSpPr>
        <p:spPr/>
        <p:txBody>
          <a:bodyPr/>
          <a:lstStyle/>
          <a:p>
            <a:fld id="{B6C57A29-F2F5-41C9-9D61-59DDDBBF376E}" type="slidenum">
              <a:rPr lang="da-DK" noProof="0" smtClean="0"/>
              <a:pPr/>
              <a:t>‹nr.›</a:t>
            </a:fld>
            <a:endParaRPr lang="da-DK" noProof="0"/>
          </a:p>
        </p:txBody>
      </p:sp>
      <p:sp>
        <p:nvSpPr>
          <p:cNvPr id="7" name="Picture Placeholder 6"/>
          <p:cNvSpPr>
            <a:spLocks noGrp="1"/>
          </p:cNvSpPr>
          <p:nvPr>
            <p:ph type="pic" sz="quarter" idx="13"/>
          </p:nvPr>
        </p:nvSpPr>
        <p:spPr>
          <a:xfrm>
            <a:off x="503238" y="1700214"/>
            <a:ext cx="3975100" cy="4537074"/>
          </a:xfrm>
          <a:solidFill>
            <a:schemeClr val="bg1"/>
          </a:solidFill>
        </p:spPr>
        <p:txBody>
          <a:bodyPr tIns="684000" anchor="ctr" anchorCtr="0"/>
          <a:lstStyle>
            <a:lvl1pPr marL="0" indent="0" algn="ctr">
              <a:buNone/>
              <a:defRPr sz="1800"/>
            </a:lvl1pPr>
          </a:lstStyle>
          <a:p>
            <a:r>
              <a:rPr lang="da-DK" noProof="0"/>
              <a:t>Klik på ikonet for at tilføje et billede</a:t>
            </a:r>
            <a:endParaRPr lang="da-DK" noProof="0" dirty="0"/>
          </a:p>
        </p:txBody>
      </p:sp>
      <p:sp>
        <p:nvSpPr>
          <p:cNvPr id="9" name="Text Placeholder 8"/>
          <p:cNvSpPr>
            <a:spLocks noGrp="1"/>
          </p:cNvSpPr>
          <p:nvPr>
            <p:ph type="body" sz="quarter" idx="14"/>
          </p:nvPr>
        </p:nvSpPr>
        <p:spPr>
          <a:xfrm>
            <a:off x="4665662" y="1700214"/>
            <a:ext cx="3975101" cy="4537074"/>
          </a:xfrm>
        </p:spPr>
        <p:txBody>
          <a:bodyPr/>
          <a:lstStyle>
            <a:lvl1pPr>
              <a:defRPr sz="2000"/>
            </a:lvl1pPr>
            <a:lvl2pPr>
              <a:defRPr sz="1800"/>
            </a:lvl2pPr>
            <a:lvl3pPr>
              <a:defRPr sz="1600"/>
            </a:lvl3pPr>
            <a:lvl4pPr>
              <a:defRPr sz="1400"/>
            </a:lvl4pPr>
            <a:lvl5pPr>
              <a:defRPr sz="1200"/>
            </a:lvl5pPr>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Tree>
    <p:extLst>
      <p:ext uri="{BB962C8B-B14F-4D97-AF65-F5344CB8AC3E}">
        <p14:creationId xmlns:p14="http://schemas.microsoft.com/office/powerpoint/2010/main" val="4037192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ktangel 11"/>
          <p:cNvSpPr/>
          <p:nvPr userDrawn="1"/>
        </p:nvSpPr>
        <p:spPr>
          <a:xfrm>
            <a:off x="0" y="0"/>
            <a:ext cx="9144000" cy="1524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pic>
        <p:nvPicPr>
          <p:cNvPr id="10" name="Billed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63035" y="6382131"/>
            <a:ext cx="1459770" cy="287646"/>
          </a:xfrm>
          <a:prstGeom prst="rect">
            <a:avLst/>
          </a:prstGeom>
        </p:spPr>
      </p:pic>
      <p:pic>
        <p:nvPicPr>
          <p:cNvPr id="11" name="Billede 10"/>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321579" y="6300230"/>
            <a:ext cx="662774" cy="450983"/>
          </a:xfrm>
          <a:prstGeom prst="rect">
            <a:avLst/>
          </a:prstGeom>
        </p:spPr>
      </p:pic>
      <p:sp>
        <p:nvSpPr>
          <p:cNvPr id="1026" name="Rectangle 2"/>
          <p:cNvSpPr>
            <a:spLocks noGrp="1" noChangeArrowheads="1"/>
          </p:cNvSpPr>
          <p:nvPr>
            <p:ph type="title"/>
          </p:nvPr>
        </p:nvSpPr>
        <p:spPr bwMode="auto">
          <a:xfrm>
            <a:off x="464326" y="584201"/>
            <a:ext cx="8176437" cy="111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a-DK"/>
              <a:t>Klik for at redigere i master</a:t>
            </a:r>
            <a:endParaRPr lang="da-DK" dirty="0"/>
          </a:p>
        </p:txBody>
      </p:sp>
      <p:sp>
        <p:nvSpPr>
          <p:cNvPr id="1027" name="Rectangle 3"/>
          <p:cNvSpPr>
            <a:spLocks noGrp="1" noChangeArrowheads="1"/>
          </p:cNvSpPr>
          <p:nvPr>
            <p:ph type="body" idx="1"/>
          </p:nvPr>
        </p:nvSpPr>
        <p:spPr bwMode="auto">
          <a:xfrm>
            <a:off x="503238" y="1700213"/>
            <a:ext cx="8137525" cy="453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028" name="Rectangle 4"/>
          <p:cNvSpPr>
            <a:spLocks noGrp="1" noChangeArrowheads="1"/>
          </p:cNvSpPr>
          <p:nvPr>
            <p:ph type="dt" sz="half" idx="2"/>
          </p:nvPr>
        </p:nvSpPr>
        <p:spPr bwMode="auto">
          <a:xfrm>
            <a:off x="503238" y="0"/>
            <a:ext cx="1119567"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a:defRPr sz="700" cap="none" baseline="0">
                <a:solidFill>
                  <a:schemeClr val="bg1"/>
                </a:solidFill>
                <a:latin typeface="+mj-lt"/>
              </a:defRPr>
            </a:lvl1pPr>
          </a:lstStyle>
          <a:p>
            <a:fld id="{608D4A32-1DF9-46B6-9488-9A3D80283A4E}" type="datetime2">
              <a:rPr lang="da-DK" smtClean="0"/>
              <a:t>6. december 2019</a:t>
            </a:fld>
            <a:endParaRPr lang="da-DK" dirty="0"/>
          </a:p>
        </p:txBody>
      </p:sp>
      <p:sp>
        <p:nvSpPr>
          <p:cNvPr id="1029" name="Rectangle 5"/>
          <p:cNvSpPr>
            <a:spLocks noGrp="1" noChangeArrowheads="1"/>
          </p:cNvSpPr>
          <p:nvPr>
            <p:ph type="ftr" sz="quarter" idx="3"/>
          </p:nvPr>
        </p:nvSpPr>
        <p:spPr bwMode="auto">
          <a:xfrm>
            <a:off x="1619672" y="0"/>
            <a:ext cx="666074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a:defRPr sz="700">
                <a:solidFill>
                  <a:schemeClr val="bg1"/>
                </a:solidFill>
                <a:latin typeface="+mj-lt"/>
              </a:defRPr>
            </a:lvl1pPr>
          </a:lstStyle>
          <a:p>
            <a:endParaRPr lang="da-DK" dirty="0"/>
          </a:p>
        </p:txBody>
      </p:sp>
      <p:sp>
        <p:nvSpPr>
          <p:cNvPr id="1030" name="Rectangle 6"/>
          <p:cNvSpPr>
            <a:spLocks noGrp="1" noChangeArrowheads="1"/>
          </p:cNvSpPr>
          <p:nvPr>
            <p:ph type="sldNum" sz="quarter" idx="4"/>
          </p:nvPr>
        </p:nvSpPr>
        <p:spPr bwMode="auto">
          <a:xfrm>
            <a:off x="8321579" y="0"/>
            <a:ext cx="311766"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a:defRPr sz="700">
                <a:solidFill>
                  <a:schemeClr val="bg1"/>
                </a:solidFill>
                <a:latin typeface="+mj-lt"/>
              </a:defRPr>
            </a:lvl1pPr>
          </a:lstStyle>
          <a:p>
            <a:fld id="{B6C57A29-F2F5-41C9-9D61-59DDDBBF376E}" type="slidenum">
              <a:rPr lang="da-DK" smtClean="0"/>
              <a:pPr/>
              <a:t>‹nr.›</a:t>
            </a:fld>
            <a:endParaRPr lang="da-DK"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62" r:id="rId3"/>
    <p:sldLayoutId id="2147483781" r:id="rId4"/>
    <p:sldLayoutId id="2147483782" r:id="rId5"/>
    <p:sldLayoutId id="2147483783" r:id="rId6"/>
    <p:sldLayoutId id="2147483784" r:id="rId7"/>
    <p:sldLayoutId id="2147483785" r:id="rId8"/>
    <p:sldLayoutId id="2147483786" r:id="rId9"/>
    <p:sldLayoutId id="2147483780" r:id="rId10"/>
    <p:sldLayoutId id="2147483787" r:id="rId11"/>
    <p:sldLayoutId id="2147483664" r:id="rId12"/>
    <p:sldLayoutId id="2147483665" r:id="rId13"/>
    <p:sldLayoutId id="2147483788" r:id="rId14"/>
  </p:sldLayoutIdLst>
  <p:hf hdr="0" ftr="0" dt="0"/>
  <p:txStyles>
    <p:titleStyle>
      <a:lvl1pPr algn="l" rtl="0" eaLnBrk="1" fontAlgn="base" hangingPunct="1">
        <a:lnSpc>
          <a:spcPct val="83000"/>
        </a:lnSpc>
        <a:spcBef>
          <a:spcPct val="0"/>
        </a:spcBef>
        <a:spcAft>
          <a:spcPct val="0"/>
        </a:spcAft>
        <a:defRPr sz="3600">
          <a:solidFill>
            <a:srgbClr val="7F7F7F"/>
          </a:solidFill>
          <a:latin typeface="+mj-lt"/>
          <a:ea typeface="+mj-ea"/>
          <a:cs typeface="+mj-cs"/>
        </a:defRPr>
      </a:lvl1pPr>
      <a:lvl2pPr algn="l" rtl="0" eaLnBrk="1" fontAlgn="base" hangingPunct="1">
        <a:spcBef>
          <a:spcPct val="0"/>
        </a:spcBef>
        <a:spcAft>
          <a:spcPct val="0"/>
        </a:spcAft>
        <a:defRPr sz="2800">
          <a:solidFill>
            <a:srgbClr val="214DA2"/>
          </a:solidFill>
          <a:latin typeface="Arial Unicode MS" pitchFamily="34" charset="-128"/>
        </a:defRPr>
      </a:lvl2pPr>
      <a:lvl3pPr algn="l" rtl="0" eaLnBrk="1" fontAlgn="base" hangingPunct="1">
        <a:spcBef>
          <a:spcPct val="0"/>
        </a:spcBef>
        <a:spcAft>
          <a:spcPct val="0"/>
        </a:spcAft>
        <a:defRPr sz="2800">
          <a:solidFill>
            <a:srgbClr val="214DA2"/>
          </a:solidFill>
          <a:latin typeface="Arial Unicode MS" pitchFamily="34" charset="-128"/>
        </a:defRPr>
      </a:lvl3pPr>
      <a:lvl4pPr algn="l" rtl="0" eaLnBrk="1" fontAlgn="base" hangingPunct="1">
        <a:spcBef>
          <a:spcPct val="0"/>
        </a:spcBef>
        <a:spcAft>
          <a:spcPct val="0"/>
        </a:spcAft>
        <a:defRPr sz="2800">
          <a:solidFill>
            <a:srgbClr val="214DA2"/>
          </a:solidFill>
          <a:latin typeface="Arial Unicode MS" pitchFamily="34" charset="-128"/>
        </a:defRPr>
      </a:lvl4pPr>
      <a:lvl5pPr algn="l" rtl="0" eaLnBrk="1" fontAlgn="base" hangingPunct="1">
        <a:spcBef>
          <a:spcPct val="0"/>
        </a:spcBef>
        <a:spcAft>
          <a:spcPct val="0"/>
        </a:spcAft>
        <a:defRPr sz="2800">
          <a:solidFill>
            <a:srgbClr val="214DA2"/>
          </a:solidFill>
          <a:latin typeface="Arial Unicode MS" pitchFamily="34" charset="-128"/>
        </a:defRPr>
      </a:lvl5pPr>
      <a:lvl6pPr marL="457200" algn="l" rtl="0" eaLnBrk="1" fontAlgn="base" hangingPunct="1">
        <a:spcBef>
          <a:spcPct val="0"/>
        </a:spcBef>
        <a:spcAft>
          <a:spcPct val="0"/>
        </a:spcAft>
        <a:defRPr sz="2800">
          <a:solidFill>
            <a:srgbClr val="214DA2"/>
          </a:solidFill>
          <a:latin typeface="Arial Unicode MS" pitchFamily="34" charset="-128"/>
        </a:defRPr>
      </a:lvl6pPr>
      <a:lvl7pPr marL="914400" algn="l" rtl="0" eaLnBrk="1" fontAlgn="base" hangingPunct="1">
        <a:spcBef>
          <a:spcPct val="0"/>
        </a:spcBef>
        <a:spcAft>
          <a:spcPct val="0"/>
        </a:spcAft>
        <a:defRPr sz="2800">
          <a:solidFill>
            <a:srgbClr val="214DA2"/>
          </a:solidFill>
          <a:latin typeface="Arial Unicode MS" pitchFamily="34" charset="-128"/>
        </a:defRPr>
      </a:lvl7pPr>
      <a:lvl8pPr marL="1371600" algn="l" rtl="0" eaLnBrk="1" fontAlgn="base" hangingPunct="1">
        <a:spcBef>
          <a:spcPct val="0"/>
        </a:spcBef>
        <a:spcAft>
          <a:spcPct val="0"/>
        </a:spcAft>
        <a:defRPr sz="2800">
          <a:solidFill>
            <a:srgbClr val="214DA2"/>
          </a:solidFill>
          <a:latin typeface="Arial Unicode MS" pitchFamily="34" charset="-128"/>
        </a:defRPr>
      </a:lvl8pPr>
      <a:lvl9pPr marL="1828800" algn="l" rtl="0" eaLnBrk="1" fontAlgn="base" hangingPunct="1">
        <a:spcBef>
          <a:spcPct val="0"/>
        </a:spcBef>
        <a:spcAft>
          <a:spcPct val="0"/>
        </a:spcAft>
        <a:defRPr sz="2800">
          <a:solidFill>
            <a:srgbClr val="214DA2"/>
          </a:solidFill>
          <a:latin typeface="Arial Unicode MS" pitchFamily="34" charset="-128"/>
        </a:defRPr>
      </a:lvl9pPr>
    </p:titleStyle>
    <p:bodyStyle>
      <a:lvl1pPr marL="324000" indent="-324000" algn="l" rtl="0" eaLnBrk="1" fontAlgn="base" hangingPunct="1">
        <a:spcBef>
          <a:spcPct val="20000"/>
        </a:spcBef>
        <a:spcAft>
          <a:spcPct val="0"/>
        </a:spcAft>
        <a:buChar char="•"/>
        <a:defRPr sz="2000" i="1">
          <a:solidFill>
            <a:schemeClr val="tx1"/>
          </a:solidFill>
          <a:latin typeface="+mn-lt"/>
          <a:ea typeface="+mn-ea"/>
          <a:cs typeface="+mn-cs"/>
        </a:defRPr>
      </a:lvl1pPr>
      <a:lvl2pPr marL="640800" indent="-284400" algn="l" rtl="0" eaLnBrk="1" fontAlgn="base" hangingPunct="1">
        <a:spcBef>
          <a:spcPct val="20000"/>
        </a:spcBef>
        <a:spcAft>
          <a:spcPct val="0"/>
        </a:spcAft>
        <a:buChar char="–"/>
        <a:defRPr sz="1800" i="1">
          <a:solidFill>
            <a:schemeClr val="tx1"/>
          </a:solidFill>
          <a:latin typeface="+mn-lt"/>
        </a:defRPr>
      </a:lvl2pPr>
      <a:lvl3pPr marL="871200" indent="-228600" algn="l" rtl="0" eaLnBrk="1" fontAlgn="base" hangingPunct="1">
        <a:spcBef>
          <a:spcPct val="20000"/>
        </a:spcBef>
        <a:spcAft>
          <a:spcPct val="0"/>
        </a:spcAft>
        <a:buChar char="•"/>
        <a:defRPr sz="1600" i="1">
          <a:solidFill>
            <a:schemeClr val="tx1"/>
          </a:solidFill>
          <a:latin typeface="+mn-lt"/>
        </a:defRPr>
      </a:lvl3pPr>
      <a:lvl4pPr marL="1126800" indent="-228600" algn="l" rtl="0" eaLnBrk="1" fontAlgn="base" hangingPunct="1">
        <a:spcBef>
          <a:spcPct val="20000"/>
        </a:spcBef>
        <a:spcAft>
          <a:spcPct val="0"/>
        </a:spcAft>
        <a:buChar char="–"/>
        <a:defRPr sz="1400" i="1">
          <a:solidFill>
            <a:schemeClr val="tx1"/>
          </a:solidFill>
          <a:latin typeface="+mn-lt"/>
        </a:defRPr>
      </a:lvl4pPr>
      <a:lvl5pPr marL="1357200" indent="-228600" algn="l" rtl="0" eaLnBrk="1" fontAlgn="base" hangingPunct="1">
        <a:spcBef>
          <a:spcPct val="20000"/>
        </a:spcBef>
        <a:spcAft>
          <a:spcPct val="0"/>
        </a:spcAft>
        <a:buChar char="•"/>
        <a:defRPr sz="1200" i="1">
          <a:solidFill>
            <a:schemeClr val="tx1"/>
          </a:solidFill>
          <a:latin typeface="+mn-lt"/>
        </a:defRPr>
      </a:lvl5pPr>
      <a:lvl6pPr marL="1357200" indent="-228600" algn="l" rtl="0" eaLnBrk="1" fontAlgn="base" hangingPunct="1">
        <a:spcBef>
          <a:spcPct val="20000"/>
        </a:spcBef>
        <a:spcAft>
          <a:spcPct val="0"/>
        </a:spcAft>
        <a:buChar char="•"/>
        <a:defRPr sz="1200" i="1">
          <a:solidFill>
            <a:schemeClr val="tx1"/>
          </a:solidFill>
          <a:latin typeface="+mn-lt"/>
        </a:defRPr>
      </a:lvl6pPr>
      <a:lvl7pPr marL="1357200" indent="-228600" algn="l" rtl="0" eaLnBrk="1" fontAlgn="base" hangingPunct="1">
        <a:spcBef>
          <a:spcPct val="20000"/>
        </a:spcBef>
        <a:spcAft>
          <a:spcPct val="0"/>
        </a:spcAft>
        <a:buChar char="•"/>
        <a:defRPr sz="1200" i="1">
          <a:solidFill>
            <a:schemeClr val="tx1"/>
          </a:solidFill>
          <a:latin typeface="+mn-lt"/>
        </a:defRPr>
      </a:lvl7pPr>
      <a:lvl8pPr marL="1357200" indent="-228600" algn="l" rtl="0" eaLnBrk="1" fontAlgn="base" hangingPunct="1">
        <a:spcBef>
          <a:spcPct val="20000"/>
        </a:spcBef>
        <a:spcAft>
          <a:spcPct val="0"/>
        </a:spcAft>
        <a:buChar char="•"/>
        <a:defRPr sz="1200" i="1">
          <a:solidFill>
            <a:schemeClr val="tx1"/>
          </a:solidFill>
          <a:latin typeface="+mn-lt"/>
        </a:defRPr>
      </a:lvl8pPr>
      <a:lvl9pPr marL="1357200" indent="-228600" algn="l" rtl="0" eaLnBrk="1" fontAlgn="base" hangingPunct="1">
        <a:spcBef>
          <a:spcPct val="20000"/>
        </a:spcBef>
        <a:spcAft>
          <a:spcPct val="0"/>
        </a:spcAft>
        <a:buChar char="•"/>
        <a:defRPr sz="12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udbud@albertslund.d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medarbejdersiden.albertslund.dk/vejledning-og-support/&#248;konomi/vejledninger-&#248;konomi/"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youtube.com/watch?v=cYU_dhrmvyU"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hyperlink" Target="https://medarbejdersiden.albertslund.dk/vejledning-og-support/&#248;konomi/vejledninger-&#248;konomi/"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hyperlink" Target="sbsyslauncher:sag_id=315487&amp;ConServerName=SBS-SQL\sbsys&amp;ConDatabaseName=SbsysNetDrift&amp;ConDisplayName=Drift&amp;sso=Tru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hyperlink" Target="mailto:udbud@albertslund.d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online.abena.dk/Product/Pdf/_771753?type=Sikkerhedsdatablad_16" TargetMode="Externa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ctr"/>
            <a:r>
              <a:rPr lang="da-DK"/>
              <a:t>ERFA møde</a:t>
            </a:r>
            <a:br>
              <a:rPr lang="da-DK"/>
            </a:br>
            <a:r>
              <a:rPr lang="da-DK"/>
              <a:t>for bilagsbehandlere</a:t>
            </a:r>
            <a:endParaRPr lang="nb-NO"/>
          </a:p>
        </p:txBody>
      </p:sp>
      <p:sp>
        <p:nvSpPr>
          <p:cNvPr id="3" name="Undertitel 2"/>
          <p:cNvSpPr>
            <a:spLocks noGrp="1"/>
          </p:cNvSpPr>
          <p:nvPr>
            <p:ph type="subTitle" idx="1"/>
          </p:nvPr>
        </p:nvSpPr>
        <p:spPr/>
        <p:txBody>
          <a:bodyPr/>
          <a:lstStyle/>
          <a:p>
            <a:pPr algn="ctr"/>
            <a:r>
              <a:rPr lang="da-DK" sz="3200" dirty="0"/>
              <a:t>d. 21.11. 2019 og d. 4.12.2019 </a:t>
            </a:r>
          </a:p>
          <a:p>
            <a:pPr algn="ctr"/>
            <a:r>
              <a:rPr lang="da-DK" sz="3200" dirty="0"/>
              <a:t>KB salen</a:t>
            </a:r>
          </a:p>
          <a:p>
            <a:endParaRPr lang="nb-NO" dirty="0"/>
          </a:p>
        </p:txBody>
      </p:sp>
      <p:sp>
        <p:nvSpPr>
          <p:cNvPr id="4" name="Pladsholder til slidenummer 3">
            <a:extLst>
              <a:ext uri="{FF2B5EF4-FFF2-40B4-BE49-F238E27FC236}">
                <a16:creationId xmlns:a16="http://schemas.microsoft.com/office/drawing/2014/main" id="{E7C08A07-0A25-41AD-A3D7-E293BB2BC508}"/>
              </a:ext>
            </a:extLst>
          </p:cNvPr>
          <p:cNvSpPr>
            <a:spLocks noGrp="1"/>
          </p:cNvSpPr>
          <p:nvPr>
            <p:ph type="sldNum" sz="quarter" idx="12"/>
          </p:nvPr>
        </p:nvSpPr>
        <p:spPr/>
        <p:txBody>
          <a:bodyPr/>
          <a:lstStyle/>
          <a:p>
            <a:fld id="{B6C57A29-F2F5-41C9-9D61-59DDDBBF376E}" type="slidenum">
              <a:rPr lang="da-DK" smtClean="0"/>
              <a:pPr/>
              <a:t>1</a:t>
            </a:fld>
            <a:endParaRPr lang="da-DK"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0C02C7-DF4A-46B0-ACEF-AF1E9E8D049D}"/>
              </a:ext>
            </a:extLst>
          </p:cNvPr>
          <p:cNvSpPr>
            <a:spLocks noGrp="1"/>
          </p:cNvSpPr>
          <p:nvPr>
            <p:ph type="title"/>
          </p:nvPr>
        </p:nvSpPr>
        <p:spPr/>
        <p:txBody>
          <a:bodyPr/>
          <a:lstStyle/>
          <a:p>
            <a:r>
              <a:rPr lang="da-DK" dirty="0"/>
              <a:t>Spørgsmål</a:t>
            </a:r>
          </a:p>
        </p:txBody>
      </p:sp>
      <p:sp>
        <p:nvSpPr>
          <p:cNvPr id="3" name="Pladsholder til indhold 2">
            <a:extLst>
              <a:ext uri="{FF2B5EF4-FFF2-40B4-BE49-F238E27FC236}">
                <a16:creationId xmlns:a16="http://schemas.microsoft.com/office/drawing/2014/main" id="{90A6BD37-3DF7-44F7-AA62-BD3C535C0E56}"/>
              </a:ext>
            </a:extLst>
          </p:cNvPr>
          <p:cNvSpPr>
            <a:spLocks noGrp="1"/>
          </p:cNvSpPr>
          <p:nvPr>
            <p:ph idx="1"/>
          </p:nvPr>
        </p:nvSpPr>
        <p:spPr/>
        <p:txBody>
          <a:bodyPr/>
          <a:lstStyle/>
          <a:p>
            <a:pPr marL="0" indent="0">
              <a:buNone/>
            </a:pPr>
            <a:r>
              <a:rPr lang="da-DK" dirty="0"/>
              <a:t>Kontakt Udbud &amp; indkøb: </a:t>
            </a:r>
            <a:r>
              <a:rPr lang="da-DK" dirty="0">
                <a:hlinkClick r:id="rId2"/>
              </a:rPr>
              <a:t>udbud@albertslund.dk</a:t>
            </a:r>
            <a:endParaRPr lang="da-DK" dirty="0"/>
          </a:p>
          <a:p>
            <a:pPr marL="0" indent="0">
              <a:buNone/>
            </a:pPr>
            <a:endParaRPr lang="da-DK" dirty="0"/>
          </a:p>
        </p:txBody>
      </p:sp>
      <p:sp>
        <p:nvSpPr>
          <p:cNvPr id="4" name="Pladsholder til slidenummer 3">
            <a:extLst>
              <a:ext uri="{FF2B5EF4-FFF2-40B4-BE49-F238E27FC236}">
                <a16:creationId xmlns:a16="http://schemas.microsoft.com/office/drawing/2014/main" id="{857DCC43-2728-4B93-B63E-B62A8A0685CF}"/>
              </a:ext>
            </a:extLst>
          </p:cNvPr>
          <p:cNvSpPr>
            <a:spLocks noGrp="1"/>
          </p:cNvSpPr>
          <p:nvPr>
            <p:ph type="sldNum" sz="quarter" idx="12"/>
          </p:nvPr>
        </p:nvSpPr>
        <p:spPr/>
        <p:txBody>
          <a:bodyPr/>
          <a:lstStyle/>
          <a:p>
            <a:fld id="{63F35900-392D-46F4-8341-366E91CBDAA0}" type="slidenum">
              <a:rPr lang="da-DK" noProof="0" smtClean="0"/>
              <a:pPr/>
              <a:t>10</a:t>
            </a:fld>
            <a:endParaRPr lang="da-DK" noProof="0"/>
          </a:p>
        </p:txBody>
      </p:sp>
    </p:spTree>
    <p:extLst>
      <p:ext uri="{BB962C8B-B14F-4D97-AF65-F5344CB8AC3E}">
        <p14:creationId xmlns:p14="http://schemas.microsoft.com/office/powerpoint/2010/main" val="3029746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88304" y="1908000"/>
            <a:ext cx="7589610" cy="872928"/>
          </a:xfrm>
        </p:spPr>
        <p:txBody>
          <a:bodyPr/>
          <a:lstStyle/>
          <a:p>
            <a:r>
              <a:rPr lang="nb-NO" sz="4500"/>
              <a:t>Regnskabafslutning 2019</a:t>
            </a:r>
          </a:p>
        </p:txBody>
      </p:sp>
      <p:sp>
        <p:nvSpPr>
          <p:cNvPr id="3" name="Undertitel 2"/>
          <p:cNvSpPr>
            <a:spLocks noGrp="1"/>
          </p:cNvSpPr>
          <p:nvPr>
            <p:ph type="subTitle" idx="1"/>
          </p:nvPr>
        </p:nvSpPr>
        <p:spPr/>
        <p:txBody>
          <a:bodyPr/>
          <a:lstStyle/>
          <a:p>
            <a:r>
              <a:rPr lang="nb-NO" b="1" dirty="0"/>
              <a:t>Regnskabskoordinatorer</a:t>
            </a:r>
          </a:p>
          <a:p>
            <a:r>
              <a:rPr lang="nb-NO" dirty="0"/>
              <a:t>Thomas Willumsen - Økonomi Styring</a:t>
            </a:r>
          </a:p>
          <a:p>
            <a:r>
              <a:rPr lang="nb-NO" dirty="0"/>
              <a:t>Jesper Hansen Dichmann - Økonomi Drift</a:t>
            </a:r>
          </a:p>
        </p:txBody>
      </p:sp>
      <p:sp>
        <p:nvSpPr>
          <p:cNvPr id="4" name="Pladsholder til slidenummer 3">
            <a:extLst>
              <a:ext uri="{FF2B5EF4-FFF2-40B4-BE49-F238E27FC236}">
                <a16:creationId xmlns:a16="http://schemas.microsoft.com/office/drawing/2014/main" id="{64B48017-7E80-41AA-85CA-328CFB8CAAF5}"/>
              </a:ext>
            </a:extLst>
          </p:cNvPr>
          <p:cNvSpPr>
            <a:spLocks noGrp="1"/>
          </p:cNvSpPr>
          <p:nvPr>
            <p:ph type="sldNum" sz="quarter" idx="12"/>
          </p:nvPr>
        </p:nvSpPr>
        <p:spPr/>
        <p:txBody>
          <a:bodyPr/>
          <a:lstStyle/>
          <a:p>
            <a:fld id="{B6C57A29-F2F5-41C9-9D61-59DDDBBF376E}" type="slidenum">
              <a:rPr lang="da-DK" smtClean="0"/>
              <a:pPr/>
              <a:t>11</a:t>
            </a:fld>
            <a:endParaRPr lang="da-DK"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Regnskab 2019</a:t>
            </a:r>
          </a:p>
        </p:txBody>
      </p:sp>
      <p:sp>
        <p:nvSpPr>
          <p:cNvPr id="3" name="Pladsholder til indhold 2"/>
          <p:cNvSpPr>
            <a:spLocks noGrp="1"/>
          </p:cNvSpPr>
          <p:nvPr>
            <p:ph idx="1"/>
          </p:nvPr>
        </p:nvSpPr>
        <p:spPr/>
        <p:txBody>
          <a:bodyPr/>
          <a:lstStyle/>
          <a:p>
            <a:pPr marL="323850" indent="-323850"/>
            <a:r>
              <a:rPr lang="da-DK" b="1"/>
              <a:t>Generelt: </a:t>
            </a:r>
            <a:r>
              <a:rPr lang="da-DK"/>
              <a:t>Hvad betyder regnskabsafslutning?</a:t>
            </a:r>
          </a:p>
          <a:p>
            <a:pPr marL="642620" lvl="1" indent="-285750">
              <a:buFont typeface="Wingdings"/>
              <a:buChar char="Ø"/>
            </a:pPr>
            <a:endParaRPr lang="da-DK" i="0"/>
          </a:p>
          <a:p>
            <a:pPr marL="642620" lvl="1" indent="-285750">
              <a:buFont typeface="Wingdings"/>
              <a:buChar char="Ø"/>
            </a:pPr>
            <a:r>
              <a:rPr lang="da-DK" i="0"/>
              <a:t>Lukke gammelt år, påbegynde nyt regnskabsår</a:t>
            </a:r>
            <a:endParaRPr lang="da-DK"/>
          </a:p>
          <a:p>
            <a:pPr marL="356870" lvl="1" indent="0">
              <a:buNone/>
            </a:pPr>
            <a:endParaRPr lang="da-DK" i="0"/>
          </a:p>
          <a:p>
            <a:pPr marL="642620" lvl="1" indent="-285750">
              <a:buFont typeface="Wingdings"/>
              <a:buChar char="Ø"/>
            </a:pPr>
            <a:r>
              <a:rPr lang="da-DK" i="0"/>
              <a:t>Transaktionsprincip: </a:t>
            </a:r>
          </a:p>
          <a:p>
            <a:pPr marL="642620" lvl="1" indent="-285750">
              <a:buFont typeface="Wingdings"/>
              <a:buChar char="Ø"/>
            </a:pPr>
            <a:endParaRPr lang="da-DK" i="0">
              <a:ea typeface="+mn-lt"/>
              <a:cs typeface="+mn-lt"/>
            </a:endParaRPr>
          </a:p>
          <a:p>
            <a:pPr marL="356870" lvl="1" indent="0">
              <a:buNone/>
            </a:pPr>
            <a:r>
              <a:rPr lang="da-DK" i="0">
                <a:ea typeface="+mn-lt"/>
                <a:cs typeface="+mn-lt"/>
              </a:rPr>
              <a:t>"Regnskabsføringen i supplementsperioden skal ske i regnskabet for det år, hvori transaktionen finder sted."</a:t>
            </a:r>
            <a:endParaRPr lang="da-DK"/>
          </a:p>
          <a:p>
            <a:pPr marL="356870" lvl="1" indent="0">
              <a:buNone/>
            </a:pPr>
            <a:r>
              <a:rPr lang="da-DK" i="0"/>
              <a:t>Altså: </a:t>
            </a:r>
            <a:r>
              <a:rPr lang="da-DK" i="0" u="sng">
                <a:ea typeface="+mn-lt"/>
                <a:cs typeface="+mn-lt"/>
              </a:rPr>
              <a:t>Alle indtægter/</a:t>
            </a:r>
            <a:r>
              <a:rPr lang="da-DK" i="0" u="sng"/>
              <a:t>udgifter registreres i det år de forekommer, uanset om levering har fundet sted.</a:t>
            </a:r>
            <a:endParaRPr lang="da-DK" u="sng"/>
          </a:p>
          <a:p>
            <a:pPr marL="356870" lvl="1" indent="0">
              <a:buNone/>
            </a:pPr>
            <a:endParaRPr lang="da-DK" i="0"/>
          </a:p>
          <a:p>
            <a:pPr marL="356870" lvl="1" indent="0">
              <a:buNone/>
            </a:pPr>
            <a:endParaRPr lang="da-DK" i="0"/>
          </a:p>
          <a:p>
            <a:pPr marL="356870" lvl="1" indent="0">
              <a:buNone/>
            </a:pPr>
            <a:endParaRPr lang="da-DK" i="0"/>
          </a:p>
        </p:txBody>
      </p:sp>
      <p:sp>
        <p:nvSpPr>
          <p:cNvPr id="4" name="Pladsholder til slidenummer 3">
            <a:extLst>
              <a:ext uri="{FF2B5EF4-FFF2-40B4-BE49-F238E27FC236}">
                <a16:creationId xmlns:a16="http://schemas.microsoft.com/office/drawing/2014/main" id="{55C73478-51F6-4C66-8F6F-724139663A8E}"/>
              </a:ext>
            </a:extLst>
          </p:cNvPr>
          <p:cNvSpPr>
            <a:spLocks noGrp="1"/>
          </p:cNvSpPr>
          <p:nvPr>
            <p:ph type="sldNum" sz="quarter" idx="12"/>
          </p:nvPr>
        </p:nvSpPr>
        <p:spPr/>
        <p:txBody>
          <a:bodyPr/>
          <a:lstStyle/>
          <a:p>
            <a:fld id="{63F35900-392D-46F4-8341-366E91CBDAA0}" type="slidenum">
              <a:rPr lang="da-DK" noProof="0" smtClean="0"/>
              <a:pPr/>
              <a:t>12</a:t>
            </a:fld>
            <a:endParaRPr lang="da-DK" noProof="0"/>
          </a:p>
        </p:txBody>
      </p:sp>
    </p:spTree>
    <p:extLst>
      <p:ext uri="{BB962C8B-B14F-4D97-AF65-F5344CB8AC3E}">
        <p14:creationId xmlns:p14="http://schemas.microsoft.com/office/powerpoint/2010/main" val="916140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F7497F-A275-4C73-BCDC-67BBA6D8639A}"/>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6381B383-53E8-43E0-90A8-C7AE8632CEC4}"/>
              </a:ext>
            </a:extLst>
          </p:cNvPr>
          <p:cNvSpPr>
            <a:spLocks noGrp="1"/>
          </p:cNvSpPr>
          <p:nvPr>
            <p:ph idx="1"/>
          </p:nvPr>
        </p:nvSpPr>
        <p:spPr/>
        <p:txBody>
          <a:bodyPr/>
          <a:lstStyle/>
          <a:p>
            <a:pPr marL="323850" indent="-323850">
              <a:buFont typeface="Arial"/>
              <a:buChar char="•"/>
            </a:pPr>
            <a:r>
              <a:rPr lang="da-DK" dirty="0">
                <a:ea typeface="+mn-lt"/>
                <a:cs typeface="+mn-lt"/>
              </a:rPr>
              <a:t>Eksempel 1:</a:t>
            </a:r>
            <a:r>
              <a:rPr lang="da-DK" i="0" dirty="0">
                <a:ea typeface="+mn-lt"/>
                <a:cs typeface="+mn-lt"/>
              </a:rPr>
              <a:t> En faktura for en i Regnskabsåret leveret vare/ydelse kommer først frem efter årets afslutning: Inden supplementsperiodens udløb skal der ske en henføring af udgiften til regnskabsåret (supplementspostering).</a:t>
            </a:r>
            <a:endParaRPr lang="da-DK" dirty="0"/>
          </a:p>
          <a:p>
            <a:pPr marL="0" indent="0">
              <a:buNone/>
            </a:pPr>
            <a:r>
              <a:rPr lang="da-DK" dirty="0"/>
              <a:t>     </a:t>
            </a:r>
          </a:p>
          <a:p>
            <a:pPr marL="0" indent="0">
              <a:buNone/>
            </a:pPr>
            <a:endParaRPr lang="da-DK" dirty="0"/>
          </a:p>
          <a:p>
            <a:pPr marL="323850" indent="-323850">
              <a:buFont typeface="Arial"/>
              <a:buChar char="•"/>
            </a:pPr>
            <a:r>
              <a:rPr lang="da-DK" dirty="0"/>
              <a:t> Eksempel 2: Forudbetaling i 2019 af en ydelse der leveres i 2020: Betalingen sker i R2019, men skal registreres som en </a:t>
            </a:r>
            <a:r>
              <a:rPr lang="da-DK" dirty="0" err="1"/>
              <a:t>forsupplementsbogføring</a:t>
            </a:r>
            <a:r>
              <a:rPr lang="da-DK" dirty="0"/>
              <a:t> på R2020</a:t>
            </a:r>
          </a:p>
        </p:txBody>
      </p:sp>
      <p:sp>
        <p:nvSpPr>
          <p:cNvPr id="4" name="Pladsholder til slidenummer 3">
            <a:extLst>
              <a:ext uri="{FF2B5EF4-FFF2-40B4-BE49-F238E27FC236}">
                <a16:creationId xmlns:a16="http://schemas.microsoft.com/office/drawing/2014/main" id="{1C014104-10F1-4BB4-B19B-6F6940FA3238}"/>
              </a:ext>
            </a:extLst>
          </p:cNvPr>
          <p:cNvSpPr>
            <a:spLocks noGrp="1"/>
          </p:cNvSpPr>
          <p:nvPr>
            <p:ph type="sldNum" sz="quarter" idx="12"/>
          </p:nvPr>
        </p:nvSpPr>
        <p:spPr/>
        <p:txBody>
          <a:bodyPr/>
          <a:lstStyle/>
          <a:p>
            <a:fld id="{63F35900-392D-46F4-8341-366E91CBDAA0}" type="slidenum">
              <a:rPr lang="da-DK" noProof="0" smtClean="0"/>
              <a:pPr/>
              <a:t>13</a:t>
            </a:fld>
            <a:endParaRPr lang="da-DK" noProof="0"/>
          </a:p>
        </p:txBody>
      </p:sp>
    </p:spTree>
    <p:extLst>
      <p:ext uri="{BB962C8B-B14F-4D97-AF65-F5344CB8AC3E}">
        <p14:creationId xmlns:p14="http://schemas.microsoft.com/office/powerpoint/2010/main" val="2983549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E45980-54AF-43EF-85C9-CB09C777BE55}"/>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25D417E5-E4CE-4E22-A3D3-DF0697E60C78}"/>
              </a:ext>
            </a:extLst>
          </p:cNvPr>
          <p:cNvSpPr>
            <a:spLocks noGrp="1"/>
          </p:cNvSpPr>
          <p:nvPr>
            <p:ph idx="1"/>
          </p:nvPr>
        </p:nvSpPr>
        <p:spPr/>
        <p:txBody>
          <a:bodyPr/>
          <a:lstStyle/>
          <a:p>
            <a:pPr marL="640715" lvl="1" indent="-283845">
              <a:buChar char="•"/>
            </a:pPr>
            <a:r>
              <a:rPr lang="da-DK" sz="2000" i="0" dirty="0">
                <a:ea typeface="+mn-lt"/>
                <a:cs typeface="+mn-lt"/>
              </a:rPr>
              <a:t> Alle fakturaer og opkrævninger vedr. 2019 skal være effektueret</a:t>
            </a:r>
            <a:endParaRPr lang="en-US" sz="2000" i="0" dirty="0">
              <a:ea typeface="+mn-lt"/>
              <a:cs typeface="+mn-lt"/>
            </a:endParaRPr>
          </a:p>
          <a:p>
            <a:pPr marL="699770" lvl="1" indent="-342900">
              <a:buFont typeface="Arial"/>
              <a:buChar char="•"/>
            </a:pPr>
            <a:r>
              <a:rPr lang="da-DK" sz="2000" i="0" dirty="0">
                <a:ea typeface="+mn-lt"/>
                <a:cs typeface="+mn-lt"/>
              </a:rPr>
              <a:t>Alle status-, system- og mellemregningskonti skal være rettidigt afstemt</a:t>
            </a:r>
            <a:endParaRPr lang="en-US" sz="2000" i="0" dirty="0">
              <a:ea typeface="+mn-lt"/>
              <a:cs typeface="+mn-lt"/>
            </a:endParaRPr>
          </a:p>
          <a:p>
            <a:pPr marL="699770" lvl="1" indent="-342900">
              <a:buFont typeface="Arial"/>
              <a:buChar char="•"/>
            </a:pPr>
            <a:r>
              <a:rPr lang="da-DK" sz="2000" i="0" dirty="0">
                <a:ea typeface="+mn-lt"/>
                <a:cs typeface="+mn-lt"/>
              </a:rPr>
              <a:t>Fejlposteringer skal være omposteret</a:t>
            </a:r>
            <a:endParaRPr lang="en-US" sz="2000" i="0" dirty="0">
              <a:ea typeface="+mn-lt"/>
              <a:cs typeface="+mn-lt"/>
            </a:endParaRPr>
          </a:p>
          <a:p>
            <a:pPr marL="699770" lvl="1" indent="-342900">
              <a:buFont typeface="Arial"/>
              <a:buChar char="•"/>
            </a:pPr>
            <a:r>
              <a:rPr lang="da-DK" sz="2000" i="0" dirty="0">
                <a:ea typeface="+mn-lt"/>
                <a:cs typeface="+mn-lt"/>
              </a:rPr>
              <a:t>Det økonomiske ledelsestilsyn er gennemført i løbet af året</a:t>
            </a:r>
            <a:endParaRPr lang="en-US" sz="2000" i="0" dirty="0">
              <a:ea typeface="+mn-lt"/>
              <a:cs typeface="+mn-lt"/>
            </a:endParaRPr>
          </a:p>
          <a:p>
            <a:pPr marL="641985" lvl="2" indent="0">
              <a:buNone/>
            </a:pPr>
            <a:r>
              <a:rPr lang="da-DK" sz="2000" dirty="0">
                <a:ea typeface="+mn-lt"/>
                <a:cs typeface="+mn-lt"/>
              </a:rPr>
              <a:t>- Udgifter og indtægter er i overensstemmelse med bevillinger og betalt korrekt  sted i kontoplan, stikprøver etc.</a:t>
            </a:r>
            <a:endParaRPr lang="en-US" sz="2000" i="0" dirty="0">
              <a:ea typeface="+mn-lt"/>
              <a:cs typeface="+mn-lt"/>
            </a:endParaRPr>
          </a:p>
          <a:p>
            <a:pPr marL="323850" indent="-323850"/>
            <a:endParaRPr lang="da-DK" dirty="0"/>
          </a:p>
        </p:txBody>
      </p:sp>
      <p:sp>
        <p:nvSpPr>
          <p:cNvPr id="4" name="Pladsholder til slidenummer 3">
            <a:extLst>
              <a:ext uri="{FF2B5EF4-FFF2-40B4-BE49-F238E27FC236}">
                <a16:creationId xmlns:a16="http://schemas.microsoft.com/office/drawing/2014/main" id="{1F84A8F8-0947-4584-9F71-4275D902CFE5}"/>
              </a:ext>
            </a:extLst>
          </p:cNvPr>
          <p:cNvSpPr>
            <a:spLocks noGrp="1"/>
          </p:cNvSpPr>
          <p:nvPr>
            <p:ph type="sldNum" sz="quarter" idx="12"/>
          </p:nvPr>
        </p:nvSpPr>
        <p:spPr/>
        <p:txBody>
          <a:bodyPr/>
          <a:lstStyle/>
          <a:p>
            <a:fld id="{63F35900-392D-46F4-8341-366E91CBDAA0}" type="slidenum">
              <a:rPr lang="da-DK" noProof="0" smtClean="0"/>
              <a:pPr/>
              <a:t>14</a:t>
            </a:fld>
            <a:endParaRPr lang="da-DK" noProof="0"/>
          </a:p>
        </p:txBody>
      </p:sp>
    </p:spTree>
    <p:extLst>
      <p:ext uri="{BB962C8B-B14F-4D97-AF65-F5344CB8AC3E}">
        <p14:creationId xmlns:p14="http://schemas.microsoft.com/office/powerpoint/2010/main" val="1683271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4B7B90-C0D7-4DE1-B704-C9C1DD2C70AE}"/>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1F482E55-DE3C-47AA-809D-20322904E3C4}"/>
              </a:ext>
            </a:extLst>
          </p:cNvPr>
          <p:cNvSpPr>
            <a:spLocks noGrp="1"/>
          </p:cNvSpPr>
          <p:nvPr>
            <p:ph idx="1"/>
          </p:nvPr>
        </p:nvSpPr>
        <p:spPr>
          <a:xfrm>
            <a:off x="465608" y="1700213"/>
            <a:ext cx="8137525" cy="4537075"/>
          </a:xfrm>
        </p:spPr>
        <p:txBody>
          <a:bodyPr/>
          <a:lstStyle/>
          <a:p>
            <a:pPr marL="323850" indent="-323850"/>
            <a:r>
              <a:rPr lang="da-DK" b="1" dirty="0">
                <a:ea typeface="+mn-lt"/>
                <a:cs typeface="+mn-lt"/>
              </a:rPr>
              <a:t>Perioder</a:t>
            </a:r>
            <a:r>
              <a:rPr lang="da-DK" dirty="0">
                <a:ea typeface="+mn-lt"/>
                <a:cs typeface="+mn-lt"/>
              </a:rPr>
              <a:t> </a:t>
            </a:r>
            <a:endParaRPr lang="en-US" i="0" dirty="0">
              <a:ea typeface="+mn-lt"/>
              <a:cs typeface="+mn-lt"/>
            </a:endParaRPr>
          </a:p>
          <a:p>
            <a:pPr marL="640715" lvl="1" indent="-285750">
              <a:buFont typeface="Wingdings"/>
              <a:buChar char="Ø"/>
            </a:pPr>
            <a:r>
              <a:rPr lang="da-DK" dirty="0">
                <a:ea typeface="+mn-lt"/>
                <a:cs typeface="+mn-lt"/>
              </a:rPr>
              <a:t>Supplementsperiode (periode 13) åbner d. 03.01.2020</a:t>
            </a:r>
          </a:p>
          <a:p>
            <a:pPr marL="640715" lvl="1" indent="-285750">
              <a:buFont typeface="Wingdings"/>
              <a:buChar char="Ø"/>
            </a:pPr>
            <a:r>
              <a:rPr lang="da-DK" dirty="0">
                <a:ea typeface="+mn-lt"/>
                <a:cs typeface="+mn-lt"/>
              </a:rPr>
              <a:t>Lukker d. 17.01.2020</a:t>
            </a:r>
          </a:p>
          <a:p>
            <a:pPr marL="640715" lvl="1" indent="-285750">
              <a:buFont typeface="Wingdings"/>
              <a:buChar char="Ø"/>
            </a:pPr>
            <a:r>
              <a:rPr lang="da-DK" dirty="0" err="1">
                <a:ea typeface="+mn-lt"/>
                <a:cs typeface="+mn-lt"/>
              </a:rPr>
              <a:t>Forsupplement</a:t>
            </a:r>
            <a:r>
              <a:rPr lang="da-DK" dirty="0">
                <a:ea typeface="+mn-lt"/>
                <a:cs typeface="+mn-lt"/>
              </a:rPr>
              <a:t> (Periode 1) åbner d. 06.12.2019 (samtidig lukkes periode 11)</a:t>
            </a:r>
          </a:p>
          <a:p>
            <a:pPr marL="323850" indent="-323850"/>
            <a:r>
              <a:rPr lang="da-DK" b="1" dirty="0">
                <a:ea typeface="+mn-lt"/>
                <a:cs typeface="+mn-lt"/>
              </a:rPr>
              <a:t>Bogføring</a:t>
            </a:r>
            <a:r>
              <a:rPr lang="da-DK" dirty="0">
                <a:ea typeface="+mn-lt"/>
                <a:cs typeface="+mn-lt"/>
              </a:rPr>
              <a:t> (Supplement/restance)</a:t>
            </a:r>
            <a:endParaRPr lang="en-US" i="0" dirty="0">
              <a:ea typeface="+mn-lt"/>
              <a:cs typeface="+mn-lt"/>
            </a:endParaRPr>
          </a:p>
          <a:p>
            <a:pPr marL="642620" lvl="1" indent="-285750">
              <a:buFont typeface="Wingdings"/>
              <a:buChar char="Ø"/>
            </a:pPr>
            <a:r>
              <a:rPr lang="da-DK" b="1" dirty="0">
                <a:ea typeface="+mn-lt"/>
                <a:cs typeface="+mn-lt"/>
              </a:rPr>
              <a:t>Omposteringsbilag: </a:t>
            </a:r>
            <a:endParaRPr lang="en-US" b="1" i="0" dirty="0">
              <a:ea typeface="+mn-lt"/>
              <a:cs typeface="+mn-lt"/>
            </a:endParaRPr>
          </a:p>
          <a:p>
            <a:pPr marL="870585" lvl="2"/>
            <a:r>
              <a:rPr lang="da-DK" dirty="0">
                <a:ea typeface="+mn-lt"/>
                <a:cs typeface="+mn-lt"/>
              </a:rPr>
              <a:t> Sidste posteringsdato: 17.01.2020</a:t>
            </a:r>
            <a:endParaRPr lang="en-US" i="0" dirty="0">
              <a:ea typeface="+mn-lt"/>
              <a:cs typeface="+mn-lt"/>
            </a:endParaRPr>
          </a:p>
          <a:p>
            <a:pPr marL="870585" lvl="2"/>
            <a:r>
              <a:rPr lang="da-DK" dirty="0">
                <a:ea typeface="+mn-lt"/>
                <a:cs typeface="+mn-lt"/>
              </a:rPr>
              <a:t>Rettidig postering til kollegaer</a:t>
            </a:r>
            <a:endParaRPr lang="en-US" i="0" dirty="0">
              <a:ea typeface="+mn-lt"/>
              <a:cs typeface="+mn-lt"/>
            </a:endParaRPr>
          </a:p>
          <a:p>
            <a:pPr marL="870585" lvl="2"/>
            <a:r>
              <a:rPr lang="da-DK" dirty="0">
                <a:ea typeface="+mn-lt"/>
                <a:cs typeface="+mn-lt"/>
              </a:rPr>
              <a:t>KMD har fjernet låsning af supplementsperioden over årsskiftet</a:t>
            </a:r>
            <a:endParaRPr lang="en-US" i="0" dirty="0">
              <a:ea typeface="+mn-lt"/>
              <a:cs typeface="+mn-lt"/>
            </a:endParaRPr>
          </a:p>
          <a:p>
            <a:pPr marL="641985" lvl="2" indent="0">
              <a:buNone/>
            </a:pPr>
            <a:endParaRPr lang="da-DK" dirty="0">
              <a:ea typeface="+mn-lt"/>
              <a:cs typeface="+mn-lt"/>
            </a:endParaRPr>
          </a:p>
          <a:p>
            <a:pPr marL="642620" lvl="1" indent="-285750">
              <a:buFont typeface="Wingdings"/>
              <a:buChar char="Ø"/>
            </a:pPr>
            <a:r>
              <a:rPr lang="da-DK" b="1" dirty="0">
                <a:ea typeface="+mn-lt"/>
                <a:cs typeface="+mn-lt"/>
              </a:rPr>
              <a:t>Faktura/kreditnotaer</a:t>
            </a:r>
            <a:endParaRPr lang="en-US" i="0" dirty="0">
              <a:ea typeface="+mn-lt"/>
              <a:cs typeface="+mn-lt"/>
            </a:endParaRPr>
          </a:p>
          <a:p>
            <a:pPr marL="870585" lvl="2"/>
            <a:r>
              <a:rPr lang="da-DK" dirty="0">
                <a:ea typeface="+mn-lt"/>
                <a:cs typeface="+mn-lt"/>
              </a:rPr>
              <a:t>Sidste posteringsdato:17.01.2020</a:t>
            </a:r>
            <a:endParaRPr lang="en-US" i="0" dirty="0">
              <a:ea typeface="+mn-lt"/>
              <a:cs typeface="+mn-lt"/>
            </a:endParaRPr>
          </a:p>
          <a:p>
            <a:pPr marL="323850" indent="-323850"/>
            <a:endParaRPr lang="da-DK" dirty="0"/>
          </a:p>
        </p:txBody>
      </p:sp>
      <p:sp>
        <p:nvSpPr>
          <p:cNvPr id="4" name="Pladsholder til slidenummer 3">
            <a:extLst>
              <a:ext uri="{FF2B5EF4-FFF2-40B4-BE49-F238E27FC236}">
                <a16:creationId xmlns:a16="http://schemas.microsoft.com/office/drawing/2014/main" id="{B2FE7613-077C-4F77-86FE-D5C898D3CF68}"/>
              </a:ext>
            </a:extLst>
          </p:cNvPr>
          <p:cNvSpPr>
            <a:spLocks noGrp="1"/>
          </p:cNvSpPr>
          <p:nvPr>
            <p:ph type="sldNum" sz="quarter" idx="12"/>
          </p:nvPr>
        </p:nvSpPr>
        <p:spPr/>
        <p:txBody>
          <a:bodyPr/>
          <a:lstStyle/>
          <a:p>
            <a:fld id="{63F35900-392D-46F4-8341-366E91CBDAA0}" type="slidenum">
              <a:rPr lang="da-DK" noProof="0" smtClean="0"/>
              <a:pPr/>
              <a:t>15</a:t>
            </a:fld>
            <a:endParaRPr lang="da-DK" noProof="0"/>
          </a:p>
        </p:txBody>
      </p:sp>
    </p:spTree>
    <p:extLst>
      <p:ext uri="{BB962C8B-B14F-4D97-AF65-F5344CB8AC3E}">
        <p14:creationId xmlns:p14="http://schemas.microsoft.com/office/powerpoint/2010/main" val="2568736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9F8051-6237-42CD-83C0-CF2493D79716}"/>
              </a:ext>
            </a:extLst>
          </p:cNvPr>
          <p:cNvSpPr>
            <a:spLocks noGrp="1"/>
          </p:cNvSpPr>
          <p:nvPr>
            <p:ph type="title"/>
          </p:nvPr>
        </p:nvSpPr>
        <p:spPr>
          <a:xfrm>
            <a:off x="442658" y="584201"/>
            <a:ext cx="8176437" cy="1116012"/>
          </a:xfrm>
        </p:spPr>
        <p:txBody>
          <a:bodyPr/>
          <a:lstStyle/>
          <a:p>
            <a:br>
              <a:rPr lang="da-DK" sz="1600">
                <a:ea typeface="Open Sans"/>
                <a:cs typeface="Open Sans"/>
              </a:rPr>
            </a:br>
            <a:br>
              <a:rPr lang="da-DK" sz="1600">
                <a:ea typeface="Open Sans"/>
                <a:cs typeface="Open Sans"/>
              </a:rPr>
            </a:br>
            <a:r>
              <a:rPr lang="da-DK" sz="1600">
                <a:ea typeface="Open Sans"/>
                <a:cs typeface="Open Sans"/>
              </a:rPr>
              <a:t>Eksempel på ompostering af bogført udgift i </a:t>
            </a:r>
            <a:r>
              <a:rPr lang="da-DK" sz="1600" err="1">
                <a:ea typeface="Open Sans"/>
                <a:cs typeface="Open Sans"/>
              </a:rPr>
              <a:t>dec</a:t>
            </a:r>
            <a:r>
              <a:rPr lang="da-DK" sz="1600">
                <a:ea typeface="Open Sans"/>
                <a:cs typeface="Open Sans"/>
              </a:rPr>
              <a:t> 2019 – Skulle være bogført i 2020.</a:t>
            </a:r>
            <a:br>
              <a:rPr lang="da-DK" sz="1600">
                <a:ea typeface="Open Sans"/>
                <a:cs typeface="Open Sans"/>
              </a:rPr>
            </a:br>
            <a:r>
              <a:rPr lang="da-DK" sz="1600">
                <a:ea typeface="Open Sans"/>
                <a:cs typeface="Open Sans"/>
              </a:rPr>
              <a:t>2 bilag – Ét der omposterer i 2019 og ét der posterer det korrekt i 2020 (supplementspostering)</a:t>
            </a:r>
            <a:endParaRPr lang="da-DK" sz="1600"/>
          </a:p>
        </p:txBody>
      </p:sp>
      <p:cxnSp>
        <p:nvCxnSpPr>
          <p:cNvPr id="8" name="Lige pilforbindelse 7">
            <a:extLst>
              <a:ext uri="{FF2B5EF4-FFF2-40B4-BE49-F238E27FC236}">
                <a16:creationId xmlns:a16="http://schemas.microsoft.com/office/drawing/2014/main" id="{BD4DB19A-3CA0-4C9C-96B1-C85CC1078F01}"/>
              </a:ext>
            </a:extLst>
          </p:cNvPr>
          <p:cNvCxnSpPr/>
          <p:nvPr/>
        </p:nvCxnSpPr>
        <p:spPr>
          <a:xfrm flipH="1">
            <a:off x="3371578" y="2614273"/>
            <a:ext cx="3310907" cy="2643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Lige pilforbindelse 12">
            <a:extLst>
              <a:ext uri="{FF2B5EF4-FFF2-40B4-BE49-F238E27FC236}">
                <a16:creationId xmlns:a16="http://schemas.microsoft.com/office/drawing/2014/main" id="{E8398811-CBC6-4BE1-9A76-F258610DD7D7}"/>
              </a:ext>
            </a:extLst>
          </p:cNvPr>
          <p:cNvCxnSpPr/>
          <p:nvPr/>
        </p:nvCxnSpPr>
        <p:spPr>
          <a:xfrm flipH="1">
            <a:off x="2721532" y="2484264"/>
            <a:ext cx="4036793" cy="2101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 name="Billede 16" descr="Et billede, der indeholder skærmbillede&#10;&#10;Beskrivelse, der er oprettet med meget høj tiltro">
            <a:extLst>
              <a:ext uri="{FF2B5EF4-FFF2-40B4-BE49-F238E27FC236}">
                <a16:creationId xmlns:a16="http://schemas.microsoft.com/office/drawing/2014/main" id="{949A9A6D-5DD2-4B90-B72F-EE96E0CC09CD}"/>
              </a:ext>
            </a:extLst>
          </p:cNvPr>
          <p:cNvPicPr>
            <a:picLocks noGrp="1" noChangeAspect="1"/>
          </p:cNvPicPr>
          <p:nvPr>
            <p:ph idx="1"/>
          </p:nvPr>
        </p:nvPicPr>
        <p:blipFill>
          <a:blip r:embed="rId2"/>
          <a:stretch>
            <a:fillRect/>
          </a:stretch>
        </p:blipFill>
        <p:spPr>
          <a:xfrm>
            <a:off x="503238" y="1773028"/>
            <a:ext cx="8137525" cy="4391445"/>
          </a:xfrm>
        </p:spPr>
      </p:pic>
      <p:pic>
        <p:nvPicPr>
          <p:cNvPr id="20" name="Billede 20">
            <a:extLst>
              <a:ext uri="{FF2B5EF4-FFF2-40B4-BE49-F238E27FC236}">
                <a16:creationId xmlns:a16="http://schemas.microsoft.com/office/drawing/2014/main" id="{943B8D14-C604-47B8-B0FA-2A2C678118A0}"/>
              </a:ext>
            </a:extLst>
          </p:cNvPr>
          <p:cNvPicPr>
            <a:picLocks noChangeAspect="1"/>
          </p:cNvPicPr>
          <p:nvPr/>
        </p:nvPicPr>
        <p:blipFill>
          <a:blip r:embed="rId3"/>
          <a:stretch>
            <a:fillRect/>
          </a:stretch>
        </p:blipFill>
        <p:spPr>
          <a:xfrm rot="-720000">
            <a:off x="6349452" y="1586928"/>
            <a:ext cx="2165516" cy="1148959"/>
          </a:xfrm>
          <a:prstGeom prst="rect">
            <a:avLst/>
          </a:prstGeom>
        </p:spPr>
      </p:pic>
      <p:sp>
        <p:nvSpPr>
          <p:cNvPr id="22" name="Rektangel 21">
            <a:extLst>
              <a:ext uri="{FF2B5EF4-FFF2-40B4-BE49-F238E27FC236}">
                <a16:creationId xmlns:a16="http://schemas.microsoft.com/office/drawing/2014/main" id="{D4B0D01B-156E-4FEB-98A7-30B34D9C8279}"/>
              </a:ext>
            </a:extLst>
          </p:cNvPr>
          <p:cNvSpPr/>
          <p:nvPr/>
        </p:nvSpPr>
        <p:spPr>
          <a:xfrm>
            <a:off x="1863334" y="2865490"/>
            <a:ext cx="632713" cy="166846"/>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i="1" err="1">
              <a:solidFill>
                <a:schemeClr val="bg1"/>
              </a:solidFill>
            </a:endParaRPr>
          </a:p>
        </p:txBody>
      </p:sp>
      <p:cxnSp>
        <p:nvCxnSpPr>
          <p:cNvPr id="23" name="Lige pilforbindelse 22">
            <a:extLst>
              <a:ext uri="{FF2B5EF4-FFF2-40B4-BE49-F238E27FC236}">
                <a16:creationId xmlns:a16="http://schemas.microsoft.com/office/drawing/2014/main" id="{24B0AB56-24F1-4BF0-BDF6-BAACD9D5E9A5}"/>
              </a:ext>
            </a:extLst>
          </p:cNvPr>
          <p:cNvCxnSpPr/>
          <p:nvPr/>
        </p:nvCxnSpPr>
        <p:spPr>
          <a:xfrm flipH="1">
            <a:off x="2671424" y="2184971"/>
            <a:ext cx="3787609" cy="8060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Pladsholder til slidenummer 2">
            <a:extLst>
              <a:ext uri="{FF2B5EF4-FFF2-40B4-BE49-F238E27FC236}">
                <a16:creationId xmlns:a16="http://schemas.microsoft.com/office/drawing/2014/main" id="{1959CD96-C8E4-4D1B-A870-D773695EFD83}"/>
              </a:ext>
            </a:extLst>
          </p:cNvPr>
          <p:cNvSpPr>
            <a:spLocks noGrp="1"/>
          </p:cNvSpPr>
          <p:nvPr>
            <p:ph type="sldNum" sz="quarter" idx="12"/>
          </p:nvPr>
        </p:nvSpPr>
        <p:spPr/>
        <p:txBody>
          <a:bodyPr/>
          <a:lstStyle/>
          <a:p>
            <a:fld id="{63F35900-392D-46F4-8341-366E91CBDAA0}" type="slidenum">
              <a:rPr lang="da-DK" noProof="0" smtClean="0"/>
              <a:pPr/>
              <a:t>16</a:t>
            </a:fld>
            <a:endParaRPr lang="da-DK" noProof="0"/>
          </a:p>
        </p:txBody>
      </p:sp>
    </p:spTree>
    <p:extLst>
      <p:ext uri="{BB962C8B-B14F-4D97-AF65-F5344CB8AC3E}">
        <p14:creationId xmlns:p14="http://schemas.microsoft.com/office/powerpoint/2010/main" val="361454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35DB5A-0C62-491D-9600-D7711AA41CBF}"/>
              </a:ext>
            </a:extLst>
          </p:cNvPr>
          <p:cNvSpPr>
            <a:spLocks noGrp="1"/>
          </p:cNvSpPr>
          <p:nvPr>
            <p:ph type="title"/>
          </p:nvPr>
        </p:nvSpPr>
        <p:spPr/>
        <p:txBody>
          <a:bodyPr/>
          <a:lstStyle/>
          <a:p>
            <a:r>
              <a:rPr lang="da-DK" dirty="0"/>
              <a:t>Regnskab 2019</a:t>
            </a:r>
          </a:p>
        </p:txBody>
      </p:sp>
      <p:pic>
        <p:nvPicPr>
          <p:cNvPr id="4" name="Billede 4" descr="Et billede, der indeholder skærmbillede&#10;&#10;Beskrivelse, der er oprettet med meget høj tiltro">
            <a:extLst>
              <a:ext uri="{FF2B5EF4-FFF2-40B4-BE49-F238E27FC236}">
                <a16:creationId xmlns:a16="http://schemas.microsoft.com/office/drawing/2014/main" id="{C3816E42-AD0F-4C48-8C02-036B648FDCCF}"/>
              </a:ext>
            </a:extLst>
          </p:cNvPr>
          <p:cNvPicPr>
            <a:picLocks noGrp="1" noChangeAspect="1"/>
          </p:cNvPicPr>
          <p:nvPr>
            <p:ph idx="1"/>
          </p:nvPr>
        </p:nvPicPr>
        <p:blipFill>
          <a:blip r:embed="rId2"/>
          <a:stretch>
            <a:fillRect/>
          </a:stretch>
        </p:blipFill>
        <p:spPr>
          <a:xfrm>
            <a:off x="427399" y="1947191"/>
            <a:ext cx="8137525" cy="4021451"/>
          </a:xfrm>
        </p:spPr>
      </p:pic>
      <p:sp>
        <p:nvSpPr>
          <p:cNvPr id="6" name="Rektangel 5">
            <a:extLst>
              <a:ext uri="{FF2B5EF4-FFF2-40B4-BE49-F238E27FC236}">
                <a16:creationId xmlns:a16="http://schemas.microsoft.com/office/drawing/2014/main" id="{3C0C083B-53A3-47BC-89CC-D66971504C05}"/>
              </a:ext>
            </a:extLst>
          </p:cNvPr>
          <p:cNvSpPr/>
          <p:nvPr/>
        </p:nvSpPr>
        <p:spPr>
          <a:xfrm>
            <a:off x="1698790" y="2906794"/>
            <a:ext cx="676050" cy="231851"/>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i="1" err="1">
              <a:solidFill>
                <a:schemeClr val="bg1"/>
              </a:solidFill>
            </a:endParaRPr>
          </a:p>
        </p:txBody>
      </p:sp>
      <p:pic>
        <p:nvPicPr>
          <p:cNvPr id="7" name="Billede 7">
            <a:extLst>
              <a:ext uri="{FF2B5EF4-FFF2-40B4-BE49-F238E27FC236}">
                <a16:creationId xmlns:a16="http://schemas.microsoft.com/office/drawing/2014/main" id="{BE911B9A-E73F-42D3-BD6D-2D1C32858FD8}"/>
              </a:ext>
            </a:extLst>
          </p:cNvPr>
          <p:cNvPicPr>
            <a:picLocks noChangeAspect="1"/>
          </p:cNvPicPr>
          <p:nvPr/>
        </p:nvPicPr>
        <p:blipFill>
          <a:blip r:embed="rId3"/>
          <a:stretch>
            <a:fillRect/>
          </a:stretch>
        </p:blipFill>
        <p:spPr>
          <a:xfrm rot="-660000">
            <a:off x="5591064" y="2215307"/>
            <a:ext cx="2295525" cy="1257300"/>
          </a:xfrm>
          <a:prstGeom prst="rect">
            <a:avLst/>
          </a:prstGeom>
        </p:spPr>
      </p:pic>
      <p:cxnSp>
        <p:nvCxnSpPr>
          <p:cNvPr id="9" name="Lige pilforbindelse 8">
            <a:extLst>
              <a:ext uri="{FF2B5EF4-FFF2-40B4-BE49-F238E27FC236}">
                <a16:creationId xmlns:a16="http://schemas.microsoft.com/office/drawing/2014/main" id="{98385644-679D-4C4E-AB11-A1CCD9BEF7CE}"/>
              </a:ext>
            </a:extLst>
          </p:cNvPr>
          <p:cNvCxnSpPr/>
          <p:nvPr/>
        </p:nvCxnSpPr>
        <p:spPr>
          <a:xfrm flipH="1">
            <a:off x="2656527" y="2895961"/>
            <a:ext cx="2975049" cy="1126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Pladsholder til slidenummer 2">
            <a:extLst>
              <a:ext uri="{FF2B5EF4-FFF2-40B4-BE49-F238E27FC236}">
                <a16:creationId xmlns:a16="http://schemas.microsoft.com/office/drawing/2014/main" id="{269C4406-69E7-47C6-8C05-B5E6FF70BF2F}"/>
              </a:ext>
            </a:extLst>
          </p:cNvPr>
          <p:cNvSpPr>
            <a:spLocks noGrp="1"/>
          </p:cNvSpPr>
          <p:nvPr>
            <p:ph type="sldNum" sz="quarter" idx="12"/>
          </p:nvPr>
        </p:nvSpPr>
        <p:spPr/>
        <p:txBody>
          <a:bodyPr/>
          <a:lstStyle/>
          <a:p>
            <a:fld id="{63F35900-392D-46F4-8341-366E91CBDAA0}" type="slidenum">
              <a:rPr lang="da-DK" noProof="0" smtClean="0"/>
              <a:pPr/>
              <a:t>17</a:t>
            </a:fld>
            <a:endParaRPr lang="da-DK" noProof="0"/>
          </a:p>
        </p:txBody>
      </p:sp>
    </p:spTree>
    <p:extLst>
      <p:ext uri="{BB962C8B-B14F-4D97-AF65-F5344CB8AC3E}">
        <p14:creationId xmlns:p14="http://schemas.microsoft.com/office/powerpoint/2010/main" val="3325121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B8AD48-A427-4685-9A96-45245812F973}"/>
              </a:ext>
            </a:extLst>
          </p:cNvPr>
          <p:cNvSpPr>
            <a:spLocks noGrp="1"/>
          </p:cNvSpPr>
          <p:nvPr>
            <p:ph type="title"/>
          </p:nvPr>
        </p:nvSpPr>
        <p:spPr/>
        <p:txBody>
          <a:bodyPr/>
          <a:lstStyle/>
          <a:p>
            <a:r>
              <a:rPr lang="da-DK" sz="1600" dirty="0">
                <a:ea typeface="+mj-lt"/>
                <a:cs typeface="+mj-lt"/>
              </a:rPr>
              <a:t>Eksempel på ompostering af bogført udgift i jan 2020 – Skulle være bogført i 2019.</a:t>
            </a:r>
            <a:br>
              <a:rPr lang="da-DK" sz="1600" dirty="0">
                <a:ea typeface="+mj-lt"/>
                <a:cs typeface="+mj-lt"/>
              </a:rPr>
            </a:br>
            <a:r>
              <a:rPr lang="da-DK" sz="1600" dirty="0">
                <a:ea typeface="+mj-lt"/>
                <a:cs typeface="+mj-lt"/>
              </a:rPr>
              <a:t>2 bilag – Ét der omposterer i 2020 og ét der posterer det korrekt i 2019 (supplementspostering)</a:t>
            </a:r>
          </a:p>
          <a:p>
            <a:endParaRPr lang="da-DK" dirty="0">
              <a:ea typeface="Open Sans"/>
              <a:cs typeface="Open Sans"/>
            </a:endParaRPr>
          </a:p>
        </p:txBody>
      </p:sp>
      <p:sp>
        <p:nvSpPr>
          <p:cNvPr id="3" name="Pladsholder til indhold 2">
            <a:extLst>
              <a:ext uri="{FF2B5EF4-FFF2-40B4-BE49-F238E27FC236}">
                <a16:creationId xmlns:a16="http://schemas.microsoft.com/office/drawing/2014/main" id="{8627FAEE-59FE-4682-BB0B-74098A8CF554}"/>
              </a:ext>
            </a:extLst>
          </p:cNvPr>
          <p:cNvSpPr>
            <a:spLocks noGrp="1"/>
          </p:cNvSpPr>
          <p:nvPr>
            <p:ph idx="1"/>
          </p:nvPr>
        </p:nvSpPr>
        <p:spPr/>
        <p:txBody>
          <a:bodyPr/>
          <a:lstStyle/>
          <a:p>
            <a:pPr marL="323850" indent="-323850"/>
            <a:endParaRPr lang="da-DK" i="0">
              <a:ea typeface="+mn-lt"/>
              <a:cs typeface="+mn-lt"/>
            </a:endParaRPr>
          </a:p>
          <a:p>
            <a:pPr marL="323850" indent="-323850"/>
            <a:endParaRPr lang="da-DK"/>
          </a:p>
        </p:txBody>
      </p:sp>
      <p:sp>
        <p:nvSpPr>
          <p:cNvPr id="12" name="Rektangel 11">
            <a:extLst>
              <a:ext uri="{FF2B5EF4-FFF2-40B4-BE49-F238E27FC236}">
                <a16:creationId xmlns:a16="http://schemas.microsoft.com/office/drawing/2014/main" id="{29CD5D7A-933D-4327-8254-1A6EA5F2021E}"/>
              </a:ext>
            </a:extLst>
          </p:cNvPr>
          <p:cNvSpPr/>
          <p:nvPr/>
        </p:nvSpPr>
        <p:spPr>
          <a:xfrm>
            <a:off x="1742126" y="2679278"/>
            <a:ext cx="741055" cy="253519"/>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i="1" err="1">
              <a:solidFill>
                <a:schemeClr val="bg1"/>
              </a:solidFill>
            </a:endParaRPr>
          </a:p>
        </p:txBody>
      </p:sp>
      <p:sp>
        <p:nvSpPr>
          <p:cNvPr id="4" name="Pladsholder til slidenummer 3">
            <a:extLst>
              <a:ext uri="{FF2B5EF4-FFF2-40B4-BE49-F238E27FC236}">
                <a16:creationId xmlns:a16="http://schemas.microsoft.com/office/drawing/2014/main" id="{A258C286-29E1-4996-B705-631C4F8CA16F}"/>
              </a:ext>
            </a:extLst>
          </p:cNvPr>
          <p:cNvSpPr>
            <a:spLocks noGrp="1"/>
          </p:cNvSpPr>
          <p:nvPr>
            <p:ph type="sldNum" sz="quarter" idx="12"/>
          </p:nvPr>
        </p:nvSpPr>
        <p:spPr/>
        <p:txBody>
          <a:bodyPr/>
          <a:lstStyle/>
          <a:p>
            <a:fld id="{63F35900-392D-46F4-8341-366E91CBDAA0}" type="slidenum">
              <a:rPr lang="da-DK" noProof="0" smtClean="0"/>
              <a:pPr/>
              <a:t>18</a:t>
            </a:fld>
            <a:endParaRPr lang="da-DK" noProof="0"/>
          </a:p>
        </p:txBody>
      </p:sp>
      <p:pic>
        <p:nvPicPr>
          <p:cNvPr id="11" name="Billede 4" descr="Et billede, der indeholder skærmbillede&#10;&#10;Beskrivelse, der er oprettet med meget høj tiltro">
            <a:extLst>
              <a:ext uri="{FF2B5EF4-FFF2-40B4-BE49-F238E27FC236}">
                <a16:creationId xmlns:a16="http://schemas.microsoft.com/office/drawing/2014/main" id="{B70069D2-98A3-4523-A8B3-4F0CDF9D82AB}"/>
              </a:ext>
            </a:extLst>
          </p:cNvPr>
          <p:cNvPicPr>
            <a:picLocks noChangeAspect="1"/>
          </p:cNvPicPr>
          <p:nvPr/>
        </p:nvPicPr>
        <p:blipFill>
          <a:blip r:embed="rId2"/>
          <a:stretch>
            <a:fillRect/>
          </a:stretch>
        </p:blipFill>
        <p:spPr bwMode="auto">
          <a:xfrm>
            <a:off x="611560" y="1631378"/>
            <a:ext cx="8137525" cy="409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Billede 7">
            <a:extLst>
              <a:ext uri="{FF2B5EF4-FFF2-40B4-BE49-F238E27FC236}">
                <a16:creationId xmlns:a16="http://schemas.microsoft.com/office/drawing/2014/main" id="{90372026-6627-4B5D-B892-98BA7A10F96D}"/>
              </a:ext>
            </a:extLst>
          </p:cNvPr>
          <p:cNvPicPr>
            <a:picLocks noChangeAspect="1"/>
          </p:cNvPicPr>
          <p:nvPr/>
        </p:nvPicPr>
        <p:blipFill>
          <a:blip r:embed="rId3"/>
          <a:stretch>
            <a:fillRect/>
          </a:stretch>
        </p:blipFill>
        <p:spPr>
          <a:xfrm rot="-660000">
            <a:off x="5591064" y="2215307"/>
            <a:ext cx="2295525" cy="1257300"/>
          </a:xfrm>
          <a:prstGeom prst="rect">
            <a:avLst/>
          </a:prstGeom>
        </p:spPr>
      </p:pic>
      <p:sp>
        <p:nvSpPr>
          <p:cNvPr id="5" name="Rektangel 4">
            <a:extLst>
              <a:ext uri="{FF2B5EF4-FFF2-40B4-BE49-F238E27FC236}">
                <a16:creationId xmlns:a16="http://schemas.microsoft.com/office/drawing/2014/main" id="{7B7FB874-C796-4BEE-82E5-533C6A85A89F}"/>
              </a:ext>
            </a:extLst>
          </p:cNvPr>
          <p:cNvSpPr/>
          <p:nvPr/>
        </p:nvSpPr>
        <p:spPr>
          <a:xfrm>
            <a:off x="1940800" y="2737563"/>
            <a:ext cx="542381" cy="136947"/>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i="1" dirty="0" err="1">
              <a:solidFill>
                <a:schemeClr val="bg1"/>
              </a:solidFill>
            </a:endParaRPr>
          </a:p>
        </p:txBody>
      </p:sp>
      <p:cxnSp>
        <p:nvCxnSpPr>
          <p:cNvPr id="8" name="Lige pilforbindelse 7">
            <a:extLst>
              <a:ext uri="{FF2B5EF4-FFF2-40B4-BE49-F238E27FC236}">
                <a16:creationId xmlns:a16="http://schemas.microsoft.com/office/drawing/2014/main" id="{63114C96-3A8B-46B3-BD29-A4577BD9A2BE}"/>
              </a:ext>
            </a:extLst>
          </p:cNvPr>
          <p:cNvCxnSpPr/>
          <p:nvPr/>
        </p:nvCxnSpPr>
        <p:spPr>
          <a:xfrm flipH="1">
            <a:off x="2699792" y="2679278"/>
            <a:ext cx="2880320" cy="582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758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363B34-9854-4CEB-B202-27E958AF5E42}"/>
              </a:ext>
            </a:extLst>
          </p:cNvPr>
          <p:cNvSpPr>
            <a:spLocks noGrp="1"/>
          </p:cNvSpPr>
          <p:nvPr>
            <p:ph type="title"/>
          </p:nvPr>
        </p:nvSpPr>
        <p:spPr/>
        <p:txBody>
          <a:bodyPr/>
          <a:lstStyle/>
          <a:p>
            <a:r>
              <a:rPr lang="da-DK" dirty="0"/>
              <a:t>Regnskab 2019</a:t>
            </a:r>
          </a:p>
        </p:txBody>
      </p:sp>
      <p:pic>
        <p:nvPicPr>
          <p:cNvPr id="8" name="Billede 8" descr="Et billede, der indeholder skærmbillede&#10;&#10;Beskrivelse, der er oprettet med meget høj tiltro">
            <a:extLst>
              <a:ext uri="{FF2B5EF4-FFF2-40B4-BE49-F238E27FC236}">
                <a16:creationId xmlns:a16="http://schemas.microsoft.com/office/drawing/2014/main" id="{33FA56F1-20A8-42D6-9A3F-33E17A949C0A}"/>
              </a:ext>
            </a:extLst>
          </p:cNvPr>
          <p:cNvPicPr>
            <a:picLocks noGrp="1" noChangeAspect="1"/>
          </p:cNvPicPr>
          <p:nvPr>
            <p:ph idx="1"/>
          </p:nvPr>
        </p:nvPicPr>
        <p:blipFill>
          <a:blip r:embed="rId2"/>
          <a:stretch>
            <a:fillRect/>
          </a:stretch>
        </p:blipFill>
        <p:spPr>
          <a:xfrm>
            <a:off x="481608" y="1749646"/>
            <a:ext cx="8137525" cy="4232679"/>
          </a:xfrm>
        </p:spPr>
      </p:pic>
      <p:sp>
        <p:nvSpPr>
          <p:cNvPr id="10" name="Rektangel 9">
            <a:extLst>
              <a:ext uri="{FF2B5EF4-FFF2-40B4-BE49-F238E27FC236}">
                <a16:creationId xmlns:a16="http://schemas.microsoft.com/office/drawing/2014/main" id="{0FB051C8-342B-4516-9145-4DDCE38D2C95}"/>
              </a:ext>
            </a:extLst>
          </p:cNvPr>
          <p:cNvSpPr/>
          <p:nvPr/>
        </p:nvSpPr>
        <p:spPr>
          <a:xfrm>
            <a:off x="1817965" y="2928462"/>
            <a:ext cx="502705" cy="17768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i="1" err="1">
              <a:solidFill>
                <a:schemeClr val="bg1"/>
              </a:solidFill>
            </a:endParaRPr>
          </a:p>
        </p:txBody>
      </p:sp>
      <p:sp>
        <p:nvSpPr>
          <p:cNvPr id="3" name="Pladsholder til slidenummer 2">
            <a:extLst>
              <a:ext uri="{FF2B5EF4-FFF2-40B4-BE49-F238E27FC236}">
                <a16:creationId xmlns:a16="http://schemas.microsoft.com/office/drawing/2014/main" id="{6D4B0943-89DD-47E2-AF59-00BC73362462}"/>
              </a:ext>
            </a:extLst>
          </p:cNvPr>
          <p:cNvSpPr>
            <a:spLocks noGrp="1"/>
          </p:cNvSpPr>
          <p:nvPr>
            <p:ph type="sldNum" sz="quarter" idx="12"/>
          </p:nvPr>
        </p:nvSpPr>
        <p:spPr/>
        <p:txBody>
          <a:bodyPr/>
          <a:lstStyle/>
          <a:p>
            <a:fld id="{63F35900-392D-46F4-8341-366E91CBDAA0}" type="slidenum">
              <a:rPr lang="da-DK" noProof="0" smtClean="0"/>
              <a:pPr/>
              <a:t>19</a:t>
            </a:fld>
            <a:endParaRPr lang="da-DK" noProof="0"/>
          </a:p>
        </p:txBody>
      </p:sp>
      <p:pic>
        <p:nvPicPr>
          <p:cNvPr id="7" name="Billede 20">
            <a:extLst>
              <a:ext uri="{FF2B5EF4-FFF2-40B4-BE49-F238E27FC236}">
                <a16:creationId xmlns:a16="http://schemas.microsoft.com/office/drawing/2014/main" id="{E1616C0F-47D1-414D-A8F2-2192693B233C}"/>
              </a:ext>
            </a:extLst>
          </p:cNvPr>
          <p:cNvPicPr>
            <a:picLocks noChangeAspect="1"/>
          </p:cNvPicPr>
          <p:nvPr/>
        </p:nvPicPr>
        <p:blipFill>
          <a:blip r:embed="rId3"/>
          <a:stretch>
            <a:fillRect/>
          </a:stretch>
        </p:blipFill>
        <p:spPr>
          <a:xfrm rot="-720000">
            <a:off x="5675892" y="1962210"/>
            <a:ext cx="2165516" cy="1148959"/>
          </a:xfrm>
          <a:prstGeom prst="rect">
            <a:avLst/>
          </a:prstGeom>
        </p:spPr>
      </p:pic>
      <p:cxnSp>
        <p:nvCxnSpPr>
          <p:cNvPr id="5" name="Lige pilforbindelse 4">
            <a:extLst>
              <a:ext uri="{FF2B5EF4-FFF2-40B4-BE49-F238E27FC236}">
                <a16:creationId xmlns:a16="http://schemas.microsoft.com/office/drawing/2014/main" id="{12F2CC20-B365-45BA-AB80-1AA0344B420D}"/>
              </a:ext>
            </a:extLst>
          </p:cNvPr>
          <p:cNvCxnSpPr/>
          <p:nvPr/>
        </p:nvCxnSpPr>
        <p:spPr>
          <a:xfrm flipH="1">
            <a:off x="2411760" y="2564904"/>
            <a:ext cx="3168351" cy="3635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375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2C7EEE-C771-4D4D-A3D2-60581E828F0F}"/>
              </a:ext>
            </a:extLst>
          </p:cNvPr>
          <p:cNvSpPr>
            <a:spLocks noGrp="1"/>
          </p:cNvSpPr>
          <p:nvPr>
            <p:ph type="ctrTitle"/>
          </p:nvPr>
        </p:nvSpPr>
        <p:spPr>
          <a:xfrm>
            <a:off x="788304" y="2060848"/>
            <a:ext cx="7589610" cy="1249842"/>
          </a:xfrm>
        </p:spPr>
        <p:txBody>
          <a:bodyPr/>
          <a:lstStyle/>
          <a:p>
            <a:r>
              <a:rPr lang="da-DK" dirty="0"/>
              <a:t>Fokus i dag </a:t>
            </a:r>
            <a:r>
              <a:rPr lang="da-DK" dirty="0">
                <a:sym typeface="Wingdings" panose="05000000000000000000" pitchFamily="2" charset="2"/>
              </a:rPr>
              <a:t></a:t>
            </a:r>
            <a:endParaRPr lang="da-DK" dirty="0"/>
          </a:p>
        </p:txBody>
      </p:sp>
      <p:sp>
        <p:nvSpPr>
          <p:cNvPr id="3" name="Undertitel 2">
            <a:extLst>
              <a:ext uri="{FF2B5EF4-FFF2-40B4-BE49-F238E27FC236}">
                <a16:creationId xmlns:a16="http://schemas.microsoft.com/office/drawing/2014/main" id="{D07D6B3D-F8A6-4C24-9C8A-55FEE7459A9B}"/>
              </a:ext>
            </a:extLst>
          </p:cNvPr>
          <p:cNvSpPr>
            <a:spLocks noGrp="1"/>
          </p:cNvSpPr>
          <p:nvPr>
            <p:ph type="subTitle" idx="1"/>
          </p:nvPr>
        </p:nvSpPr>
        <p:spPr>
          <a:xfrm>
            <a:off x="850184" y="3645024"/>
            <a:ext cx="7439598" cy="1752600"/>
          </a:xfrm>
        </p:spPr>
        <p:txBody>
          <a:bodyPr/>
          <a:lstStyle/>
          <a:p>
            <a:pPr marL="342900" indent="-342900">
              <a:buFont typeface="Wingdings" panose="05000000000000000000" pitchFamily="2" charset="2"/>
              <a:buChar char="Ø"/>
            </a:pPr>
            <a:r>
              <a:rPr lang="da-DK" dirty="0"/>
              <a:t>Udbud &amp; Indkøb – RAKAT</a:t>
            </a:r>
          </a:p>
          <a:p>
            <a:pPr marL="342900" indent="-342900">
              <a:buFont typeface="Wingdings" panose="05000000000000000000" pitchFamily="2" charset="2"/>
              <a:buChar char="Ø"/>
            </a:pPr>
            <a:r>
              <a:rPr lang="da-DK" dirty="0"/>
              <a:t>Regnskabsafslutning</a:t>
            </a:r>
          </a:p>
          <a:p>
            <a:pPr marL="342900" indent="-342900">
              <a:buFont typeface="Wingdings" panose="05000000000000000000" pitchFamily="2" charset="2"/>
              <a:buChar char="Ø"/>
            </a:pPr>
            <a:r>
              <a:rPr lang="da-DK" dirty="0"/>
              <a:t>Konteringspraksis og generelvejledning i bilagsbehandling</a:t>
            </a:r>
          </a:p>
          <a:p>
            <a:pPr marL="342900" indent="-342900">
              <a:buFont typeface="Wingdings" panose="05000000000000000000" pitchFamily="2" charset="2"/>
              <a:buChar char="Ø"/>
            </a:pPr>
            <a:r>
              <a:rPr lang="da-DK" dirty="0"/>
              <a:t>Nyt fra ØS</a:t>
            </a:r>
          </a:p>
        </p:txBody>
      </p:sp>
      <p:sp>
        <p:nvSpPr>
          <p:cNvPr id="4" name="Pladsholder til slidenummer 3">
            <a:extLst>
              <a:ext uri="{FF2B5EF4-FFF2-40B4-BE49-F238E27FC236}">
                <a16:creationId xmlns:a16="http://schemas.microsoft.com/office/drawing/2014/main" id="{A25E326E-542A-4CAF-84C4-78E3997FCD4D}"/>
              </a:ext>
            </a:extLst>
          </p:cNvPr>
          <p:cNvSpPr>
            <a:spLocks noGrp="1"/>
          </p:cNvSpPr>
          <p:nvPr>
            <p:ph type="sldNum" sz="quarter" idx="12"/>
          </p:nvPr>
        </p:nvSpPr>
        <p:spPr/>
        <p:txBody>
          <a:bodyPr/>
          <a:lstStyle/>
          <a:p>
            <a:fld id="{B6C57A29-F2F5-41C9-9D61-59DDDBBF376E}" type="slidenum">
              <a:rPr lang="da-DK" smtClean="0"/>
              <a:pPr/>
              <a:t>2</a:t>
            </a:fld>
            <a:endParaRPr lang="da-DK" dirty="0"/>
          </a:p>
        </p:txBody>
      </p:sp>
    </p:spTree>
    <p:extLst>
      <p:ext uri="{BB962C8B-B14F-4D97-AF65-F5344CB8AC3E}">
        <p14:creationId xmlns:p14="http://schemas.microsoft.com/office/powerpoint/2010/main" val="3676771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3FDF38-BA84-4311-857D-3DAE582AA743}"/>
              </a:ext>
            </a:extLst>
          </p:cNvPr>
          <p:cNvSpPr>
            <a:spLocks noGrp="1"/>
          </p:cNvSpPr>
          <p:nvPr>
            <p:ph type="title"/>
          </p:nvPr>
        </p:nvSpPr>
        <p:spPr/>
        <p:txBody>
          <a:bodyPr/>
          <a:lstStyle/>
          <a:p>
            <a:r>
              <a:rPr lang="da-DK" sz="1600" dirty="0">
                <a:ea typeface="Open Sans"/>
                <a:cs typeface="Open Sans"/>
              </a:rPr>
              <a:t>Eksempel på restancebogføring (udgifter) - Vi har modtaget en vare/ydelse, som skal på R19, men får først fakturaen i det følgende år: To omposteringsbilag + én faktura</a:t>
            </a:r>
          </a:p>
        </p:txBody>
      </p:sp>
      <p:pic>
        <p:nvPicPr>
          <p:cNvPr id="4" name="Billede 4" descr="Et billede, der indeholder skærmbillede&#10;&#10;Beskrivelse, der er oprettet med meget høj tiltro">
            <a:extLst>
              <a:ext uri="{FF2B5EF4-FFF2-40B4-BE49-F238E27FC236}">
                <a16:creationId xmlns:a16="http://schemas.microsoft.com/office/drawing/2014/main" id="{FE0DCB72-8ECF-4890-8686-8C62D53D1D8D}"/>
              </a:ext>
            </a:extLst>
          </p:cNvPr>
          <p:cNvPicPr>
            <a:picLocks noGrp="1" noChangeAspect="1"/>
          </p:cNvPicPr>
          <p:nvPr>
            <p:ph idx="1"/>
          </p:nvPr>
        </p:nvPicPr>
        <p:blipFill>
          <a:blip r:embed="rId2"/>
          <a:stretch>
            <a:fillRect/>
          </a:stretch>
        </p:blipFill>
        <p:spPr>
          <a:xfrm>
            <a:off x="503238" y="1856748"/>
            <a:ext cx="8137525" cy="4224004"/>
          </a:xfrm>
        </p:spPr>
      </p:pic>
      <p:sp>
        <p:nvSpPr>
          <p:cNvPr id="6" name="Tekstfelt 5">
            <a:extLst>
              <a:ext uri="{FF2B5EF4-FFF2-40B4-BE49-F238E27FC236}">
                <a16:creationId xmlns:a16="http://schemas.microsoft.com/office/drawing/2014/main" id="{66C7F97C-AD21-4601-B5A3-9BD4C9CC72C4}"/>
              </a:ext>
            </a:extLst>
          </p:cNvPr>
          <p:cNvSpPr txBox="1"/>
          <p:nvPr/>
        </p:nvSpPr>
        <p:spPr>
          <a:xfrm>
            <a:off x="1867802" y="2842873"/>
            <a:ext cx="608878" cy="307777"/>
          </a:xfrm>
          <a:prstGeom prst="rect">
            <a:avLst/>
          </a:prstGeom>
          <a:noFill/>
          <a:ln>
            <a:solidFill>
              <a:schemeClr val="tx1"/>
            </a:solidFill>
            <a:prstDash val="solid"/>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da-DK" sz="2000" i="1">
                <a:latin typeface="+mn-lt"/>
              </a:rPr>
              <a:t>2019</a:t>
            </a:r>
          </a:p>
        </p:txBody>
      </p:sp>
      <p:sp>
        <p:nvSpPr>
          <p:cNvPr id="3" name="Pladsholder til slidenummer 2">
            <a:extLst>
              <a:ext uri="{FF2B5EF4-FFF2-40B4-BE49-F238E27FC236}">
                <a16:creationId xmlns:a16="http://schemas.microsoft.com/office/drawing/2014/main" id="{E0C9AC87-25DC-4C57-859D-2E5DB7D82E0F}"/>
              </a:ext>
            </a:extLst>
          </p:cNvPr>
          <p:cNvSpPr>
            <a:spLocks noGrp="1"/>
          </p:cNvSpPr>
          <p:nvPr>
            <p:ph type="sldNum" sz="quarter" idx="12"/>
          </p:nvPr>
        </p:nvSpPr>
        <p:spPr/>
        <p:txBody>
          <a:bodyPr/>
          <a:lstStyle/>
          <a:p>
            <a:fld id="{63F35900-392D-46F4-8341-366E91CBDAA0}" type="slidenum">
              <a:rPr lang="da-DK" noProof="0" smtClean="0"/>
              <a:pPr/>
              <a:t>20</a:t>
            </a:fld>
            <a:endParaRPr lang="da-DK" noProof="0"/>
          </a:p>
        </p:txBody>
      </p:sp>
      <p:pic>
        <p:nvPicPr>
          <p:cNvPr id="7" name="Billede 20">
            <a:extLst>
              <a:ext uri="{FF2B5EF4-FFF2-40B4-BE49-F238E27FC236}">
                <a16:creationId xmlns:a16="http://schemas.microsoft.com/office/drawing/2014/main" id="{DC5674E6-9633-4B17-BBAB-E29A7578BD8E}"/>
              </a:ext>
            </a:extLst>
          </p:cNvPr>
          <p:cNvPicPr>
            <a:picLocks noChangeAspect="1"/>
          </p:cNvPicPr>
          <p:nvPr/>
        </p:nvPicPr>
        <p:blipFill>
          <a:blip r:embed="rId3"/>
          <a:stretch>
            <a:fillRect/>
          </a:stretch>
        </p:blipFill>
        <p:spPr>
          <a:xfrm rot="-720000">
            <a:off x="5747900" y="2268393"/>
            <a:ext cx="2165516" cy="1148959"/>
          </a:xfrm>
          <a:prstGeom prst="rect">
            <a:avLst/>
          </a:prstGeom>
        </p:spPr>
      </p:pic>
      <p:cxnSp>
        <p:nvCxnSpPr>
          <p:cNvPr id="8" name="Lige pilforbindelse 7">
            <a:extLst>
              <a:ext uri="{FF2B5EF4-FFF2-40B4-BE49-F238E27FC236}">
                <a16:creationId xmlns:a16="http://schemas.microsoft.com/office/drawing/2014/main" id="{3C945870-983D-4A10-830F-1316618B4FC0}"/>
              </a:ext>
            </a:extLst>
          </p:cNvPr>
          <p:cNvCxnSpPr/>
          <p:nvPr/>
        </p:nvCxnSpPr>
        <p:spPr>
          <a:xfrm flipH="1">
            <a:off x="2699792" y="2842873"/>
            <a:ext cx="3096344" cy="8207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077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1DB82A-A5D0-493A-A6B7-BF1E30B6336C}"/>
              </a:ext>
            </a:extLst>
          </p:cNvPr>
          <p:cNvSpPr>
            <a:spLocks noGrp="1"/>
          </p:cNvSpPr>
          <p:nvPr>
            <p:ph type="title"/>
          </p:nvPr>
        </p:nvSpPr>
        <p:spPr/>
        <p:txBody>
          <a:bodyPr/>
          <a:lstStyle/>
          <a:p>
            <a:r>
              <a:rPr lang="da-DK" dirty="0"/>
              <a:t>Regnskab 2019</a:t>
            </a:r>
          </a:p>
        </p:txBody>
      </p:sp>
      <p:pic>
        <p:nvPicPr>
          <p:cNvPr id="4" name="Billede 4" descr="Et billede, der indeholder skærmbillede&#10;&#10;Beskrivelse, der er oprettet med meget høj tiltro">
            <a:extLst>
              <a:ext uri="{FF2B5EF4-FFF2-40B4-BE49-F238E27FC236}">
                <a16:creationId xmlns:a16="http://schemas.microsoft.com/office/drawing/2014/main" id="{901857AA-74B6-427B-BD96-46AB5EA86CDF}"/>
              </a:ext>
            </a:extLst>
          </p:cNvPr>
          <p:cNvPicPr>
            <a:picLocks noGrp="1" noChangeAspect="1"/>
          </p:cNvPicPr>
          <p:nvPr>
            <p:ph idx="1"/>
          </p:nvPr>
        </p:nvPicPr>
        <p:blipFill>
          <a:blip r:embed="rId2"/>
          <a:stretch>
            <a:fillRect/>
          </a:stretch>
        </p:blipFill>
        <p:spPr>
          <a:xfrm>
            <a:off x="464326" y="1371626"/>
            <a:ext cx="8137525" cy="3672612"/>
          </a:xfrm>
        </p:spPr>
      </p:pic>
      <p:sp>
        <p:nvSpPr>
          <p:cNvPr id="6" name="Tekstfelt 5">
            <a:extLst>
              <a:ext uri="{FF2B5EF4-FFF2-40B4-BE49-F238E27FC236}">
                <a16:creationId xmlns:a16="http://schemas.microsoft.com/office/drawing/2014/main" id="{34032B10-B8B9-41D6-ABA3-F2D3008C242E}"/>
              </a:ext>
            </a:extLst>
          </p:cNvPr>
          <p:cNvSpPr txBox="1"/>
          <p:nvPr/>
        </p:nvSpPr>
        <p:spPr>
          <a:xfrm>
            <a:off x="1763688" y="2318077"/>
            <a:ext cx="576064" cy="138499"/>
          </a:xfrm>
          <a:prstGeom prst="rect">
            <a:avLst/>
          </a:prstGeom>
          <a:noFill/>
          <a:ln w="12700">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da-DK" sz="900" i="1" dirty="0">
                <a:latin typeface="+mn-lt"/>
              </a:rPr>
              <a:t>2020</a:t>
            </a:r>
          </a:p>
        </p:txBody>
      </p:sp>
      <p:sp>
        <p:nvSpPr>
          <p:cNvPr id="3" name="Pladsholder til slidenummer 2">
            <a:extLst>
              <a:ext uri="{FF2B5EF4-FFF2-40B4-BE49-F238E27FC236}">
                <a16:creationId xmlns:a16="http://schemas.microsoft.com/office/drawing/2014/main" id="{A1D7F560-ECA7-4DAC-AB0B-3FE385302F38}"/>
              </a:ext>
            </a:extLst>
          </p:cNvPr>
          <p:cNvSpPr>
            <a:spLocks noGrp="1"/>
          </p:cNvSpPr>
          <p:nvPr>
            <p:ph type="sldNum" sz="quarter" idx="12"/>
          </p:nvPr>
        </p:nvSpPr>
        <p:spPr/>
        <p:txBody>
          <a:bodyPr/>
          <a:lstStyle/>
          <a:p>
            <a:fld id="{63F35900-392D-46F4-8341-366E91CBDAA0}" type="slidenum">
              <a:rPr lang="da-DK" noProof="0" smtClean="0"/>
              <a:pPr/>
              <a:t>21</a:t>
            </a:fld>
            <a:endParaRPr lang="da-DK" noProof="0"/>
          </a:p>
        </p:txBody>
      </p:sp>
      <p:pic>
        <p:nvPicPr>
          <p:cNvPr id="7" name="Billede 7">
            <a:extLst>
              <a:ext uri="{FF2B5EF4-FFF2-40B4-BE49-F238E27FC236}">
                <a16:creationId xmlns:a16="http://schemas.microsoft.com/office/drawing/2014/main" id="{7E5D90BE-2990-41AB-88C9-7186AA75CE98}"/>
              </a:ext>
            </a:extLst>
          </p:cNvPr>
          <p:cNvPicPr>
            <a:picLocks noChangeAspect="1"/>
          </p:cNvPicPr>
          <p:nvPr/>
        </p:nvPicPr>
        <p:blipFill>
          <a:blip r:embed="rId3"/>
          <a:stretch>
            <a:fillRect/>
          </a:stretch>
        </p:blipFill>
        <p:spPr>
          <a:xfrm rot="-660000">
            <a:off x="5591064" y="2215307"/>
            <a:ext cx="2295525" cy="1257300"/>
          </a:xfrm>
          <a:prstGeom prst="rect">
            <a:avLst/>
          </a:prstGeom>
        </p:spPr>
      </p:pic>
      <p:cxnSp>
        <p:nvCxnSpPr>
          <p:cNvPr id="8" name="Lige pilforbindelse 7">
            <a:extLst>
              <a:ext uri="{FF2B5EF4-FFF2-40B4-BE49-F238E27FC236}">
                <a16:creationId xmlns:a16="http://schemas.microsoft.com/office/drawing/2014/main" id="{8E8A81B3-71A0-4800-A7E7-D3CBCEA502A9}"/>
              </a:ext>
            </a:extLst>
          </p:cNvPr>
          <p:cNvCxnSpPr/>
          <p:nvPr/>
        </p:nvCxnSpPr>
        <p:spPr>
          <a:xfrm flipH="1">
            <a:off x="2627784" y="2708920"/>
            <a:ext cx="2952328" cy="1989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 name="Billede 8">
            <a:extLst>
              <a:ext uri="{FF2B5EF4-FFF2-40B4-BE49-F238E27FC236}">
                <a16:creationId xmlns:a16="http://schemas.microsoft.com/office/drawing/2014/main" id="{4873E947-6660-4E1B-B86C-79FE24F2D035}"/>
              </a:ext>
            </a:extLst>
          </p:cNvPr>
          <p:cNvPicPr>
            <a:picLocks noChangeAspect="1"/>
          </p:cNvPicPr>
          <p:nvPr/>
        </p:nvPicPr>
        <p:blipFill>
          <a:blip r:embed="rId4"/>
          <a:stretch>
            <a:fillRect/>
          </a:stretch>
        </p:blipFill>
        <p:spPr>
          <a:xfrm>
            <a:off x="658695" y="5187780"/>
            <a:ext cx="7818767" cy="659312"/>
          </a:xfrm>
          <a:prstGeom prst="rect">
            <a:avLst/>
          </a:prstGeom>
        </p:spPr>
      </p:pic>
    </p:spTree>
    <p:extLst>
      <p:ext uri="{BB962C8B-B14F-4D97-AF65-F5344CB8AC3E}">
        <p14:creationId xmlns:p14="http://schemas.microsoft.com/office/powerpoint/2010/main" val="4192902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61085-BACD-4E1C-835C-9B1B76BE7E82}"/>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9655EFA6-39B5-4F34-86FC-B7884C889DA4}"/>
              </a:ext>
            </a:extLst>
          </p:cNvPr>
          <p:cNvSpPr>
            <a:spLocks noGrp="1"/>
          </p:cNvSpPr>
          <p:nvPr>
            <p:ph idx="1"/>
          </p:nvPr>
        </p:nvSpPr>
        <p:spPr/>
        <p:txBody>
          <a:bodyPr/>
          <a:lstStyle/>
          <a:p>
            <a:pPr marL="0" indent="0">
              <a:buNone/>
            </a:pPr>
            <a:endParaRPr lang="da-DK" dirty="0"/>
          </a:p>
          <a:p>
            <a:pPr marL="0" indent="0">
              <a:buNone/>
            </a:pPr>
            <a:r>
              <a:rPr lang="da-DK" u="sng" dirty="0"/>
              <a:t>Bemærk:</a:t>
            </a:r>
          </a:p>
          <a:p>
            <a:pPr marL="0" indent="0">
              <a:buNone/>
            </a:pPr>
            <a:r>
              <a:rPr lang="da-DK" b="1" dirty="0"/>
              <a:t>91701000: </a:t>
            </a:r>
            <a:r>
              <a:rPr lang="da-DK" dirty="0"/>
              <a:t>Benyttes ved indtægter/udgifter som er bogført i 2019 men skulle have været i 2020</a:t>
            </a:r>
          </a:p>
          <a:p>
            <a:pPr marL="0" indent="0">
              <a:buNone/>
            </a:pPr>
            <a:r>
              <a:rPr lang="da-DK" b="1" dirty="0"/>
              <a:t>91401099: </a:t>
            </a:r>
            <a:r>
              <a:rPr lang="da-DK" dirty="0"/>
              <a:t>Benyttes ved </a:t>
            </a:r>
            <a:r>
              <a:rPr lang="da-DK" u="sng" dirty="0"/>
              <a:t>tilgodehavender</a:t>
            </a:r>
            <a:r>
              <a:rPr lang="da-DK" dirty="0"/>
              <a:t> der er bogført i 2020 men skulle have været i 2019</a:t>
            </a:r>
          </a:p>
          <a:p>
            <a:pPr marL="0" indent="0">
              <a:buNone/>
            </a:pPr>
            <a:r>
              <a:rPr lang="da-DK" b="1" dirty="0"/>
              <a:t>95601099: </a:t>
            </a:r>
            <a:r>
              <a:rPr lang="da-DK" dirty="0"/>
              <a:t>Benyttes ved </a:t>
            </a:r>
            <a:r>
              <a:rPr lang="da-DK" u="sng" dirty="0"/>
              <a:t>gæld</a:t>
            </a:r>
            <a:r>
              <a:rPr lang="da-DK" dirty="0"/>
              <a:t> (fakturaer) der er bogført i 2020 men skulle have været i 2019</a:t>
            </a:r>
          </a:p>
          <a:p>
            <a:pPr marL="0" indent="0">
              <a:buNone/>
            </a:pPr>
            <a:r>
              <a:rPr lang="da-DK" b="1" dirty="0"/>
              <a:t>95600560: </a:t>
            </a:r>
            <a:r>
              <a:rPr lang="da-DK" dirty="0"/>
              <a:t>Benyttes ved </a:t>
            </a:r>
            <a:r>
              <a:rPr lang="da-DK" dirty="0" err="1"/>
              <a:t>udgiftsrestancebogføringer</a:t>
            </a:r>
            <a:r>
              <a:rPr lang="da-DK" dirty="0"/>
              <a:t> (faktura vedr. R2019 kommer først i 2020)</a:t>
            </a:r>
          </a:p>
          <a:p>
            <a:pPr marL="0" indent="0">
              <a:buNone/>
            </a:pPr>
            <a:r>
              <a:rPr lang="da-DK" b="1" dirty="0"/>
              <a:t>91500560: </a:t>
            </a:r>
            <a:r>
              <a:rPr lang="da-DK" dirty="0"/>
              <a:t>Benyttes ved </a:t>
            </a:r>
            <a:r>
              <a:rPr lang="da-DK" dirty="0" err="1"/>
              <a:t>indtægtsrestancebogføringer</a:t>
            </a:r>
            <a:r>
              <a:rPr lang="da-DK" dirty="0"/>
              <a:t> (indtægter man regner med først kommerind i banken i 2020 men som vedrører 2019)</a:t>
            </a:r>
            <a:endParaRPr lang="da-DK" b="1" dirty="0"/>
          </a:p>
          <a:p>
            <a:pPr marL="0" indent="0">
              <a:buNone/>
            </a:pPr>
            <a:endParaRPr lang="da-DK" dirty="0"/>
          </a:p>
        </p:txBody>
      </p:sp>
      <p:sp>
        <p:nvSpPr>
          <p:cNvPr id="4" name="Pladsholder til slidenummer 3">
            <a:extLst>
              <a:ext uri="{FF2B5EF4-FFF2-40B4-BE49-F238E27FC236}">
                <a16:creationId xmlns:a16="http://schemas.microsoft.com/office/drawing/2014/main" id="{2FFBBD23-692B-44CF-B287-0E7E66D3CA0B}"/>
              </a:ext>
            </a:extLst>
          </p:cNvPr>
          <p:cNvSpPr>
            <a:spLocks noGrp="1"/>
          </p:cNvSpPr>
          <p:nvPr>
            <p:ph type="sldNum" sz="quarter" idx="12"/>
          </p:nvPr>
        </p:nvSpPr>
        <p:spPr/>
        <p:txBody>
          <a:bodyPr/>
          <a:lstStyle/>
          <a:p>
            <a:fld id="{63F35900-392D-46F4-8341-366E91CBDAA0}" type="slidenum">
              <a:rPr lang="da-DK" noProof="0" smtClean="0"/>
              <a:pPr/>
              <a:t>22</a:t>
            </a:fld>
            <a:endParaRPr lang="da-DK" noProof="0"/>
          </a:p>
        </p:txBody>
      </p:sp>
    </p:spTree>
    <p:extLst>
      <p:ext uri="{BB962C8B-B14F-4D97-AF65-F5344CB8AC3E}">
        <p14:creationId xmlns:p14="http://schemas.microsoft.com/office/powerpoint/2010/main" val="3086253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5E171-08CF-41D1-B94E-6F190BDA9397}"/>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41F66A78-F2F1-45A8-917F-AEB2F6EFD6B5}"/>
              </a:ext>
            </a:extLst>
          </p:cNvPr>
          <p:cNvSpPr>
            <a:spLocks noGrp="1"/>
          </p:cNvSpPr>
          <p:nvPr>
            <p:ph idx="1"/>
          </p:nvPr>
        </p:nvSpPr>
        <p:spPr/>
        <p:txBody>
          <a:bodyPr/>
          <a:lstStyle/>
          <a:p>
            <a:pPr marL="323850" indent="-323850"/>
            <a:endParaRPr lang="da-DK" dirty="0"/>
          </a:p>
          <a:p>
            <a:pPr marL="0" indent="0">
              <a:buNone/>
            </a:pPr>
            <a:r>
              <a:rPr lang="da-DK" b="1" u="sng" dirty="0"/>
              <a:t>Vigtige datoer i regnskabsprocessen</a:t>
            </a:r>
          </a:p>
          <a:p>
            <a:pPr marL="0" indent="0">
              <a:buNone/>
            </a:pPr>
            <a:r>
              <a:rPr lang="da-DK" sz="1600" b="1" u="sng" dirty="0"/>
              <a:t>December 2019</a:t>
            </a:r>
          </a:p>
          <a:p>
            <a:pPr marL="323850" indent="-323850"/>
            <a:r>
              <a:rPr lang="da-DK" sz="1200" b="1" dirty="0"/>
              <a:t>06/12-19 : Åbning af </a:t>
            </a:r>
            <a:r>
              <a:rPr lang="da-DK" sz="1200" b="1" dirty="0" err="1"/>
              <a:t>forsupplement</a:t>
            </a:r>
            <a:r>
              <a:rPr lang="da-DK" sz="1200" b="1" dirty="0"/>
              <a:t>(2020)</a:t>
            </a:r>
          </a:p>
          <a:p>
            <a:pPr marL="323850" indent="-323850"/>
            <a:r>
              <a:rPr lang="da-DK" sz="1200" b="1" dirty="0"/>
              <a:t>10/12-19: Frist for indberetning af nye og fratrådte medarbejdere inkl. Ferie</a:t>
            </a:r>
          </a:p>
          <a:p>
            <a:pPr marL="0" indent="0">
              <a:buNone/>
            </a:pPr>
            <a:endParaRPr lang="da-DK" sz="1100" b="1" u="sng" dirty="0"/>
          </a:p>
          <a:p>
            <a:pPr marL="0" indent="0">
              <a:buNone/>
            </a:pPr>
            <a:r>
              <a:rPr lang="da-DK" sz="1600" b="1" u="sng" dirty="0"/>
              <a:t>Januar 2020</a:t>
            </a:r>
          </a:p>
          <a:p>
            <a:pPr marL="323850" indent="-323850"/>
            <a:r>
              <a:rPr lang="da-DK" sz="1200" b="1" dirty="0"/>
              <a:t>03/1-20 : Åbning af supplementsperiode</a:t>
            </a:r>
          </a:p>
          <a:p>
            <a:pPr marL="323850" indent="-323850"/>
            <a:r>
              <a:rPr lang="da-DK" sz="1200" b="1" dirty="0"/>
              <a:t>10/1-20 : Frist for opkrævning af intern afregning</a:t>
            </a:r>
          </a:p>
          <a:p>
            <a:pPr marL="323850" indent="-323850"/>
            <a:r>
              <a:rPr lang="da-DK" sz="1200" b="1" dirty="0"/>
              <a:t>10/1-20 : Frist for eksterne krav(Debitor)</a:t>
            </a:r>
          </a:p>
          <a:p>
            <a:pPr marL="323850" indent="-323850"/>
            <a:r>
              <a:rPr lang="da-DK" sz="1200" b="1" dirty="0"/>
              <a:t>10/1-20: </a:t>
            </a:r>
            <a:r>
              <a:rPr lang="da-DK" sz="1200" b="1" dirty="0" err="1"/>
              <a:t>Udkontering</a:t>
            </a:r>
            <a:r>
              <a:rPr lang="da-DK" sz="1200" b="1" dirty="0"/>
              <a:t> fra </a:t>
            </a:r>
            <a:r>
              <a:rPr lang="da-DK" sz="1200" b="1" dirty="0" err="1"/>
              <a:t>hovedkonto</a:t>
            </a:r>
            <a:endParaRPr lang="da-DK" sz="1200" b="1" dirty="0"/>
          </a:p>
          <a:p>
            <a:pPr marL="323850" indent="-323850"/>
            <a:r>
              <a:rPr lang="da-DK" sz="1200" b="1" dirty="0"/>
              <a:t>17/1-20: Sidste bogføringsdato</a:t>
            </a:r>
          </a:p>
          <a:p>
            <a:pPr marL="323850" indent="-323850"/>
            <a:r>
              <a:rPr lang="da-DK" sz="1200" b="1" dirty="0"/>
              <a:t>22/1-20: Deadline for aflevering af afstemninger</a:t>
            </a:r>
          </a:p>
          <a:p>
            <a:pPr marL="323850" indent="-323850"/>
            <a:r>
              <a:rPr lang="da-DK" sz="1200" b="1" dirty="0"/>
              <a:t>31/1-20: Deadline for dokumentation vedr. Tilgang og afgang af aktiver</a:t>
            </a:r>
          </a:p>
          <a:p>
            <a:pPr marL="323850" indent="-323850"/>
            <a:r>
              <a:rPr lang="da-DK" sz="1200" b="1" dirty="0"/>
              <a:t>31/1-20: Deadline for ønsker vedr. Værdiregulering</a:t>
            </a:r>
          </a:p>
          <a:p>
            <a:pPr marL="323850" indent="-323850"/>
            <a:endParaRPr lang="da-DK" sz="1100" b="1" dirty="0"/>
          </a:p>
          <a:p>
            <a:pPr marL="0" indent="0">
              <a:buNone/>
            </a:pPr>
            <a:endParaRPr lang="da-DK" sz="1100" b="1" dirty="0"/>
          </a:p>
          <a:p>
            <a:pPr marL="0" indent="0">
              <a:buNone/>
            </a:pPr>
            <a:r>
              <a:rPr lang="da-DK" sz="1100" b="1" dirty="0"/>
              <a:t>(OBS : så tidligt som muligt </a:t>
            </a:r>
            <a:r>
              <a:rPr lang="da-DK" sz="1100" b="1" dirty="0" err="1"/>
              <a:t>udkontering</a:t>
            </a:r>
            <a:r>
              <a:rPr lang="da-DK" sz="1100" b="1" dirty="0"/>
              <a:t> af mellemregningskonti) </a:t>
            </a:r>
          </a:p>
          <a:p>
            <a:pPr marL="323850" indent="-323850"/>
            <a:endParaRPr lang="da-DK" sz="1000" b="1" dirty="0"/>
          </a:p>
          <a:p>
            <a:pPr marL="323850" indent="-323850"/>
            <a:endParaRPr lang="da-DK" b="1" dirty="0"/>
          </a:p>
          <a:p>
            <a:pPr marL="0" indent="0">
              <a:buNone/>
            </a:pPr>
            <a:endParaRPr lang="da-DK" b="1" dirty="0"/>
          </a:p>
          <a:p>
            <a:pPr marL="0" indent="0">
              <a:buNone/>
            </a:pPr>
            <a:endParaRPr lang="da-DK" b="1" dirty="0"/>
          </a:p>
        </p:txBody>
      </p:sp>
      <p:sp>
        <p:nvSpPr>
          <p:cNvPr id="4" name="Pladsholder til slidenummer 3">
            <a:extLst>
              <a:ext uri="{FF2B5EF4-FFF2-40B4-BE49-F238E27FC236}">
                <a16:creationId xmlns:a16="http://schemas.microsoft.com/office/drawing/2014/main" id="{1E16EA0A-8E4A-471E-8268-D62EA550CAA9}"/>
              </a:ext>
            </a:extLst>
          </p:cNvPr>
          <p:cNvSpPr>
            <a:spLocks noGrp="1"/>
          </p:cNvSpPr>
          <p:nvPr>
            <p:ph type="sldNum" sz="quarter" idx="12"/>
          </p:nvPr>
        </p:nvSpPr>
        <p:spPr/>
        <p:txBody>
          <a:bodyPr/>
          <a:lstStyle/>
          <a:p>
            <a:fld id="{63F35900-392D-46F4-8341-366E91CBDAA0}" type="slidenum">
              <a:rPr lang="da-DK" noProof="0" smtClean="0"/>
              <a:pPr/>
              <a:t>23</a:t>
            </a:fld>
            <a:endParaRPr lang="da-DK" noProof="0"/>
          </a:p>
        </p:txBody>
      </p:sp>
    </p:spTree>
    <p:extLst>
      <p:ext uri="{BB962C8B-B14F-4D97-AF65-F5344CB8AC3E}">
        <p14:creationId xmlns:p14="http://schemas.microsoft.com/office/powerpoint/2010/main" val="2804709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475D4-F9AC-4D06-A3A8-F931E70D6E06}"/>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8A38A646-C0BE-4B3B-84BB-D438C0C9F45E}"/>
              </a:ext>
            </a:extLst>
          </p:cNvPr>
          <p:cNvSpPr>
            <a:spLocks noGrp="1"/>
          </p:cNvSpPr>
          <p:nvPr>
            <p:ph idx="1"/>
          </p:nvPr>
        </p:nvSpPr>
        <p:spPr/>
        <p:txBody>
          <a:bodyPr/>
          <a:lstStyle/>
          <a:p>
            <a:pPr marL="323850" indent="-323850"/>
            <a:r>
              <a:rPr lang="da-DK" b="1"/>
              <a:t>Prioriterede områder</a:t>
            </a:r>
          </a:p>
          <a:p>
            <a:pPr marL="0" indent="0">
              <a:buNone/>
            </a:pPr>
            <a:endParaRPr lang="da-DK"/>
          </a:p>
          <a:p>
            <a:pPr marL="640715" lvl="1" indent="-285750">
              <a:buFont typeface="Wingdings"/>
              <a:buChar char="Ø"/>
            </a:pPr>
            <a:r>
              <a:rPr lang="da-DK"/>
              <a:t>Væsentlige beløb</a:t>
            </a:r>
          </a:p>
          <a:p>
            <a:pPr marL="640715" lvl="1" indent="-285750">
              <a:buFont typeface="Wingdings"/>
              <a:buChar char="Ø"/>
            </a:pPr>
            <a:r>
              <a:rPr lang="da-DK"/>
              <a:t>Indberetning af fratrådte medarbejdere inkl. afholdt ferie</a:t>
            </a:r>
          </a:p>
          <a:p>
            <a:pPr marL="640715" lvl="1" indent="-285750">
              <a:buFont typeface="Wingdings"/>
              <a:buChar char="Ø"/>
            </a:pPr>
            <a:r>
              <a:rPr lang="da-DK"/>
              <a:t>Bogføringer af refusionsberettigede udgifter</a:t>
            </a:r>
          </a:p>
          <a:p>
            <a:pPr marL="640715" lvl="1" indent="-285750">
              <a:buFont typeface="Wingdings"/>
              <a:buChar char="Ø"/>
            </a:pPr>
            <a:endParaRPr lang="da-DK"/>
          </a:p>
        </p:txBody>
      </p:sp>
      <p:sp>
        <p:nvSpPr>
          <p:cNvPr id="4" name="Pladsholder til slidenummer 3">
            <a:extLst>
              <a:ext uri="{FF2B5EF4-FFF2-40B4-BE49-F238E27FC236}">
                <a16:creationId xmlns:a16="http://schemas.microsoft.com/office/drawing/2014/main" id="{72E22AE4-DC49-415B-AE1B-C3FF7B22B489}"/>
              </a:ext>
            </a:extLst>
          </p:cNvPr>
          <p:cNvSpPr>
            <a:spLocks noGrp="1"/>
          </p:cNvSpPr>
          <p:nvPr>
            <p:ph type="sldNum" sz="quarter" idx="12"/>
          </p:nvPr>
        </p:nvSpPr>
        <p:spPr/>
        <p:txBody>
          <a:bodyPr/>
          <a:lstStyle/>
          <a:p>
            <a:fld id="{63F35900-392D-46F4-8341-366E91CBDAA0}" type="slidenum">
              <a:rPr lang="da-DK" noProof="0" smtClean="0"/>
              <a:pPr/>
              <a:t>24</a:t>
            </a:fld>
            <a:endParaRPr lang="da-DK" noProof="0"/>
          </a:p>
        </p:txBody>
      </p:sp>
    </p:spTree>
    <p:extLst>
      <p:ext uri="{BB962C8B-B14F-4D97-AF65-F5344CB8AC3E}">
        <p14:creationId xmlns:p14="http://schemas.microsoft.com/office/powerpoint/2010/main" val="1800919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5E171-08CF-41D1-B94E-6F190BDA9397}"/>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41F66A78-F2F1-45A8-917F-AEB2F6EFD6B5}"/>
              </a:ext>
            </a:extLst>
          </p:cNvPr>
          <p:cNvSpPr>
            <a:spLocks noGrp="1"/>
          </p:cNvSpPr>
          <p:nvPr>
            <p:ph idx="1"/>
          </p:nvPr>
        </p:nvSpPr>
        <p:spPr/>
        <p:txBody>
          <a:bodyPr/>
          <a:lstStyle/>
          <a:p>
            <a:pPr marL="323850" indent="-323850"/>
            <a:endParaRPr lang="da-DK" dirty="0"/>
          </a:p>
          <a:p>
            <a:pPr marL="323850" indent="-323850"/>
            <a:r>
              <a:rPr lang="da-DK" b="1" dirty="0">
                <a:ea typeface="+mn-lt"/>
                <a:cs typeface="+mn-lt"/>
              </a:rPr>
              <a:t>Debitor (senest fakturering d.10/1-20)</a:t>
            </a:r>
            <a:endParaRPr lang="da-DK" b="1" dirty="0"/>
          </a:p>
          <a:p>
            <a:pPr marL="323850" indent="-323850"/>
            <a:r>
              <a:rPr lang="da-DK" b="1" dirty="0"/>
              <a:t>Afstemninger</a:t>
            </a:r>
          </a:p>
          <a:p>
            <a:pPr marL="642620" lvl="1" indent="-285750">
              <a:buFont typeface="Wingdings"/>
              <a:buChar char="Ø"/>
            </a:pPr>
            <a:r>
              <a:rPr lang="da-DK" dirty="0"/>
              <a:t>Alle afstemningskonti bør være afstemt henover året.</a:t>
            </a:r>
          </a:p>
          <a:p>
            <a:pPr marL="642620" lvl="1" indent="-285750">
              <a:buFont typeface="Wingdings"/>
              <a:buChar char="Ø"/>
            </a:pPr>
            <a:r>
              <a:rPr lang="da-DK" dirty="0"/>
              <a:t>Dokumentation for bank, opus-saldo og posteringer skal ALTID vedlægges afstemningen.</a:t>
            </a:r>
          </a:p>
          <a:p>
            <a:pPr marL="642620" lvl="1" indent="-285750">
              <a:buFont typeface="Wingdings"/>
              <a:buChar char="Ø"/>
            </a:pPr>
            <a:r>
              <a:rPr lang="da-DK" dirty="0"/>
              <a:t>Hvis der er differencer skal de udredes og konteres i driften. Som allersidste mulighed kan det være en mulighed at notere at beløbet bliver udredt. </a:t>
            </a:r>
          </a:p>
          <a:p>
            <a:pPr marL="642620" lvl="1" indent="-285750">
              <a:buFont typeface="Wingdings"/>
              <a:buChar char="Ø"/>
            </a:pPr>
            <a:r>
              <a:rPr lang="da-DK" dirty="0"/>
              <a:t>Vejledninger: </a:t>
            </a:r>
            <a:r>
              <a:rPr lang="da-DK" dirty="0">
                <a:hlinkClick r:id="rId2"/>
              </a:rPr>
              <a:t>https://medarbejdersiden.albertslund.dk/vejledning-og-support/økonomi/vejledninger-økonomi/</a:t>
            </a:r>
            <a:endParaRPr lang="da-DK" dirty="0"/>
          </a:p>
          <a:p>
            <a:pPr marL="642620" lvl="1" indent="-285750">
              <a:buFont typeface="Wingdings"/>
              <a:buChar char="Ø"/>
            </a:pPr>
            <a:r>
              <a:rPr lang="da-DK" b="1" dirty="0"/>
              <a:t>Projekter (Opmærksom på evt. Projekter der skal revideres for regnskab 2019) evt. Spørgsmål henvises til </a:t>
            </a:r>
            <a:r>
              <a:rPr lang="da-DK" b="1" dirty="0" err="1"/>
              <a:t>Swaran</a:t>
            </a:r>
            <a:r>
              <a:rPr lang="da-DK" b="1" dirty="0"/>
              <a:t> </a:t>
            </a:r>
            <a:r>
              <a:rPr lang="da-DK" b="1" dirty="0" err="1"/>
              <a:t>Sandhu</a:t>
            </a:r>
            <a:endParaRPr lang="da-DK" b="1" dirty="0"/>
          </a:p>
          <a:p>
            <a:pPr marL="0" indent="0">
              <a:buNone/>
            </a:pPr>
            <a:endParaRPr lang="da-DK" b="1" dirty="0"/>
          </a:p>
        </p:txBody>
      </p:sp>
      <p:sp>
        <p:nvSpPr>
          <p:cNvPr id="4" name="Pladsholder til slidenummer 3">
            <a:extLst>
              <a:ext uri="{FF2B5EF4-FFF2-40B4-BE49-F238E27FC236}">
                <a16:creationId xmlns:a16="http://schemas.microsoft.com/office/drawing/2014/main" id="{2C775868-8FDC-4993-9B6A-393EE8DF8E2E}"/>
              </a:ext>
            </a:extLst>
          </p:cNvPr>
          <p:cNvSpPr>
            <a:spLocks noGrp="1"/>
          </p:cNvSpPr>
          <p:nvPr>
            <p:ph type="sldNum" sz="quarter" idx="12"/>
          </p:nvPr>
        </p:nvSpPr>
        <p:spPr/>
        <p:txBody>
          <a:bodyPr/>
          <a:lstStyle/>
          <a:p>
            <a:fld id="{63F35900-392D-46F4-8341-366E91CBDAA0}" type="slidenum">
              <a:rPr lang="da-DK" noProof="0" smtClean="0"/>
              <a:pPr/>
              <a:t>25</a:t>
            </a:fld>
            <a:endParaRPr lang="da-DK" noProof="0"/>
          </a:p>
        </p:txBody>
      </p:sp>
    </p:spTree>
    <p:extLst>
      <p:ext uri="{BB962C8B-B14F-4D97-AF65-F5344CB8AC3E}">
        <p14:creationId xmlns:p14="http://schemas.microsoft.com/office/powerpoint/2010/main" val="228805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7E68B6-DAE1-4F2E-82F7-3D532C1E6315}"/>
              </a:ext>
            </a:extLst>
          </p:cNvPr>
          <p:cNvSpPr>
            <a:spLocks noGrp="1"/>
          </p:cNvSpPr>
          <p:nvPr>
            <p:ph type="title"/>
          </p:nvPr>
        </p:nvSpPr>
        <p:spPr/>
        <p:txBody>
          <a:bodyPr/>
          <a:lstStyle/>
          <a:p>
            <a:r>
              <a:rPr lang="da-DK" dirty="0"/>
              <a:t>Regnskab 2019</a:t>
            </a:r>
          </a:p>
        </p:txBody>
      </p:sp>
      <p:sp>
        <p:nvSpPr>
          <p:cNvPr id="3" name="Pladsholder til indhold 2">
            <a:extLst>
              <a:ext uri="{FF2B5EF4-FFF2-40B4-BE49-F238E27FC236}">
                <a16:creationId xmlns:a16="http://schemas.microsoft.com/office/drawing/2014/main" id="{F0C73759-6EC4-4E7A-BE97-B7E927F6AFC0}"/>
              </a:ext>
            </a:extLst>
          </p:cNvPr>
          <p:cNvSpPr>
            <a:spLocks noGrp="1"/>
          </p:cNvSpPr>
          <p:nvPr>
            <p:ph idx="1"/>
          </p:nvPr>
        </p:nvSpPr>
        <p:spPr/>
        <p:txBody>
          <a:bodyPr/>
          <a:lstStyle/>
          <a:p>
            <a:pPr marL="323850" indent="-323850"/>
            <a:r>
              <a:rPr lang="da-DK"/>
              <a:t>Hjælp, hjælp, hjælp</a:t>
            </a:r>
          </a:p>
          <a:p>
            <a:pPr marL="323850" indent="-323850"/>
            <a:endParaRPr lang="da-DK"/>
          </a:p>
          <a:p>
            <a:pPr marL="642620" lvl="1" indent="-285750">
              <a:buFont typeface="Courier New"/>
              <a:buChar char="o"/>
            </a:pPr>
            <a:r>
              <a:rPr lang="da-DK"/>
              <a:t>ØS </a:t>
            </a:r>
            <a:r>
              <a:rPr lang="da-DK" err="1"/>
              <a:t>Callcenter</a:t>
            </a:r>
            <a:r>
              <a:rPr lang="da-DK"/>
              <a:t> </a:t>
            </a:r>
          </a:p>
          <a:p>
            <a:pPr marL="642620" lvl="1" indent="-285750">
              <a:buFont typeface="Courier New"/>
              <a:buChar char="o"/>
            </a:pPr>
            <a:r>
              <a:rPr lang="da-DK"/>
              <a:t>Medarbejdersiden --&gt; "Vejledning og Support" --&gt; "Økonomi" --&gt; "Regnskabsafslutning" (Og "Vejledning - Økonomi")</a:t>
            </a:r>
          </a:p>
          <a:p>
            <a:pPr marL="642620" lvl="1" indent="-285750">
              <a:buFont typeface="Courier New"/>
              <a:buChar char="o"/>
            </a:pPr>
            <a:r>
              <a:rPr lang="da-DK"/>
              <a:t>Økonomikonsulenter</a:t>
            </a:r>
          </a:p>
          <a:p>
            <a:pPr marL="642620" lvl="1" indent="-285750">
              <a:buFont typeface="Courier New"/>
              <a:buChar char="o"/>
            </a:pPr>
            <a:r>
              <a:rPr lang="da-DK"/>
              <a:t>Kollegaer</a:t>
            </a:r>
          </a:p>
          <a:p>
            <a:pPr marL="642620" lvl="1" indent="-285750">
              <a:buFont typeface="Courier New"/>
              <a:buChar char="o"/>
            </a:pPr>
            <a:r>
              <a:rPr lang="da-DK"/>
              <a:t>Thomas Willumsen/Jesper Hansen Dichmann</a:t>
            </a:r>
          </a:p>
        </p:txBody>
      </p:sp>
      <p:sp>
        <p:nvSpPr>
          <p:cNvPr id="4" name="Pladsholder til slidenummer 3">
            <a:extLst>
              <a:ext uri="{FF2B5EF4-FFF2-40B4-BE49-F238E27FC236}">
                <a16:creationId xmlns:a16="http://schemas.microsoft.com/office/drawing/2014/main" id="{10B0A9C1-590D-47E8-A776-B52C43593466}"/>
              </a:ext>
            </a:extLst>
          </p:cNvPr>
          <p:cNvSpPr>
            <a:spLocks noGrp="1"/>
          </p:cNvSpPr>
          <p:nvPr>
            <p:ph type="sldNum" sz="quarter" idx="12"/>
          </p:nvPr>
        </p:nvSpPr>
        <p:spPr/>
        <p:txBody>
          <a:bodyPr/>
          <a:lstStyle/>
          <a:p>
            <a:fld id="{63F35900-392D-46F4-8341-366E91CBDAA0}" type="slidenum">
              <a:rPr lang="da-DK" noProof="0" smtClean="0"/>
              <a:pPr/>
              <a:t>26</a:t>
            </a:fld>
            <a:endParaRPr lang="da-DK" noProof="0"/>
          </a:p>
        </p:txBody>
      </p:sp>
    </p:spTree>
    <p:extLst>
      <p:ext uri="{BB962C8B-B14F-4D97-AF65-F5344CB8AC3E}">
        <p14:creationId xmlns:p14="http://schemas.microsoft.com/office/powerpoint/2010/main" val="372851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Økonomisk Ledelsestilsyn</a:t>
            </a:r>
          </a:p>
        </p:txBody>
      </p:sp>
      <p:sp>
        <p:nvSpPr>
          <p:cNvPr id="3" name="Pladsholder til indhold 2"/>
          <p:cNvSpPr>
            <a:spLocks noGrp="1"/>
          </p:cNvSpPr>
          <p:nvPr>
            <p:ph idx="1"/>
          </p:nvPr>
        </p:nvSpPr>
        <p:spPr/>
        <p:txBody>
          <a:bodyPr/>
          <a:lstStyle/>
          <a:p>
            <a:pPr marL="0" indent="0">
              <a:buNone/>
            </a:pPr>
            <a:r>
              <a:rPr lang="da-DK" u="sng" dirty="0"/>
              <a:t>Generelle udfordringer</a:t>
            </a:r>
          </a:p>
          <a:p>
            <a:pPr marL="699300" lvl="1" indent="-342900">
              <a:buFont typeface="+mj-lt"/>
              <a:buAutoNum type="arabicPeriod"/>
            </a:pPr>
            <a:endParaRPr lang="da-DK" dirty="0"/>
          </a:p>
          <a:p>
            <a:pPr marL="699300" lvl="1" indent="-342900">
              <a:buFont typeface="+mj-lt"/>
              <a:buAutoNum type="arabicPeriod"/>
            </a:pPr>
            <a:r>
              <a:rPr lang="da-DK" dirty="0"/>
              <a:t>Journalisering</a:t>
            </a:r>
          </a:p>
          <a:p>
            <a:pPr lvl="2">
              <a:buFont typeface="Wingdings" panose="05000000000000000000" pitchFamily="2" charset="2"/>
              <a:buChar char="Ø"/>
            </a:pPr>
            <a:r>
              <a:rPr lang="da-DK" dirty="0"/>
              <a:t>Vigtigt at journalisere alle kontroller</a:t>
            </a:r>
          </a:p>
          <a:p>
            <a:pPr marL="699300" lvl="1" indent="-342900">
              <a:buFont typeface="+mj-lt"/>
              <a:buAutoNum type="arabicPeriod"/>
            </a:pPr>
            <a:r>
              <a:rPr lang="da-DK" dirty="0"/>
              <a:t>Dokumentation</a:t>
            </a:r>
          </a:p>
          <a:p>
            <a:pPr marL="929700" lvl="2" indent="-342900">
              <a:buFont typeface="Wingdings" panose="05000000000000000000" pitchFamily="2" charset="2"/>
              <a:buChar char="Ø"/>
            </a:pPr>
            <a:r>
              <a:rPr lang="da-DK" dirty="0"/>
              <a:t>Husk at dokumentere hvordan I gør tingene</a:t>
            </a:r>
          </a:p>
          <a:p>
            <a:pPr marL="699300" lvl="1" indent="-342900">
              <a:buFont typeface="+mj-lt"/>
              <a:buAutoNum type="arabicPeriod"/>
            </a:pPr>
            <a:r>
              <a:rPr lang="da-DK" dirty="0"/>
              <a:t>Afstemninger</a:t>
            </a:r>
          </a:p>
          <a:p>
            <a:pPr marL="929700" lvl="2" indent="-342900">
              <a:buFont typeface="Wingdings" panose="05000000000000000000" pitchFamily="2" charset="2"/>
              <a:buChar char="Ø"/>
            </a:pPr>
            <a:r>
              <a:rPr lang="da-DK" dirty="0"/>
              <a:t>Dokumentation, Dokumentation, Dokumentation</a:t>
            </a:r>
          </a:p>
          <a:p>
            <a:pPr marL="929700" lvl="2" indent="-342900">
              <a:buFont typeface="Wingdings" panose="05000000000000000000" pitchFamily="2" charset="2"/>
              <a:buChar char="Ø"/>
            </a:pPr>
            <a:r>
              <a:rPr lang="da-DK" dirty="0"/>
              <a:t>Benyt afstemningsarket på medarbejdersiden</a:t>
            </a:r>
          </a:p>
          <a:p>
            <a:pPr marL="699300" lvl="1" indent="-342900">
              <a:buFont typeface="+mj-lt"/>
              <a:buAutoNum type="arabicPeriod"/>
            </a:pPr>
            <a:r>
              <a:rPr lang="da-DK" dirty="0"/>
              <a:t>Bilagskontrol</a:t>
            </a:r>
          </a:p>
          <a:p>
            <a:pPr marL="929700" lvl="2" indent="-342900">
              <a:buFont typeface="Wingdings" panose="05000000000000000000" pitchFamily="2" charset="2"/>
              <a:buChar char="Ø"/>
            </a:pPr>
            <a:r>
              <a:rPr lang="da-DK" dirty="0"/>
              <a:t>Lederansvar at tage stikprøver</a:t>
            </a:r>
          </a:p>
          <a:p>
            <a:pPr marL="929700" lvl="2" indent="-342900">
              <a:buFont typeface="Wingdings" panose="05000000000000000000" pitchFamily="2" charset="2"/>
              <a:buChar char="Ø"/>
            </a:pPr>
            <a:r>
              <a:rPr lang="da-DK" dirty="0"/>
              <a:t>Bliver pengene forvaltet i overensstemmelse med kommunens strategi og retningslinjer samt lovgivning</a:t>
            </a:r>
          </a:p>
          <a:p>
            <a:pPr marL="929700" lvl="2" indent="-342900">
              <a:buFont typeface="Wingdings" panose="05000000000000000000" pitchFamily="2" charset="2"/>
              <a:buChar char="Ø"/>
            </a:pPr>
            <a:endParaRPr lang="da-DK" dirty="0"/>
          </a:p>
        </p:txBody>
      </p:sp>
      <p:sp>
        <p:nvSpPr>
          <p:cNvPr id="4" name="Pladsholder til slidenummer 3">
            <a:extLst>
              <a:ext uri="{FF2B5EF4-FFF2-40B4-BE49-F238E27FC236}">
                <a16:creationId xmlns:a16="http://schemas.microsoft.com/office/drawing/2014/main" id="{AE284D62-994F-46FE-B9C2-DA50961666DA}"/>
              </a:ext>
            </a:extLst>
          </p:cNvPr>
          <p:cNvSpPr>
            <a:spLocks noGrp="1"/>
          </p:cNvSpPr>
          <p:nvPr>
            <p:ph type="sldNum" sz="quarter" idx="12"/>
          </p:nvPr>
        </p:nvSpPr>
        <p:spPr/>
        <p:txBody>
          <a:bodyPr/>
          <a:lstStyle/>
          <a:p>
            <a:fld id="{63F35900-392D-46F4-8341-366E91CBDAA0}" type="slidenum">
              <a:rPr lang="da-DK" noProof="0" smtClean="0"/>
              <a:pPr/>
              <a:t>27</a:t>
            </a:fld>
            <a:endParaRPr lang="da-DK" noProof="0"/>
          </a:p>
        </p:txBody>
      </p:sp>
    </p:spTree>
    <p:extLst>
      <p:ext uri="{BB962C8B-B14F-4D97-AF65-F5344CB8AC3E}">
        <p14:creationId xmlns:p14="http://schemas.microsoft.com/office/powerpoint/2010/main" val="816327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0958B-F50F-4BAF-926B-52BA42A2EA16}"/>
              </a:ext>
            </a:extLst>
          </p:cNvPr>
          <p:cNvSpPr>
            <a:spLocks noGrp="1"/>
          </p:cNvSpPr>
          <p:nvPr>
            <p:ph type="title"/>
          </p:nvPr>
        </p:nvSpPr>
        <p:spPr/>
        <p:txBody>
          <a:bodyPr/>
          <a:lstStyle/>
          <a:p>
            <a:r>
              <a:rPr lang="da-DK" dirty="0"/>
              <a:t>Økonomisk Ledelsestilsyn</a:t>
            </a:r>
          </a:p>
        </p:txBody>
      </p:sp>
      <p:sp>
        <p:nvSpPr>
          <p:cNvPr id="3" name="Pladsholder til indhold 2">
            <a:extLst>
              <a:ext uri="{FF2B5EF4-FFF2-40B4-BE49-F238E27FC236}">
                <a16:creationId xmlns:a16="http://schemas.microsoft.com/office/drawing/2014/main" id="{66A81BAE-D5F3-451F-A264-173F327D7B20}"/>
              </a:ext>
            </a:extLst>
          </p:cNvPr>
          <p:cNvSpPr>
            <a:spLocks noGrp="1"/>
          </p:cNvSpPr>
          <p:nvPr>
            <p:ph idx="1"/>
          </p:nvPr>
        </p:nvSpPr>
        <p:spPr/>
        <p:txBody>
          <a:bodyPr/>
          <a:lstStyle/>
          <a:p>
            <a:pPr marL="774000" lvl="1" indent="-457200">
              <a:buFont typeface="+mj-lt"/>
              <a:buAutoNum type="arabicPeriod" startAt="5"/>
            </a:pPr>
            <a:r>
              <a:rPr lang="da-DK" dirty="0"/>
              <a:t>Købekort</a:t>
            </a:r>
          </a:p>
          <a:p>
            <a:pPr marL="1004400" lvl="2" indent="-457200">
              <a:buFont typeface="Wingdings" panose="05000000000000000000" pitchFamily="2" charset="2"/>
              <a:buChar char="Ø"/>
            </a:pPr>
            <a:r>
              <a:rPr lang="da-DK" dirty="0"/>
              <a:t>Hav</a:t>
            </a:r>
            <a:r>
              <a:rPr lang="da-DK" i="0" dirty="0"/>
              <a:t> </a:t>
            </a:r>
            <a:r>
              <a:rPr lang="da-DK" u="sng" dirty="0"/>
              <a:t>altid</a:t>
            </a:r>
            <a:r>
              <a:rPr lang="da-DK" dirty="0"/>
              <a:t> styr på hvor mange kort der er og hvor de er</a:t>
            </a:r>
          </a:p>
          <a:p>
            <a:pPr marL="547200" lvl="2" indent="0">
              <a:buNone/>
            </a:pPr>
            <a:endParaRPr lang="da-DK" dirty="0"/>
          </a:p>
          <a:p>
            <a:pPr marL="547200" lvl="2" indent="0">
              <a:buNone/>
            </a:pPr>
            <a:endParaRPr lang="da-DK" dirty="0"/>
          </a:p>
          <a:p>
            <a:pPr marL="774000" lvl="1" indent="-457200">
              <a:buFont typeface="+mj-lt"/>
              <a:buAutoNum type="arabicPeriod" startAt="5"/>
            </a:pPr>
            <a:r>
              <a:rPr lang="da-DK" dirty="0"/>
              <a:t>Borgermidler</a:t>
            </a:r>
          </a:p>
          <a:p>
            <a:pPr marL="1004400" lvl="2" indent="-457200">
              <a:buFont typeface="Wingdings" panose="05000000000000000000" pitchFamily="2" charset="2"/>
              <a:buChar char="Ø"/>
            </a:pPr>
            <a:r>
              <a:rPr lang="da-DK" dirty="0"/>
              <a:t>Husk fuldmagter ved håndtering/opbevaring af borgenes penge/værdier</a:t>
            </a:r>
          </a:p>
          <a:p>
            <a:pPr marL="1004400" lvl="2" indent="-457200">
              <a:buFont typeface="Wingdings" panose="05000000000000000000" pitchFamily="2" charset="2"/>
              <a:buChar char="Ø"/>
            </a:pPr>
            <a:r>
              <a:rPr lang="da-DK" dirty="0"/>
              <a:t>Notat fra Socialstyrelsen på Medarbejdersiden</a:t>
            </a:r>
          </a:p>
          <a:p>
            <a:pPr marL="547200" lvl="2" indent="0">
              <a:buNone/>
            </a:pPr>
            <a:endParaRPr lang="da-DK" dirty="0"/>
          </a:p>
          <a:p>
            <a:pPr marL="316800" lvl="1" indent="0">
              <a:buNone/>
            </a:pPr>
            <a:endParaRPr lang="da-DK" dirty="0"/>
          </a:p>
          <a:p>
            <a:pPr marL="0" indent="0">
              <a:buNone/>
            </a:pPr>
            <a:r>
              <a:rPr lang="da-DK" dirty="0"/>
              <a:t>HUSK: Tilsynet skal forberede jer på den eksterne revision….</a:t>
            </a:r>
          </a:p>
          <a:p>
            <a:pPr marL="0" indent="0">
              <a:buNone/>
            </a:pPr>
            <a:endParaRPr lang="da-DK" dirty="0"/>
          </a:p>
          <a:p>
            <a:pPr marL="0" indent="0">
              <a:buNone/>
            </a:pPr>
            <a:r>
              <a:rPr lang="da-DK" sz="1600" dirty="0"/>
              <a:t>Diverse vejledninger: Medarbejdersiden</a:t>
            </a:r>
            <a:r>
              <a:rPr lang="da-DK" sz="1600" dirty="0">
                <a:sym typeface="Wingdings" panose="05000000000000000000" pitchFamily="2" charset="2"/>
              </a:rPr>
              <a:t>”Vejledning og Support”  </a:t>
            </a:r>
          </a:p>
          <a:p>
            <a:pPr marL="0" indent="0">
              <a:buNone/>
            </a:pPr>
            <a:r>
              <a:rPr lang="da-DK" sz="1600" dirty="0">
                <a:sym typeface="Wingdings" panose="05000000000000000000" pitchFamily="2" charset="2"/>
              </a:rPr>
              <a:t>”Økonomi”  ”Vejledninger – Økonomi”/”Økonomisk Ledelsestilsyn”</a:t>
            </a:r>
            <a:endParaRPr lang="da-DK" sz="1600" dirty="0"/>
          </a:p>
        </p:txBody>
      </p:sp>
      <p:sp>
        <p:nvSpPr>
          <p:cNvPr id="4" name="Pladsholder til slidenummer 3">
            <a:extLst>
              <a:ext uri="{FF2B5EF4-FFF2-40B4-BE49-F238E27FC236}">
                <a16:creationId xmlns:a16="http://schemas.microsoft.com/office/drawing/2014/main" id="{58E4B70A-059D-4C2A-B5BF-36F0D8A833EB}"/>
              </a:ext>
            </a:extLst>
          </p:cNvPr>
          <p:cNvSpPr>
            <a:spLocks noGrp="1"/>
          </p:cNvSpPr>
          <p:nvPr>
            <p:ph type="sldNum" sz="quarter" idx="12"/>
          </p:nvPr>
        </p:nvSpPr>
        <p:spPr/>
        <p:txBody>
          <a:bodyPr/>
          <a:lstStyle/>
          <a:p>
            <a:fld id="{63F35900-392D-46F4-8341-366E91CBDAA0}" type="slidenum">
              <a:rPr lang="da-DK" noProof="0" smtClean="0"/>
              <a:pPr/>
              <a:t>28</a:t>
            </a:fld>
            <a:endParaRPr lang="da-DK" noProof="0"/>
          </a:p>
        </p:txBody>
      </p:sp>
    </p:spTree>
    <p:extLst>
      <p:ext uri="{BB962C8B-B14F-4D97-AF65-F5344CB8AC3E}">
        <p14:creationId xmlns:p14="http://schemas.microsoft.com/office/powerpoint/2010/main" val="1173196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D1A68C4B-0D92-4FFC-9053-3611B3820B46}"/>
              </a:ext>
            </a:extLst>
          </p:cNvPr>
          <p:cNvSpPr/>
          <p:nvPr/>
        </p:nvSpPr>
        <p:spPr>
          <a:xfrm>
            <a:off x="1619672" y="5373216"/>
            <a:ext cx="7344816" cy="646331"/>
          </a:xfrm>
          <a:prstGeom prst="rect">
            <a:avLst/>
          </a:prstGeom>
        </p:spPr>
        <p:txBody>
          <a:bodyPr wrap="square">
            <a:spAutoFit/>
          </a:bodyPr>
          <a:lstStyle/>
          <a:p>
            <a:r>
              <a:rPr lang="da-DK">
                <a:solidFill>
                  <a:schemeClr val="tx2"/>
                </a:solidFill>
                <a:hlinkClick r:id="rId2"/>
              </a:rPr>
              <a:t>https://www.youtube.com/watch?v=cYU_dhrmvyU</a:t>
            </a:r>
            <a:endParaRPr lang="da-DK">
              <a:solidFill>
                <a:schemeClr val="tx2"/>
              </a:solidFill>
            </a:endParaRPr>
          </a:p>
          <a:p>
            <a:endParaRPr lang="da-DK"/>
          </a:p>
        </p:txBody>
      </p:sp>
      <p:sp>
        <p:nvSpPr>
          <p:cNvPr id="3" name="Rektangel 2">
            <a:extLst>
              <a:ext uri="{FF2B5EF4-FFF2-40B4-BE49-F238E27FC236}">
                <a16:creationId xmlns:a16="http://schemas.microsoft.com/office/drawing/2014/main" id="{C2BE73CC-478F-4015-9ED5-89C2308BA39C}"/>
              </a:ext>
            </a:extLst>
          </p:cNvPr>
          <p:cNvSpPr/>
          <p:nvPr/>
        </p:nvSpPr>
        <p:spPr>
          <a:xfrm>
            <a:off x="2123728" y="2564904"/>
            <a:ext cx="4928267" cy="1446550"/>
          </a:xfrm>
          <a:prstGeom prst="rect">
            <a:avLst/>
          </a:prstGeom>
          <a:noFill/>
        </p:spPr>
        <p:txBody>
          <a:bodyPr wrap="square" lIns="91440" tIns="45720" rIns="91440" bIns="45720">
            <a:spAutoFit/>
          </a:bodyPr>
          <a:lstStyle/>
          <a:p>
            <a:pPr algn="ctr"/>
            <a:r>
              <a:rPr lang="da-DK" sz="88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Pause</a:t>
            </a:r>
          </a:p>
        </p:txBody>
      </p:sp>
      <p:sp>
        <p:nvSpPr>
          <p:cNvPr id="4" name="Pladsholder til slidenummer 3">
            <a:extLst>
              <a:ext uri="{FF2B5EF4-FFF2-40B4-BE49-F238E27FC236}">
                <a16:creationId xmlns:a16="http://schemas.microsoft.com/office/drawing/2014/main" id="{6152C3B8-6057-476F-83D5-DECE3C57CB8C}"/>
              </a:ext>
            </a:extLst>
          </p:cNvPr>
          <p:cNvSpPr>
            <a:spLocks noGrp="1"/>
          </p:cNvSpPr>
          <p:nvPr>
            <p:ph type="sldNum" sz="quarter" idx="12"/>
          </p:nvPr>
        </p:nvSpPr>
        <p:spPr/>
        <p:txBody>
          <a:bodyPr/>
          <a:lstStyle/>
          <a:p>
            <a:fld id="{27F77152-ABBE-41DA-A982-CA0A10BA369D}" type="slidenum">
              <a:rPr lang="da-DK" smtClean="0"/>
              <a:pPr/>
              <a:t>29</a:t>
            </a:fld>
            <a:endParaRPr lang="da-DK"/>
          </a:p>
        </p:txBody>
      </p:sp>
    </p:spTree>
    <p:extLst>
      <p:ext uri="{BB962C8B-B14F-4D97-AF65-F5344CB8AC3E}">
        <p14:creationId xmlns:p14="http://schemas.microsoft.com/office/powerpoint/2010/main" val="169216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64326" y="260648"/>
            <a:ext cx="8176437" cy="648073"/>
          </a:xfrm>
        </p:spPr>
        <p:txBody>
          <a:bodyPr/>
          <a:lstStyle/>
          <a:p>
            <a:pPr algn="ctr"/>
            <a:r>
              <a:rPr lang="da-DK" b="1" dirty="0">
                <a:solidFill>
                  <a:schemeClr val="accent1">
                    <a:lumMod val="50000"/>
                  </a:schemeClr>
                </a:solidFill>
              </a:rPr>
              <a:t>Dagsorden</a:t>
            </a:r>
          </a:p>
        </p:txBody>
      </p:sp>
      <p:sp>
        <p:nvSpPr>
          <p:cNvPr id="3" name="Pladsholder til indhold 2"/>
          <p:cNvSpPr>
            <a:spLocks noGrp="1"/>
          </p:cNvSpPr>
          <p:nvPr>
            <p:ph idx="1"/>
          </p:nvPr>
        </p:nvSpPr>
        <p:spPr>
          <a:xfrm>
            <a:off x="2051720" y="908721"/>
            <a:ext cx="6627954" cy="5544615"/>
          </a:xfrm>
        </p:spPr>
        <p:txBody>
          <a:bodyPr/>
          <a:lstStyle/>
          <a:p>
            <a:r>
              <a:rPr lang="da-DK" sz="1600" dirty="0">
                <a:solidFill>
                  <a:schemeClr val="accent1">
                    <a:lumMod val="50000"/>
                  </a:schemeClr>
                </a:solidFill>
              </a:rPr>
              <a:t>Velkomst (fko)</a:t>
            </a:r>
          </a:p>
          <a:p>
            <a:r>
              <a:rPr lang="da-DK" sz="1600" dirty="0">
                <a:solidFill>
                  <a:schemeClr val="accent1">
                    <a:lumMod val="50000"/>
                  </a:schemeClr>
                </a:solidFill>
              </a:rPr>
              <a:t>Udbud &amp; Indkøb - RAKAT (Charlotte &amp; Lena)</a:t>
            </a:r>
          </a:p>
          <a:p>
            <a:r>
              <a:rPr lang="da-DK" sz="1600" dirty="0">
                <a:solidFill>
                  <a:schemeClr val="accent1">
                    <a:lumMod val="50000"/>
                  </a:schemeClr>
                </a:solidFill>
              </a:rPr>
              <a:t>Regnskabsafslutning </a:t>
            </a:r>
          </a:p>
          <a:p>
            <a:pPr lvl="1"/>
            <a:r>
              <a:rPr lang="da-DK" sz="1600" dirty="0">
                <a:solidFill>
                  <a:schemeClr val="accent1">
                    <a:lumMod val="50000"/>
                  </a:schemeClr>
                </a:solidFill>
              </a:rPr>
              <a:t>Regnskab, supplementsperiode og afstemning (jhn+trf)</a:t>
            </a:r>
          </a:p>
          <a:p>
            <a:pPr lvl="1"/>
            <a:r>
              <a:rPr lang="da-DK" sz="1600" dirty="0">
                <a:solidFill>
                  <a:schemeClr val="accent1">
                    <a:lumMod val="50000"/>
                  </a:schemeClr>
                </a:solidFill>
              </a:rPr>
              <a:t>Ledelsestilsyn (jhn)</a:t>
            </a:r>
          </a:p>
          <a:p>
            <a:pPr lvl="1">
              <a:buFont typeface="Georgia" panose="02040502050405020303" pitchFamily="18" charset="0"/>
              <a:buChar char="−"/>
            </a:pPr>
            <a:endParaRPr lang="da-DK" sz="1600" dirty="0">
              <a:solidFill>
                <a:schemeClr val="accent1">
                  <a:lumMod val="50000"/>
                </a:schemeClr>
              </a:solidFill>
            </a:endParaRPr>
          </a:p>
          <a:p>
            <a:pPr marL="356400" lvl="1" indent="0">
              <a:buNone/>
            </a:pPr>
            <a:r>
              <a:rPr lang="da-DK" sz="1600" dirty="0">
                <a:solidFill>
                  <a:srgbClr val="0070C0"/>
                </a:solidFill>
              </a:rPr>
              <a:t>Pause</a:t>
            </a:r>
          </a:p>
          <a:p>
            <a:r>
              <a:rPr lang="da-DK" sz="1600" dirty="0">
                <a:solidFill>
                  <a:schemeClr val="accent1">
                    <a:lumMod val="50000"/>
                  </a:schemeClr>
                </a:solidFill>
              </a:rPr>
              <a:t>Konteringspraksis og generel vejledning i bilagsbehandling</a:t>
            </a:r>
          </a:p>
          <a:p>
            <a:pPr lvl="1"/>
            <a:r>
              <a:rPr lang="da-DK" sz="1600" dirty="0">
                <a:solidFill>
                  <a:schemeClr val="accent1">
                    <a:lumMod val="50000"/>
                  </a:schemeClr>
                </a:solidFill>
              </a:rPr>
              <a:t>Ny bruger eller ny kollega (fko)</a:t>
            </a:r>
          </a:p>
          <a:p>
            <a:pPr lvl="1"/>
            <a:r>
              <a:rPr lang="da-DK" sz="1600" dirty="0">
                <a:solidFill>
                  <a:schemeClr val="accent1">
                    <a:lumMod val="50000"/>
                  </a:schemeClr>
                </a:solidFill>
              </a:rPr>
              <a:t>Opus-debitor (fko)</a:t>
            </a:r>
          </a:p>
          <a:p>
            <a:pPr lvl="1"/>
            <a:r>
              <a:rPr lang="da-DK" sz="1600" dirty="0">
                <a:solidFill>
                  <a:schemeClr val="accent1">
                    <a:lumMod val="50000"/>
                  </a:schemeClr>
                </a:solidFill>
              </a:rPr>
              <a:t>Omvendt betalingspligt til udenlands betalinger (fko)</a:t>
            </a:r>
          </a:p>
          <a:p>
            <a:pPr lvl="1"/>
            <a:r>
              <a:rPr lang="da-DK" sz="1600" dirty="0">
                <a:solidFill>
                  <a:schemeClr val="accent1">
                    <a:lumMod val="50000"/>
                  </a:schemeClr>
                </a:solidFill>
              </a:rPr>
              <a:t>Fritvalgsnummer (fko)</a:t>
            </a:r>
          </a:p>
          <a:p>
            <a:pPr lvl="1"/>
            <a:r>
              <a:rPr lang="da-DK" sz="1600" dirty="0">
                <a:solidFill>
                  <a:schemeClr val="accent1">
                    <a:lumMod val="50000"/>
                  </a:schemeClr>
                </a:solidFill>
              </a:rPr>
              <a:t>Gebyr uden moms (fko)</a:t>
            </a:r>
          </a:p>
          <a:p>
            <a:pPr lvl="1"/>
            <a:r>
              <a:rPr lang="da-DK" sz="1600" dirty="0">
                <a:solidFill>
                  <a:schemeClr val="accent1">
                    <a:lumMod val="50000"/>
                  </a:schemeClr>
                </a:solidFill>
              </a:rPr>
              <a:t>Bilagsindbakken i RI ny kolonne Aktuel EAN nr. (fko)</a:t>
            </a:r>
          </a:p>
          <a:p>
            <a:r>
              <a:rPr lang="da-DK" sz="1600" dirty="0">
                <a:solidFill>
                  <a:schemeClr val="accent1">
                    <a:lumMod val="50000"/>
                  </a:schemeClr>
                </a:solidFill>
              </a:rPr>
              <a:t>Reduceret kontoplan (nyt fra ØS fko)  </a:t>
            </a:r>
          </a:p>
          <a:p>
            <a:r>
              <a:rPr lang="da-DK" sz="1600" dirty="0">
                <a:solidFill>
                  <a:schemeClr val="accent1">
                    <a:lumMod val="50000"/>
                  </a:schemeClr>
                </a:solidFill>
              </a:rPr>
              <a:t>Spørgsmål </a:t>
            </a:r>
          </a:p>
          <a:p>
            <a:r>
              <a:rPr lang="da-DK" sz="1600" dirty="0">
                <a:solidFill>
                  <a:schemeClr val="accent1">
                    <a:lumMod val="50000"/>
                  </a:schemeClr>
                </a:solidFill>
              </a:rPr>
              <a:t>Tak for i dag</a:t>
            </a:r>
          </a:p>
          <a:p>
            <a:endParaRPr lang="da-DK" dirty="0"/>
          </a:p>
          <a:p>
            <a:endParaRPr lang="da-DK" dirty="0"/>
          </a:p>
        </p:txBody>
      </p:sp>
      <p:sp>
        <p:nvSpPr>
          <p:cNvPr id="4" name="Pladsholder til slidenummer 3">
            <a:extLst>
              <a:ext uri="{FF2B5EF4-FFF2-40B4-BE49-F238E27FC236}">
                <a16:creationId xmlns:a16="http://schemas.microsoft.com/office/drawing/2014/main" id="{C5F8876D-6421-438E-A3CD-60EC327A1EDA}"/>
              </a:ext>
            </a:extLst>
          </p:cNvPr>
          <p:cNvSpPr>
            <a:spLocks noGrp="1"/>
          </p:cNvSpPr>
          <p:nvPr>
            <p:ph type="sldNum" sz="quarter" idx="12"/>
          </p:nvPr>
        </p:nvSpPr>
        <p:spPr/>
        <p:txBody>
          <a:bodyPr/>
          <a:lstStyle/>
          <a:p>
            <a:fld id="{63F35900-392D-46F4-8341-366E91CBDAA0}" type="slidenum">
              <a:rPr lang="da-DK" noProof="0" smtClean="0"/>
              <a:pPr/>
              <a:t>3</a:t>
            </a:fld>
            <a:endParaRPr lang="da-DK" noProof="0"/>
          </a:p>
        </p:txBody>
      </p:sp>
    </p:spTree>
    <p:extLst>
      <p:ext uri="{BB962C8B-B14F-4D97-AF65-F5344CB8AC3E}">
        <p14:creationId xmlns:p14="http://schemas.microsoft.com/office/powerpoint/2010/main" val="1342141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49165-E007-4D01-B744-C6D2ED71F08F}"/>
              </a:ext>
            </a:extLst>
          </p:cNvPr>
          <p:cNvSpPr>
            <a:spLocks noGrp="1"/>
          </p:cNvSpPr>
          <p:nvPr>
            <p:ph type="title"/>
          </p:nvPr>
        </p:nvSpPr>
        <p:spPr/>
        <p:txBody>
          <a:bodyPr/>
          <a:lstStyle/>
          <a:p>
            <a:r>
              <a:rPr lang="da-DK" dirty="0"/>
              <a:t>Intro </a:t>
            </a:r>
            <a:r>
              <a:rPr lang="da-DK"/>
              <a:t>til ny bruger og </a:t>
            </a:r>
            <a:r>
              <a:rPr lang="da-DK" dirty="0"/>
              <a:t>ny kollega</a:t>
            </a:r>
          </a:p>
        </p:txBody>
      </p:sp>
      <p:sp>
        <p:nvSpPr>
          <p:cNvPr id="3" name="Pladsholder til slidenummer 2">
            <a:extLst>
              <a:ext uri="{FF2B5EF4-FFF2-40B4-BE49-F238E27FC236}">
                <a16:creationId xmlns:a16="http://schemas.microsoft.com/office/drawing/2014/main" id="{2EE26C29-420D-4798-9342-792CDF570736}"/>
              </a:ext>
            </a:extLst>
          </p:cNvPr>
          <p:cNvSpPr>
            <a:spLocks noGrp="1"/>
          </p:cNvSpPr>
          <p:nvPr>
            <p:ph type="sldNum" sz="quarter" idx="12"/>
          </p:nvPr>
        </p:nvSpPr>
        <p:spPr/>
        <p:txBody>
          <a:bodyPr/>
          <a:lstStyle/>
          <a:p>
            <a:fld id="{B6C57A29-F2F5-41C9-9D61-59DDDBBF376E}" type="slidenum">
              <a:rPr lang="da-DK" noProof="0" smtClean="0"/>
              <a:pPr/>
              <a:t>30</a:t>
            </a:fld>
            <a:endParaRPr lang="da-DK" noProof="0"/>
          </a:p>
        </p:txBody>
      </p:sp>
      <p:sp>
        <p:nvSpPr>
          <p:cNvPr id="4" name="Pladsholder til tekst 3">
            <a:extLst>
              <a:ext uri="{FF2B5EF4-FFF2-40B4-BE49-F238E27FC236}">
                <a16:creationId xmlns:a16="http://schemas.microsoft.com/office/drawing/2014/main" id="{E6D2B466-4CF0-4367-9A68-22367E0BAE0D}"/>
              </a:ext>
            </a:extLst>
          </p:cNvPr>
          <p:cNvSpPr>
            <a:spLocks noGrp="1"/>
          </p:cNvSpPr>
          <p:nvPr>
            <p:ph type="body" sz="quarter" idx="13"/>
          </p:nvPr>
        </p:nvSpPr>
        <p:spPr>
          <a:xfrm>
            <a:off x="503238" y="1844824"/>
            <a:ext cx="7669162" cy="4392464"/>
          </a:xfrm>
        </p:spPr>
        <p:txBody>
          <a:bodyPr/>
          <a:lstStyle/>
          <a:p>
            <a:r>
              <a:rPr lang="da-DK" dirty="0"/>
              <a:t>Bilagsbehandling m.m. kontakt ØS-Callcenter på: </a:t>
            </a:r>
          </a:p>
          <a:p>
            <a:pPr marL="0" indent="0">
              <a:buNone/>
            </a:pPr>
            <a:r>
              <a:rPr lang="da-DK" dirty="0"/>
              <a:t>mail mellem 12-14 eller på telefon 43 68 76 01 mellem 9-12                                                             	</a:t>
            </a:r>
          </a:p>
          <a:p>
            <a:endParaRPr lang="da-DK" dirty="0"/>
          </a:p>
          <a:p>
            <a:r>
              <a:rPr lang="da-DK" dirty="0"/>
              <a:t>Budget, rapporter og analyser kontakt din økonomikonsulent i ØS – økonomistyring</a:t>
            </a:r>
          </a:p>
          <a:p>
            <a:endParaRPr lang="da-DK" dirty="0"/>
          </a:p>
          <a:p>
            <a:r>
              <a:rPr lang="da-DK" dirty="0"/>
              <a:t>Løn og personalerelaterede indberetninger kontakt lønadministrationen på mail eller tlf. 43 68 60 30</a:t>
            </a:r>
          </a:p>
          <a:p>
            <a:endParaRPr lang="da-DK" dirty="0"/>
          </a:p>
        </p:txBody>
      </p:sp>
    </p:spTree>
    <p:extLst>
      <p:ext uri="{BB962C8B-B14F-4D97-AF65-F5344CB8AC3E}">
        <p14:creationId xmlns:p14="http://schemas.microsoft.com/office/powerpoint/2010/main" val="3703086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72691-342B-4D25-8F9B-647D9AD727ED}"/>
              </a:ext>
            </a:extLst>
          </p:cNvPr>
          <p:cNvSpPr>
            <a:spLocks noGrp="1"/>
          </p:cNvSpPr>
          <p:nvPr>
            <p:ph type="title"/>
          </p:nvPr>
        </p:nvSpPr>
        <p:spPr/>
        <p:txBody>
          <a:bodyPr/>
          <a:lstStyle/>
          <a:p>
            <a:r>
              <a:rPr lang="da-DK" dirty="0"/>
              <a:t>Opus-debitor</a:t>
            </a:r>
          </a:p>
        </p:txBody>
      </p:sp>
      <p:sp>
        <p:nvSpPr>
          <p:cNvPr id="3" name="Pladsholder til indhold 2">
            <a:extLst>
              <a:ext uri="{FF2B5EF4-FFF2-40B4-BE49-F238E27FC236}">
                <a16:creationId xmlns:a16="http://schemas.microsoft.com/office/drawing/2014/main" id="{AA97AB95-A802-48D0-B979-86CEC8A3F0F9}"/>
              </a:ext>
            </a:extLst>
          </p:cNvPr>
          <p:cNvSpPr>
            <a:spLocks noGrp="1"/>
          </p:cNvSpPr>
          <p:nvPr>
            <p:ph idx="1"/>
          </p:nvPr>
        </p:nvSpPr>
        <p:spPr/>
        <p:txBody>
          <a:bodyPr/>
          <a:lstStyle/>
          <a:p>
            <a:r>
              <a:rPr lang="da-DK" dirty="0"/>
              <a:t>Mellemkommunale opkrævninger: </a:t>
            </a:r>
          </a:p>
          <a:p>
            <a:pPr marL="0" indent="0">
              <a:buNone/>
            </a:pPr>
            <a:endParaRPr lang="da-DK" dirty="0"/>
          </a:p>
          <a:p>
            <a:pPr>
              <a:buFont typeface="Wingdings" panose="05000000000000000000" pitchFamily="2" charset="2"/>
              <a:buChar char="Ø"/>
            </a:pPr>
            <a:r>
              <a:rPr lang="da-DK" dirty="0"/>
              <a:t>Det er vigtigt at undersøge om der skal være en ”Personreference ID” påført vores regninger. Vi oplever, at andre kommuner afviser vores regninger, hvis der ikke er indberettet en ”Personreference ID”. Kommunerne siger at de sender afvisningsbreve til kommunerne. Brevene kommer ikke forbi Opkrævningen, og derfor opfordre Team opkrævning, afdelingerne om at forholde sig til disse breve. Det vil lette opkrævningens arbejde. Hvis man mangler ”Personreference ID”, så kan opkrævningen kontaktes og fremsende regningen på ny.</a:t>
            </a:r>
          </a:p>
          <a:p>
            <a:endParaRPr lang="da-DK" dirty="0"/>
          </a:p>
        </p:txBody>
      </p:sp>
      <p:sp>
        <p:nvSpPr>
          <p:cNvPr id="4" name="Pladsholder til slidenummer 3">
            <a:extLst>
              <a:ext uri="{FF2B5EF4-FFF2-40B4-BE49-F238E27FC236}">
                <a16:creationId xmlns:a16="http://schemas.microsoft.com/office/drawing/2014/main" id="{5DCDE48F-6340-4030-B582-84E58B38D27D}"/>
              </a:ext>
            </a:extLst>
          </p:cNvPr>
          <p:cNvSpPr>
            <a:spLocks noGrp="1"/>
          </p:cNvSpPr>
          <p:nvPr>
            <p:ph type="sldNum" sz="quarter" idx="12"/>
          </p:nvPr>
        </p:nvSpPr>
        <p:spPr/>
        <p:txBody>
          <a:bodyPr/>
          <a:lstStyle/>
          <a:p>
            <a:fld id="{63F35900-392D-46F4-8341-366E91CBDAA0}" type="slidenum">
              <a:rPr lang="da-DK" noProof="0" smtClean="0"/>
              <a:pPr/>
              <a:t>31</a:t>
            </a:fld>
            <a:endParaRPr lang="da-DK" noProof="0"/>
          </a:p>
        </p:txBody>
      </p:sp>
    </p:spTree>
    <p:extLst>
      <p:ext uri="{BB962C8B-B14F-4D97-AF65-F5344CB8AC3E}">
        <p14:creationId xmlns:p14="http://schemas.microsoft.com/office/powerpoint/2010/main" val="3315883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59572E-D253-418E-88D1-B314260B00ED}"/>
              </a:ext>
            </a:extLst>
          </p:cNvPr>
          <p:cNvSpPr>
            <a:spLocks noGrp="1"/>
          </p:cNvSpPr>
          <p:nvPr>
            <p:ph type="title"/>
          </p:nvPr>
        </p:nvSpPr>
        <p:spPr>
          <a:xfrm>
            <a:off x="464326" y="368772"/>
            <a:ext cx="8176437" cy="1116012"/>
          </a:xfrm>
        </p:spPr>
        <p:txBody>
          <a:bodyPr/>
          <a:lstStyle/>
          <a:p>
            <a:pPr marL="360000">
              <a:lnSpc>
                <a:spcPct val="100000"/>
              </a:lnSpc>
              <a:spcBef>
                <a:spcPts val="600"/>
              </a:spcBef>
              <a:spcAft>
                <a:spcPts val="600"/>
              </a:spcAft>
            </a:pPr>
            <a:r>
              <a:rPr lang="da-DK" dirty="0"/>
              <a:t>Bilagsbehandling</a:t>
            </a:r>
            <a:br>
              <a:rPr lang="da-DK" dirty="0"/>
            </a:br>
            <a:r>
              <a:rPr lang="da-DK" dirty="0"/>
              <a:t>Omvendt betalingspligt</a:t>
            </a:r>
          </a:p>
        </p:txBody>
      </p:sp>
      <p:sp>
        <p:nvSpPr>
          <p:cNvPr id="3" name="Pladsholder til indhold 2">
            <a:extLst>
              <a:ext uri="{FF2B5EF4-FFF2-40B4-BE49-F238E27FC236}">
                <a16:creationId xmlns:a16="http://schemas.microsoft.com/office/drawing/2014/main" id="{E8CBE6D9-223A-4AB0-A750-4FB3B327BC33}"/>
              </a:ext>
            </a:extLst>
          </p:cNvPr>
          <p:cNvSpPr>
            <a:spLocks noGrp="1"/>
          </p:cNvSpPr>
          <p:nvPr>
            <p:ph idx="1"/>
          </p:nvPr>
        </p:nvSpPr>
        <p:spPr/>
        <p:txBody>
          <a:bodyPr/>
          <a:lstStyle/>
          <a:p>
            <a:pPr marL="0" lvl="0" indent="0">
              <a:buNone/>
            </a:pPr>
            <a:endParaRPr lang="da-DK" sz="1200" dirty="0"/>
          </a:p>
          <a:p>
            <a:r>
              <a:rPr lang="da-DK" sz="1200" b="1" u="sng" dirty="0"/>
              <a:t>Praktisk håndtering af faktura</a:t>
            </a:r>
            <a:endParaRPr lang="da-DK" sz="1200" dirty="0"/>
          </a:p>
          <a:p>
            <a:r>
              <a:rPr lang="da-DK" sz="1200" dirty="0"/>
              <a:t>Hvis du modtager en faktura uden moms, hvor ydelsen er omfattet af omvendt betalingspligt, skal du anvende konti med omvendt betalingspligt (49261000/49262000). Øvrige varekøb og tjenesteydelser med udenlandsk moms samt ydelser som er udtaget fra hovedreglen skal bogføres på konti uden moms (40261000/40262000).</a:t>
            </a:r>
          </a:p>
          <a:p>
            <a:r>
              <a:rPr lang="da-DK" sz="1200" b="1" dirty="0"/>
              <a:t>EU handel:</a:t>
            </a:r>
            <a:r>
              <a:rPr lang="da-DK" sz="1200" dirty="0"/>
              <a:t>	</a:t>
            </a:r>
          </a:p>
          <a:p>
            <a:r>
              <a:rPr lang="da-DK" sz="1200" dirty="0"/>
              <a:t>40261000 EU varekøb og tjenesteydelser</a:t>
            </a:r>
          </a:p>
          <a:p>
            <a:r>
              <a:rPr lang="da-DK" sz="1200" dirty="0"/>
              <a:t>49261000 EU, tjenesteydelser – omvendt betalingspligt</a:t>
            </a:r>
          </a:p>
          <a:p>
            <a:r>
              <a:rPr lang="da-DK" sz="1200" b="1" dirty="0"/>
              <a:t>Handel udenfor EU:</a:t>
            </a:r>
            <a:endParaRPr lang="da-DK" sz="1200" dirty="0"/>
          </a:p>
          <a:p>
            <a:r>
              <a:rPr lang="da-DK" sz="1200" dirty="0"/>
              <a:t>40262000 Uden for EU, varekøb og tj.ydelser</a:t>
            </a:r>
          </a:p>
          <a:p>
            <a:r>
              <a:rPr lang="da-DK" sz="1200" dirty="0"/>
              <a:t>49262000  Uden for EU, varekøb og tj.ydelser-omvendt betalingspligt</a:t>
            </a:r>
          </a:p>
          <a:p>
            <a:endParaRPr lang="da-DK" sz="1200" b="1" dirty="0"/>
          </a:p>
          <a:p>
            <a:pPr marL="0" indent="0">
              <a:buNone/>
            </a:pPr>
            <a:endParaRPr lang="da-DK" sz="1200" b="1" dirty="0"/>
          </a:p>
          <a:p>
            <a:pPr marL="0" indent="0">
              <a:buNone/>
            </a:pPr>
            <a:endParaRPr lang="da-DK" sz="1200" b="1" dirty="0"/>
          </a:p>
          <a:p>
            <a:pPr marL="0" indent="0">
              <a:buNone/>
            </a:pPr>
            <a:endParaRPr lang="da-DK" sz="1200" dirty="0"/>
          </a:p>
          <a:p>
            <a:r>
              <a:rPr lang="da-DK" sz="1200" dirty="0"/>
              <a:t>Hvis du modtager en papirfaktura, skal faktura sendes til ØS Callcenter.</a:t>
            </a:r>
          </a:p>
          <a:p>
            <a:r>
              <a:rPr lang="da-DK" sz="1200" dirty="0"/>
              <a:t>Se vejledning på denne link. </a:t>
            </a:r>
            <a:r>
              <a:rPr lang="da-DK" sz="1200" dirty="0">
                <a:hlinkClick r:id="rId2"/>
              </a:rPr>
              <a:t>https://medarbejdersiden.albertslund.dk/vejledning-og-support/økonomi/vejledninger-økonomi/</a:t>
            </a:r>
            <a:endParaRPr lang="da-DK" sz="1200" dirty="0"/>
          </a:p>
          <a:p>
            <a:endParaRPr lang="da-DK" sz="1200" dirty="0"/>
          </a:p>
          <a:p>
            <a:endParaRPr lang="da-DK" dirty="0"/>
          </a:p>
        </p:txBody>
      </p:sp>
      <p:sp>
        <p:nvSpPr>
          <p:cNvPr id="4" name="Pladsholder til slidenummer 3">
            <a:extLst>
              <a:ext uri="{FF2B5EF4-FFF2-40B4-BE49-F238E27FC236}">
                <a16:creationId xmlns:a16="http://schemas.microsoft.com/office/drawing/2014/main" id="{64C93FA4-FED0-4F6D-8575-E1CB6F86EAC2}"/>
              </a:ext>
            </a:extLst>
          </p:cNvPr>
          <p:cNvSpPr>
            <a:spLocks noGrp="1"/>
          </p:cNvSpPr>
          <p:nvPr>
            <p:ph type="sldNum" sz="quarter" idx="12"/>
          </p:nvPr>
        </p:nvSpPr>
        <p:spPr/>
        <p:txBody>
          <a:bodyPr/>
          <a:lstStyle/>
          <a:p>
            <a:fld id="{63F35900-392D-46F4-8341-366E91CBDAA0}" type="slidenum">
              <a:rPr lang="da-DK" noProof="0" smtClean="0"/>
              <a:pPr/>
              <a:t>32</a:t>
            </a:fld>
            <a:endParaRPr lang="da-DK" noProof="0"/>
          </a:p>
        </p:txBody>
      </p:sp>
    </p:spTree>
    <p:extLst>
      <p:ext uri="{BB962C8B-B14F-4D97-AF65-F5344CB8AC3E}">
        <p14:creationId xmlns:p14="http://schemas.microsoft.com/office/powerpoint/2010/main" val="1844850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6A3286-9462-4EC0-B9FB-30A3165D44C0}"/>
              </a:ext>
            </a:extLst>
          </p:cNvPr>
          <p:cNvSpPr>
            <a:spLocks noGrp="1"/>
          </p:cNvSpPr>
          <p:nvPr>
            <p:ph type="title"/>
          </p:nvPr>
        </p:nvSpPr>
        <p:spPr/>
        <p:txBody>
          <a:bodyPr/>
          <a:lstStyle/>
          <a:p>
            <a:r>
              <a:rPr lang="da-DK" dirty="0"/>
              <a:t>Bilagsbehandling</a:t>
            </a:r>
          </a:p>
        </p:txBody>
      </p:sp>
      <p:sp>
        <p:nvSpPr>
          <p:cNvPr id="3" name="Pladsholder til indhold 2">
            <a:extLst>
              <a:ext uri="{FF2B5EF4-FFF2-40B4-BE49-F238E27FC236}">
                <a16:creationId xmlns:a16="http://schemas.microsoft.com/office/drawing/2014/main" id="{8519CE21-72A5-4023-8F58-FB07B8031DF3}"/>
              </a:ext>
            </a:extLst>
          </p:cNvPr>
          <p:cNvSpPr>
            <a:spLocks noGrp="1"/>
          </p:cNvSpPr>
          <p:nvPr>
            <p:ph idx="1"/>
          </p:nvPr>
        </p:nvSpPr>
        <p:spPr/>
        <p:txBody>
          <a:bodyPr/>
          <a:lstStyle/>
          <a:p>
            <a:r>
              <a:rPr lang="da-DK" dirty="0"/>
              <a:t>Fritvalgsnummer</a:t>
            </a:r>
          </a:p>
          <a:p>
            <a:endParaRPr lang="da-DK" dirty="0"/>
          </a:p>
          <a:p>
            <a:r>
              <a:rPr lang="da-DK" dirty="0"/>
              <a:t>Udenlandske leverandør som Renault Finance Nordic og </a:t>
            </a:r>
            <a:r>
              <a:rPr lang="da-DK" dirty="0" err="1"/>
              <a:t>Diehl</a:t>
            </a:r>
            <a:r>
              <a:rPr lang="da-DK" dirty="0"/>
              <a:t> </a:t>
            </a:r>
            <a:r>
              <a:rPr lang="da-DK" dirty="0" err="1"/>
              <a:t>Metering</a:t>
            </a:r>
            <a:r>
              <a:rPr lang="da-DK" dirty="0"/>
              <a:t> </a:t>
            </a:r>
            <a:r>
              <a:rPr lang="da-DK" dirty="0" err="1"/>
              <a:t>GnbH</a:t>
            </a:r>
            <a:r>
              <a:rPr lang="da-DK" dirty="0"/>
              <a:t> fremsender fakturaer og de skal ikke slettes </a:t>
            </a:r>
          </a:p>
          <a:p>
            <a:endParaRPr lang="da-DK" dirty="0"/>
          </a:p>
          <a:p>
            <a:r>
              <a:rPr lang="da-DK" dirty="0"/>
              <a:t>F.eks.:</a:t>
            </a:r>
          </a:p>
          <a:p>
            <a:r>
              <a:rPr lang="da-DK" dirty="0"/>
              <a:t>Renault Finance Nordic </a:t>
            </a:r>
            <a:r>
              <a:rPr lang="da-DK" dirty="0" err="1"/>
              <a:t>Fritvalgsnr</a:t>
            </a:r>
            <a:r>
              <a:rPr lang="da-DK" dirty="0"/>
              <a:t>. 5000390 og tilknyttes bank konto nummer</a:t>
            </a:r>
          </a:p>
          <a:p>
            <a:r>
              <a:rPr lang="da-DK" dirty="0" err="1"/>
              <a:t>Diehl</a:t>
            </a:r>
            <a:r>
              <a:rPr lang="da-DK" dirty="0"/>
              <a:t> </a:t>
            </a:r>
            <a:r>
              <a:rPr lang="da-DK" dirty="0" err="1"/>
              <a:t>Metering</a:t>
            </a:r>
            <a:r>
              <a:rPr lang="da-DK" dirty="0"/>
              <a:t> GmbH </a:t>
            </a:r>
            <a:r>
              <a:rPr lang="da-DK" dirty="0" err="1"/>
              <a:t>Firtvalgsnr</a:t>
            </a:r>
            <a:r>
              <a:rPr lang="da-DK" dirty="0"/>
              <a:t>. 5000590 og tilknyttes bank konto nummer</a:t>
            </a:r>
          </a:p>
          <a:p>
            <a:endParaRPr lang="da-DK" dirty="0"/>
          </a:p>
        </p:txBody>
      </p:sp>
      <p:sp>
        <p:nvSpPr>
          <p:cNvPr id="4" name="Pladsholder til slidenummer 3">
            <a:extLst>
              <a:ext uri="{FF2B5EF4-FFF2-40B4-BE49-F238E27FC236}">
                <a16:creationId xmlns:a16="http://schemas.microsoft.com/office/drawing/2014/main" id="{C2A87CD1-41A1-48BA-9F81-008B6D7CBEAF}"/>
              </a:ext>
            </a:extLst>
          </p:cNvPr>
          <p:cNvSpPr>
            <a:spLocks noGrp="1"/>
          </p:cNvSpPr>
          <p:nvPr>
            <p:ph type="sldNum" sz="quarter" idx="12"/>
          </p:nvPr>
        </p:nvSpPr>
        <p:spPr/>
        <p:txBody>
          <a:bodyPr/>
          <a:lstStyle/>
          <a:p>
            <a:fld id="{63F35900-392D-46F4-8341-366E91CBDAA0}" type="slidenum">
              <a:rPr lang="da-DK" noProof="0" smtClean="0"/>
              <a:pPr/>
              <a:t>33</a:t>
            </a:fld>
            <a:endParaRPr lang="da-DK" noProof="0"/>
          </a:p>
        </p:txBody>
      </p:sp>
    </p:spTree>
    <p:extLst>
      <p:ext uri="{BB962C8B-B14F-4D97-AF65-F5344CB8AC3E}">
        <p14:creationId xmlns:p14="http://schemas.microsoft.com/office/powerpoint/2010/main" val="3596874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02EE2-C4A6-4D53-9647-DFC66F4F0937}"/>
              </a:ext>
            </a:extLst>
          </p:cNvPr>
          <p:cNvSpPr>
            <a:spLocks noGrp="1"/>
          </p:cNvSpPr>
          <p:nvPr>
            <p:ph type="title"/>
          </p:nvPr>
        </p:nvSpPr>
        <p:spPr/>
        <p:txBody>
          <a:bodyPr/>
          <a:lstStyle/>
          <a:p>
            <a:r>
              <a:rPr lang="da-DK" dirty="0"/>
              <a:t>Bilagsbehandling</a:t>
            </a:r>
          </a:p>
        </p:txBody>
      </p:sp>
      <p:sp>
        <p:nvSpPr>
          <p:cNvPr id="3" name="Pladsholder til indhold 2">
            <a:extLst>
              <a:ext uri="{FF2B5EF4-FFF2-40B4-BE49-F238E27FC236}">
                <a16:creationId xmlns:a16="http://schemas.microsoft.com/office/drawing/2014/main" id="{8A190D1A-F244-46F4-B234-EEC0099480CA}"/>
              </a:ext>
            </a:extLst>
          </p:cNvPr>
          <p:cNvSpPr>
            <a:spLocks noGrp="1"/>
          </p:cNvSpPr>
          <p:nvPr>
            <p:ph idx="1"/>
          </p:nvPr>
        </p:nvSpPr>
        <p:spPr/>
        <p:txBody>
          <a:bodyPr/>
          <a:lstStyle/>
          <a:p>
            <a:r>
              <a:rPr lang="da-DK" dirty="0"/>
              <a:t>Gebyr uden moms 40234000 og gebyr med moms 49234000 se slide 5 workshop R16</a:t>
            </a:r>
          </a:p>
        </p:txBody>
      </p:sp>
      <p:sp>
        <p:nvSpPr>
          <p:cNvPr id="4" name="Pladsholder til slidenummer 3">
            <a:extLst>
              <a:ext uri="{FF2B5EF4-FFF2-40B4-BE49-F238E27FC236}">
                <a16:creationId xmlns:a16="http://schemas.microsoft.com/office/drawing/2014/main" id="{B813E47F-D79D-47D0-BEE4-9FA80E08EFB6}"/>
              </a:ext>
            </a:extLst>
          </p:cNvPr>
          <p:cNvSpPr>
            <a:spLocks noGrp="1"/>
          </p:cNvSpPr>
          <p:nvPr>
            <p:ph type="sldNum" sz="quarter" idx="12"/>
          </p:nvPr>
        </p:nvSpPr>
        <p:spPr/>
        <p:txBody>
          <a:bodyPr/>
          <a:lstStyle/>
          <a:p>
            <a:fld id="{63F35900-392D-46F4-8341-366E91CBDAA0}" type="slidenum">
              <a:rPr lang="da-DK" noProof="0" smtClean="0"/>
              <a:pPr/>
              <a:t>34</a:t>
            </a:fld>
            <a:endParaRPr lang="da-DK" noProof="0"/>
          </a:p>
        </p:txBody>
      </p:sp>
    </p:spTree>
    <p:extLst>
      <p:ext uri="{BB962C8B-B14F-4D97-AF65-F5344CB8AC3E}">
        <p14:creationId xmlns:p14="http://schemas.microsoft.com/office/powerpoint/2010/main" val="3789134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3EE38F-E3F9-48C0-91A1-926EDDDA9ADD}"/>
              </a:ext>
            </a:extLst>
          </p:cNvPr>
          <p:cNvSpPr>
            <a:spLocks noGrp="1"/>
          </p:cNvSpPr>
          <p:nvPr>
            <p:ph type="title"/>
          </p:nvPr>
        </p:nvSpPr>
        <p:spPr/>
        <p:txBody>
          <a:bodyPr/>
          <a:lstStyle/>
          <a:p>
            <a:r>
              <a:rPr lang="da-DK" dirty="0"/>
              <a:t>Bilagsbehandling</a:t>
            </a:r>
          </a:p>
        </p:txBody>
      </p:sp>
      <p:sp>
        <p:nvSpPr>
          <p:cNvPr id="3" name="Pladsholder til indhold 2">
            <a:extLst>
              <a:ext uri="{FF2B5EF4-FFF2-40B4-BE49-F238E27FC236}">
                <a16:creationId xmlns:a16="http://schemas.microsoft.com/office/drawing/2014/main" id="{CCB508D4-8CA1-4D92-A7D9-5637242185DB}"/>
              </a:ext>
            </a:extLst>
          </p:cNvPr>
          <p:cNvSpPr>
            <a:spLocks noGrp="1"/>
          </p:cNvSpPr>
          <p:nvPr>
            <p:ph idx="1"/>
          </p:nvPr>
        </p:nvSpPr>
        <p:spPr>
          <a:xfrm>
            <a:off x="503238" y="1124745"/>
            <a:ext cx="8137525" cy="5112544"/>
          </a:xfrm>
        </p:spPr>
        <p:txBody>
          <a:bodyPr/>
          <a:lstStyle/>
          <a:p>
            <a:pPr marL="0" indent="0">
              <a:buNone/>
            </a:pPr>
            <a:r>
              <a:rPr lang="da-DK" dirty="0"/>
              <a:t>Frigivet ny funktionalitet i bilagsindbakken, hvor der er tilføjet ny kolonne ”aktuel EAN nr.” som er tilgængelig i ”Fuld view” Såfremt du videresender et </a:t>
            </a:r>
            <a:r>
              <a:rPr lang="da-DK"/>
              <a:t>bilag til et </a:t>
            </a:r>
            <a:r>
              <a:rPr lang="da-DK" dirty="0"/>
              <a:t>andet EAN-nr. så vil kolonnen vise det aktuelle EAN-nr.</a:t>
            </a:r>
          </a:p>
          <a:p>
            <a:pPr marL="0" indent="0">
              <a:buNone/>
            </a:pPr>
            <a:endParaRPr lang="da-DK" dirty="0"/>
          </a:p>
          <a:p>
            <a:endParaRPr lang="da-DK" dirty="0"/>
          </a:p>
          <a:p>
            <a:endParaRPr lang="da-DK" dirty="0"/>
          </a:p>
        </p:txBody>
      </p:sp>
      <p:sp>
        <p:nvSpPr>
          <p:cNvPr id="4" name="Pladsholder til slidenummer 3">
            <a:extLst>
              <a:ext uri="{FF2B5EF4-FFF2-40B4-BE49-F238E27FC236}">
                <a16:creationId xmlns:a16="http://schemas.microsoft.com/office/drawing/2014/main" id="{2698B15F-0DAC-4E7A-8A71-CC3B37BD9021}"/>
              </a:ext>
            </a:extLst>
          </p:cNvPr>
          <p:cNvSpPr>
            <a:spLocks noGrp="1"/>
          </p:cNvSpPr>
          <p:nvPr>
            <p:ph type="sldNum" sz="quarter" idx="12"/>
          </p:nvPr>
        </p:nvSpPr>
        <p:spPr/>
        <p:txBody>
          <a:bodyPr/>
          <a:lstStyle/>
          <a:p>
            <a:fld id="{63F35900-392D-46F4-8341-366E91CBDAA0}" type="slidenum">
              <a:rPr lang="da-DK" noProof="0" smtClean="0"/>
              <a:pPr/>
              <a:t>35</a:t>
            </a:fld>
            <a:endParaRPr lang="da-DK" noProof="0"/>
          </a:p>
        </p:txBody>
      </p:sp>
      <p:pic>
        <p:nvPicPr>
          <p:cNvPr id="6" name="Billede 5">
            <a:extLst>
              <a:ext uri="{FF2B5EF4-FFF2-40B4-BE49-F238E27FC236}">
                <a16:creationId xmlns:a16="http://schemas.microsoft.com/office/drawing/2014/main" id="{CD3B8CC9-E2CD-4526-9A33-5E0A72B59182}"/>
              </a:ext>
            </a:extLst>
          </p:cNvPr>
          <p:cNvPicPr>
            <a:picLocks noChangeAspect="1"/>
          </p:cNvPicPr>
          <p:nvPr/>
        </p:nvPicPr>
        <p:blipFill>
          <a:blip r:embed="rId2"/>
          <a:stretch>
            <a:fillRect/>
          </a:stretch>
        </p:blipFill>
        <p:spPr>
          <a:xfrm>
            <a:off x="464327" y="2062202"/>
            <a:ext cx="8520360" cy="4040026"/>
          </a:xfrm>
          <a:prstGeom prst="rect">
            <a:avLst/>
          </a:prstGeom>
        </p:spPr>
      </p:pic>
    </p:spTree>
    <p:extLst>
      <p:ext uri="{BB962C8B-B14F-4D97-AF65-F5344CB8AC3E}">
        <p14:creationId xmlns:p14="http://schemas.microsoft.com/office/powerpoint/2010/main" val="1245976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66A2B1-0F61-4424-A3C6-A2B4577E3715}"/>
              </a:ext>
            </a:extLst>
          </p:cNvPr>
          <p:cNvSpPr>
            <a:spLocks noGrp="1"/>
          </p:cNvSpPr>
          <p:nvPr>
            <p:ph type="title"/>
          </p:nvPr>
        </p:nvSpPr>
        <p:spPr/>
        <p:txBody>
          <a:bodyPr/>
          <a:lstStyle/>
          <a:p>
            <a:r>
              <a:rPr lang="da-DK" dirty="0"/>
              <a:t>Bogholderindbakken</a:t>
            </a:r>
          </a:p>
        </p:txBody>
      </p:sp>
      <p:sp>
        <p:nvSpPr>
          <p:cNvPr id="3" name="Pladsholder til indhold 2">
            <a:extLst>
              <a:ext uri="{FF2B5EF4-FFF2-40B4-BE49-F238E27FC236}">
                <a16:creationId xmlns:a16="http://schemas.microsoft.com/office/drawing/2014/main" id="{584E38BA-6F72-4B40-B13F-6F7CB3C5F9EB}"/>
              </a:ext>
            </a:extLst>
          </p:cNvPr>
          <p:cNvSpPr>
            <a:spLocks noGrp="1"/>
          </p:cNvSpPr>
          <p:nvPr>
            <p:ph idx="1"/>
          </p:nvPr>
        </p:nvSpPr>
        <p:spPr/>
        <p:txBody>
          <a:bodyPr/>
          <a:lstStyle/>
          <a:p>
            <a:r>
              <a:rPr lang="da-DK" dirty="0"/>
              <a:t>Kontrollere  om der ligger faktura i jeres arkiv som manglende betaling – bemærk at borgmester sag på overforfaldet faktura</a:t>
            </a:r>
          </a:p>
          <a:p>
            <a:endParaRPr lang="da-DK" dirty="0"/>
          </a:p>
          <a:p>
            <a:pPr marL="342900" indent="-342900">
              <a:buFont typeface="Courier New" panose="02070309020205020404" pitchFamily="49" charset="0"/>
              <a:buChar char="o"/>
            </a:pPr>
            <a:r>
              <a:rPr lang="da-DK" dirty="0"/>
              <a:t>Husk at skrive i kommentarfeltet i fakturaen når i afviser faktura og skriv at det er forud aftalt med leverandør</a:t>
            </a:r>
          </a:p>
          <a:p>
            <a:pPr marL="342900" indent="-342900">
              <a:buFont typeface="Courier New" panose="02070309020205020404" pitchFamily="49" charset="0"/>
              <a:buChar char="o"/>
            </a:pPr>
            <a:r>
              <a:rPr lang="da-DK" dirty="0"/>
              <a:t>Forkert anvendte EAN nr. skal ikke afvises, men henvis til korrekt betaler og få leverandør til foretage ændringer i deres system til næste gang</a:t>
            </a:r>
          </a:p>
          <a:p>
            <a:pPr marL="342900" indent="-342900">
              <a:buFont typeface="Courier New" panose="02070309020205020404" pitchFamily="49" charset="0"/>
              <a:buChar char="o"/>
            </a:pPr>
            <a:r>
              <a:rPr lang="da-DK" dirty="0"/>
              <a:t>Skriv på afviste KN + Faktura nummer op i kommentarfeltet</a:t>
            </a:r>
          </a:p>
          <a:p>
            <a:endParaRPr lang="da-DK" dirty="0"/>
          </a:p>
        </p:txBody>
      </p:sp>
      <p:sp>
        <p:nvSpPr>
          <p:cNvPr id="4" name="Pladsholder til slidenummer 3">
            <a:extLst>
              <a:ext uri="{FF2B5EF4-FFF2-40B4-BE49-F238E27FC236}">
                <a16:creationId xmlns:a16="http://schemas.microsoft.com/office/drawing/2014/main" id="{506CBE9B-0811-405E-9ABB-DAC6A3186CF9}"/>
              </a:ext>
            </a:extLst>
          </p:cNvPr>
          <p:cNvSpPr>
            <a:spLocks noGrp="1"/>
          </p:cNvSpPr>
          <p:nvPr>
            <p:ph type="sldNum" sz="quarter" idx="12"/>
          </p:nvPr>
        </p:nvSpPr>
        <p:spPr/>
        <p:txBody>
          <a:bodyPr/>
          <a:lstStyle/>
          <a:p>
            <a:fld id="{63F35900-392D-46F4-8341-366E91CBDAA0}" type="slidenum">
              <a:rPr lang="da-DK" noProof="0" smtClean="0"/>
              <a:pPr/>
              <a:t>36</a:t>
            </a:fld>
            <a:endParaRPr lang="da-DK" noProof="0"/>
          </a:p>
        </p:txBody>
      </p:sp>
    </p:spTree>
    <p:extLst>
      <p:ext uri="{BB962C8B-B14F-4D97-AF65-F5344CB8AC3E}">
        <p14:creationId xmlns:p14="http://schemas.microsoft.com/office/powerpoint/2010/main" val="3242748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71E2B3-8240-46DB-8018-1F150246EA08}"/>
              </a:ext>
            </a:extLst>
          </p:cNvPr>
          <p:cNvSpPr>
            <a:spLocks noGrp="1"/>
          </p:cNvSpPr>
          <p:nvPr>
            <p:ph type="title"/>
          </p:nvPr>
        </p:nvSpPr>
        <p:spPr>
          <a:xfrm>
            <a:off x="464327" y="404664"/>
            <a:ext cx="6915986" cy="1080120"/>
          </a:xfrm>
        </p:spPr>
        <p:txBody>
          <a:bodyPr/>
          <a:lstStyle/>
          <a:p>
            <a:pPr algn="ctr"/>
            <a:r>
              <a:rPr lang="da-DK" sz="3000"/>
              <a:t>Formålet med afstemning af statuskonti er at sikre:</a:t>
            </a:r>
          </a:p>
        </p:txBody>
      </p:sp>
      <p:sp>
        <p:nvSpPr>
          <p:cNvPr id="3" name="Pladsholder til tekst 2">
            <a:extLst>
              <a:ext uri="{FF2B5EF4-FFF2-40B4-BE49-F238E27FC236}">
                <a16:creationId xmlns:a16="http://schemas.microsoft.com/office/drawing/2014/main" id="{CF5978F0-65A6-4D67-BADE-A5133A840021}"/>
              </a:ext>
            </a:extLst>
          </p:cNvPr>
          <p:cNvSpPr>
            <a:spLocks noGrp="1"/>
          </p:cNvSpPr>
          <p:nvPr>
            <p:ph type="body" sz="quarter" idx="13"/>
          </p:nvPr>
        </p:nvSpPr>
        <p:spPr>
          <a:xfrm>
            <a:off x="308868" y="1484784"/>
            <a:ext cx="4263132" cy="4680520"/>
          </a:xfrm>
        </p:spPr>
        <p:txBody>
          <a:bodyPr/>
          <a:lstStyle/>
          <a:p>
            <a:pPr marL="0" indent="0">
              <a:buNone/>
            </a:pPr>
            <a:r>
              <a:rPr lang="da-DK" sz="1600"/>
              <a:t>Afstemning og oprydning på mellemregninskonti i forbindelse med </a:t>
            </a:r>
            <a:br>
              <a:rPr lang="da-DK" sz="1600"/>
            </a:br>
            <a:r>
              <a:rPr lang="da-DK" sz="1600"/>
              <a:t>1. halvår så der er det mindre senere på året</a:t>
            </a:r>
            <a:br>
              <a:rPr lang="da-DK" sz="1600"/>
            </a:br>
            <a:br>
              <a:rPr lang="da-DK" sz="1600"/>
            </a:br>
            <a:r>
              <a:rPr lang="da-DK" sz="1600"/>
              <a:t>Af hensyn til god økonomistyring og undgå bemærkninger fra revisionen samt misvedligeholdt kontrol til regnskabet, er det ret vigtigt at der bliver jævnligt afstemt</a:t>
            </a:r>
          </a:p>
          <a:p>
            <a:pPr marL="0" indent="0">
              <a:buNone/>
            </a:pPr>
            <a:endParaRPr lang="da-DK" sz="1600"/>
          </a:p>
          <a:p>
            <a:pPr marL="0" indent="0">
              <a:buNone/>
            </a:pPr>
            <a:r>
              <a:rPr lang="da-DK" sz="1600"/>
              <a:t>Der skal regelmæssig afstemninger mellem registreringer og kasse- og likviditetsbeholdningen, samt på øvrige beholdningskonti.</a:t>
            </a:r>
          </a:p>
          <a:p>
            <a:pPr marL="0" indent="0">
              <a:buNone/>
            </a:pPr>
            <a:endParaRPr lang="da-DK" sz="1600"/>
          </a:p>
          <a:p>
            <a:pPr marL="0" indent="0">
              <a:buNone/>
            </a:pPr>
            <a:r>
              <a:rPr lang="da-DK" sz="1600"/>
              <a:t>Afstmeningen sikrer, at registreringerne er aktuelle, og at der ikke er transaktioner, som ikke er registreret. </a:t>
            </a:r>
          </a:p>
          <a:p>
            <a:pPr marL="0" indent="0">
              <a:buNone/>
            </a:pPr>
            <a:r>
              <a:rPr lang="da-DK" sz="1600"/>
              <a:t>Se jf. Budget- og regnskabssytemmet side 3-4</a:t>
            </a:r>
          </a:p>
        </p:txBody>
      </p:sp>
      <p:sp>
        <p:nvSpPr>
          <p:cNvPr id="7" name="Pladsholder til tekst 2">
            <a:extLst>
              <a:ext uri="{FF2B5EF4-FFF2-40B4-BE49-F238E27FC236}">
                <a16:creationId xmlns:a16="http://schemas.microsoft.com/office/drawing/2014/main" id="{6CD92D86-B5A1-4A52-92A2-8E86257E8BE9}"/>
              </a:ext>
            </a:extLst>
          </p:cNvPr>
          <p:cNvSpPr txBox="1">
            <a:spLocks/>
          </p:cNvSpPr>
          <p:nvPr/>
        </p:nvSpPr>
        <p:spPr bwMode="auto">
          <a:xfrm>
            <a:off x="4860032" y="2060848"/>
            <a:ext cx="3975100" cy="1792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24000" indent="-324000" algn="l" rtl="0" eaLnBrk="1" fontAlgn="base" hangingPunct="1">
              <a:spcBef>
                <a:spcPct val="20000"/>
              </a:spcBef>
              <a:spcAft>
                <a:spcPct val="0"/>
              </a:spcAft>
              <a:buChar char="•"/>
              <a:defRPr sz="2000" i="1">
                <a:solidFill>
                  <a:schemeClr val="tx1"/>
                </a:solidFill>
                <a:latin typeface="+mn-lt"/>
                <a:ea typeface="+mn-ea"/>
                <a:cs typeface="+mn-cs"/>
              </a:defRPr>
            </a:lvl1pPr>
            <a:lvl2pPr marL="640800" indent="-284400" algn="l" rtl="0" eaLnBrk="1" fontAlgn="base" hangingPunct="1">
              <a:spcBef>
                <a:spcPct val="20000"/>
              </a:spcBef>
              <a:spcAft>
                <a:spcPct val="0"/>
              </a:spcAft>
              <a:buChar char="–"/>
              <a:defRPr sz="1800" i="1">
                <a:solidFill>
                  <a:schemeClr val="tx1"/>
                </a:solidFill>
                <a:latin typeface="+mn-lt"/>
              </a:defRPr>
            </a:lvl2pPr>
            <a:lvl3pPr marL="871200" indent="-228600" algn="l" rtl="0" eaLnBrk="1" fontAlgn="base" hangingPunct="1">
              <a:spcBef>
                <a:spcPct val="20000"/>
              </a:spcBef>
              <a:spcAft>
                <a:spcPct val="0"/>
              </a:spcAft>
              <a:buChar char="•"/>
              <a:defRPr sz="1600" i="1">
                <a:solidFill>
                  <a:schemeClr val="tx1"/>
                </a:solidFill>
                <a:latin typeface="+mn-lt"/>
              </a:defRPr>
            </a:lvl3pPr>
            <a:lvl4pPr marL="1126800" indent="-228600" algn="l" rtl="0" eaLnBrk="1" fontAlgn="base" hangingPunct="1">
              <a:spcBef>
                <a:spcPct val="20000"/>
              </a:spcBef>
              <a:spcAft>
                <a:spcPct val="0"/>
              </a:spcAft>
              <a:buChar char="–"/>
              <a:defRPr sz="1400" i="1">
                <a:solidFill>
                  <a:schemeClr val="tx1"/>
                </a:solidFill>
                <a:latin typeface="+mn-lt"/>
              </a:defRPr>
            </a:lvl4pPr>
            <a:lvl5pPr marL="1357200" indent="-228600" algn="l" rtl="0" eaLnBrk="1" fontAlgn="base" hangingPunct="1">
              <a:spcBef>
                <a:spcPct val="20000"/>
              </a:spcBef>
              <a:spcAft>
                <a:spcPct val="0"/>
              </a:spcAft>
              <a:buChar char="•"/>
              <a:defRPr sz="1200" i="1">
                <a:solidFill>
                  <a:schemeClr val="tx1"/>
                </a:solidFill>
                <a:latin typeface="+mn-lt"/>
              </a:defRPr>
            </a:lvl5pPr>
            <a:lvl6pPr marL="1357200" indent="-228600" algn="l" rtl="0" eaLnBrk="1" fontAlgn="base" hangingPunct="1">
              <a:spcBef>
                <a:spcPct val="20000"/>
              </a:spcBef>
              <a:spcAft>
                <a:spcPct val="0"/>
              </a:spcAft>
              <a:buChar char="•"/>
              <a:defRPr sz="1200" i="1">
                <a:solidFill>
                  <a:schemeClr val="tx1"/>
                </a:solidFill>
                <a:latin typeface="+mn-lt"/>
              </a:defRPr>
            </a:lvl6pPr>
            <a:lvl7pPr marL="1357200" indent="-228600" algn="l" rtl="0" eaLnBrk="1" fontAlgn="base" hangingPunct="1">
              <a:spcBef>
                <a:spcPct val="20000"/>
              </a:spcBef>
              <a:spcAft>
                <a:spcPct val="0"/>
              </a:spcAft>
              <a:buChar char="•"/>
              <a:defRPr sz="1200" i="1">
                <a:solidFill>
                  <a:schemeClr val="tx1"/>
                </a:solidFill>
                <a:latin typeface="+mn-lt"/>
              </a:defRPr>
            </a:lvl7pPr>
            <a:lvl8pPr marL="1357200" indent="-228600" algn="l" rtl="0" eaLnBrk="1" fontAlgn="base" hangingPunct="1">
              <a:spcBef>
                <a:spcPct val="20000"/>
              </a:spcBef>
              <a:spcAft>
                <a:spcPct val="0"/>
              </a:spcAft>
              <a:buChar char="•"/>
              <a:defRPr sz="1200" i="1">
                <a:solidFill>
                  <a:schemeClr val="tx1"/>
                </a:solidFill>
                <a:latin typeface="+mn-lt"/>
              </a:defRPr>
            </a:lvl8pPr>
            <a:lvl9pPr marL="1357200" indent="-228600" algn="l" rtl="0" eaLnBrk="1" fontAlgn="base" hangingPunct="1">
              <a:spcBef>
                <a:spcPct val="20000"/>
              </a:spcBef>
              <a:spcAft>
                <a:spcPct val="0"/>
              </a:spcAft>
              <a:buChar char="•"/>
              <a:defRPr sz="1200" i="1">
                <a:solidFill>
                  <a:schemeClr val="tx1"/>
                </a:solidFill>
                <a:latin typeface="+mn-lt"/>
              </a:defRPr>
            </a:lvl9pPr>
          </a:lstStyle>
          <a:p>
            <a:pPr marL="342900" indent="-342900">
              <a:buFont typeface="+mj-lt"/>
              <a:buAutoNum type="arabicPeriod"/>
            </a:pPr>
            <a:r>
              <a:rPr lang="da-DK" sz="1600"/>
              <a:t>kommunens status og drifstresultat er retvisende</a:t>
            </a:r>
          </a:p>
          <a:p>
            <a:pPr marL="342900" indent="-342900">
              <a:buFont typeface="+mj-lt"/>
              <a:buAutoNum type="arabicPeriod"/>
            </a:pPr>
            <a:r>
              <a:rPr lang="da-DK" sz="1600"/>
              <a:t>posteringer vedrørende kommunens drift er konteret under driften</a:t>
            </a:r>
          </a:p>
          <a:p>
            <a:pPr marL="342900" indent="-342900">
              <a:buFont typeface="+mj-lt"/>
              <a:buAutoNum type="arabicPeriod"/>
            </a:pPr>
            <a:r>
              <a:rPr lang="da-DK" sz="1600"/>
              <a:t>alle posteringer fra fagsystemmet er konteret korrekt</a:t>
            </a:r>
            <a:endParaRPr lang="da-DK" sz="1600" kern="0"/>
          </a:p>
        </p:txBody>
      </p:sp>
      <p:sp>
        <p:nvSpPr>
          <p:cNvPr id="5" name="Pladsholder til tekst 2">
            <a:extLst>
              <a:ext uri="{FF2B5EF4-FFF2-40B4-BE49-F238E27FC236}">
                <a16:creationId xmlns:a16="http://schemas.microsoft.com/office/drawing/2014/main" id="{1BED9B80-795A-4F34-8ADC-8297044E6626}"/>
              </a:ext>
            </a:extLst>
          </p:cNvPr>
          <p:cNvSpPr txBox="1">
            <a:spLocks/>
          </p:cNvSpPr>
          <p:nvPr/>
        </p:nvSpPr>
        <p:spPr bwMode="auto">
          <a:xfrm>
            <a:off x="4860032" y="4149080"/>
            <a:ext cx="410445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24000" indent="-324000" algn="l" rtl="0" eaLnBrk="1" fontAlgn="base" hangingPunct="1">
              <a:spcBef>
                <a:spcPct val="20000"/>
              </a:spcBef>
              <a:spcAft>
                <a:spcPct val="0"/>
              </a:spcAft>
              <a:buChar char="•"/>
              <a:defRPr sz="2000" i="1">
                <a:solidFill>
                  <a:schemeClr val="tx1"/>
                </a:solidFill>
                <a:latin typeface="+mn-lt"/>
                <a:ea typeface="+mn-ea"/>
                <a:cs typeface="+mn-cs"/>
              </a:defRPr>
            </a:lvl1pPr>
            <a:lvl2pPr marL="640800" indent="-284400" algn="l" rtl="0" eaLnBrk="1" fontAlgn="base" hangingPunct="1">
              <a:spcBef>
                <a:spcPct val="20000"/>
              </a:spcBef>
              <a:spcAft>
                <a:spcPct val="0"/>
              </a:spcAft>
              <a:buChar char="–"/>
              <a:defRPr sz="1800" i="1">
                <a:solidFill>
                  <a:schemeClr val="tx1"/>
                </a:solidFill>
                <a:latin typeface="+mn-lt"/>
              </a:defRPr>
            </a:lvl2pPr>
            <a:lvl3pPr marL="871200" indent="-228600" algn="l" rtl="0" eaLnBrk="1" fontAlgn="base" hangingPunct="1">
              <a:spcBef>
                <a:spcPct val="20000"/>
              </a:spcBef>
              <a:spcAft>
                <a:spcPct val="0"/>
              </a:spcAft>
              <a:buChar char="•"/>
              <a:defRPr sz="1600" i="1">
                <a:solidFill>
                  <a:schemeClr val="tx1"/>
                </a:solidFill>
                <a:latin typeface="+mn-lt"/>
              </a:defRPr>
            </a:lvl3pPr>
            <a:lvl4pPr marL="1126800" indent="-228600" algn="l" rtl="0" eaLnBrk="1" fontAlgn="base" hangingPunct="1">
              <a:spcBef>
                <a:spcPct val="20000"/>
              </a:spcBef>
              <a:spcAft>
                <a:spcPct val="0"/>
              </a:spcAft>
              <a:buChar char="–"/>
              <a:defRPr sz="1400" i="1">
                <a:solidFill>
                  <a:schemeClr val="tx1"/>
                </a:solidFill>
                <a:latin typeface="+mn-lt"/>
              </a:defRPr>
            </a:lvl4pPr>
            <a:lvl5pPr marL="1357200" indent="-228600" algn="l" rtl="0" eaLnBrk="1" fontAlgn="base" hangingPunct="1">
              <a:spcBef>
                <a:spcPct val="20000"/>
              </a:spcBef>
              <a:spcAft>
                <a:spcPct val="0"/>
              </a:spcAft>
              <a:buChar char="•"/>
              <a:defRPr sz="1200" i="1">
                <a:solidFill>
                  <a:schemeClr val="tx1"/>
                </a:solidFill>
                <a:latin typeface="+mn-lt"/>
              </a:defRPr>
            </a:lvl5pPr>
            <a:lvl6pPr marL="1357200" indent="-228600" algn="l" rtl="0" eaLnBrk="1" fontAlgn="base" hangingPunct="1">
              <a:spcBef>
                <a:spcPct val="20000"/>
              </a:spcBef>
              <a:spcAft>
                <a:spcPct val="0"/>
              </a:spcAft>
              <a:buChar char="•"/>
              <a:defRPr sz="1200" i="1">
                <a:solidFill>
                  <a:schemeClr val="tx1"/>
                </a:solidFill>
                <a:latin typeface="+mn-lt"/>
              </a:defRPr>
            </a:lvl6pPr>
            <a:lvl7pPr marL="1357200" indent="-228600" algn="l" rtl="0" eaLnBrk="1" fontAlgn="base" hangingPunct="1">
              <a:spcBef>
                <a:spcPct val="20000"/>
              </a:spcBef>
              <a:spcAft>
                <a:spcPct val="0"/>
              </a:spcAft>
              <a:buChar char="•"/>
              <a:defRPr sz="1200" i="1">
                <a:solidFill>
                  <a:schemeClr val="tx1"/>
                </a:solidFill>
                <a:latin typeface="+mn-lt"/>
              </a:defRPr>
            </a:lvl7pPr>
            <a:lvl8pPr marL="1357200" indent="-228600" algn="l" rtl="0" eaLnBrk="1" fontAlgn="base" hangingPunct="1">
              <a:spcBef>
                <a:spcPct val="20000"/>
              </a:spcBef>
              <a:spcAft>
                <a:spcPct val="0"/>
              </a:spcAft>
              <a:buChar char="•"/>
              <a:defRPr sz="1200" i="1">
                <a:solidFill>
                  <a:schemeClr val="tx1"/>
                </a:solidFill>
                <a:latin typeface="+mn-lt"/>
              </a:defRPr>
            </a:lvl8pPr>
            <a:lvl9pPr marL="1357200" indent="-228600" algn="l" rtl="0" eaLnBrk="1" fontAlgn="base" hangingPunct="1">
              <a:spcBef>
                <a:spcPct val="20000"/>
              </a:spcBef>
              <a:spcAft>
                <a:spcPct val="0"/>
              </a:spcAft>
              <a:buChar char="•"/>
              <a:defRPr sz="1200" i="1">
                <a:solidFill>
                  <a:schemeClr val="tx1"/>
                </a:solidFill>
                <a:latin typeface="+mn-lt"/>
              </a:defRPr>
            </a:lvl9pPr>
          </a:lstStyle>
          <a:p>
            <a:pPr>
              <a:buFont typeface="Wingdings" panose="05000000000000000000" pitchFamily="2" charset="2"/>
              <a:buChar char="Ø"/>
            </a:pPr>
            <a:r>
              <a:rPr lang="da-DK" sz="1600" kern="0" dirty="0"/>
              <a:t>Anvend afstemnings skabelon </a:t>
            </a:r>
          </a:p>
          <a:p>
            <a:pPr>
              <a:buFont typeface="Wingdings" panose="05000000000000000000" pitchFamily="2" charset="2"/>
              <a:buChar char="Ø"/>
            </a:pPr>
            <a:r>
              <a:rPr lang="da-DK" sz="1600" kern="0" dirty="0"/>
              <a:t>Afstemningsskabelonen skal ligge i SBSYS sag under kladder </a:t>
            </a:r>
          </a:p>
        </p:txBody>
      </p:sp>
      <p:sp>
        <p:nvSpPr>
          <p:cNvPr id="4" name="Pladsholder til slidenummer 3">
            <a:extLst>
              <a:ext uri="{FF2B5EF4-FFF2-40B4-BE49-F238E27FC236}">
                <a16:creationId xmlns:a16="http://schemas.microsoft.com/office/drawing/2014/main" id="{1313BE73-37CE-4D48-963C-C70B55EC9FF5}"/>
              </a:ext>
            </a:extLst>
          </p:cNvPr>
          <p:cNvSpPr>
            <a:spLocks noGrp="1"/>
          </p:cNvSpPr>
          <p:nvPr>
            <p:ph type="sldNum" sz="quarter" idx="12"/>
          </p:nvPr>
        </p:nvSpPr>
        <p:spPr/>
        <p:txBody>
          <a:bodyPr/>
          <a:lstStyle/>
          <a:p>
            <a:fld id="{B6C57A29-F2F5-41C9-9D61-59DDDBBF376E}" type="slidenum">
              <a:rPr lang="da-DK" noProof="0" smtClean="0"/>
              <a:pPr/>
              <a:t>37</a:t>
            </a:fld>
            <a:endParaRPr lang="da-DK" noProof="0"/>
          </a:p>
        </p:txBody>
      </p:sp>
    </p:spTree>
    <p:extLst>
      <p:ext uri="{BB962C8B-B14F-4D97-AF65-F5344CB8AC3E}">
        <p14:creationId xmlns:p14="http://schemas.microsoft.com/office/powerpoint/2010/main" val="2348358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1748-C08D-49DA-8DB3-F81C6B1941AB}"/>
              </a:ext>
            </a:extLst>
          </p:cNvPr>
          <p:cNvSpPr>
            <a:spLocks noGrp="1"/>
          </p:cNvSpPr>
          <p:nvPr>
            <p:ph type="title"/>
          </p:nvPr>
        </p:nvSpPr>
        <p:spPr>
          <a:xfrm>
            <a:off x="483781" y="589562"/>
            <a:ext cx="8176437" cy="1116012"/>
          </a:xfrm>
        </p:spPr>
        <p:txBody>
          <a:bodyPr/>
          <a:lstStyle/>
          <a:p>
            <a:r>
              <a:rPr lang="da-DK" dirty="0"/>
              <a:t>Afstemninger for 2019</a:t>
            </a:r>
          </a:p>
        </p:txBody>
      </p:sp>
      <p:sp>
        <p:nvSpPr>
          <p:cNvPr id="3" name="Pladsholder til indhold 2">
            <a:extLst>
              <a:ext uri="{FF2B5EF4-FFF2-40B4-BE49-F238E27FC236}">
                <a16:creationId xmlns:a16="http://schemas.microsoft.com/office/drawing/2014/main" id="{D2BDAFDB-690D-41E6-8CA6-BCBAED44988E}"/>
              </a:ext>
            </a:extLst>
          </p:cNvPr>
          <p:cNvSpPr>
            <a:spLocks noGrp="1"/>
          </p:cNvSpPr>
          <p:nvPr>
            <p:ph idx="1"/>
          </p:nvPr>
        </p:nvSpPr>
        <p:spPr/>
        <p:txBody>
          <a:bodyPr/>
          <a:lstStyle/>
          <a:p>
            <a:pPr marL="0" indent="0">
              <a:buNone/>
            </a:pPr>
            <a:r>
              <a:rPr lang="da-DK" u="sng" dirty="0"/>
              <a:t>ØS og AK bredt</a:t>
            </a:r>
          </a:p>
          <a:p>
            <a:pPr marL="0" indent="0">
              <a:buNone/>
            </a:pPr>
            <a:endParaRPr lang="da-DK" u="sng" dirty="0"/>
          </a:p>
          <a:p>
            <a:pPr marL="0" indent="0">
              <a:buNone/>
            </a:pPr>
            <a:r>
              <a:rPr lang="da-DK" dirty="0"/>
              <a:t>Dokumenter under kladder </a:t>
            </a:r>
          </a:p>
          <a:p>
            <a:pPr marL="0" indent="0">
              <a:buNone/>
            </a:pPr>
            <a:endParaRPr lang="da-DK" dirty="0"/>
          </a:p>
          <a:p>
            <a:pPr marL="0" indent="0">
              <a:buNone/>
            </a:pPr>
            <a:r>
              <a:rPr lang="da-DK" dirty="0"/>
              <a:t>SBSYS 00.32.00-Ø00-11-19</a:t>
            </a:r>
          </a:p>
          <a:p>
            <a:pPr marL="0" indent="0">
              <a:buNone/>
            </a:pPr>
            <a:endParaRPr lang="da-DK" dirty="0"/>
          </a:p>
          <a:p>
            <a:pPr marL="0" indent="0">
              <a:buNone/>
            </a:pPr>
            <a:r>
              <a:rPr lang="da-DK" u="sng" dirty="0">
                <a:hlinkClick r:id="rId2"/>
              </a:rPr>
              <a:t>url:sbsyslauncher:sag_id=315487&amp;ConServerName=SBS-SQL\sbsys&amp;ConDatabaseName=SbsysNetDrift&amp;ConDisplayName=Drift&amp;sso=True</a:t>
            </a:r>
            <a:endParaRPr lang="da-DK" dirty="0"/>
          </a:p>
          <a:p>
            <a:endParaRPr lang="da-DK" dirty="0"/>
          </a:p>
        </p:txBody>
      </p:sp>
      <p:sp>
        <p:nvSpPr>
          <p:cNvPr id="4" name="Pladsholder til slidenummer 3">
            <a:extLst>
              <a:ext uri="{FF2B5EF4-FFF2-40B4-BE49-F238E27FC236}">
                <a16:creationId xmlns:a16="http://schemas.microsoft.com/office/drawing/2014/main" id="{F2062480-8B8C-49EC-8D7E-492D8806D3C8}"/>
              </a:ext>
            </a:extLst>
          </p:cNvPr>
          <p:cNvSpPr>
            <a:spLocks noGrp="1"/>
          </p:cNvSpPr>
          <p:nvPr>
            <p:ph type="sldNum" sz="quarter" idx="12"/>
          </p:nvPr>
        </p:nvSpPr>
        <p:spPr/>
        <p:txBody>
          <a:bodyPr/>
          <a:lstStyle/>
          <a:p>
            <a:fld id="{63F35900-392D-46F4-8341-366E91CBDAA0}" type="slidenum">
              <a:rPr lang="da-DK" noProof="0" smtClean="0"/>
              <a:pPr/>
              <a:t>38</a:t>
            </a:fld>
            <a:endParaRPr lang="da-DK" noProof="0"/>
          </a:p>
        </p:txBody>
      </p:sp>
    </p:spTree>
    <p:extLst>
      <p:ext uri="{BB962C8B-B14F-4D97-AF65-F5344CB8AC3E}">
        <p14:creationId xmlns:p14="http://schemas.microsoft.com/office/powerpoint/2010/main" val="255271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366797-6038-4216-A891-E8BA951DCE0B}"/>
              </a:ext>
            </a:extLst>
          </p:cNvPr>
          <p:cNvSpPr>
            <a:spLocks noGrp="1"/>
          </p:cNvSpPr>
          <p:nvPr>
            <p:ph type="title"/>
          </p:nvPr>
        </p:nvSpPr>
        <p:spPr>
          <a:xfrm>
            <a:off x="464326" y="584201"/>
            <a:ext cx="8176437" cy="828575"/>
          </a:xfrm>
        </p:spPr>
        <p:txBody>
          <a:bodyPr/>
          <a:lstStyle/>
          <a:p>
            <a:r>
              <a:rPr lang="da-DK" dirty="0"/>
              <a:t>Reduceret kontoplan </a:t>
            </a:r>
          </a:p>
        </p:txBody>
      </p:sp>
      <p:sp>
        <p:nvSpPr>
          <p:cNvPr id="4" name="Pladsholder til slidenummer 3">
            <a:extLst>
              <a:ext uri="{FF2B5EF4-FFF2-40B4-BE49-F238E27FC236}">
                <a16:creationId xmlns:a16="http://schemas.microsoft.com/office/drawing/2014/main" id="{06BD168D-40A5-4482-9EF5-9F7CEE74E8CF}"/>
              </a:ext>
            </a:extLst>
          </p:cNvPr>
          <p:cNvSpPr>
            <a:spLocks noGrp="1"/>
          </p:cNvSpPr>
          <p:nvPr>
            <p:ph type="sldNum" sz="quarter" idx="12"/>
          </p:nvPr>
        </p:nvSpPr>
        <p:spPr/>
        <p:txBody>
          <a:bodyPr/>
          <a:lstStyle/>
          <a:p>
            <a:fld id="{63F35900-392D-46F4-8341-366E91CBDAA0}" type="slidenum">
              <a:rPr lang="da-DK" noProof="0" smtClean="0"/>
              <a:pPr/>
              <a:t>39</a:t>
            </a:fld>
            <a:endParaRPr lang="da-DK" noProof="0"/>
          </a:p>
        </p:txBody>
      </p:sp>
      <p:sp>
        <p:nvSpPr>
          <p:cNvPr id="6" name="Pladsholder til indhold 5">
            <a:extLst>
              <a:ext uri="{FF2B5EF4-FFF2-40B4-BE49-F238E27FC236}">
                <a16:creationId xmlns:a16="http://schemas.microsoft.com/office/drawing/2014/main" id="{DD070593-1751-45EF-A09C-F9873011AF4D}"/>
              </a:ext>
            </a:extLst>
          </p:cNvPr>
          <p:cNvSpPr>
            <a:spLocks noGrp="1"/>
          </p:cNvSpPr>
          <p:nvPr>
            <p:ph idx="1"/>
          </p:nvPr>
        </p:nvSpPr>
        <p:spPr/>
        <p:txBody>
          <a:bodyPr/>
          <a:lstStyle/>
          <a:p>
            <a:pPr>
              <a:buFont typeface="Wingdings" panose="05000000000000000000" pitchFamily="2" charset="2"/>
              <a:buChar char="Ø"/>
            </a:pPr>
            <a:r>
              <a:rPr lang="da-DK" dirty="0"/>
              <a:t>1. januar 2020 gældende</a:t>
            </a:r>
          </a:p>
          <a:p>
            <a:pPr>
              <a:buFont typeface="Wingdings" panose="05000000000000000000" pitchFamily="2" charset="2"/>
              <a:buChar char="Ø"/>
            </a:pPr>
            <a:r>
              <a:rPr lang="da-DK" dirty="0"/>
              <a:t>1. december 2019 - den reducerede kontoplan, bliver lagt op på medarbejder siden og fremsendes til alle brugerdeltagere til </a:t>
            </a:r>
            <a:r>
              <a:rPr lang="da-DK" dirty="0" err="1"/>
              <a:t>Erfa</a:t>
            </a:r>
            <a:r>
              <a:rPr lang="da-DK" dirty="0"/>
              <a:t>-møde</a:t>
            </a:r>
          </a:p>
          <a:p>
            <a:pPr>
              <a:buFont typeface="Wingdings" panose="05000000000000000000" pitchFamily="2" charset="2"/>
              <a:buChar char="Ø"/>
            </a:pPr>
            <a:r>
              <a:rPr lang="da-DK" dirty="0"/>
              <a:t>Resultat fra 311 </a:t>
            </a:r>
            <a:r>
              <a:rPr lang="da-DK"/>
              <a:t>til 176</a:t>
            </a:r>
            <a:endParaRPr lang="da-DK" dirty="0"/>
          </a:p>
        </p:txBody>
      </p:sp>
    </p:spTree>
    <p:extLst>
      <p:ext uri="{BB962C8B-B14F-4D97-AF65-F5344CB8AC3E}">
        <p14:creationId xmlns:p14="http://schemas.microsoft.com/office/powerpoint/2010/main" val="1184047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88304" y="1908000"/>
            <a:ext cx="7589610" cy="2961160"/>
          </a:xfrm>
        </p:spPr>
        <p:txBody>
          <a:bodyPr/>
          <a:lstStyle/>
          <a:p>
            <a:pPr algn="ctr"/>
            <a:br>
              <a:rPr lang="nb-NO" dirty="0"/>
            </a:br>
            <a:br>
              <a:rPr lang="nb-NO" dirty="0"/>
            </a:br>
            <a:br>
              <a:rPr lang="nb-NO" dirty="0"/>
            </a:br>
            <a:r>
              <a:rPr lang="nb-NO" dirty="0"/>
              <a:t>Udbud &amp; indkøb</a:t>
            </a:r>
          </a:p>
        </p:txBody>
      </p:sp>
      <p:sp>
        <p:nvSpPr>
          <p:cNvPr id="3" name="Undertitel 2"/>
          <p:cNvSpPr>
            <a:spLocks noGrp="1"/>
          </p:cNvSpPr>
          <p:nvPr>
            <p:ph type="subTitle" idx="1"/>
          </p:nvPr>
        </p:nvSpPr>
        <p:spPr/>
        <p:txBody>
          <a:bodyPr/>
          <a:lstStyle/>
          <a:p>
            <a:endParaRPr lang="nb-NO" dirty="0"/>
          </a:p>
          <a:p>
            <a:endParaRPr lang="nb-NO" dirty="0"/>
          </a:p>
          <a:p>
            <a:endParaRPr lang="nb-NO" dirty="0"/>
          </a:p>
          <a:p>
            <a:endParaRPr lang="nb-NO" dirty="0"/>
          </a:p>
          <a:p>
            <a:endParaRPr lang="nb-NO" dirty="0"/>
          </a:p>
          <a:p>
            <a:r>
              <a:rPr lang="nb-NO" dirty="0"/>
              <a:t>Charlotte Koldtoft Immergut	Lena Rosenqvist Tobiasen</a:t>
            </a:r>
          </a:p>
          <a:p>
            <a:r>
              <a:rPr lang="nb-NO" dirty="0"/>
              <a:t>Udbuds- og indkøbskonsulent	Controller</a:t>
            </a:r>
          </a:p>
        </p:txBody>
      </p:sp>
      <p:sp>
        <p:nvSpPr>
          <p:cNvPr id="4" name="Pladsholder til slidenummer 3">
            <a:extLst>
              <a:ext uri="{FF2B5EF4-FFF2-40B4-BE49-F238E27FC236}">
                <a16:creationId xmlns:a16="http://schemas.microsoft.com/office/drawing/2014/main" id="{10086FA5-01B1-41F4-B265-484531FAAD5B}"/>
              </a:ext>
            </a:extLst>
          </p:cNvPr>
          <p:cNvSpPr>
            <a:spLocks noGrp="1"/>
          </p:cNvSpPr>
          <p:nvPr>
            <p:ph type="sldNum" sz="quarter" idx="12"/>
          </p:nvPr>
        </p:nvSpPr>
        <p:spPr/>
        <p:txBody>
          <a:bodyPr/>
          <a:lstStyle/>
          <a:p>
            <a:fld id="{B6C57A29-F2F5-41C9-9D61-59DDDBBF376E}" type="slidenum">
              <a:rPr lang="da-DK" smtClean="0"/>
              <a:pPr/>
              <a:t>4</a:t>
            </a:fld>
            <a:endParaRPr lang="da-DK"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A42F55FC-F4C0-48B2-BA9A-2CB6AA5CA1FE}"/>
              </a:ext>
            </a:extLst>
          </p:cNvPr>
          <p:cNvSpPr>
            <a:spLocks noGrp="1"/>
          </p:cNvSpPr>
          <p:nvPr>
            <p:ph idx="1"/>
          </p:nvPr>
        </p:nvSpPr>
        <p:spPr/>
        <p:txBody>
          <a:bodyPr/>
          <a:lstStyle/>
          <a:p>
            <a:endParaRPr lang="da-DK"/>
          </a:p>
        </p:txBody>
      </p:sp>
      <p:sp>
        <p:nvSpPr>
          <p:cNvPr id="4" name="Pladsholder til slidenummer 3">
            <a:extLst>
              <a:ext uri="{FF2B5EF4-FFF2-40B4-BE49-F238E27FC236}">
                <a16:creationId xmlns:a16="http://schemas.microsoft.com/office/drawing/2014/main" id="{37E7E0EE-4581-47C2-AED8-5AE11DD1F257}"/>
              </a:ext>
            </a:extLst>
          </p:cNvPr>
          <p:cNvSpPr>
            <a:spLocks noGrp="1"/>
          </p:cNvSpPr>
          <p:nvPr>
            <p:ph type="sldNum" sz="quarter" idx="12"/>
          </p:nvPr>
        </p:nvSpPr>
        <p:spPr/>
        <p:txBody>
          <a:bodyPr/>
          <a:lstStyle/>
          <a:p>
            <a:fld id="{63F35900-392D-46F4-8341-366E91CBDAA0}" type="slidenum">
              <a:rPr lang="da-DK" noProof="0" smtClean="0"/>
              <a:pPr/>
              <a:t>40</a:t>
            </a:fld>
            <a:endParaRPr lang="da-DK" noProof="0"/>
          </a:p>
        </p:txBody>
      </p:sp>
      <p:pic>
        <p:nvPicPr>
          <p:cNvPr id="5" name="Pladsholder til indhold 4">
            <a:extLst>
              <a:ext uri="{FF2B5EF4-FFF2-40B4-BE49-F238E27FC236}">
                <a16:creationId xmlns:a16="http://schemas.microsoft.com/office/drawing/2014/main" id="{D57B8CE5-AE9A-4564-84FD-23B6DD5414F2}"/>
              </a:ext>
            </a:extLst>
          </p:cNvPr>
          <p:cNvPicPr>
            <a:picLocks noChangeAspect="1"/>
          </p:cNvPicPr>
          <p:nvPr/>
        </p:nvPicPr>
        <p:blipFill>
          <a:blip r:embed="rId2"/>
          <a:stretch>
            <a:fillRect/>
          </a:stretch>
        </p:blipFill>
        <p:spPr bwMode="auto">
          <a:xfrm>
            <a:off x="0" y="152401"/>
            <a:ext cx="9144000" cy="608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341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77BC0-3C5C-4527-827A-126A121F5D37}"/>
              </a:ext>
            </a:extLst>
          </p:cNvPr>
          <p:cNvSpPr>
            <a:spLocks noGrp="1"/>
          </p:cNvSpPr>
          <p:nvPr>
            <p:ph type="ctrTitle"/>
          </p:nvPr>
        </p:nvSpPr>
        <p:spPr>
          <a:xfrm>
            <a:off x="788304" y="2564904"/>
            <a:ext cx="7589610" cy="961810"/>
          </a:xfrm>
        </p:spPr>
        <p:txBody>
          <a:bodyPr/>
          <a:lstStyle/>
          <a:p>
            <a:pPr algn="ctr"/>
            <a:br>
              <a:rPr lang="da-DK"/>
            </a:br>
            <a:br>
              <a:rPr lang="da-DK"/>
            </a:br>
            <a:br>
              <a:rPr lang="da-DK"/>
            </a:br>
            <a:br>
              <a:rPr lang="da-DK"/>
            </a:br>
            <a:br>
              <a:rPr lang="da-DK"/>
            </a:br>
            <a:r>
              <a:rPr lang="da-DK"/>
              <a:t>Spørgsmål?</a:t>
            </a:r>
          </a:p>
        </p:txBody>
      </p:sp>
      <p:sp>
        <p:nvSpPr>
          <p:cNvPr id="3" name="Undertitel 2">
            <a:extLst>
              <a:ext uri="{FF2B5EF4-FFF2-40B4-BE49-F238E27FC236}">
                <a16:creationId xmlns:a16="http://schemas.microsoft.com/office/drawing/2014/main" id="{566CE748-B7B7-44C0-9999-8DCFD23E938D}"/>
              </a:ext>
            </a:extLst>
          </p:cNvPr>
          <p:cNvSpPr>
            <a:spLocks noGrp="1"/>
          </p:cNvSpPr>
          <p:nvPr>
            <p:ph type="subTitle" idx="1"/>
          </p:nvPr>
        </p:nvSpPr>
        <p:spPr>
          <a:xfrm>
            <a:off x="683568" y="3814166"/>
            <a:ext cx="7606214" cy="1752600"/>
          </a:xfrm>
          <a:ln w="19050">
            <a:solidFill>
              <a:schemeClr val="accent1"/>
            </a:solidFill>
          </a:ln>
        </p:spPr>
        <p:txBody>
          <a:bodyPr/>
          <a:lstStyle/>
          <a:p>
            <a:pPr algn="ctr"/>
            <a:r>
              <a:rPr lang="da-DK">
                <a:solidFill>
                  <a:schemeClr val="accent1">
                    <a:lumMod val="50000"/>
                  </a:schemeClr>
                </a:solidFill>
              </a:rPr>
              <a:t>Nu har I chancen for at :</a:t>
            </a:r>
          </a:p>
          <a:p>
            <a:pPr marL="800100" lvl="1" indent="-342900" algn="l">
              <a:buFont typeface="Arial" panose="020B0604020202020204" pitchFamily="34" charset="0"/>
              <a:buChar char="•"/>
            </a:pPr>
            <a:r>
              <a:rPr lang="da-DK">
                <a:solidFill>
                  <a:schemeClr val="accent1">
                    <a:lumMod val="50000"/>
                  </a:schemeClr>
                </a:solidFill>
              </a:rPr>
              <a:t>Stille flere spørgsmål. </a:t>
            </a:r>
          </a:p>
          <a:p>
            <a:pPr marL="800100" lvl="1" indent="-342900" algn="l">
              <a:buFont typeface="Arial" panose="020B0604020202020204" pitchFamily="34" charset="0"/>
              <a:buChar char="•"/>
            </a:pPr>
            <a:r>
              <a:rPr lang="da-DK">
                <a:solidFill>
                  <a:schemeClr val="accent1">
                    <a:lumMod val="50000"/>
                  </a:schemeClr>
                </a:solidFill>
              </a:rPr>
              <a:t>Komme med forslag til kommende emner.</a:t>
            </a:r>
          </a:p>
          <a:p>
            <a:pPr marL="800100" lvl="1" indent="-342900" algn="l">
              <a:buFont typeface="Arial" panose="020B0604020202020204" pitchFamily="34" charset="0"/>
              <a:buChar char="•"/>
            </a:pPr>
            <a:r>
              <a:rPr lang="da-DK">
                <a:solidFill>
                  <a:schemeClr val="accent1">
                    <a:lumMod val="50000"/>
                  </a:schemeClr>
                </a:solidFill>
              </a:rPr>
              <a:t>Komme med ris og ros til form og indhold af disse erfa-møder.</a:t>
            </a:r>
          </a:p>
        </p:txBody>
      </p:sp>
      <p:sp>
        <p:nvSpPr>
          <p:cNvPr id="4" name="Pladsholder til slidenummer 3">
            <a:extLst>
              <a:ext uri="{FF2B5EF4-FFF2-40B4-BE49-F238E27FC236}">
                <a16:creationId xmlns:a16="http://schemas.microsoft.com/office/drawing/2014/main" id="{370B6D0E-E192-43B5-8F19-F3555C477BC4}"/>
              </a:ext>
            </a:extLst>
          </p:cNvPr>
          <p:cNvSpPr>
            <a:spLocks noGrp="1"/>
          </p:cNvSpPr>
          <p:nvPr>
            <p:ph type="sldNum" sz="quarter" idx="12"/>
          </p:nvPr>
        </p:nvSpPr>
        <p:spPr/>
        <p:txBody>
          <a:bodyPr/>
          <a:lstStyle/>
          <a:p>
            <a:fld id="{B6C57A29-F2F5-41C9-9D61-59DDDBBF376E}" type="slidenum">
              <a:rPr lang="da-DK" smtClean="0"/>
              <a:pPr/>
              <a:t>41</a:t>
            </a:fld>
            <a:endParaRPr lang="da-DK" dirty="0"/>
          </a:p>
        </p:txBody>
      </p:sp>
    </p:spTree>
    <p:extLst>
      <p:ext uri="{BB962C8B-B14F-4D97-AF65-F5344CB8AC3E}">
        <p14:creationId xmlns:p14="http://schemas.microsoft.com/office/powerpoint/2010/main" val="39032848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792F1D-BF7A-442B-9573-1DF94CC597B0}"/>
              </a:ext>
            </a:extLst>
          </p:cNvPr>
          <p:cNvSpPr>
            <a:spLocks noGrp="1"/>
          </p:cNvSpPr>
          <p:nvPr>
            <p:ph type="ctrTitle"/>
          </p:nvPr>
        </p:nvSpPr>
        <p:spPr/>
        <p:txBody>
          <a:bodyPr/>
          <a:lstStyle/>
          <a:p>
            <a:pPr algn="ctr"/>
            <a:r>
              <a:rPr lang="da-DK"/>
              <a:t>Tak for i dag.</a:t>
            </a:r>
          </a:p>
        </p:txBody>
      </p:sp>
      <p:sp>
        <p:nvSpPr>
          <p:cNvPr id="3" name="Pladsholder til slidenummer 2">
            <a:extLst>
              <a:ext uri="{FF2B5EF4-FFF2-40B4-BE49-F238E27FC236}">
                <a16:creationId xmlns:a16="http://schemas.microsoft.com/office/drawing/2014/main" id="{5A614DD9-F57C-4726-8100-ED2C3C5D2E5B}"/>
              </a:ext>
            </a:extLst>
          </p:cNvPr>
          <p:cNvSpPr>
            <a:spLocks noGrp="1"/>
          </p:cNvSpPr>
          <p:nvPr>
            <p:ph type="sldNum" sz="quarter" idx="12"/>
          </p:nvPr>
        </p:nvSpPr>
        <p:spPr/>
        <p:txBody>
          <a:bodyPr/>
          <a:lstStyle/>
          <a:p>
            <a:fld id="{135CA7DE-EF32-49F9-A743-135778064C71}" type="slidenum">
              <a:rPr lang="da-DK" noProof="0" smtClean="0"/>
              <a:pPr/>
              <a:t>42</a:t>
            </a:fld>
            <a:endParaRPr lang="da-DK" noProof="0"/>
          </a:p>
        </p:txBody>
      </p:sp>
    </p:spTree>
    <p:extLst>
      <p:ext uri="{BB962C8B-B14F-4D97-AF65-F5344CB8AC3E}">
        <p14:creationId xmlns:p14="http://schemas.microsoft.com/office/powerpoint/2010/main" val="3003066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Udbud &amp; Indkøb</a:t>
            </a:r>
          </a:p>
        </p:txBody>
      </p:sp>
      <p:sp>
        <p:nvSpPr>
          <p:cNvPr id="3" name="Pladsholder til indhold 2"/>
          <p:cNvSpPr>
            <a:spLocks noGrp="1"/>
          </p:cNvSpPr>
          <p:nvPr>
            <p:ph idx="1"/>
          </p:nvPr>
        </p:nvSpPr>
        <p:spPr/>
        <p:txBody>
          <a:bodyPr/>
          <a:lstStyle/>
          <a:p>
            <a:pPr marL="0" indent="0">
              <a:buNone/>
            </a:pPr>
            <a:r>
              <a:rPr lang="da-DK" b="1" dirty="0"/>
              <a:t>Nye aftaler</a:t>
            </a:r>
          </a:p>
          <a:p>
            <a:pPr>
              <a:buFontTx/>
              <a:buChar char="-"/>
            </a:pPr>
            <a:r>
              <a:rPr lang="da-DK" dirty="0"/>
              <a:t>Udbud af mentor (Jobcentret). Opstart 1. december 2019</a:t>
            </a:r>
          </a:p>
          <a:p>
            <a:pPr>
              <a:buFontTx/>
              <a:buChar char="-"/>
            </a:pPr>
            <a:r>
              <a:rPr lang="da-DK" dirty="0"/>
              <a:t>Madservice (visiterede borgere). Opstart 1. oktober</a:t>
            </a:r>
          </a:p>
          <a:p>
            <a:pPr>
              <a:buFontTx/>
              <a:buChar char="-"/>
            </a:pPr>
            <a:r>
              <a:rPr lang="da-DK" dirty="0"/>
              <a:t>Tøjvask (visiterede borgere). Opstart 1. november</a:t>
            </a:r>
          </a:p>
          <a:p>
            <a:pPr>
              <a:buFontTx/>
              <a:buChar char="-"/>
            </a:pPr>
            <a:r>
              <a:rPr lang="da-DK" dirty="0"/>
              <a:t>Tilsluttet forpligtende SKI-aftale:</a:t>
            </a:r>
          </a:p>
          <a:p>
            <a:pPr lvl="1">
              <a:buFontTx/>
              <a:buChar char="-"/>
            </a:pPr>
            <a:r>
              <a:rPr lang="da-DK" dirty="0"/>
              <a:t>Elevatorservice</a:t>
            </a:r>
          </a:p>
          <a:p>
            <a:pPr lvl="1">
              <a:buFontTx/>
              <a:buChar char="-"/>
            </a:pPr>
            <a:r>
              <a:rPr lang="da-DK" dirty="0"/>
              <a:t>Forbrugsartikler</a:t>
            </a:r>
          </a:p>
          <a:p>
            <a:pPr lvl="1">
              <a:buFontTx/>
              <a:buChar char="-"/>
            </a:pPr>
            <a:r>
              <a:rPr lang="da-DK" dirty="0"/>
              <a:t>Sygeplejeartikler</a:t>
            </a:r>
          </a:p>
        </p:txBody>
      </p:sp>
      <p:sp>
        <p:nvSpPr>
          <p:cNvPr id="4" name="Pladsholder til slidenummer 3">
            <a:extLst>
              <a:ext uri="{FF2B5EF4-FFF2-40B4-BE49-F238E27FC236}">
                <a16:creationId xmlns:a16="http://schemas.microsoft.com/office/drawing/2014/main" id="{158924C9-D4D6-47BA-A76B-8C41605A26F9}"/>
              </a:ext>
            </a:extLst>
          </p:cNvPr>
          <p:cNvSpPr>
            <a:spLocks noGrp="1"/>
          </p:cNvSpPr>
          <p:nvPr>
            <p:ph type="sldNum" sz="quarter" idx="12"/>
          </p:nvPr>
        </p:nvSpPr>
        <p:spPr/>
        <p:txBody>
          <a:bodyPr/>
          <a:lstStyle/>
          <a:p>
            <a:fld id="{63F35900-392D-46F4-8341-366E91CBDAA0}" type="slidenum">
              <a:rPr lang="da-DK" noProof="0" smtClean="0"/>
              <a:pPr/>
              <a:t>5</a:t>
            </a:fld>
            <a:endParaRPr lang="da-DK" noProof="0"/>
          </a:p>
        </p:txBody>
      </p:sp>
    </p:spTree>
    <p:extLst>
      <p:ext uri="{BB962C8B-B14F-4D97-AF65-F5344CB8AC3E}">
        <p14:creationId xmlns:p14="http://schemas.microsoft.com/office/powerpoint/2010/main" val="1257944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7ADEC-096D-426D-AEA1-2F38E86631B7}"/>
              </a:ext>
            </a:extLst>
          </p:cNvPr>
          <p:cNvSpPr>
            <a:spLocks noGrp="1"/>
          </p:cNvSpPr>
          <p:nvPr>
            <p:ph type="title"/>
          </p:nvPr>
        </p:nvSpPr>
        <p:spPr/>
        <p:txBody>
          <a:bodyPr/>
          <a:lstStyle/>
          <a:p>
            <a:r>
              <a:rPr lang="da-DK"/>
              <a:t>Rakat</a:t>
            </a:r>
          </a:p>
        </p:txBody>
      </p:sp>
      <p:sp>
        <p:nvSpPr>
          <p:cNvPr id="3" name="Pladsholder til indhold 2">
            <a:extLst>
              <a:ext uri="{FF2B5EF4-FFF2-40B4-BE49-F238E27FC236}">
                <a16:creationId xmlns:a16="http://schemas.microsoft.com/office/drawing/2014/main" id="{454D420B-1155-41B9-9DBA-940DF88F59E5}"/>
              </a:ext>
            </a:extLst>
          </p:cNvPr>
          <p:cNvSpPr>
            <a:spLocks noGrp="1"/>
          </p:cNvSpPr>
          <p:nvPr>
            <p:ph idx="1"/>
          </p:nvPr>
        </p:nvSpPr>
        <p:spPr/>
        <p:txBody>
          <a:bodyPr/>
          <a:lstStyle/>
          <a:p>
            <a:pPr marL="0" indent="0">
              <a:buNone/>
            </a:pPr>
            <a:r>
              <a:rPr lang="da-DK" b="1" dirty="0"/>
              <a:t>Nyt fra området</a:t>
            </a:r>
          </a:p>
          <a:p>
            <a:pPr>
              <a:buFontTx/>
              <a:buChar char="-"/>
            </a:pPr>
            <a:r>
              <a:rPr lang="da-DK" dirty="0"/>
              <a:t>Oprydning i kataloger (</a:t>
            </a:r>
            <a:r>
              <a:rPr lang="da-DK" dirty="0" err="1"/>
              <a:t>Rakat</a:t>
            </a:r>
            <a:r>
              <a:rPr lang="da-DK" dirty="0"/>
              <a:t>)</a:t>
            </a:r>
          </a:p>
          <a:p>
            <a:pPr>
              <a:buFontTx/>
              <a:buChar char="-"/>
            </a:pPr>
            <a:r>
              <a:rPr lang="da-DK" dirty="0"/>
              <a:t>Opdatering af informationer vedrørende kontrakter</a:t>
            </a:r>
          </a:p>
          <a:p>
            <a:pPr>
              <a:buFontTx/>
              <a:buChar char="-"/>
            </a:pPr>
            <a:r>
              <a:rPr lang="da-DK" dirty="0"/>
              <a:t>Besvarelse jeres spørgsmål</a:t>
            </a:r>
          </a:p>
          <a:p>
            <a:pPr>
              <a:buFontTx/>
              <a:buChar char="-"/>
            </a:pPr>
            <a:r>
              <a:rPr lang="da-DK" dirty="0"/>
              <a:t>Oprydning i rettigheder gennemført</a:t>
            </a:r>
          </a:p>
          <a:p>
            <a:pPr>
              <a:buFontTx/>
              <a:buChar char="-"/>
            </a:pPr>
            <a:r>
              <a:rPr lang="da-DK" dirty="0"/>
              <a:t>Åbning af kataloger så alle kan se  </a:t>
            </a:r>
          </a:p>
          <a:p>
            <a:pPr marL="0" indent="0">
              <a:buNone/>
            </a:pPr>
            <a:endParaRPr lang="da-DK" dirty="0"/>
          </a:p>
          <a:p>
            <a:pPr marL="0" indent="0">
              <a:buNone/>
            </a:pPr>
            <a:r>
              <a:rPr lang="da-DK" b="1" dirty="0"/>
              <a:t>Rettigheder</a:t>
            </a:r>
          </a:p>
          <a:p>
            <a:pPr marL="0" indent="0">
              <a:buNone/>
            </a:pPr>
            <a:r>
              <a:rPr lang="da-DK" dirty="0"/>
              <a:t>For rettigheder til køb af it-varekøb og fødevarer skal daglig leder sende mail til: </a:t>
            </a:r>
            <a:r>
              <a:rPr lang="da-DK" dirty="0">
                <a:hlinkClick r:id="rId2"/>
              </a:rPr>
              <a:t>udbud@albertslund.dk</a:t>
            </a:r>
            <a:endParaRPr lang="da-DK" dirty="0"/>
          </a:p>
          <a:p>
            <a:pPr marL="0" indent="0">
              <a:buNone/>
            </a:pPr>
            <a:r>
              <a:rPr lang="da-DK" dirty="0"/>
              <a:t>Leder skal gøre opmærksom på, at køb af IT er uddelegeret til navngiven medarbejder.</a:t>
            </a:r>
          </a:p>
        </p:txBody>
      </p:sp>
      <p:sp>
        <p:nvSpPr>
          <p:cNvPr id="4" name="Pladsholder til slidenummer 3">
            <a:extLst>
              <a:ext uri="{FF2B5EF4-FFF2-40B4-BE49-F238E27FC236}">
                <a16:creationId xmlns:a16="http://schemas.microsoft.com/office/drawing/2014/main" id="{2AD71D7E-5F84-47DE-BAC0-1FB0A2F1AA56}"/>
              </a:ext>
            </a:extLst>
          </p:cNvPr>
          <p:cNvSpPr>
            <a:spLocks noGrp="1"/>
          </p:cNvSpPr>
          <p:nvPr>
            <p:ph type="sldNum" sz="quarter" idx="12"/>
          </p:nvPr>
        </p:nvSpPr>
        <p:spPr/>
        <p:txBody>
          <a:bodyPr/>
          <a:lstStyle/>
          <a:p>
            <a:fld id="{63F35900-392D-46F4-8341-366E91CBDAA0}" type="slidenum">
              <a:rPr lang="da-DK" noProof="0" smtClean="0"/>
              <a:pPr/>
              <a:t>6</a:t>
            </a:fld>
            <a:endParaRPr lang="da-DK" noProof="0"/>
          </a:p>
        </p:txBody>
      </p:sp>
    </p:spTree>
    <p:extLst>
      <p:ext uri="{BB962C8B-B14F-4D97-AF65-F5344CB8AC3E}">
        <p14:creationId xmlns:p14="http://schemas.microsoft.com/office/powerpoint/2010/main" val="3519852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2E3A0-EF97-4F0F-83A2-AEBF35618012}"/>
              </a:ext>
            </a:extLst>
          </p:cNvPr>
          <p:cNvSpPr>
            <a:spLocks noGrp="1"/>
          </p:cNvSpPr>
          <p:nvPr>
            <p:ph type="title"/>
          </p:nvPr>
        </p:nvSpPr>
        <p:spPr/>
        <p:txBody>
          <a:bodyPr/>
          <a:lstStyle/>
          <a:p>
            <a:r>
              <a:rPr lang="da-DK" dirty="0" err="1"/>
              <a:t>Rakat</a:t>
            </a:r>
            <a:endParaRPr lang="da-DK" dirty="0"/>
          </a:p>
        </p:txBody>
      </p:sp>
      <p:sp>
        <p:nvSpPr>
          <p:cNvPr id="3" name="Pladsholder til indhold 2">
            <a:extLst>
              <a:ext uri="{FF2B5EF4-FFF2-40B4-BE49-F238E27FC236}">
                <a16:creationId xmlns:a16="http://schemas.microsoft.com/office/drawing/2014/main" id="{50A3713B-3DCC-4C46-AAAF-28DE02605E1E}"/>
              </a:ext>
            </a:extLst>
          </p:cNvPr>
          <p:cNvSpPr>
            <a:spLocks noGrp="1"/>
          </p:cNvSpPr>
          <p:nvPr>
            <p:ph idx="1"/>
          </p:nvPr>
        </p:nvSpPr>
        <p:spPr>
          <a:xfrm>
            <a:off x="463702" y="1485851"/>
            <a:ext cx="8466285" cy="935037"/>
          </a:xfrm>
        </p:spPr>
        <p:txBody>
          <a:bodyPr/>
          <a:lstStyle/>
          <a:p>
            <a:pPr marL="0" indent="0">
              <a:buNone/>
            </a:pPr>
            <a:r>
              <a:rPr lang="da-DK" b="1" i="0" dirty="0"/>
              <a:t>Oplysning om indkøbsaftaler og leverandører</a:t>
            </a:r>
          </a:p>
          <a:p>
            <a:pPr marL="0" indent="0">
              <a:buNone/>
            </a:pPr>
            <a:r>
              <a:rPr lang="da-DK" i="0" dirty="0"/>
              <a:t>Nyttig info – under hver aftale kan du se kontaktoplysninger og info om indkøbsaftalen, herunder bl.a. leveringsbetingelser.</a:t>
            </a:r>
          </a:p>
          <a:p>
            <a:pPr marL="0" indent="0">
              <a:buNone/>
            </a:pPr>
            <a:endParaRPr lang="da-DK" i="0" dirty="0"/>
          </a:p>
        </p:txBody>
      </p:sp>
      <p:pic>
        <p:nvPicPr>
          <p:cNvPr id="4" name="Billede 3">
            <a:extLst>
              <a:ext uri="{FF2B5EF4-FFF2-40B4-BE49-F238E27FC236}">
                <a16:creationId xmlns:a16="http://schemas.microsoft.com/office/drawing/2014/main" id="{36BA322E-ABE6-4C40-BFAA-016D7097FBD8}"/>
              </a:ext>
            </a:extLst>
          </p:cNvPr>
          <p:cNvPicPr>
            <a:picLocks noChangeAspect="1"/>
          </p:cNvPicPr>
          <p:nvPr/>
        </p:nvPicPr>
        <p:blipFill>
          <a:blip r:embed="rId2"/>
          <a:stretch>
            <a:fillRect/>
          </a:stretch>
        </p:blipFill>
        <p:spPr>
          <a:xfrm>
            <a:off x="3549624" y="2501663"/>
            <a:ext cx="5393003" cy="3375609"/>
          </a:xfrm>
          <a:prstGeom prst="rect">
            <a:avLst/>
          </a:prstGeom>
        </p:spPr>
      </p:pic>
      <p:sp>
        <p:nvSpPr>
          <p:cNvPr id="5" name="Pladsholder til indhold 2">
            <a:extLst>
              <a:ext uri="{FF2B5EF4-FFF2-40B4-BE49-F238E27FC236}">
                <a16:creationId xmlns:a16="http://schemas.microsoft.com/office/drawing/2014/main" id="{850D26C7-5915-4D9C-B9AD-9BC72C7FB2F1}"/>
              </a:ext>
            </a:extLst>
          </p:cNvPr>
          <p:cNvSpPr txBox="1">
            <a:spLocks/>
          </p:cNvSpPr>
          <p:nvPr/>
        </p:nvSpPr>
        <p:spPr bwMode="auto">
          <a:xfrm>
            <a:off x="457695" y="2671770"/>
            <a:ext cx="2962177" cy="3375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24000" indent="-324000" algn="l" rtl="0" eaLnBrk="1" fontAlgn="base" hangingPunct="1">
              <a:spcBef>
                <a:spcPct val="20000"/>
              </a:spcBef>
              <a:spcAft>
                <a:spcPct val="0"/>
              </a:spcAft>
              <a:buChar char="•"/>
              <a:defRPr sz="2000" i="1">
                <a:solidFill>
                  <a:schemeClr val="tx1"/>
                </a:solidFill>
                <a:latin typeface="+mn-lt"/>
                <a:ea typeface="+mn-ea"/>
                <a:cs typeface="+mn-cs"/>
              </a:defRPr>
            </a:lvl1pPr>
            <a:lvl2pPr marL="640800" indent="-284400" algn="l" rtl="0" eaLnBrk="1" fontAlgn="base" hangingPunct="1">
              <a:spcBef>
                <a:spcPct val="20000"/>
              </a:spcBef>
              <a:spcAft>
                <a:spcPct val="0"/>
              </a:spcAft>
              <a:buChar char="–"/>
              <a:defRPr sz="1800" i="1">
                <a:solidFill>
                  <a:schemeClr val="tx1"/>
                </a:solidFill>
                <a:latin typeface="+mn-lt"/>
              </a:defRPr>
            </a:lvl2pPr>
            <a:lvl3pPr marL="871200" indent="-228600" algn="l" rtl="0" eaLnBrk="1" fontAlgn="base" hangingPunct="1">
              <a:spcBef>
                <a:spcPct val="20000"/>
              </a:spcBef>
              <a:spcAft>
                <a:spcPct val="0"/>
              </a:spcAft>
              <a:buChar char="•"/>
              <a:defRPr sz="1600" i="1">
                <a:solidFill>
                  <a:schemeClr val="tx1"/>
                </a:solidFill>
                <a:latin typeface="+mn-lt"/>
              </a:defRPr>
            </a:lvl3pPr>
            <a:lvl4pPr marL="1126800" indent="-228600" algn="l" rtl="0" eaLnBrk="1" fontAlgn="base" hangingPunct="1">
              <a:spcBef>
                <a:spcPct val="20000"/>
              </a:spcBef>
              <a:spcAft>
                <a:spcPct val="0"/>
              </a:spcAft>
              <a:buChar char="–"/>
              <a:defRPr sz="1400" i="1">
                <a:solidFill>
                  <a:schemeClr val="tx1"/>
                </a:solidFill>
                <a:latin typeface="+mn-lt"/>
              </a:defRPr>
            </a:lvl4pPr>
            <a:lvl5pPr marL="1357200" indent="-228600" algn="l" rtl="0" eaLnBrk="1" fontAlgn="base" hangingPunct="1">
              <a:spcBef>
                <a:spcPct val="20000"/>
              </a:spcBef>
              <a:spcAft>
                <a:spcPct val="0"/>
              </a:spcAft>
              <a:buChar char="•"/>
              <a:defRPr sz="1200" i="1">
                <a:solidFill>
                  <a:schemeClr val="tx1"/>
                </a:solidFill>
                <a:latin typeface="+mn-lt"/>
              </a:defRPr>
            </a:lvl5pPr>
            <a:lvl6pPr marL="1357200" indent="-228600" algn="l" rtl="0" eaLnBrk="1" fontAlgn="base" hangingPunct="1">
              <a:spcBef>
                <a:spcPct val="20000"/>
              </a:spcBef>
              <a:spcAft>
                <a:spcPct val="0"/>
              </a:spcAft>
              <a:buChar char="•"/>
              <a:defRPr sz="1200" i="1">
                <a:solidFill>
                  <a:schemeClr val="tx1"/>
                </a:solidFill>
                <a:latin typeface="+mn-lt"/>
              </a:defRPr>
            </a:lvl6pPr>
            <a:lvl7pPr marL="1357200" indent="-228600" algn="l" rtl="0" eaLnBrk="1" fontAlgn="base" hangingPunct="1">
              <a:spcBef>
                <a:spcPct val="20000"/>
              </a:spcBef>
              <a:spcAft>
                <a:spcPct val="0"/>
              </a:spcAft>
              <a:buChar char="•"/>
              <a:defRPr sz="1200" i="1">
                <a:solidFill>
                  <a:schemeClr val="tx1"/>
                </a:solidFill>
                <a:latin typeface="+mn-lt"/>
              </a:defRPr>
            </a:lvl7pPr>
            <a:lvl8pPr marL="1357200" indent="-228600" algn="l" rtl="0" eaLnBrk="1" fontAlgn="base" hangingPunct="1">
              <a:spcBef>
                <a:spcPct val="20000"/>
              </a:spcBef>
              <a:spcAft>
                <a:spcPct val="0"/>
              </a:spcAft>
              <a:buChar char="•"/>
              <a:defRPr sz="1200" i="1">
                <a:solidFill>
                  <a:schemeClr val="tx1"/>
                </a:solidFill>
                <a:latin typeface="+mn-lt"/>
              </a:defRPr>
            </a:lvl8pPr>
            <a:lvl9pPr marL="1357200" indent="-228600" algn="l" rtl="0" eaLnBrk="1" fontAlgn="base" hangingPunct="1">
              <a:spcBef>
                <a:spcPct val="20000"/>
              </a:spcBef>
              <a:spcAft>
                <a:spcPct val="0"/>
              </a:spcAft>
              <a:buChar char="•"/>
              <a:defRPr sz="1200" i="1">
                <a:solidFill>
                  <a:schemeClr val="tx1"/>
                </a:solidFill>
                <a:latin typeface="+mn-lt"/>
              </a:defRPr>
            </a:lvl9pPr>
          </a:lstStyle>
          <a:p>
            <a:pPr marL="457200" indent="-457200">
              <a:buFontTx/>
              <a:buAutoNum type="arabicPeriod"/>
            </a:pPr>
            <a:r>
              <a:rPr lang="da-DK" i="0" kern="0" dirty="0"/>
              <a:t>Vælg punkt indkøbsaftaler</a:t>
            </a:r>
          </a:p>
          <a:p>
            <a:pPr marL="457200" indent="-457200">
              <a:buFontTx/>
              <a:buAutoNum type="arabicPeriod"/>
            </a:pPr>
            <a:r>
              <a:rPr lang="da-DK" i="0" kern="0" dirty="0"/>
              <a:t>Vælg kategori</a:t>
            </a:r>
          </a:p>
          <a:p>
            <a:pPr marL="457200" indent="-457200">
              <a:buFontTx/>
              <a:buAutoNum type="arabicPeriod"/>
            </a:pPr>
            <a:r>
              <a:rPr lang="da-DK" i="0" kern="0" dirty="0"/>
              <a:t>Klik på aftalenavn for den indkøbsaftale du gerne vil se</a:t>
            </a:r>
          </a:p>
          <a:p>
            <a:pPr marL="0" indent="0">
              <a:buFontTx/>
              <a:buNone/>
            </a:pPr>
            <a:endParaRPr lang="da-DK" i="0" kern="0" dirty="0"/>
          </a:p>
        </p:txBody>
      </p:sp>
      <p:sp>
        <p:nvSpPr>
          <p:cNvPr id="6" name="Pladsholder til slidenummer 5">
            <a:extLst>
              <a:ext uri="{FF2B5EF4-FFF2-40B4-BE49-F238E27FC236}">
                <a16:creationId xmlns:a16="http://schemas.microsoft.com/office/drawing/2014/main" id="{925AE366-94C9-4824-BB71-436B794E39F7}"/>
              </a:ext>
            </a:extLst>
          </p:cNvPr>
          <p:cNvSpPr>
            <a:spLocks noGrp="1"/>
          </p:cNvSpPr>
          <p:nvPr>
            <p:ph type="sldNum" sz="quarter" idx="12"/>
          </p:nvPr>
        </p:nvSpPr>
        <p:spPr/>
        <p:txBody>
          <a:bodyPr/>
          <a:lstStyle/>
          <a:p>
            <a:fld id="{63F35900-392D-46F4-8341-366E91CBDAA0}" type="slidenum">
              <a:rPr lang="da-DK" noProof="0" smtClean="0"/>
              <a:pPr/>
              <a:t>7</a:t>
            </a:fld>
            <a:endParaRPr lang="da-DK" noProof="0"/>
          </a:p>
        </p:txBody>
      </p:sp>
    </p:spTree>
    <p:extLst>
      <p:ext uri="{BB962C8B-B14F-4D97-AF65-F5344CB8AC3E}">
        <p14:creationId xmlns:p14="http://schemas.microsoft.com/office/powerpoint/2010/main" val="303135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B46E16-B14E-4996-BF56-16FB46D3713A}"/>
              </a:ext>
            </a:extLst>
          </p:cNvPr>
          <p:cNvSpPr>
            <a:spLocks noGrp="1"/>
          </p:cNvSpPr>
          <p:nvPr>
            <p:ph type="title"/>
          </p:nvPr>
        </p:nvSpPr>
        <p:spPr/>
        <p:txBody>
          <a:bodyPr/>
          <a:lstStyle/>
          <a:p>
            <a:r>
              <a:rPr lang="da-DK" dirty="0" err="1"/>
              <a:t>Rakat</a:t>
            </a:r>
            <a:endParaRPr lang="da-DK" dirty="0"/>
          </a:p>
        </p:txBody>
      </p:sp>
      <p:sp>
        <p:nvSpPr>
          <p:cNvPr id="3" name="Pladsholder til indhold 2">
            <a:extLst>
              <a:ext uri="{FF2B5EF4-FFF2-40B4-BE49-F238E27FC236}">
                <a16:creationId xmlns:a16="http://schemas.microsoft.com/office/drawing/2014/main" id="{6BD45FE3-005D-4A64-B6E8-9D92F5567713}"/>
              </a:ext>
            </a:extLst>
          </p:cNvPr>
          <p:cNvSpPr>
            <a:spLocks noGrp="1"/>
          </p:cNvSpPr>
          <p:nvPr>
            <p:ph idx="1"/>
          </p:nvPr>
        </p:nvSpPr>
        <p:spPr/>
        <p:txBody>
          <a:bodyPr/>
          <a:lstStyle/>
          <a:p>
            <a:pPr marL="0" indent="0">
              <a:buNone/>
            </a:pPr>
            <a:r>
              <a:rPr lang="da-DK" b="1" i="0" dirty="0"/>
              <a:t>Datablade</a:t>
            </a:r>
          </a:p>
          <a:p>
            <a:pPr marL="0" indent="0">
              <a:buNone/>
            </a:pPr>
            <a:r>
              <a:rPr lang="da-DK" i="0" dirty="0"/>
              <a:t>Vidste du, at der under nogle produkter (fx rengøringsmidler) findes et datablad i </a:t>
            </a:r>
            <a:r>
              <a:rPr lang="da-DK" i="0" dirty="0" err="1"/>
              <a:t>Rakat</a:t>
            </a:r>
            <a:r>
              <a:rPr lang="da-DK" i="0" dirty="0"/>
              <a:t>?</a:t>
            </a:r>
          </a:p>
          <a:p>
            <a:pPr marL="0" indent="0">
              <a:buNone/>
            </a:pPr>
            <a:endParaRPr lang="da-DK" i="0" dirty="0"/>
          </a:p>
          <a:p>
            <a:pPr marL="457200" indent="-457200">
              <a:buAutoNum type="arabicPeriod"/>
            </a:pPr>
            <a:r>
              <a:rPr lang="da-DK" i="0" dirty="0"/>
              <a:t>Fremsøg produkt.</a:t>
            </a:r>
          </a:p>
          <a:p>
            <a:pPr marL="457200" indent="-457200">
              <a:buAutoNum type="arabicPeriod"/>
            </a:pPr>
            <a:r>
              <a:rPr lang="da-DK" i="0" dirty="0"/>
              <a:t>Klik på produktet</a:t>
            </a:r>
          </a:p>
          <a:p>
            <a:pPr marL="457200" indent="-457200">
              <a:buAutoNum type="arabicPeriod"/>
            </a:pPr>
            <a:r>
              <a:rPr lang="da-DK" i="0" dirty="0"/>
              <a:t>Scroll ned</a:t>
            </a:r>
          </a:p>
          <a:p>
            <a:pPr marL="457200" indent="-457200">
              <a:buAutoNum type="arabicPeriod"/>
            </a:pPr>
            <a:r>
              <a:rPr lang="da-DK" i="0" dirty="0"/>
              <a:t>Vælg </a:t>
            </a:r>
            <a:r>
              <a:rPr lang="da-DK" dirty="0"/>
              <a:t>”</a:t>
            </a:r>
            <a:r>
              <a:rPr lang="da-DK" dirty="0">
                <a:hlinkClick r:id="rId2">
                  <a:extLst>
                    <a:ext uri="{A12FA001-AC4F-418D-AE19-62706E023703}">
                      <ahyp:hlinkClr xmlns:ahyp="http://schemas.microsoft.com/office/drawing/2018/hyperlinkcolor" val="tx"/>
                    </a:ext>
                  </a:extLst>
                </a:hlinkClick>
              </a:rPr>
              <a:t>Link til supplerende beskrivelse af varen</a:t>
            </a:r>
            <a:r>
              <a:rPr lang="da-DK" dirty="0"/>
              <a:t>”</a:t>
            </a:r>
          </a:p>
        </p:txBody>
      </p:sp>
      <p:pic>
        <p:nvPicPr>
          <p:cNvPr id="4" name="Billede 3">
            <a:extLst>
              <a:ext uri="{FF2B5EF4-FFF2-40B4-BE49-F238E27FC236}">
                <a16:creationId xmlns:a16="http://schemas.microsoft.com/office/drawing/2014/main" id="{6E3C6878-5DE8-46D1-95AA-826E1F67376B}"/>
              </a:ext>
            </a:extLst>
          </p:cNvPr>
          <p:cNvPicPr>
            <a:picLocks noChangeAspect="1"/>
          </p:cNvPicPr>
          <p:nvPr/>
        </p:nvPicPr>
        <p:blipFill>
          <a:blip r:embed="rId3"/>
          <a:stretch>
            <a:fillRect/>
          </a:stretch>
        </p:blipFill>
        <p:spPr>
          <a:xfrm>
            <a:off x="4552544" y="4725144"/>
            <a:ext cx="3895725" cy="1733550"/>
          </a:xfrm>
          <a:prstGeom prst="rect">
            <a:avLst/>
          </a:prstGeom>
        </p:spPr>
      </p:pic>
      <p:pic>
        <p:nvPicPr>
          <p:cNvPr id="5" name="Billede 4">
            <a:extLst>
              <a:ext uri="{FF2B5EF4-FFF2-40B4-BE49-F238E27FC236}">
                <a16:creationId xmlns:a16="http://schemas.microsoft.com/office/drawing/2014/main" id="{2437FBCB-9EE1-4090-9577-45F652472012}"/>
              </a:ext>
            </a:extLst>
          </p:cNvPr>
          <p:cNvPicPr>
            <a:picLocks noChangeAspect="1"/>
          </p:cNvPicPr>
          <p:nvPr/>
        </p:nvPicPr>
        <p:blipFill>
          <a:blip r:embed="rId4"/>
          <a:stretch>
            <a:fillRect/>
          </a:stretch>
        </p:blipFill>
        <p:spPr>
          <a:xfrm>
            <a:off x="7463248" y="256431"/>
            <a:ext cx="1680752" cy="1733551"/>
          </a:xfrm>
          <a:prstGeom prst="rect">
            <a:avLst/>
          </a:prstGeom>
        </p:spPr>
      </p:pic>
      <p:sp>
        <p:nvSpPr>
          <p:cNvPr id="6" name="Pladsholder til slidenummer 5">
            <a:extLst>
              <a:ext uri="{FF2B5EF4-FFF2-40B4-BE49-F238E27FC236}">
                <a16:creationId xmlns:a16="http://schemas.microsoft.com/office/drawing/2014/main" id="{A7ABB20F-6FEB-4E1C-AD06-A4F8F3B53CC7}"/>
              </a:ext>
            </a:extLst>
          </p:cNvPr>
          <p:cNvSpPr>
            <a:spLocks noGrp="1"/>
          </p:cNvSpPr>
          <p:nvPr>
            <p:ph type="sldNum" sz="quarter" idx="12"/>
          </p:nvPr>
        </p:nvSpPr>
        <p:spPr/>
        <p:txBody>
          <a:bodyPr/>
          <a:lstStyle/>
          <a:p>
            <a:fld id="{63F35900-392D-46F4-8341-366E91CBDAA0}" type="slidenum">
              <a:rPr lang="da-DK" noProof="0" smtClean="0"/>
              <a:pPr/>
              <a:t>8</a:t>
            </a:fld>
            <a:endParaRPr lang="da-DK" noProof="0"/>
          </a:p>
        </p:txBody>
      </p:sp>
    </p:spTree>
    <p:extLst>
      <p:ext uri="{BB962C8B-B14F-4D97-AF65-F5344CB8AC3E}">
        <p14:creationId xmlns:p14="http://schemas.microsoft.com/office/powerpoint/2010/main" val="2176531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CCD300-70EC-43E2-85A0-F64D4CABBECA}"/>
              </a:ext>
            </a:extLst>
          </p:cNvPr>
          <p:cNvSpPr>
            <a:spLocks noGrp="1"/>
          </p:cNvSpPr>
          <p:nvPr>
            <p:ph type="title"/>
          </p:nvPr>
        </p:nvSpPr>
        <p:spPr/>
        <p:txBody>
          <a:bodyPr/>
          <a:lstStyle/>
          <a:p>
            <a:r>
              <a:rPr lang="da-DK" dirty="0" err="1"/>
              <a:t>Rakat</a:t>
            </a:r>
            <a:endParaRPr lang="da-DK" dirty="0"/>
          </a:p>
        </p:txBody>
      </p:sp>
      <p:sp>
        <p:nvSpPr>
          <p:cNvPr id="3" name="Pladsholder til indhold 2">
            <a:extLst>
              <a:ext uri="{FF2B5EF4-FFF2-40B4-BE49-F238E27FC236}">
                <a16:creationId xmlns:a16="http://schemas.microsoft.com/office/drawing/2014/main" id="{B2B77B1A-3774-4211-A438-72085F324601}"/>
              </a:ext>
            </a:extLst>
          </p:cNvPr>
          <p:cNvSpPr>
            <a:spLocks noGrp="1"/>
          </p:cNvSpPr>
          <p:nvPr>
            <p:ph idx="1"/>
          </p:nvPr>
        </p:nvSpPr>
        <p:spPr>
          <a:xfrm>
            <a:off x="503238" y="1700213"/>
            <a:ext cx="4644826" cy="4537075"/>
          </a:xfrm>
        </p:spPr>
        <p:txBody>
          <a:bodyPr/>
          <a:lstStyle/>
          <a:p>
            <a:pPr marL="0" indent="0">
              <a:buNone/>
            </a:pPr>
            <a:r>
              <a:rPr lang="da-DK" b="1" i="0" dirty="0"/>
              <a:t>Nyheder i </a:t>
            </a:r>
            <a:r>
              <a:rPr lang="da-DK" b="1" i="0" dirty="0" err="1"/>
              <a:t>Rakat</a:t>
            </a:r>
            <a:endParaRPr lang="da-DK" b="1" i="0" dirty="0"/>
          </a:p>
          <a:p>
            <a:pPr marL="0" indent="0">
              <a:buNone/>
            </a:pPr>
            <a:r>
              <a:rPr lang="da-DK" i="0" dirty="0"/>
              <a:t>På forsiden i </a:t>
            </a:r>
            <a:r>
              <a:rPr lang="da-DK" i="0" dirty="0" err="1"/>
              <a:t>Rakat</a:t>
            </a:r>
            <a:r>
              <a:rPr lang="da-DK" i="0" dirty="0"/>
              <a:t> finder du ”Seneste nyt”. Her opdatere vi nyheder om kommunens indkøbsaftaler og kataloger m.v.</a:t>
            </a:r>
          </a:p>
          <a:p>
            <a:pPr marL="0" indent="0">
              <a:buNone/>
            </a:pPr>
            <a:endParaRPr lang="da-DK" i="0" dirty="0"/>
          </a:p>
          <a:p>
            <a:pPr marL="0" indent="0">
              <a:buNone/>
            </a:pPr>
            <a:r>
              <a:rPr lang="da-DK" i="0" dirty="0"/>
              <a:t>For at se tidligere nyheder klik på ”Se flere nyheder”.</a:t>
            </a:r>
          </a:p>
        </p:txBody>
      </p:sp>
      <p:pic>
        <p:nvPicPr>
          <p:cNvPr id="4" name="Billede 3">
            <a:extLst>
              <a:ext uri="{FF2B5EF4-FFF2-40B4-BE49-F238E27FC236}">
                <a16:creationId xmlns:a16="http://schemas.microsoft.com/office/drawing/2014/main" id="{A00EED6A-B87F-45BD-B1F5-B815039C4483}"/>
              </a:ext>
            </a:extLst>
          </p:cNvPr>
          <p:cNvPicPr>
            <a:picLocks noChangeAspect="1"/>
          </p:cNvPicPr>
          <p:nvPr/>
        </p:nvPicPr>
        <p:blipFill>
          <a:blip r:embed="rId2"/>
          <a:stretch>
            <a:fillRect/>
          </a:stretch>
        </p:blipFill>
        <p:spPr>
          <a:xfrm>
            <a:off x="5292081" y="332656"/>
            <a:ext cx="3387594" cy="5920925"/>
          </a:xfrm>
          <a:prstGeom prst="rect">
            <a:avLst/>
          </a:prstGeom>
        </p:spPr>
      </p:pic>
      <p:sp>
        <p:nvSpPr>
          <p:cNvPr id="5" name="Pladsholder til slidenummer 4">
            <a:extLst>
              <a:ext uri="{FF2B5EF4-FFF2-40B4-BE49-F238E27FC236}">
                <a16:creationId xmlns:a16="http://schemas.microsoft.com/office/drawing/2014/main" id="{65316CAB-565F-4B50-BFF9-BAC9B8C2B50E}"/>
              </a:ext>
            </a:extLst>
          </p:cNvPr>
          <p:cNvSpPr>
            <a:spLocks noGrp="1"/>
          </p:cNvSpPr>
          <p:nvPr>
            <p:ph type="sldNum" sz="quarter" idx="12"/>
          </p:nvPr>
        </p:nvSpPr>
        <p:spPr/>
        <p:txBody>
          <a:bodyPr/>
          <a:lstStyle/>
          <a:p>
            <a:fld id="{63F35900-392D-46F4-8341-366E91CBDAA0}" type="slidenum">
              <a:rPr lang="da-DK" noProof="0" smtClean="0"/>
              <a:pPr/>
              <a:t>9</a:t>
            </a:fld>
            <a:endParaRPr lang="da-DK" noProof="0"/>
          </a:p>
        </p:txBody>
      </p:sp>
    </p:spTree>
    <p:extLst>
      <p:ext uri="{BB962C8B-B14F-4D97-AF65-F5344CB8AC3E}">
        <p14:creationId xmlns:p14="http://schemas.microsoft.com/office/powerpoint/2010/main" val="3960676542"/>
      </p:ext>
    </p:extLst>
  </p:cSld>
  <p:clrMapOvr>
    <a:masterClrMapping/>
  </p:clrMapOvr>
</p:sld>
</file>

<file path=ppt/theme/theme1.xml><?xml version="1.0" encoding="utf-8"?>
<a:theme xmlns:a="http://schemas.openxmlformats.org/drawingml/2006/main" name="Albertslund Kommune">
  <a:themeElements>
    <a:clrScheme name="6 Albertslund Digital">
      <a:dk1>
        <a:srgbClr val="7F7F7F"/>
      </a:dk1>
      <a:lt1>
        <a:srgbClr val="FFFFFF"/>
      </a:lt1>
      <a:dk2>
        <a:srgbClr val="000000"/>
      </a:dk2>
      <a:lt2>
        <a:srgbClr val="034EA2"/>
      </a:lt2>
      <a:accent1>
        <a:srgbClr val="41A6BF"/>
      </a:accent1>
      <a:accent2>
        <a:srgbClr val="8DCAD9"/>
      </a:accent2>
      <a:accent3>
        <a:srgbClr val="317D8F"/>
      </a:accent3>
      <a:accent4>
        <a:srgbClr val="67B8CC"/>
      </a:accent4>
      <a:accent5>
        <a:srgbClr val="B3DBE5"/>
      </a:accent5>
      <a:accent6>
        <a:srgbClr val="D9EDF2"/>
      </a:accent6>
      <a:hlink>
        <a:srgbClr val="67B8CC"/>
      </a:hlink>
      <a:folHlink>
        <a:srgbClr val="B3DBE5"/>
      </a:folHlink>
    </a:clrScheme>
    <a:fontScheme name="Albertslund">
      <a:majorFont>
        <a:latin typeface="Open Sans"/>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1"/>
          </a:solidFill>
        </a:ln>
      </a:spPr>
      <a:bodyPr rtlCol="0" anchor="ctr"/>
      <a:lstStyle>
        <a:defPPr algn="ctr">
          <a:defRPr i="1"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i="1" dirty="0" err="1" smtClean="0">
            <a:latin typeface="+mn-lt"/>
          </a:defRPr>
        </a:defPPr>
      </a:lstStyle>
    </a:txDef>
  </a:objectDefaults>
  <a:extraClrSchemeLst/>
  <a:extLst>
    <a:ext uri="{05A4C25C-085E-4340-85A3-A5531E510DB2}">
      <thm15:themeFamily xmlns:thm15="http://schemas.microsoft.com/office/thememl/2012/main" name="6 Albertslund Digital.potx" id="{C93D543A-8613-4367-8123-2C62AD2CA7F8}" vid="{CAF04F93-668C-40D0-9A85-81C8489F6DA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6 Albertslund Digital</Template>
  <TotalTime>4563</TotalTime>
  <Words>1390</Words>
  <Application>Microsoft Office PowerPoint</Application>
  <PresentationFormat>Skærmshow (4:3)</PresentationFormat>
  <Paragraphs>324</Paragraphs>
  <Slides>42</Slides>
  <Notes>1</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42</vt:i4>
      </vt:variant>
    </vt:vector>
  </HeadingPairs>
  <TitlesOfParts>
    <vt:vector size="50" baseType="lpstr">
      <vt:lpstr>Open Sans</vt:lpstr>
      <vt:lpstr>Georgia</vt:lpstr>
      <vt:lpstr>Arial</vt:lpstr>
      <vt:lpstr>Arial Unicode MS</vt:lpstr>
      <vt:lpstr>Wingdings</vt:lpstr>
      <vt:lpstr>Courier New</vt:lpstr>
      <vt:lpstr>Calibri</vt:lpstr>
      <vt:lpstr>Albertslund Kommune</vt:lpstr>
      <vt:lpstr>ERFA møde for bilagsbehandlere</vt:lpstr>
      <vt:lpstr>Fokus i dag </vt:lpstr>
      <vt:lpstr>Dagsorden</vt:lpstr>
      <vt:lpstr>   Udbud &amp; indkøb</vt:lpstr>
      <vt:lpstr>Udbud &amp; Indkøb</vt:lpstr>
      <vt:lpstr>Rakat</vt:lpstr>
      <vt:lpstr>Rakat</vt:lpstr>
      <vt:lpstr>Rakat</vt:lpstr>
      <vt:lpstr>Rakat</vt:lpstr>
      <vt:lpstr>Spørgsmål</vt:lpstr>
      <vt:lpstr>Regnskabafslutning 2019</vt:lpstr>
      <vt:lpstr>Regnskab 2019</vt:lpstr>
      <vt:lpstr>Regnskab 2019</vt:lpstr>
      <vt:lpstr>Regnskab 2019</vt:lpstr>
      <vt:lpstr>Regnskab 2019</vt:lpstr>
      <vt:lpstr>  Eksempel på ompostering af bogført udgift i dec 2019 – Skulle være bogført i 2020. 2 bilag – Ét der omposterer i 2019 og ét der posterer det korrekt i 2020 (supplementspostering)</vt:lpstr>
      <vt:lpstr>Regnskab 2019</vt:lpstr>
      <vt:lpstr>Eksempel på ompostering af bogført udgift i jan 2020 – Skulle være bogført i 2019. 2 bilag – Ét der omposterer i 2020 og ét der posterer det korrekt i 2019 (supplementspostering) </vt:lpstr>
      <vt:lpstr>Regnskab 2019</vt:lpstr>
      <vt:lpstr>Eksempel på restancebogføring (udgifter) - Vi har modtaget en vare/ydelse, som skal på R19, men får først fakturaen i det følgende år: To omposteringsbilag + én faktura</vt:lpstr>
      <vt:lpstr>Regnskab 2019</vt:lpstr>
      <vt:lpstr>Regnskab 2019</vt:lpstr>
      <vt:lpstr>Regnskab 2019</vt:lpstr>
      <vt:lpstr>Regnskab 2019</vt:lpstr>
      <vt:lpstr>Regnskab 2019</vt:lpstr>
      <vt:lpstr>Regnskab 2019</vt:lpstr>
      <vt:lpstr>Økonomisk Ledelsestilsyn</vt:lpstr>
      <vt:lpstr>Økonomisk Ledelsestilsyn</vt:lpstr>
      <vt:lpstr>PowerPoint-præsentation</vt:lpstr>
      <vt:lpstr>Intro til ny bruger og ny kollega</vt:lpstr>
      <vt:lpstr>Opus-debitor</vt:lpstr>
      <vt:lpstr>Bilagsbehandling Omvendt betalingspligt</vt:lpstr>
      <vt:lpstr>Bilagsbehandling</vt:lpstr>
      <vt:lpstr>Bilagsbehandling</vt:lpstr>
      <vt:lpstr>Bilagsbehandling</vt:lpstr>
      <vt:lpstr>Bogholderindbakken</vt:lpstr>
      <vt:lpstr>Formålet med afstemning af statuskonti er at sikre:</vt:lpstr>
      <vt:lpstr>Afstemninger for 2019</vt:lpstr>
      <vt:lpstr>Reduceret kontoplan </vt:lpstr>
      <vt:lpstr>PowerPoint-præsentation</vt:lpstr>
      <vt:lpstr>     Spørgsmål?</vt:lpstr>
      <vt:lpstr>Tak for i dag.</vt:lpstr>
    </vt:vector>
  </TitlesOfParts>
  <Company>Albertslund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ERFA møde for bilagsbehandlere</dc:title>
  <dc:creator>Kirsten Rechendorff</dc:creator>
  <cp:lastModifiedBy>Jesper Hansen Dichmann</cp:lastModifiedBy>
  <cp:revision>329</cp:revision>
  <cp:lastPrinted>2019-11-19T12:44:22Z</cp:lastPrinted>
  <dcterms:created xsi:type="dcterms:W3CDTF">2017-06-12T08:31:38Z</dcterms:created>
  <dcterms:modified xsi:type="dcterms:W3CDTF">2019-12-06T11:22:44Z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ies>
</file>