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8" r:id="rId2"/>
    <p:sldId id="260" r:id="rId3"/>
    <p:sldId id="261" r:id="rId4"/>
    <p:sldId id="268" r:id="rId5"/>
    <p:sldId id="264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embeddedFontLst>
    <p:embeddedFont>
      <p:font typeface="Arial Unicode MS" panose="020B0604020202020204" charset="-128"/>
      <p:regular r:id="rId13"/>
    </p:embeddedFont>
    <p:embeddedFont>
      <p:font typeface="Georgia" panose="02040502050405020303" pitchFamily="18" charset="0"/>
      <p:regular r:id="rId14"/>
      <p:bold r:id="rId15"/>
      <p:italic r:id="rId16"/>
      <p:boldItalic r:id="rId17"/>
    </p:embeddedFont>
    <p:embeddedFont>
      <p:font typeface="Open Sans" panose="020B0604020202020204" charset="0"/>
      <p:regular r:id="rId18"/>
      <p:bold r:id="rId19"/>
      <p:italic r:id="rId20"/>
      <p:boldItalic r:id="rId21"/>
    </p:embeddedFont>
  </p:embeddedFont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368">
          <p15:clr>
            <a:srgbClr val="A4A3A4"/>
          </p15:clr>
        </p15:guide>
        <p15:guide id="4" orient="horz" pos="2560">
          <p15:clr>
            <a:srgbClr val="A4A3A4"/>
          </p15:clr>
        </p15:guide>
        <p15:guide id="5" orient="horz" pos="2441">
          <p15:clr>
            <a:srgbClr val="A4A3A4"/>
          </p15:clr>
        </p15:guide>
        <p15:guide id="6" orient="horz" pos="96">
          <p15:clr>
            <a:srgbClr val="A4A3A4"/>
          </p15:clr>
        </p15:guide>
        <p15:guide id="7" orient="horz" pos="4133">
          <p15:clr>
            <a:srgbClr val="A4A3A4"/>
          </p15:clr>
        </p15:guide>
        <p15:guide id="8" orient="horz" pos="38">
          <p15:clr>
            <a:srgbClr val="A4A3A4"/>
          </p15:clr>
        </p15:guide>
        <p15:guide id="9" pos="317">
          <p15:clr>
            <a:srgbClr val="A4A3A4"/>
          </p15:clr>
        </p15:guide>
        <p15:guide id="10" pos="5443">
          <p15:clr>
            <a:srgbClr val="A4A3A4"/>
          </p15:clr>
        </p15:guide>
        <p15:guide id="11" pos="2821">
          <p15:clr>
            <a:srgbClr val="A4A3A4"/>
          </p15:clr>
        </p15:guide>
        <p15:guide id="12" pos="2939">
          <p15:clr>
            <a:srgbClr val="A4A3A4"/>
          </p15:clr>
        </p15:guide>
        <p15:guide id="13" pos="105">
          <p15:clr>
            <a:srgbClr val="A4A3A4"/>
          </p15:clr>
        </p15:guide>
        <p15:guide id="14" pos="5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366F"/>
    <a:srgbClr val="49366E"/>
    <a:srgbClr val="EC008C"/>
    <a:srgbClr val="7F7F7F"/>
    <a:srgbClr val="FFDD00"/>
    <a:srgbClr val="BF1F24"/>
    <a:srgbClr val="F7931C"/>
    <a:srgbClr val="7A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312" autoAdjust="0"/>
  </p:normalViewPr>
  <p:slideViewPr>
    <p:cSldViewPr showGuides="1">
      <p:cViewPr varScale="1">
        <p:scale>
          <a:sx n="93" d="100"/>
          <a:sy n="93" d="100"/>
        </p:scale>
        <p:origin x="108" y="84"/>
      </p:cViewPr>
      <p:guideLst>
        <p:guide orient="horz" pos="1071"/>
        <p:guide orient="horz" pos="3929"/>
        <p:guide orient="horz" pos="368"/>
        <p:guide orient="horz" pos="2560"/>
        <p:guide orient="horz" pos="2441"/>
        <p:guide orient="horz" pos="96"/>
        <p:guide orient="horz" pos="4133"/>
        <p:guide orient="horz" pos="38"/>
        <p:guide pos="317"/>
        <p:guide pos="5443"/>
        <p:guide pos="2821"/>
        <p:guide pos="2939"/>
        <p:guide pos="105"/>
        <p:guide pos="5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5D998-57E5-48B9-8D5D-41860F536BB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0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Materiale inspireret fra Slagelse kommune og CABI (fra rapporten  en kur mod sygefravær fra KL og forhandlingsfællesskabet)</a:t>
            </a:r>
          </a:p>
          <a:p>
            <a:r>
              <a:rPr lang="da-DK"/>
              <a:t>Sygefraævrer komplekst og der er mange årsager. Bla vurderes det, at 30 % af alt sygefravær handler om arbejdsmiljø.</a:t>
            </a:r>
          </a:p>
          <a:p>
            <a:endParaRPr lang="da-DK"/>
          </a:p>
          <a:p>
            <a:r>
              <a:rPr lang="da-DK"/>
              <a:t>Det er en måde, at strukturere sygefraværsindsatsen på. </a:t>
            </a:r>
          </a:p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97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2132856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6" b="35376"/>
          <a:stretch/>
        </p:blipFill>
        <p:spPr>
          <a:xfrm>
            <a:off x="0" y="60325"/>
            <a:ext cx="9144000" cy="2154369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8304" y="1908000"/>
            <a:ext cx="7589610" cy="1618714"/>
          </a:xfrm>
        </p:spPr>
        <p:txBody>
          <a:bodyPr anchor="b" anchorCtr="0"/>
          <a:lstStyle>
            <a:lvl1pPr>
              <a:lnSpc>
                <a:spcPct val="83000"/>
              </a:lnSpc>
              <a:defRPr sz="6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da-DK" noProof="0" dirty="0"/>
              <a:t>Klik, og tilføj titel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0184" y="3814166"/>
            <a:ext cx="74395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rgbClr val="7F7F7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9. juli 2019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584201"/>
            <a:ext cx="8137525" cy="5653112"/>
          </a:xfrm>
        </p:spPr>
        <p:txBody>
          <a:bodyPr/>
          <a:lstStyle/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9. juli 2019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8268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6" b="16190"/>
          <a:stretch/>
        </p:blipFill>
        <p:spPr>
          <a:xfrm>
            <a:off x="0" y="4064001"/>
            <a:ext cx="9144000" cy="279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975" y="584200"/>
            <a:ext cx="8202991" cy="2519931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Klik, og tilføj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237" y="3360904"/>
            <a:ext cx="8137525" cy="703096"/>
          </a:xfr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9. juli 2019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F30C1-C16D-433C-A96A-D83E69CDD0AF}" type="datetime2">
              <a:rPr lang="da-DK" noProof="0"/>
              <a:pPr/>
              <a:t>9. juli 2019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643C-3FBF-4A6C-AE6E-30C03FEB2E0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9416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8D41-AB85-4137-B54C-08EAF5DD5794}" type="datetime2">
              <a:rPr lang="da-DK"/>
              <a:pPr/>
              <a:t>9. juli 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77152-ABBE-41DA-A982-CA0A10BA369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60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9. juli 2019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2085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9. juli 2019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161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099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9. juli 2019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65662" y="4064000"/>
            <a:ext cx="3975100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920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juli 2019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029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juli 2019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665662" y="4064000"/>
            <a:ext cx="3975101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684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152400"/>
            <a:ext cx="9144000" cy="6084888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juli 2019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91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juli 2019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3238" y="1700214"/>
            <a:ext cx="3975100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65662" y="1700214"/>
            <a:ext cx="3975101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9. juli 2019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3238" y="1700214"/>
            <a:ext cx="3975100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65662" y="1700214"/>
            <a:ext cx="3975101" cy="453707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03719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326" y="584201"/>
            <a:ext cx="8176437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0213"/>
            <a:ext cx="8137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0"/>
            <a:ext cx="111956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5888027E-75D8-4E45-9E8E-1595773F0041}" type="datetime2">
              <a:rPr lang="da-DK" smtClean="0"/>
              <a:pPr/>
              <a:t>9. juli 2019</a:t>
            </a:fld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0"/>
            <a:ext cx="666074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1579" y="0"/>
            <a:ext cx="311766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0" r:id="rId10"/>
    <p:sldLayoutId id="2147483787" r:id="rId11"/>
    <p:sldLayoutId id="2147483664" r:id="rId12"/>
    <p:sldLayoutId id="2147483665" r:id="rId13"/>
  </p:sldLayoutIdLst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640800" indent="-284400" algn="l" rtl="0" eaLnBrk="1" fontAlgn="base" hangingPunct="1">
        <a:spcBef>
          <a:spcPct val="20000"/>
        </a:spcBef>
        <a:spcAft>
          <a:spcPct val="0"/>
        </a:spcAft>
        <a:buChar char="–"/>
        <a:defRPr sz="1800" i="1">
          <a:solidFill>
            <a:schemeClr val="tx1"/>
          </a:solidFill>
          <a:latin typeface="+mn-lt"/>
        </a:defRPr>
      </a:lvl2pPr>
      <a:lvl3pPr marL="87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126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5pPr>
      <a:lvl6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6pPr>
      <a:lvl7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7pPr>
      <a:lvl8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8pPr>
      <a:lvl9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Hold hus med sygefravær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C0DA0A4F-A789-4474-81B9-3F80532C4F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3748" y="1700213"/>
            <a:ext cx="5576505" cy="453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23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851FF-9B14-4ADF-B626-AECDBBE39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6. Arbejdsmiljø og trivsel: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4AD8C00-5AAB-4D03-8A57-53DC6EAC0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God trivsel og et sundt arbejdsmiljø er med til at forebygge sygefravær.</a:t>
            </a:r>
          </a:p>
          <a:p>
            <a:pPr lvl="0"/>
            <a:r>
              <a:rPr lang="da-DK" dirty="0"/>
              <a:t>Har I fokus på at reducere de belastninger, der måtte være i jeres arbejdsmiljø?</a:t>
            </a:r>
          </a:p>
          <a:p>
            <a:pPr lvl="0"/>
            <a:r>
              <a:rPr lang="da-DK" dirty="0"/>
              <a:t>Er I bevidste om, hvordan ledelse og ledelsesstil påvirker trivsel og fravær?</a:t>
            </a:r>
          </a:p>
          <a:p>
            <a:pPr lvl="0"/>
            <a:r>
              <a:rPr lang="da-DK" dirty="0"/>
              <a:t>Husker I at fejre og påskønne opnåede resultater og succeser?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077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71E516A7-7225-4F20-A79C-DD6BD28E9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10995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1027" name="Billede 1">
            <a:extLst>
              <a:ext uri="{FF2B5EF4-FFF2-40B4-BE49-F238E27FC236}">
                <a16:creationId xmlns:a16="http://schemas.microsoft.com/office/drawing/2014/main" id="{31E80BAC-1ECF-4830-A389-AE1DD805C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77543"/>
            <a:ext cx="5328592" cy="551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2CE8CCB-C812-43A8-BC2D-A03BDE9C2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Hold hus </a:t>
            </a:r>
            <a:r>
              <a:rPr lang="da-DK"/>
              <a:t>med sygefraværet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FCB944-804B-4285-96CF-C5EAAA52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700213"/>
            <a:ext cx="6733059" cy="3745011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125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3AE67-574D-49F6-B2E0-27B067937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Strategisk tilgang til sygefravær</a:t>
            </a:r>
            <a:br>
              <a:rPr lang="da-DK" b="1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CC529C-A434-4521-A994-22466E357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Mennesker bliver nogle gange syge, og så er det vigtigt, at deres arbejdsplads er klar til at hjælpe dem godt tilbage. </a:t>
            </a:r>
          </a:p>
          <a:p>
            <a:r>
              <a:rPr lang="da-DK" dirty="0"/>
              <a:t> Virksomheder med lavt sygefravær er kendetegnet ved at være meget bevidste om:</a:t>
            </a:r>
          </a:p>
          <a:p>
            <a:pPr lvl="1"/>
            <a:r>
              <a:rPr lang="da-DK" dirty="0"/>
              <a:t>hvad deres indsats består af</a:t>
            </a:r>
          </a:p>
          <a:p>
            <a:pPr lvl="1"/>
            <a:r>
              <a:rPr lang="da-DK" dirty="0"/>
              <a:t>hvad formålet med den er</a:t>
            </a:r>
          </a:p>
          <a:p>
            <a:pPr lvl="1"/>
            <a:r>
              <a:rPr lang="da-DK" dirty="0"/>
              <a:t>og hvilke ressourcer, der skal til.</a:t>
            </a:r>
          </a:p>
          <a:p>
            <a:r>
              <a:rPr lang="da-DK" dirty="0"/>
              <a:t>Derudover er de kendetegnet ved at være solidt funderet i seks delelementer, hvilket er de første skridt i retning af et strategisk arbejde med sygefraværet.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401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1F487-B61D-4E1F-90ED-33EE2F32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Strategisk tilgang til sygefravær 2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D0666AD-4094-4399-8683-7DDCB43E3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er en tendens til, at sygefravær kommer til at handle om den enkelte syge medarbejder. Men der er behov for, at man går strategisk til værks</a:t>
            </a:r>
          </a:p>
          <a:p>
            <a:r>
              <a:rPr lang="da-DK" dirty="0"/>
              <a:t>Det handler om at se på organisationen frem for individet, få analyseret hele organisationens sygefravær og tænke langsigtet.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31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D6B50-3067-4FDA-A381-B3F8C009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1. Ledelse: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741B83-5CEC-4FFB-8280-3C0449348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Fokus fra ledelsen og ledelsens kvalitet har afgørende betydning for sygefraværet og trivslen. Derfor er det en god idé at stille sig selv følgende spørgsmål:</a:t>
            </a:r>
          </a:p>
          <a:p>
            <a:pPr lvl="0"/>
            <a:r>
              <a:rPr lang="da-DK" dirty="0"/>
              <a:t>Har jeres topledelse en klar og tydelig holdning til fravær og fastholdelse?</a:t>
            </a:r>
          </a:p>
          <a:p>
            <a:pPr lvl="0"/>
            <a:r>
              <a:rPr lang="da-DK" dirty="0"/>
              <a:t>Har I en langsigtet strategi på området?</a:t>
            </a:r>
          </a:p>
          <a:p>
            <a:pPr lvl="0"/>
            <a:r>
              <a:rPr lang="da-DK" dirty="0"/>
              <a:t>Har I en fraværspolitik med klare retningslinjer?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330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014B2-4BA8-4BB2-9BB8-BA2CB9A6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2. Ejerskab og kultur: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427F00F-D2B0-43C8-8167-19EEBDFB6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Hvis indsatserne i jeres virksomhed skal være bæredygtige, er det nødvendigt med fælles ejerskab til dem og en arbejdspladskultur, som understøtter det, I sætter i gang.</a:t>
            </a:r>
          </a:p>
          <a:p>
            <a:pPr lvl="0"/>
            <a:r>
              <a:rPr lang="da-DK" dirty="0"/>
              <a:t>Har I en åben og ærlig dialog om fravær og fremmøde?</a:t>
            </a:r>
          </a:p>
          <a:p>
            <a:pPr lvl="0"/>
            <a:r>
              <a:rPr lang="da-DK" dirty="0"/>
              <a:t>Har I tillid til hinanden?</a:t>
            </a:r>
          </a:p>
          <a:p>
            <a:pPr lvl="0"/>
            <a:r>
              <a:rPr lang="da-DK" dirty="0"/>
              <a:t>Har alle medarbejdere kendskab til sygefraværsprocedurerne?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6723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38DBF-ECC4-46A3-B17E-FB3BB4DE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3. Fakta og data: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89D576-0F62-488D-AE54-52DF69B7D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En forudsætning for at kunne arbejde effektivt med sygefraværet er pålideligt datagrundlag, som kan bruges til opfølgning og effektmåling af de indsatser, I sætter i gang.</a:t>
            </a:r>
          </a:p>
          <a:p>
            <a:pPr lvl="0"/>
            <a:r>
              <a:rPr lang="da-DK" dirty="0"/>
              <a:t>Kender I størrelsen på jeres fravær og ved, hvad det består af?</a:t>
            </a:r>
          </a:p>
          <a:p>
            <a:pPr lvl="0"/>
            <a:r>
              <a:rPr lang="da-DK" dirty="0"/>
              <a:t>Følger I løbende op på, hvordan fraværet udvikler sig, og hvad omkostningerne er?</a:t>
            </a:r>
          </a:p>
          <a:p>
            <a:pPr lvl="0"/>
            <a:r>
              <a:rPr lang="da-DK" dirty="0"/>
              <a:t>Har I lagt realistiske mål for jeres fravær?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6741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3AAD0-C10C-43C5-BF5E-2EB215B0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4. Redskaber: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763C394-17F7-40C8-B178-8C5FE89CA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Den rigtige viden og de rigtige værktøjer danner grundlaget for en succesfuld indsats og et lavt sygefravær. </a:t>
            </a:r>
          </a:p>
          <a:p>
            <a:pPr lvl="0"/>
            <a:r>
              <a:rPr lang="da-DK" dirty="0"/>
              <a:t>Er jeres ledere klædt på til at håndtere sygefraværssamtaler?</a:t>
            </a:r>
          </a:p>
          <a:p>
            <a:pPr lvl="0"/>
            <a:r>
              <a:rPr lang="da-DK" dirty="0"/>
              <a:t>Kender jeres ledere mulighederne for at fastholde medarbejdere gennem delvis raskmelding?</a:t>
            </a:r>
          </a:p>
          <a:p>
            <a:pPr lvl="0"/>
            <a:r>
              <a:rPr lang="da-DK" dirty="0"/>
              <a:t>Er tillids- og arbejdsmiljørepræsentanter i stand til at agere bisiddere i sager om fravær?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954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FDEB9-2C69-4697-941D-CA555093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5. Rutiner og opfølgning: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183F83-A14F-47B9-A243-5B564300B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Den hurtige og målrettede indsats hviler ofte på et fundament af systematik og gode rutiner, som betyder, at der ikke er tvivl om, hvad der skal ske ved sygefravær.</a:t>
            </a:r>
          </a:p>
          <a:p>
            <a:pPr lvl="0"/>
            <a:r>
              <a:rPr lang="da-DK" dirty="0"/>
              <a:t>Følger jeres ledere systematisk op på kortidsfravær og langtidssygemeldte?</a:t>
            </a:r>
          </a:p>
          <a:p>
            <a:pPr lvl="0"/>
            <a:r>
              <a:rPr lang="da-DK" dirty="0"/>
              <a:t>Har I en systematik for, hvornår der skal holdes samtale med sygemeldte medarbejdere?</a:t>
            </a:r>
          </a:p>
          <a:p>
            <a:pPr lvl="0"/>
            <a:r>
              <a:rPr lang="da-DK" dirty="0"/>
              <a:t>Husker I at inddrage jobcentret ved langtidssygemeldinger?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7399261"/>
      </p:ext>
    </p:extLst>
  </p:cSld>
  <p:clrMapOvr>
    <a:masterClrMapping/>
  </p:clrMapOvr>
</p:sld>
</file>

<file path=ppt/theme/theme1.xml><?xml version="1.0" encoding="utf-8"?>
<a:theme xmlns:a="http://schemas.openxmlformats.org/drawingml/2006/main" name="Albertslund Kommune">
  <a:themeElements>
    <a:clrScheme name="5 Albertslund Børneområde">
      <a:dk1>
        <a:srgbClr val="7F7F7F"/>
      </a:dk1>
      <a:lt1>
        <a:srgbClr val="FFFFFF"/>
      </a:lt1>
      <a:dk2>
        <a:srgbClr val="000000"/>
      </a:dk2>
      <a:lt2>
        <a:srgbClr val="034EA2"/>
      </a:lt2>
      <a:accent1>
        <a:srgbClr val="00B9F2"/>
      </a:accent1>
      <a:accent2>
        <a:srgbClr val="66D5F7"/>
      </a:accent2>
      <a:accent3>
        <a:srgbClr val="005D79"/>
      </a:accent3>
      <a:accent4>
        <a:srgbClr val="008BB6"/>
      </a:accent4>
      <a:accent5>
        <a:srgbClr val="99E3FA"/>
      </a:accent5>
      <a:accent6>
        <a:srgbClr val="CCF1FD"/>
      </a:accent6>
      <a:hlink>
        <a:srgbClr val="66D5F7"/>
      </a:hlink>
      <a:folHlink>
        <a:srgbClr val="CCF1FD"/>
      </a:folHlink>
    </a:clrScheme>
    <a:fontScheme name="Albertslund">
      <a:majorFont>
        <a:latin typeface="Open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i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i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5 Albertslund Børneområde.potx" id="{B057EB33-DA99-44FB-89B5-E111EF00A806}" vid="{CBC4012B-522F-430D-B15F-7C5FF0137CE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 Albertslund Børneområde</Template>
  <TotalTime>89</TotalTime>
  <Words>588</Words>
  <Application>Microsoft Office PowerPoint</Application>
  <PresentationFormat>Skærmshow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 Unicode MS</vt:lpstr>
      <vt:lpstr>Open Sans</vt:lpstr>
      <vt:lpstr>Georgia</vt:lpstr>
      <vt:lpstr>Arial</vt:lpstr>
      <vt:lpstr>Albertslund Kommune</vt:lpstr>
      <vt:lpstr>Hold hus med sygefravær</vt:lpstr>
      <vt:lpstr>Hold hus med sygefraværet</vt:lpstr>
      <vt:lpstr>Strategisk tilgang til sygefravær </vt:lpstr>
      <vt:lpstr>Strategisk tilgang til sygefravær 2</vt:lpstr>
      <vt:lpstr>1. Ledelse:  </vt:lpstr>
      <vt:lpstr>2. Ejerskab og kultur:  </vt:lpstr>
      <vt:lpstr>3. Fakta og data:  </vt:lpstr>
      <vt:lpstr>4. Redskaber:  </vt:lpstr>
      <vt:lpstr>5. Rutiner og opfølgning: </vt:lpstr>
      <vt:lpstr>6. Arbejdsmiljø og trivsel:  </vt:lpstr>
    </vt:vector>
  </TitlesOfParts>
  <Company>Albertslund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Ingelise Hermund</dc:creator>
  <cp:lastModifiedBy>Ingelise Hermund</cp:lastModifiedBy>
  <cp:revision>12</cp:revision>
  <dcterms:created xsi:type="dcterms:W3CDTF">2017-10-31T11:39:41Z</dcterms:created>
  <dcterms:modified xsi:type="dcterms:W3CDTF">2019-07-09T13:52:51Z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