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83"/>
  </p:notesMasterIdLst>
  <p:sldIdLst>
    <p:sldId id="256" r:id="rId2"/>
    <p:sldId id="334" r:id="rId3"/>
    <p:sldId id="258" r:id="rId4"/>
    <p:sldId id="260" r:id="rId5"/>
    <p:sldId id="277" r:id="rId6"/>
    <p:sldId id="267" r:id="rId7"/>
    <p:sldId id="329" r:id="rId8"/>
    <p:sldId id="330" r:id="rId9"/>
    <p:sldId id="264" r:id="rId10"/>
    <p:sldId id="268" r:id="rId11"/>
    <p:sldId id="265" r:id="rId12"/>
    <p:sldId id="266" r:id="rId13"/>
    <p:sldId id="307" r:id="rId14"/>
    <p:sldId id="257" r:id="rId15"/>
    <p:sldId id="270" r:id="rId16"/>
    <p:sldId id="301" r:id="rId17"/>
    <p:sldId id="299" r:id="rId18"/>
    <p:sldId id="303" r:id="rId19"/>
    <p:sldId id="302" r:id="rId20"/>
    <p:sldId id="323" r:id="rId21"/>
    <p:sldId id="324" r:id="rId22"/>
    <p:sldId id="305" r:id="rId23"/>
    <p:sldId id="304" r:id="rId24"/>
    <p:sldId id="306" r:id="rId25"/>
    <p:sldId id="311" r:id="rId26"/>
    <p:sldId id="281" r:id="rId27"/>
    <p:sldId id="261" r:id="rId28"/>
    <p:sldId id="300" r:id="rId29"/>
    <p:sldId id="271" r:id="rId30"/>
    <p:sldId id="325" r:id="rId31"/>
    <p:sldId id="326" r:id="rId32"/>
    <p:sldId id="282" r:id="rId33"/>
    <p:sldId id="283" r:id="rId34"/>
    <p:sldId id="290" r:id="rId35"/>
    <p:sldId id="327" r:id="rId36"/>
    <p:sldId id="293" r:id="rId37"/>
    <p:sldId id="328" r:id="rId38"/>
    <p:sldId id="296" r:id="rId39"/>
    <p:sldId id="321" r:id="rId40"/>
    <p:sldId id="286" r:id="rId41"/>
    <p:sldId id="295" r:id="rId42"/>
    <p:sldId id="288" r:id="rId43"/>
    <p:sldId id="287" r:id="rId44"/>
    <p:sldId id="308" r:id="rId45"/>
    <p:sldId id="289" r:id="rId46"/>
    <p:sldId id="262" r:id="rId47"/>
    <p:sldId id="284" r:id="rId48"/>
    <p:sldId id="269" r:id="rId49"/>
    <p:sldId id="275" r:id="rId50"/>
    <p:sldId id="276" r:id="rId51"/>
    <p:sldId id="285" r:id="rId52"/>
    <p:sldId id="274" r:id="rId53"/>
    <p:sldId id="291" r:id="rId54"/>
    <p:sldId id="320" r:id="rId55"/>
    <p:sldId id="292" r:id="rId56"/>
    <p:sldId id="310" r:id="rId57"/>
    <p:sldId id="336" r:id="rId58"/>
    <p:sldId id="337" r:id="rId59"/>
    <p:sldId id="338" r:id="rId60"/>
    <p:sldId id="339" r:id="rId61"/>
    <p:sldId id="340" r:id="rId62"/>
    <p:sldId id="343" r:id="rId63"/>
    <p:sldId id="341" r:id="rId64"/>
    <p:sldId id="344" r:id="rId65"/>
    <p:sldId id="278" r:id="rId66"/>
    <p:sldId id="273" r:id="rId67"/>
    <p:sldId id="335" r:id="rId68"/>
    <p:sldId id="294" r:id="rId69"/>
    <p:sldId id="315" r:id="rId70"/>
    <p:sldId id="331" r:id="rId71"/>
    <p:sldId id="312" r:id="rId72"/>
    <p:sldId id="316" r:id="rId73"/>
    <p:sldId id="319" r:id="rId74"/>
    <p:sldId id="322" r:id="rId75"/>
    <p:sldId id="313" r:id="rId76"/>
    <p:sldId id="317" r:id="rId77"/>
    <p:sldId id="314" r:id="rId78"/>
    <p:sldId id="318" r:id="rId79"/>
    <p:sldId id="342" r:id="rId80"/>
    <p:sldId id="332" r:id="rId81"/>
    <p:sldId id="333" r:id="rId82"/>
  </p:sldIdLst>
  <p:sldSz cx="9144000" cy="6858000" type="screen4x3"/>
  <p:notesSz cx="6797675" cy="9926638"/>
  <p:embeddedFontLst>
    <p:embeddedFont>
      <p:font typeface="Arial Unicode MS" panose="020B0604020202020204" pitchFamily="34" charset="-128"/>
      <p:regular r:id="rId84"/>
    </p:embeddedFont>
    <p:embeddedFont>
      <p:font typeface="Calibri" panose="020F0502020204030204" pitchFamily="34" charset="0"/>
      <p:regular r:id="rId85"/>
      <p:bold r:id="rId86"/>
      <p:italic r:id="rId87"/>
      <p:boldItalic r:id="rId88"/>
    </p:embeddedFont>
    <p:embeddedFont>
      <p:font typeface="Georgia" panose="02040502050405020303" pitchFamily="18" charset="0"/>
      <p:regular r:id="rId89"/>
      <p:bold r:id="rId90"/>
      <p:italic r:id="rId91"/>
      <p:boldItalic r:id="rId92"/>
    </p:embeddedFont>
    <p:embeddedFont>
      <p:font typeface="Open Sans" panose="020B0606030504020204" pitchFamily="34" charset="0"/>
      <p:regular r:id="rId93"/>
      <p:bold r:id="rId94"/>
      <p:italic r:id="rId95"/>
      <p:boldItalic r:id="rId96"/>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sektion" id="{AC2F2253-B1BF-4C15-B70B-A87350D324B0}">
          <p14:sldIdLst>
            <p14:sldId id="256"/>
            <p14:sldId id="334"/>
            <p14:sldId id="258"/>
            <p14:sldId id="260"/>
            <p14:sldId id="277"/>
            <p14:sldId id="267"/>
            <p14:sldId id="329"/>
            <p14:sldId id="330"/>
            <p14:sldId id="264"/>
            <p14:sldId id="268"/>
            <p14:sldId id="265"/>
            <p14:sldId id="266"/>
            <p14:sldId id="307"/>
            <p14:sldId id="257"/>
            <p14:sldId id="270"/>
            <p14:sldId id="301"/>
            <p14:sldId id="299"/>
            <p14:sldId id="303"/>
            <p14:sldId id="302"/>
            <p14:sldId id="323"/>
            <p14:sldId id="324"/>
            <p14:sldId id="305"/>
            <p14:sldId id="304"/>
            <p14:sldId id="306"/>
            <p14:sldId id="311"/>
            <p14:sldId id="281"/>
            <p14:sldId id="261"/>
            <p14:sldId id="300"/>
            <p14:sldId id="271"/>
            <p14:sldId id="325"/>
            <p14:sldId id="326"/>
            <p14:sldId id="282"/>
            <p14:sldId id="283"/>
            <p14:sldId id="290"/>
            <p14:sldId id="327"/>
            <p14:sldId id="293"/>
            <p14:sldId id="328"/>
            <p14:sldId id="296"/>
            <p14:sldId id="321"/>
            <p14:sldId id="286"/>
            <p14:sldId id="295"/>
            <p14:sldId id="288"/>
            <p14:sldId id="287"/>
            <p14:sldId id="308"/>
            <p14:sldId id="289"/>
            <p14:sldId id="262"/>
            <p14:sldId id="284"/>
            <p14:sldId id="269"/>
            <p14:sldId id="275"/>
            <p14:sldId id="276"/>
            <p14:sldId id="285"/>
            <p14:sldId id="274"/>
            <p14:sldId id="291"/>
            <p14:sldId id="320"/>
            <p14:sldId id="292"/>
            <p14:sldId id="310"/>
            <p14:sldId id="336"/>
            <p14:sldId id="337"/>
            <p14:sldId id="338"/>
            <p14:sldId id="339"/>
            <p14:sldId id="340"/>
            <p14:sldId id="343"/>
            <p14:sldId id="341"/>
            <p14:sldId id="344"/>
            <p14:sldId id="278"/>
            <p14:sldId id="273"/>
            <p14:sldId id="335"/>
            <p14:sldId id="294"/>
            <p14:sldId id="315"/>
            <p14:sldId id="331"/>
            <p14:sldId id="312"/>
            <p14:sldId id="316"/>
            <p14:sldId id="319"/>
            <p14:sldId id="322"/>
            <p14:sldId id="313"/>
            <p14:sldId id="317"/>
            <p14:sldId id="314"/>
            <p14:sldId id="318"/>
            <p14:sldId id="342"/>
            <p14:sldId id="332"/>
            <p14:sldId id="333"/>
          </p14:sldIdLst>
        </p14:section>
      </p14:sectionLst>
    </p:ex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e Poulsen" initials="BP" lastIdx="1" clrIdx="0">
    <p:extLst>
      <p:ext uri="{19B8F6BF-5375-455C-9EA6-DF929625EA0E}">
        <p15:presenceInfo xmlns:p15="http://schemas.microsoft.com/office/powerpoint/2012/main" userId="S::bpf@albertslund.dk::d3e0859cb8b5b55d" providerId="AD"/>
      </p:ext>
    </p:extLst>
  </p:cmAuthor>
  <p:cmAuthor id="2" name="Bente Poulsen" initials="BP [2]" lastIdx="1" clrIdx="1">
    <p:extLst>
      <p:ext uri="{19B8F6BF-5375-455C-9EA6-DF929625EA0E}">
        <p15:presenceInfo xmlns:p15="http://schemas.microsoft.com/office/powerpoint/2012/main" userId="S-1-5-21-1556238083-1643448439-2118856591-33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D5F7"/>
    <a:srgbClr val="00B9F2"/>
    <a:srgbClr val="005D79"/>
    <a:srgbClr val="FFFFFF"/>
    <a:srgbClr val="FFDD00"/>
    <a:srgbClr val="065D79"/>
    <a:srgbClr val="F7931C"/>
    <a:srgbClr val="EC008C"/>
    <a:srgbClr val="7F7F7F"/>
    <a:srgbClr val="BF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4" autoAdjust="0"/>
    <p:restoredTop sz="94660"/>
  </p:normalViewPr>
  <p:slideViewPr>
    <p:cSldViewPr showGuides="1">
      <p:cViewPr varScale="1">
        <p:scale>
          <a:sx n="114" d="100"/>
          <a:sy n="114" d="100"/>
        </p:scale>
        <p:origin x="1482" y="114"/>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0"/>
    </p:cViewPr>
  </p:notesTextViewPr>
  <p:sorterViewPr>
    <p:cViewPr>
      <p:scale>
        <a:sx n="100" d="100"/>
        <a:sy n="100" d="100"/>
      </p:scale>
      <p:origin x="0" y="-153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B0995-BACF-43D5-99DF-3137A0D0B0DC}"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da-DK"/>
        </a:p>
      </dgm:t>
    </dgm:pt>
    <dgm:pt modelId="{F7C862EB-459B-4AD7-8364-5771EA3B94FD}">
      <dgm:prSet phldrT="[Tekst]" custT="1"/>
      <dgm:spPr/>
      <dgm:t>
        <a:bodyPr/>
        <a:lstStyle/>
        <a:p>
          <a:r>
            <a:rPr lang="da-DK" sz="2000">
              <a:solidFill>
                <a:schemeClr val="tx2"/>
              </a:solidFill>
            </a:rPr>
            <a:t>Det almene område:          </a:t>
          </a:r>
          <a:r>
            <a:rPr lang="da-DK" sz="1400">
              <a:solidFill>
                <a:schemeClr val="tx1"/>
              </a:solidFill>
            </a:rPr>
            <a:t>Børn i trivsel</a:t>
          </a:r>
          <a:endParaRPr lang="da-DK" sz="1900">
            <a:solidFill>
              <a:schemeClr val="tx1"/>
            </a:solidFill>
          </a:endParaRPr>
        </a:p>
      </dgm:t>
    </dgm:pt>
    <dgm:pt modelId="{6EA3D06F-C853-4AFF-A9E6-1B63D3ED92D1}" type="parTrans" cxnId="{1917C70C-6379-442A-8E46-5233409EC6F5}">
      <dgm:prSet/>
      <dgm:spPr/>
      <dgm:t>
        <a:bodyPr/>
        <a:lstStyle/>
        <a:p>
          <a:endParaRPr lang="da-DK"/>
        </a:p>
      </dgm:t>
    </dgm:pt>
    <dgm:pt modelId="{54CB8D01-4BA1-403D-9122-55AC13862654}" type="sibTrans" cxnId="{1917C70C-6379-442A-8E46-5233409EC6F5}">
      <dgm:prSet/>
      <dgm:spPr/>
      <dgm:t>
        <a:bodyPr/>
        <a:lstStyle/>
        <a:p>
          <a:endParaRPr lang="da-DK"/>
        </a:p>
      </dgm:t>
    </dgm:pt>
    <dgm:pt modelId="{4F32F517-5C74-4148-8250-0FA66E7AC1D9}">
      <dgm:prSet phldrT="[Tekst]" custT="1"/>
      <dgm:spPr/>
      <dgm:t>
        <a:bodyPr/>
        <a:lstStyle/>
        <a:p>
          <a:r>
            <a:rPr lang="da-DK" sz="2000">
              <a:solidFill>
                <a:schemeClr val="tx2"/>
              </a:solidFill>
            </a:rPr>
            <a:t>Det forebyggende område: </a:t>
          </a:r>
          <a:r>
            <a:rPr lang="da-DK" sz="2000"/>
            <a:t>     </a:t>
          </a:r>
          <a:r>
            <a:rPr lang="da-DK" sz="1400" b="0">
              <a:solidFill>
                <a:schemeClr val="tx1"/>
              </a:solidFill>
            </a:rPr>
            <a:t>Børn i risiko</a:t>
          </a:r>
          <a:endParaRPr lang="da-DK" sz="2000" b="0">
            <a:solidFill>
              <a:schemeClr val="tx1"/>
            </a:solidFill>
          </a:endParaRPr>
        </a:p>
      </dgm:t>
    </dgm:pt>
    <dgm:pt modelId="{4EBCA3A7-F472-409E-B2DF-B3B45270019B}" type="parTrans" cxnId="{E67FFC3C-ADBF-4ABC-BCAF-711ADFAC4294}">
      <dgm:prSet/>
      <dgm:spPr/>
      <dgm:t>
        <a:bodyPr/>
        <a:lstStyle/>
        <a:p>
          <a:endParaRPr lang="da-DK"/>
        </a:p>
      </dgm:t>
    </dgm:pt>
    <dgm:pt modelId="{C5A87692-E7DF-42BF-B6D7-B0D41E1BA099}" type="sibTrans" cxnId="{E67FFC3C-ADBF-4ABC-BCAF-711ADFAC4294}">
      <dgm:prSet/>
      <dgm:spPr/>
      <dgm:t>
        <a:bodyPr/>
        <a:lstStyle/>
        <a:p>
          <a:endParaRPr lang="da-DK"/>
        </a:p>
      </dgm:t>
    </dgm:pt>
    <dgm:pt modelId="{E542333A-EB2D-4D57-AF8F-1A358A3E0297}">
      <dgm:prSet phldrT="[Tekst]" custT="1"/>
      <dgm:spPr/>
      <dgm:t>
        <a:bodyPr/>
        <a:lstStyle/>
        <a:p>
          <a:r>
            <a:rPr lang="da-DK" sz="2000">
              <a:solidFill>
                <a:schemeClr val="tx2"/>
              </a:solidFill>
            </a:rPr>
            <a:t>Det forebyggende område:</a:t>
          </a:r>
          <a:r>
            <a:rPr lang="da-DK" sz="2000"/>
            <a:t> </a:t>
          </a:r>
        </a:p>
        <a:p>
          <a:r>
            <a:rPr lang="da-DK" sz="1400"/>
            <a:t>Truede børn</a:t>
          </a:r>
        </a:p>
      </dgm:t>
    </dgm:pt>
    <dgm:pt modelId="{91019301-8121-4D16-A613-63B56942107A}" type="parTrans" cxnId="{C87387D8-5205-4C4E-9358-F0488CFBEB45}">
      <dgm:prSet/>
      <dgm:spPr/>
      <dgm:t>
        <a:bodyPr/>
        <a:lstStyle/>
        <a:p>
          <a:endParaRPr lang="da-DK"/>
        </a:p>
      </dgm:t>
    </dgm:pt>
    <dgm:pt modelId="{A0F22BE1-C80E-4077-9508-F11C61D942C4}" type="sibTrans" cxnId="{C87387D8-5205-4C4E-9358-F0488CFBEB45}">
      <dgm:prSet/>
      <dgm:spPr/>
      <dgm:t>
        <a:bodyPr/>
        <a:lstStyle/>
        <a:p>
          <a:endParaRPr lang="da-DK"/>
        </a:p>
      </dgm:t>
    </dgm:pt>
    <dgm:pt modelId="{6FC46A56-FCFE-4D7B-AD7A-DE6B45181C07}">
      <dgm:prSet phldrT="[Tekst]" custT="1"/>
      <dgm:spPr/>
      <dgm:t>
        <a:bodyPr/>
        <a:lstStyle/>
        <a:p>
          <a:r>
            <a:rPr lang="da-DK" sz="2000">
              <a:solidFill>
                <a:schemeClr val="tx2"/>
              </a:solidFill>
            </a:rPr>
            <a:t>Det indgribende område:</a:t>
          </a:r>
        </a:p>
        <a:p>
          <a:r>
            <a:rPr lang="da-DK" sz="1400">
              <a:solidFill>
                <a:schemeClr val="tx1"/>
              </a:solidFill>
            </a:rPr>
            <a:t>Børn med/i svære problemer</a:t>
          </a:r>
        </a:p>
      </dgm:t>
    </dgm:pt>
    <dgm:pt modelId="{F5438B3A-968F-4915-9614-569E78D8751F}" type="parTrans" cxnId="{0E2223CF-0FE5-4070-8F80-E357A9B11A55}">
      <dgm:prSet/>
      <dgm:spPr/>
      <dgm:t>
        <a:bodyPr/>
        <a:lstStyle/>
        <a:p>
          <a:endParaRPr lang="da-DK"/>
        </a:p>
      </dgm:t>
    </dgm:pt>
    <dgm:pt modelId="{52C180CA-6AC0-4F19-9337-A855B7856DFD}" type="sibTrans" cxnId="{0E2223CF-0FE5-4070-8F80-E357A9B11A55}">
      <dgm:prSet/>
      <dgm:spPr/>
      <dgm:t>
        <a:bodyPr/>
        <a:lstStyle/>
        <a:p>
          <a:endParaRPr lang="da-DK"/>
        </a:p>
      </dgm:t>
    </dgm:pt>
    <dgm:pt modelId="{86F3DE09-2387-4B5F-9A7D-CA404048CC23}" type="pres">
      <dgm:prSet presAssocID="{CCCB0995-BACF-43D5-99DF-3137A0D0B0DC}" presName="rootnode" presStyleCnt="0">
        <dgm:presLayoutVars>
          <dgm:chMax/>
          <dgm:chPref/>
          <dgm:dir/>
          <dgm:animLvl val="lvl"/>
        </dgm:presLayoutVars>
      </dgm:prSet>
      <dgm:spPr/>
    </dgm:pt>
    <dgm:pt modelId="{E950DE2A-945A-4007-9ECB-35932CDD754A}" type="pres">
      <dgm:prSet presAssocID="{F7C862EB-459B-4AD7-8364-5771EA3B94FD}" presName="composite" presStyleCnt="0"/>
      <dgm:spPr/>
    </dgm:pt>
    <dgm:pt modelId="{F4D8965A-2CD7-4DEE-B5CC-EB10AD8AE991}" type="pres">
      <dgm:prSet presAssocID="{F7C862EB-459B-4AD7-8364-5771EA3B94FD}" presName="LShape" presStyleLbl="alignNode1" presStyleIdx="0" presStyleCnt="7"/>
      <dgm:spPr/>
    </dgm:pt>
    <dgm:pt modelId="{095BEC17-A482-463C-925D-BB49CB6AF2CC}" type="pres">
      <dgm:prSet presAssocID="{F7C862EB-459B-4AD7-8364-5771EA3B94FD}" presName="ParentText" presStyleLbl="revTx" presStyleIdx="0" presStyleCnt="4">
        <dgm:presLayoutVars>
          <dgm:chMax val="0"/>
          <dgm:chPref val="0"/>
          <dgm:bulletEnabled val="1"/>
        </dgm:presLayoutVars>
      </dgm:prSet>
      <dgm:spPr/>
    </dgm:pt>
    <dgm:pt modelId="{B875AA25-01D7-4A67-9E98-8689A09282D2}" type="pres">
      <dgm:prSet presAssocID="{F7C862EB-459B-4AD7-8364-5771EA3B94FD}" presName="Triangle" presStyleLbl="alignNode1" presStyleIdx="1" presStyleCnt="7"/>
      <dgm:spPr/>
    </dgm:pt>
    <dgm:pt modelId="{1CDADB62-6948-42DB-9EC4-CCD224590A10}" type="pres">
      <dgm:prSet presAssocID="{54CB8D01-4BA1-403D-9122-55AC13862654}" presName="sibTrans" presStyleCnt="0"/>
      <dgm:spPr/>
    </dgm:pt>
    <dgm:pt modelId="{95579ABF-71E2-4407-B462-6DBD3EE2C5FB}" type="pres">
      <dgm:prSet presAssocID="{54CB8D01-4BA1-403D-9122-55AC13862654}" presName="space" presStyleCnt="0"/>
      <dgm:spPr/>
    </dgm:pt>
    <dgm:pt modelId="{E82C171B-77D3-4EFE-B92A-70947C012EA5}" type="pres">
      <dgm:prSet presAssocID="{4F32F517-5C74-4148-8250-0FA66E7AC1D9}" presName="composite" presStyleCnt="0"/>
      <dgm:spPr/>
    </dgm:pt>
    <dgm:pt modelId="{A7E31176-C9B1-4B56-A87F-0AAAF330FBBD}" type="pres">
      <dgm:prSet presAssocID="{4F32F517-5C74-4148-8250-0FA66E7AC1D9}" presName="LShape" presStyleLbl="alignNode1" presStyleIdx="2" presStyleCnt="7"/>
      <dgm:spPr/>
    </dgm:pt>
    <dgm:pt modelId="{67522380-C47E-464F-89B3-CC13E78B0BB3}" type="pres">
      <dgm:prSet presAssocID="{4F32F517-5C74-4148-8250-0FA66E7AC1D9}" presName="ParentText" presStyleLbl="revTx" presStyleIdx="1" presStyleCnt="4">
        <dgm:presLayoutVars>
          <dgm:chMax val="0"/>
          <dgm:chPref val="0"/>
          <dgm:bulletEnabled val="1"/>
        </dgm:presLayoutVars>
      </dgm:prSet>
      <dgm:spPr/>
    </dgm:pt>
    <dgm:pt modelId="{F81CC2A5-6BFF-4399-B03B-EB55F04954BB}" type="pres">
      <dgm:prSet presAssocID="{4F32F517-5C74-4148-8250-0FA66E7AC1D9}" presName="Triangle" presStyleLbl="alignNode1" presStyleIdx="3" presStyleCnt="7"/>
      <dgm:spPr/>
    </dgm:pt>
    <dgm:pt modelId="{0C50E7CA-EB72-4262-A1BE-0E877B0F1BBC}" type="pres">
      <dgm:prSet presAssocID="{C5A87692-E7DF-42BF-B6D7-B0D41E1BA099}" presName="sibTrans" presStyleCnt="0"/>
      <dgm:spPr/>
    </dgm:pt>
    <dgm:pt modelId="{5730A8B2-E9D5-4F59-A4E7-8A6937AEF934}" type="pres">
      <dgm:prSet presAssocID="{C5A87692-E7DF-42BF-B6D7-B0D41E1BA099}" presName="space" presStyleCnt="0"/>
      <dgm:spPr/>
    </dgm:pt>
    <dgm:pt modelId="{E26D81FE-71DE-4769-B88C-C690DADCEEBB}" type="pres">
      <dgm:prSet presAssocID="{E542333A-EB2D-4D57-AF8F-1A358A3E0297}" presName="composite" presStyleCnt="0"/>
      <dgm:spPr/>
    </dgm:pt>
    <dgm:pt modelId="{0347C7FF-9384-4936-AC52-49CB95893994}" type="pres">
      <dgm:prSet presAssocID="{E542333A-EB2D-4D57-AF8F-1A358A3E0297}" presName="LShape" presStyleLbl="alignNode1" presStyleIdx="4" presStyleCnt="7"/>
      <dgm:spPr/>
    </dgm:pt>
    <dgm:pt modelId="{FAC9DD56-45A3-4BC5-8AC9-92B66F08DB9E}" type="pres">
      <dgm:prSet presAssocID="{E542333A-EB2D-4D57-AF8F-1A358A3E0297}" presName="ParentText" presStyleLbl="revTx" presStyleIdx="2" presStyleCnt="4">
        <dgm:presLayoutVars>
          <dgm:chMax val="0"/>
          <dgm:chPref val="0"/>
          <dgm:bulletEnabled val="1"/>
        </dgm:presLayoutVars>
      </dgm:prSet>
      <dgm:spPr/>
    </dgm:pt>
    <dgm:pt modelId="{54F1BEF8-B3DA-48ED-AF4F-FB9051385D14}" type="pres">
      <dgm:prSet presAssocID="{E542333A-EB2D-4D57-AF8F-1A358A3E0297}" presName="Triangle" presStyleLbl="alignNode1" presStyleIdx="5" presStyleCnt="7"/>
      <dgm:spPr/>
    </dgm:pt>
    <dgm:pt modelId="{8A500ABC-8270-4E5A-B868-7CF270F94A47}" type="pres">
      <dgm:prSet presAssocID="{A0F22BE1-C80E-4077-9508-F11C61D942C4}" presName="sibTrans" presStyleCnt="0"/>
      <dgm:spPr/>
    </dgm:pt>
    <dgm:pt modelId="{CC990312-59F4-47CF-9329-BDB7599CDBF9}" type="pres">
      <dgm:prSet presAssocID="{A0F22BE1-C80E-4077-9508-F11C61D942C4}" presName="space" presStyleCnt="0"/>
      <dgm:spPr/>
    </dgm:pt>
    <dgm:pt modelId="{19D15C40-375B-4F37-8D72-788AA618A9FB}" type="pres">
      <dgm:prSet presAssocID="{6FC46A56-FCFE-4D7B-AD7A-DE6B45181C07}" presName="composite" presStyleCnt="0"/>
      <dgm:spPr/>
    </dgm:pt>
    <dgm:pt modelId="{F4B2E7DA-5DB2-43F7-9CFA-54D9E3F89685}" type="pres">
      <dgm:prSet presAssocID="{6FC46A56-FCFE-4D7B-AD7A-DE6B45181C07}" presName="LShape" presStyleLbl="alignNode1" presStyleIdx="6" presStyleCnt="7"/>
      <dgm:spPr/>
    </dgm:pt>
    <dgm:pt modelId="{A28B67FA-7D6D-4D38-9792-571137BDC380}" type="pres">
      <dgm:prSet presAssocID="{6FC46A56-FCFE-4D7B-AD7A-DE6B45181C07}" presName="ParentText" presStyleLbl="revTx" presStyleIdx="3" presStyleCnt="4">
        <dgm:presLayoutVars>
          <dgm:chMax val="0"/>
          <dgm:chPref val="0"/>
          <dgm:bulletEnabled val="1"/>
        </dgm:presLayoutVars>
      </dgm:prSet>
      <dgm:spPr/>
    </dgm:pt>
  </dgm:ptLst>
  <dgm:cxnLst>
    <dgm:cxn modelId="{1917C70C-6379-442A-8E46-5233409EC6F5}" srcId="{CCCB0995-BACF-43D5-99DF-3137A0D0B0DC}" destId="{F7C862EB-459B-4AD7-8364-5771EA3B94FD}" srcOrd="0" destOrd="0" parTransId="{6EA3D06F-C853-4AFF-A9E6-1B63D3ED92D1}" sibTransId="{54CB8D01-4BA1-403D-9122-55AC13862654}"/>
    <dgm:cxn modelId="{E67FFC3C-ADBF-4ABC-BCAF-711ADFAC4294}" srcId="{CCCB0995-BACF-43D5-99DF-3137A0D0B0DC}" destId="{4F32F517-5C74-4148-8250-0FA66E7AC1D9}" srcOrd="1" destOrd="0" parTransId="{4EBCA3A7-F472-409E-B2DF-B3B45270019B}" sibTransId="{C5A87692-E7DF-42BF-B6D7-B0D41E1BA099}"/>
    <dgm:cxn modelId="{4573B065-4361-4AF9-B245-2D3774E793B1}" type="presOf" srcId="{6FC46A56-FCFE-4D7B-AD7A-DE6B45181C07}" destId="{A28B67FA-7D6D-4D38-9792-571137BDC380}" srcOrd="0" destOrd="0" presId="urn:microsoft.com/office/officeart/2009/3/layout/StepUpProcess"/>
    <dgm:cxn modelId="{09D8716A-AD85-4CC0-BAC4-6E6D1EAE56B6}" type="presOf" srcId="{4F32F517-5C74-4148-8250-0FA66E7AC1D9}" destId="{67522380-C47E-464F-89B3-CC13E78B0BB3}" srcOrd="0" destOrd="0" presId="urn:microsoft.com/office/officeart/2009/3/layout/StepUpProcess"/>
    <dgm:cxn modelId="{6A78D0AF-0836-41B6-8825-B9A0B75A2017}" type="presOf" srcId="{F7C862EB-459B-4AD7-8364-5771EA3B94FD}" destId="{095BEC17-A482-463C-925D-BB49CB6AF2CC}" srcOrd="0" destOrd="0" presId="urn:microsoft.com/office/officeart/2009/3/layout/StepUpProcess"/>
    <dgm:cxn modelId="{2ABE87B3-D782-484C-8C97-570F4CDCA933}" type="presOf" srcId="{CCCB0995-BACF-43D5-99DF-3137A0D0B0DC}" destId="{86F3DE09-2387-4B5F-9A7D-CA404048CC23}" srcOrd="0" destOrd="0" presId="urn:microsoft.com/office/officeart/2009/3/layout/StepUpProcess"/>
    <dgm:cxn modelId="{0E2223CF-0FE5-4070-8F80-E357A9B11A55}" srcId="{CCCB0995-BACF-43D5-99DF-3137A0D0B0DC}" destId="{6FC46A56-FCFE-4D7B-AD7A-DE6B45181C07}" srcOrd="3" destOrd="0" parTransId="{F5438B3A-968F-4915-9614-569E78D8751F}" sibTransId="{52C180CA-6AC0-4F19-9337-A855B7856DFD}"/>
    <dgm:cxn modelId="{C87387D8-5205-4C4E-9358-F0488CFBEB45}" srcId="{CCCB0995-BACF-43D5-99DF-3137A0D0B0DC}" destId="{E542333A-EB2D-4D57-AF8F-1A358A3E0297}" srcOrd="2" destOrd="0" parTransId="{91019301-8121-4D16-A613-63B56942107A}" sibTransId="{A0F22BE1-C80E-4077-9508-F11C61D942C4}"/>
    <dgm:cxn modelId="{977D07E3-BC8E-48EA-A33D-230437DE708C}" type="presOf" srcId="{E542333A-EB2D-4D57-AF8F-1A358A3E0297}" destId="{FAC9DD56-45A3-4BC5-8AC9-92B66F08DB9E}" srcOrd="0" destOrd="0" presId="urn:microsoft.com/office/officeart/2009/3/layout/StepUpProcess"/>
    <dgm:cxn modelId="{22C56544-9441-473F-8ED6-8849E96C0F5A}" type="presParOf" srcId="{86F3DE09-2387-4B5F-9A7D-CA404048CC23}" destId="{E950DE2A-945A-4007-9ECB-35932CDD754A}" srcOrd="0" destOrd="0" presId="urn:microsoft.com/office/officeart/2009/3/layout/StepUpProcess"/>
    <dgm:cxn modelId="{85ED8A1B-0AD0-40ED-B638-28B44A8BE66D}" type="presParOf" srcId="{E950DE2A-945A-4007-9ECB-35932CDD754A}" destId="{F4D8965A-2CD7-4DEE-B5CC-EB10AD8AE991}" srcOrd="0" destOrd="0" presId="urn:microsoft.com/office/officeart/2009/3/layout/StepUpProcess"/>
    <dgm:cxn modelId="{45183002-9792-4EEA-A794-DE55176AD877}" type="presParOf" srcId="{E950DE2A-945A-4007-9ECB-35932CDD754A}" destId="{095BEC17-A482-463C-925D-BB49CB6AF2CC}" srcOrd="1" destOrd="0" presId="urn:microsoft.com/office/officeart/2009/3/layout/StepUpProcess"/>
    <dgm:cxn modelId="{0414D282-2DCE-4F63-BDD6-60B63A5176EE}" type="presParOf" srcId="{E950DE2A-945A-4007-9ECB-35932CDD754A}" destId="{B875AA25-01D7-4A67-9E98-8689A09282D2}" srcOrd="2" destOrd="0" presId="urn:microsoft.com/office/officeart/2009/3/layout/StepUpProcess"/>
    <dgm:cxn modelId="{F377E012-FA23-4341-83FC-D46FA8C06359}" type="presParOf" srcId="{86F3DE09-2387-4B5F-9A7D-CA404048CC23}" destId="{1CDADB62-6948-42DB-9EC4-CCD224590A10}" srcOrd="1" destOrd="0" presId="urn:microsoft.com/office/officeart/2009/3/layout/StepUpProcess"/>
    <dgm:cxn modelId="{0B6500BF-03BC-4B4F-AEAD-B1E2C4AB35F1}" type="presParOf" srcId="{1CDADB62-6948-42DB-9EC4-CCD224590A10}" destId="{95579ABF-71E2-4407-B462-6DBD3EE2C5FB}" srcOrd="0" destOrd="0" presId="urn:microsoft.com/office/officeart/2009/3/layout/StepUpProcess"/>
    <dgm:cxn modelId="{EC450BCC-C895-43BD-A422-1DD9A3BCA0C8}" type="presParOf" srcId="{86F3DE09-2387-4B5F-9A7D-CA404048CC23}" destId="{E82C171B-77D3-4EFE-B92A-70947C012EA5}" srcOrd="2" destOrd="0" presId="urn:microsoft.com/office/officeart/2009/3/layout/StepUpProcess"/>
    <dgm:cxn modelId="{005DD791-4C5A-4463-858E-93FB533902BE}" type="presParOf" srcId="{E82C171B-77D3-4EFE-B92A-70947C012EA5}" destId="{A7E31176-C9B1-4B56-A87F-0AAAF330FBBD}" srcOrd="0" destOrd="0" presId="urn:microsoft.com/office/officeart/2009/3/layout/StepUpProcess"/>
    <dgm:cxn modelId="{9FC0F955-184F-4986-8C24-E4C7827BA2DF}" type="presParOf" srcId="{E82C171B-77D3-4EFE-B92A-70947C012EA5}" destId="{67522380-C47E-464F-89B3-CC13E78B0BB3}" srcOrd="1" destOrd="0" presId="urn:microsoft.com/office/officeart/2009/3/layout/StepUpProcess"/>
    <dgm:cxn modelId="{EDD140CF-99E2-40D8-8ABF-37DC80D37DC1}" type="presParOf" srcId="{E82C171B-77D3-4EFE-B92A-70947C012EA5}" destId="{F81CC2A5-6BFF-4399-B03B-EB55F04954BB}" srcOrd="2" destOrd="0" presId="urn:microsoft.com/office/officeart/2009/3/layout/StepUpProcess"/>
    <dgm:cxn modelId="{9D381FA1-4C0E-48F1-9B43-32027AD5817B}" type="presParOf" srcId="{86F3DE09-2387-4B5F-9A7D-CA404048CC23}" destId="{0C50E7CA-EB72-4262-A1BE-0E877B0F1BBC}" srcOrd="3" destOrd="0" presId="urn:microsoft.com/office/officeart/2009/3/layout/StepUpProcess"/>
    <dgm:cxn modelId="{E6B2D87C-FB82-4A0F-8CA5-D59B838FD70A}" type="presParOf" srcId="{0C50E7CA-EB72-4262-A1BE-0E877B0F1BBC}" destId="{5730A8B2-E9D5-4F59-A4E7-8A6937AEF934}" srcOrd="0" destOrd="0" presId="urn:microsoft.com/office/officeart/2009/3/layout/StepUpProcess"/>
    <dgm:cxn modelId="{22A0C050-3CEF-49A9-9248-33A3B375CF83}" type="presParOf" srcId="{86F3DE09-2387-4B5F-9A7D-CA404048CC23}" destId="{E26D81FE-71DE-4769-B88C-C690DADCEEBB}" srcOrd="4" destOrd="0" presId="urn:microsoft.com/office/officeart/2009/3/layout/StepUpProcess"/>
    <dgm:cxn modelId="{466C5A8D-E835-4F1A-AFAC-2B0D6B6C4226}" type="presParOf" srcId="{E26D81FE-71DE-4769-B88C-C690DADCEEBB}" destId="{0347C7FF-9384-4936-AC52-49CB95893994}" srcOrd="0" destOrd="0" presId="urn:microsoft.com/office/officeart/2009/3/layout/StepUpProcess"/>
    <dgm:cxn modelId="{5BB36D4E-00AC-4E6A-B15B-6FB59226123D}" type="presParOf" srcId="{E26D81FE-71DE-4769-B88C-C690DADCEEBB}" destId="{FAC9DD56-45A3-4BC5-8AC9-92B66F08DB9E}" srcOrd="1" destOrd="0" presId="urn:microsoft.com/office/officeart/2009/3/layout/StepUpProcess"/>
    <dgm:cxn modelId="{4189D199-64B6-4D62-BFDE-DEAAC4FE1383}" type="presParOf" srcId="{E26D81FE-71DE-4769-B88C-C690DADCEEBB}" destId="{54F1BEF8-B3DA-48ED-AF4F-FB9051385D14}" srcOrd="2" destOrd="0" presId="urn:microsoft.com/office/officeart/2009/3/layout/StepUpProcess"/>
    <dgm:cxn modelId="{0AC6D8B1-D791-486C-8412-E24F4FF4FB12}" type="presParOf" srcId="{86F3DE09-2387-4B5F-9A7D-CA404048CC23}" destId="{8A500ABC-8270-4E5A-B868-7CF270F94A47}" srcOrd="5" destOrd="0" presId="urn:microsoft.com/office/officeart/2009/3/layout/StepUpProcess"/>
    <dgm:cxn modelId="{DA97CA5D-FC71-420F-8E28-9FD29F448770}" type="presParOf" srcId="{8A500ABC-8270-4E5A-B868-7CF270F94A47}" destId="{CC990312-59F4-47CF-9329-BDB7599CDBF9}" srcOrd="0" destOrd="0" presId="urn:microsoft.com/office/officeart/2009/3/layout/StepUpProcess"/>
    <dgm:cxn modelId="{A373D3D2-25D7-429F-BC65-35FCD9AB1E00}" type="presParOf" srcId="{86F3DE09-2387-4B5F-9A7D-CA404048CC23}" destId="{19D15C40-375B-4F37-8D72-788AA618A9FB}" srcOrd="6" destOrd="0" presId="urn:microsoft.com/office/officeart/2009/3/layout/StepUpProcess"/>
    <dgm:cxn modelId="{D341DEA2-C0CF-4FD9-AE0D-3F7056677A93}" type="presParOf" srcId="{19D15C40-375B-4F37-8D72-788AA618A9FB}" destId="{F4B2E7DA-5DB2-43F7-9CFA-54D9E3F89685}" srcOrd="0" destOrd="0" presId="urn:microsoft.com/office/officeart/2009/3/layout/StepUpProcess"/>
    <dgm:cxn modelId="{71BBD446-EF4E-40E5-A7FB-AA39471326C3}" type="presParOf" srcId="{19D15C40-375B-4F37-8D72-788AA618A9FB}" destId="{A28B67FA-7D6D-4D38-9792-571137BDC38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8965A-2CD7-4DEE-B5CC-EB10AD8AE991}">
      <dsp:nvSpPr>
        <dsp:cNvPr id="0" name=""/>
        <dsp:cNvSpPr/>
      </dsp:nvSpPr>
      <dsp:spPr>
        <a:xfrm rot="5400000">
          <a:off x="384976" y="1530341"/>
          <a:ext cx="1152399" cy="1917566"/>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BEC17-A482-463C-925D-BB49CB6AF2CC}">
      <dsp:nvSpPr>
        <dsp:cNvPr id="0" name=""/>
        <dsp:cNvSpPr/>
      </dsp:nvSpPr>
      <dsp:spPr>
        <a:xfrm>
          <a:off x="192612" y="2103280"/>
          <a:ext cx="1731189" cy="151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solidFill>
                <a:schemeClr val="tx2"/>
              </a:solidFill>
            </a:rPr>
            <a:t>Det almene område:          </a:t>
          </a:r>
          <a:r>
            <a:rPr lang="da-DK" sz="1400" kern="1200">
              <a:solidFill>
                <a:schemeClr val="tx1"/>
              </a:solidFill>
            </a:rPr>
            <a:t>Børn i trivsel</a:t>
          </a:r>
          <a:endParaRPr lang="da-DK" sz="1900" kern="1200">
            <a:solidFill>
              <a:schemeClr val="tx1"/>
            </a:solidFill>
          </a:endParaRPr>
        </a:p>
      </dsp:txBody>
      <dsp:txXfrm>
        <a:off x="192612" y="2103280"/>
        <a:ext cx="1731189" cy="1517489"/>
      </dsp:txXfrm>
    </dsp:sp>
    <dsp:sp modelId="{B875AA25-01D7-4A67-9E98-8689A09282D2}">
      <dsp:nvSpPr>
        <dsp:cNvPr id="0" name=""/>
        <dsp:cNvSpPr/>
      </dsp:nvSpPr>
      <dsp:spPr>
        <a:xfrm>
          <a:off x="1597162" y="1389168"/>
          <a:ext cx="326639" cy="326639"/>
        </a:xfrm>
        <a:prstGeom prst="triangle">
          <a:avLst>
            <a:gd name="adj" fmla="val 100000"/>
          </a:avLst>
        </a:prstGeom>
        <a:solidFill>
          <a:schemeClr val="accent2">
            <a:hueOff val="-1844"/>
            <a:satOff val="1656"/>
            <a:lumOff val="-7451"/>
            <a:alphaOff val="0"/>
          </a:schemeClr>
        </a:solidFill>
        <a:ln w="25400" cap="flat" cmpd="sng" algn="ctr">
          <a:solidFill>
            <a:schemeClr val="accent2">
              <a:hueOff val="-1844"/>
              <a:satOff val="1656"/>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31176-C9B1-4B56-A87F-0AAAF330FBBD}">
      <dsp:nvSpPr>
        <dsp:cNvPr id="0" name=""/>
        <dsp:cNvSpPr/>
      </dsp:nvSpPr>
      <dsp:spPr>
        <a:xfrm rot="5400000">
          <a:off x="2504291" y="1005915"/>
          <a:ext cx="1152399" cy="1917566"/>
        </a:xfrm>
        <a:prstGeom prst="corner">
          <a:avLst>
            <a:gd name="adj1" fmla="val 16120"/>
            <a:gd name="adj2" fmla="val 16110"/>
          </a:avLst>
        </a:prstGeom>
        <a:solidFill>
          <a:schemeClr val="accent2">
            <a:hueOff val="-3688"/>
            <a:satOff val="3313"/>
            <a:lumOff val="-14902"/>
            <a:alphaOff val="0"/>
          </a:schemeClr>
        </a:solidFill>
        <a:ln w="25400" cap="flat" cmpd="sng" algn="ctr">
          <a:solidFill>
            <a:schemeClr val="accent2">
              <a:hueOff val="-3688"/>
              <a:satOff val="3313"/>
              <a:lumOff val="-1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22380-C47E-464F-89B3-CC13E78B0BB3}">
      <dsp:nvSpPr>
        <dsp:cNvPr id="0" name=""/>
        <dsp:cNvSpPr/>
      </dsp:nvSpPr>
      <dsp:spPr>
        <a:xfrm>
          <a:off x="2311926" y="1578854"/>
          <a:ext cx="1731189" cy="151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solidFill>
                <a:schemeClr val="tx2"/>
              </a:solidFill>
            </a:rPr>
            <a:t>Det forebyggende område: </a:t>
          </a:r>
          <a:r>
            <a:rPr lang="da-DK" sz="2000" kern="1200"/>
            <a:t>     </a:t>
          </a:r>
          <a:r>
            <a:rPr lang="da-DK" sz="1400" b="0" kern="1200">
              <a:solidFill>
                <a:schemeClr val="tx1"/>
              </a:solidFill>
            </a:rPr>
            <a:t>Børn i risiko</a:t>
          </a:r>
          <a:endParaRPr lang="da-DK" sz="2000" b="0" kern="1200">
            <a:solidFill>
              <a:schemeClr val="tx1"/>
            </a:solidFill>
          </a:endParaRPr>
        </a:p>
      </dsp:txBody>
      <dsp:txXfrm>
        <a:off x="2311926" y="1578854"/>
        <a:ext cx="1731189" cy="1517489"/>
      </dsp:txXfrm>
    </dsp:sp>
    <dsp:sp modelId="{F81CC2A5-6BFF-4399-B03B-EB55F04954BB}">
      <dsp:nvSpPr>
        <dsp:cNvPr id="0" name=""/>
        <dsp:cNvSpPr/>
      </dsp:nvSpPr>
      <dsp:spPr>
        <a:xfrm>
          <a:off x="3716476" y="864741"/>
          <a:ext cx="326639" cy="326639"/>
        </a:xfrm>
        <a:prstGeom prst="triangle">
          <a:avLst>
            <a:gd name="adj" fmla="val 100000"/>
          </a:avLst>
        </a:prstGeom>
        <a:solidFill>
          <a:schemeClr val="accent2">
            <a:hueOff val="-5532"/>
            <a:satOff val="4969"/>
            <a:lumOff val="-22353"/>
            <a:alphaOff val="0"/>
          </a:schemeClr>
        </a:solidFill>
        <a:ln w="25400" cap="flat" cmpd="sng" algn="ctr">
          <a:solidFill>
            <a:schemeClr val="accent2">
              <a:hueOff val="-5532"/>
              <a:satOff val="4969"/>
              <a:lumOff val="-2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7C7FF-9384-4936-AC52-49CB95893994}">
      <dsp:nvSpPr>
        <dsp:cNvPr id="0" name=""/>
        <dsp:cNvSpPr/>
      </dsp:nvSpPr>
      <dsp:spPr>
        <a:xfrm rot="5400000">
          <a:off x="4623605" y="481488"/>
          <a:ext cx="1152399" cy="1917566"/>
        </a:xfrm>
        <a:prstGeom prst="corner">
          <a:avLst>
            <a:gd name="adj1" fmla="val 16120"/>
            <a:gd name="adj2" fmla="val 16110"/>
          </a:avLst>
        </a:prstGeom>
        <a:solidFill>
          <a:schemeClr val="accent2">
            <a:hueOff val="-7375"/>
            <a:satOff val="6625"/>
            <a:lumOff val="-29804"/>
            <a:alphaOff val="0"/>
          </a:schemeClr>
        </a:solidFill>
        <a:ln w="25400" cap="flat" cmpd="sng" algn="ctr">
          <a:solidFill>
            <a:schemeClr val="accent2">
              <a:hueOff val="-7375"/>
              <a:satOff val="6625"/>
              <a:lumOff val="-29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9DD56-45A3-4BC5-8AC9-92B66F08DB9E}">
      <dsp:nvSpPr>
        <dsp:cNvPr id="0" name=""/>
        <dsp:cNvSpPr/>
      </dsp:nvSpPr>
      <dsp:spPr>
        <a:xfrm>
          <a:off x="4431241" y="1054428"/>
          <a:ext cx="1731189" cy="151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solidFill>
                <a:schemeClr val="tx2"/>
              </a:solidFill>
            </a:rPr>
            <a:t>Det forebyggende område:</a:t>
          </a:r>
          <a:r>
            <a:rPr lang="da-DK" sz="2000" kern="1200"/>
            <a:t> </a:t>
          </a:r>
        </a:p>
        <a:p>
          <a:pPr marL="0" lvl="0" indent="0" algn="l" defTabSz="889000">
            <a:lnSpc>
              <a:spcPct val="90000"/>
            </a:lnSpc>
            <a:spcBef>
              <a:spcPct val="0"/>
            </a:spcBef>
            <a:spcAft>
              <a:spcPct val="35000"/>
            </a:spcAft>
            <a:buNone/>
          </a:pPr>
          <a:r>
            <a:rPr lang="da-DK" sz="1400" kern="1200"/>
            <a:t>Truede børn</a:t>
          </a:r>
        </a:p>
      </dsp:txBody>
      <dsp:txXfrm>
        <a:off x="4431241" y="1054428"/>
        <a:ext cx="1731189" cy="1517489"/>
      </dsp:txXfrm>
    </dsp:sp>
    <dsp:sp modelId="{54F1BEF8-B3DA-48ED-AF4F-FB9051385D14}">
      <dsp:nvSpPr>
        <dsp:cNvPr id="0" name=""/>
        <dsp:cNvSpPr/>
      </dsp:nvSpPr>
      <dsp:spPr>
        <a:xfrm>
          <a:off x="5835791" y="340315"/>
          <a:ext cx="326639" cy="326639"/>
        </a:xfrm>
        <a:prstGeom prst="triangle">
          <a:avLst>
            <a:gd name="adj" fmla="val 100000"/>
          </a:avLst>
        </a:prstGeom>
        <a:solidFill>
          <a:schemeClr val="accent2">
            <a:hueOff val="-9219"/>
            <a:satOff val="8282"/>
            <a:lumOff val="-37255"/>
            <a:alphaOff val="0"/>
          </a:schemeClr>
        </a:solidFill>
        <a:ln w="25400" cap="flat" cmpd="sng" algn="ctr">
          <a:solidFill>
            <a:schemeClr val="accent2">
              <a:hueOff val="-9219"/>
              <a:satOff val="8282"/>
              <a:lumOff val="-37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2E7DA-5DB2-43F7-9CFA-54D9E3F89685}">
      <dsp:nvSpPr>
        <dsp:cNvPr id="0" name=""/>
        <dsp:cNvSpPr/>
      </dsp:nvSpPr>
      <dsp:spPr>
        <a:xfrm rot="5400000">
          <a:off x="6742919" y="-42937"/>
          <a:ext cx="1152399" cy="1917566"/>
        </a:xfrm>
        <a:prstGeom prst="corner">
          <a:avLst>
            <a:gd name="adj1" fmla="val 16120"/>
            <a:gd name="adj2" fmla="val 16110"/>
          </a:avLst>
        </a:prstGeom>
        <a:solidFill>
          <a:schemeClr val="accent2">
            <a:hueOff val="-11063"/>
            <a:satOff val="9938"/>
            <a:lumOff val="-44706"/>
            <a:alphaOff val="0"/>
          </a:schemeClr>
        </a:solidFill>
        <a:ln w="25400" cap="flat" cmpd="sng" algn="ctr">
          <a:solidFill>
            <a:schemeClr val="accent2">
              <a:hueOff val="-11063"/>
              <a:satOff val="9938"/>
              <a:lumOff val="-4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B67FA-7D6D-4D38-9792-571137BDC380}">
      <dsp:nvSpPr>
        <dsp:cNvPr id="0" name=""/>
        <dsp:cNvSpPr/>
      </dsp:nvSpPr>
      <dsp:spPr>
        <a:xfrm>
          <a:off x="6550555" y="530001"/>
          <a:ext cx="1731189" cy="151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solidFill>
                <a:schemeClr val="tx2"/>
              </a:solidFill>
            </a:rPr>
            <a:t>Det indgribende område:</a:t>
          </a:r>
        </a:p>
        <a:p>
          <a:pPr marL="0" lvl="0" indent="0" algn="l" defTabSz="889000">
            <a:lnSpc>
              <a:spcPct val="90000"/>
            </a:lnSpc>
            <a:spcBef>
              <a:spcPct val="0"/>
            </a:spcBef>
            <a:spcAft>
              <a:spcPct val="35000"/>
            </a:spcAft>
            <a:buNone/>
          </a:pPr>
          <a:r>
            <a:rPr lang="da-DK" sz="1400" kern="1200">
              <a:solidFill>
                <a:schemeClr val="tx1"/>
              </a:solidFill>
            </a:rPr>
            <a:t>Børn med/i svære problemer</a:t>
          </a:r>
        </a:p>
      </dsp:txBody>
      <dsp:txXfrm>
        <a:off x="6550555" y="530001"/>
        <a:ext cx="1731189" cy="151748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a:t>
            </a:fld>
            <a:endParaRPr lang="da-DK"/>
          </a:p>
        </p:txBody>
      </p:sp>
    </p:spTree>
    <p:extLst>
      <p:ext uri="{BB962C8B-B14F-4D97-AF65-F5344CB8AC3E}">
        <p14:creationId xmlns:p14="http://schemas.microsoft.com/office/powerpoint/2010/main" val="300605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11</a:t>
            </a:fld>
            <a:endParaRPr lang="da-DK"/>
          </a:p>
        </p:txBody>
      </p:sp>
    </p:spTree>
    <p:extLst>
      <p:ext uri="{BB962C8B-B14F-4D97-AF65-F5344CB8AC3E}">
        <p14:creationId xmlns:p14="http://schemas.microsoft.com/office/powerpoint/2010/main" val="411599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12</a:t>
            </a:fld>
            <a:endParaRPr lang="da-DK"/>
          </a:p>
        </p:txBody>
      </p:sp>
    </p:spTree>
    <p:extLst>
      <p:ext uri="{BB962C8B-B14F-4D97-AF65-F5344CB8AC3E}">
        <p14:creationId xmlns:p14="http://schemas.microsoft.com/office/powerpoint/2010/main" val="292254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13</a:t>
            </a:fld>
            <a:endParaRPr lang="da-DK"/>
          </a:p>
        </p:txBody>
      </p:sp>
    </p:spTree>
    <p:extLst>
      <p:ext uri="{BB962C8B-B14F-4D97-AF65-F5344CB8AC3E}">
        <p14:creationId xmlns:p14="http://schemas.microsoft.com/office/powerpoint/2010/main" val="65228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14</a:t>
            </a:fld>
            <a:endParaRPr lang="da-DK"/>
          </a:p>
        </p:txBody>
      </p:sp>
    </p:spTree>
    <p:extLst>
      <p:ext uri="{BB962C8B-B14F-4D97-AF65-F5344CB8AC3E}">
        <p14:creationId xmlns:p14="http://schemas.microsoft.com/office/powerpoint/2010/main" val="126129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15</a:t>
            </a:fld>
            <a:endParaRPr lang="da-DK"/>
          </a:p>
        </p:txBody>
      </p:sp>
    </p:spTree>
    <p:extLst>
      <p:ext uri="{BB962C8B-B14F-4D97-AF65-F5344CB8AC3E}">
        <p14:creationId xmlns:p14="http://schemas.microsoft.com/office/powerpoint/2010/main" val="341715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16</a:t>
            </a:fld>
            <a:endParaRPr lang="da-DK"/>
          </a:p>
        </p:txBody>
      </p:sp>
    </p:spTree>
    <p:extLst>
      <p:ext uri="{BB962C8B-B14F-4D97-AF65-F5344CB8AC3E}">
        <p14:creationId xmlns:p14="http://schemas.microsoft.com/office/powerpoint/2010/main" val="429453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17</a:t>
            </a:fld>
            <a:endParaRPr lang="da-DK"/>
          </a:p>
        </p:txBody>
      </p:sp>
    </p:spTree>
    <p:extLst>
      <p:ext uri="{BB962C8B-B14F-4D97-AF65-F5344CB8AC3E}">
        <p14:creationId xmlns:p14="http://schemas.microsoft.com/office/powerpoint/2010/main" val="407455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18</a:t>
            </a:fld>
            <a:endParaRPr lang="da-DK"/>
          </a:p>
        </p:txBody>
      </p:sp>
    </p:spTree>
    <p:extLst>
      <p:ext uri="{BB962C8B-B14F-4D97-AF65-F5344CB8AC3E}">
        <p14:creationId xmlns:p14="http://schemas.microsoft.com/office/powerpoint/2010/main" val="353360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19</a:t>
            </a:fld>
            <a:endParaRPr lang="da-DK"/>
          </a:p>
        </p:txBody>
      </p:sp>
    </p:spTree>
    <p:extLst>
      <p:ext uri="{BB962C8B-B14F-4D97-AF65-F5344CB8AC3E}">
        <p14:creationId xmlns:p14="http://schemas.microsoft.com/office/powerpoint/2010/main" val="740602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20</a:t>
            </a:fld>
            <a:endParaRPr lang="da-DK"/>
          </a:p>
        </p:txBody>
      </p:sp>
    </p:spTree>
    <p:extLst>
      <p:ext uri="{BB962C8B-B14F-4D97-AF65-F5344CB8AC3E}">
        <p14:creationId xmlns:p14="http://schemas.microsoft.com/office/powerpoint/2010/main" val="362279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59443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21</a:t>
            </a:fld>
            <a:endParaRPr lang="da-DK"/>
          </a:p>
        </p:txBody>
      </p:sp>
    </p:spTree>
    <p:extLst>
      <p:ext uri="{BB962C8B-B14F-4D97-AF65-F5344CB8AC3E}">
        <p14:creationId xmlns:p14="http://schemas.microsoft.com/office/powerpoint/2010/main" val="349245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22</a:t>
            </a:fld>
            <a:endParaRPr lang="da-DK"/>
          </a:p>
        </p:txBody>
      </p:sp>
    </p:spTree>
    <p:extLst>
      <p:ext uri="{BB962C8B-B14F-4D97-AF65-F5344CB8AC3E}">
        <p14:creationId xmlns:p14="http://schemas.microsoft.com/office/powerpoint/2010/main" val="196885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23</a:t>
            </a:fld>
            <a:endParaRPr lang="da-DK"/>
          </a:p>
        </p:txBody>
      </p:sp>
    </p:spTree>
    <p:extLst>
      <p:ext uri="{BB962C8B-B14F-4D97-AF65-F5344CB8AC3E}">
        <p14:creationId xmlns:p14="http://schemas.microsoft.com/office/powerpoint/2010/main" val="3418755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24</a:t>
            </a:fld>
            <a:endParaRPr lang="da-DK"/>
          </a:p>
        </p:txBody>
      </p:sp>
    </p:spTree>
    <p:extLst>
      <p:ext uri="{BB962C8B-B14F-4D97-AF65-F5344CB8AC3E}">
        <p14:creationId xmlns:p14="http://schemas.microsoft.com/office/powerpoint/2010/main" val="182553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25</a:t>
            </a:fld>
            <a:endParaRPr lang="da-DK"/>
          </a:p>
        </p:txBody>
      </p:sp>
    </p:spTree>
    <p:extLst>
      <p:ext uri="{BB962C8B-B14F-4D97-AF65-F5344CB8AC3E}">
        <p14:creationId xmlns:p14="http://schemas.microsoft.com/office/powerpoint/2010/main" val="70872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26</a:t>
            </a:fld>
            <a:endParaRPr lang="da-DK"/>
          </a:p>
        </p:txBody>
      </p:sp>
    </p:spTree>
    <p:extLst>
      <p:ext uri="{BB962C8B-B14F-4D97-AF65-F5344CB8AC3E}">
        <p14:creationId xmlns:p14="http://schemas.microsoft.com/office/powerpoint/2010/main" val="1761089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27</a:t>
            </a:fld>
            <a:endParaRPr lang="da-DK"/>
          </a:p>
        </p:txBody>
      </p:sp>
    </p:spTree>
    <p:extLst>
      <p:ext uri="{BB962C8B-B14F-4D97-AF65-F5344CB8AC3E}">
        <p14:creationId xmlns:p14="http://schemas.microsoft.com/office/powerpoint/2010/main" val="2415745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28</a:t>
            </a:fld>
            <a:endParaRPr lang="da-DK"/>
          </a:p>
        </p:txBody>
      </p:sp>
    </p:spTree>
    <p:extLst>
      <p:ext uri="{BB962C8B-B14F-4D97-AF65-F5344CB8AC3E}">
        <p14:creationId xmlns:p14="http://schemas.microsoft.com/office/powerpoint/2010/main" val="1457844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29</a:t>
            </a:fld>
            <a:endParaRPr lang="da-DK"/>
          </a:p>
        </p:txBody>
      </p:sp>
    </p:spTree>
    <p:extLst>
      <p:ext uri="{BB962C8B-B14F-4D97-AF65-F5344CB8AC3E}">
        <p14:creationId xmlns:p14="http://schemas.microsoft.com/office/powerpoint/2010/main" val="786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30</a:t>
            </a:fld>
            <a:endParaRPr lang="da-DK"/>
          </a:p>
        </p:txBody>
      </p:sp>
    </p:spTree>
    <p:extLst>
      <p:ext uri="{BB962C8B-B14F-4D97-AF65-F5344CB8AC3E}">
        <p14:creationId xmlns:p14="http://schemas.microsoft.com/office/powerpoint/2010/main" val="218937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a:t>
            </a:fld>
            <a:endParaRPr lang="da-DK"/>
          </a:p>
        </p:txBody>
      </p:sp>
    </p:spTree>
    <p:extLst>
      <p:ext uri="{BB962C8B-B14F-4D97-AF65-F5344CB8AC3E}">
        <p14:creationId xmlns:p14="http://schemas.microsoft.com/office/powerpoint/2010/main" val="2466387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31</a:t>
            </a:fld>
            <a:endParaRPr lang="da-DK"/>
          </a:p>
        </p:txBody>
      </p:sp>
    </p:spTree>
    <p:extLst>
      <p:ext uri="{BB962C8B-B14F-4D97-AF65-F5344CB8AC3E}">
        <p14:creationId xmlns:p14="http://schemas.microsoft.com/office/powerpoint/2010/main" val="3873886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32</a:t>
            </a:fld>
            <a:endParaRPr lang="da-DK"/>
          </a:p>
        </p:txBody>
      </p:sp>
    </p:spTree>
    <p:extLst>
      <p:ext uri="{BB962C8B-B14F-4D97-AF65-F5344CB8AC3E}">
        <p14:creationId xmlns:p14="http://schemas.microsoft.com/office/powerpoint/2010/main" val="3330608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33</a:t>
            </a:fld>
            <a:endParaRPr lang="da-DK"/>
          </a:p>
        </p:txBody>
      </p:sp>
    </p:spTree>
    <p:extLst>
      <p:ext uri="{BB962C8B-B14F-4D97-AF65-F5344CB8AC3E}">
        <p14:creationId xmlns:p14="http://schemas.microsoft.com/office/powerpoint/2010/main" val="321406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34</a:t>
            </a:fld>
            <a:endParaRPr lang="da-DK"/>
          </a:p>
        </p:txBody>
      </p:sp>
    </p:spTree>
    <p:extLst>
      <p:ext uri="{BB962C8B-B14F-4D97-AF65-F5344CB8AC3E}">
        <p14:creationId xmlns:p14="http://schemas.microsoft.com/office/powerpoint/2010/main" val="153692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35</a:t>
            </a:fld>
            <a:endParaRPr lang="da-DK"/>
          </a:p>
        </p:txBody>
      </p:sp>
    </p:spTree>
    <p:extLst>
      <p:ext uri="{BB962C8B-B14F-4D97-AF65-F5344CB8AC3E}">
        <p14:creationId xmlns:p14="http://schemas.microsoft.com/office/powerpoint/2010/main" val="1016451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36</a:t>
            </a:fld>
            <a:endParaRPr lang="da-DK"/>
          </a:p>
        </p:txBody>
      </p:sp>
    </p:spTree>
    <p:extLst>
      <p:ext uri="{BB962C8B-B14F-4D97-AF65-F5344CB8AC3E}">
        <p14:creationId xmlns:p14="http://schemas.microsoft.com/office/powerpoint/2010/main" val="4107056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37</a:t>
            </a:fld>
            <a:endParaRPr lang="da-DK"/>
          </a:p>
        </p:txBody>
      </p:sp>
    </p:spTree>
    <p:extLst>
      <p:ext uri="{BB962C8B-B14F-4D97-AF65-F5344CB8AC3E}">
        <p14:creationId xmlns:p14="http://schemas.microsoft.com/office/powerpoint/2010/main" val="508865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38</a:t>
            </a:fld>
            <a:endParaRPr lang="da-DK"/>
          </a:p>
        </p:txBody>
      </p:sp>
    </p:spTree>
    <p:extLst>
      <p:ext uri="{BB962C8B-B14F-4D97-AF65-F5344CB8AC3E}">
        <p14:creationId xmlns:p14="http://schemas.microsoft.com/office/powerpoint/2010/main" val="1252836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39</a:t>
            </a:fld>
            <a:endParaRPr lang="da-DK"/>
          </a:p>
        </p:txBody>
      </p:sp>
    </p:spTree>
    <p:extLst>
      <p:ext uri="{BB962C8B-B14F-4D97-AF65-F5344CB8AC3E}">
        <p14:creationId xmlns:p14="http://schemas.microsoft.com/office/powerpoint/2010/main" val="147098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40</a:t>
            </a:fld>
            <a:endParaRPr lang="da-DK"/>
          </a:p>
        </p:txBody>
      </p:sp>
    </p:spTree>
    <p:extLst>
      <p:ext uri="{BB962C8B-B14F-4D97-AF65-F5344CB8AC3E}">
        <p14:creationId xmlns:p14="http://schemas.microsoft.com/office/powerpoint/2010/main" val="375564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a:t>
            </a:fld>
            <a:endParaRPr lang="da-DK"/>
          </a:p>
        </p:txBody>
      </p:sp>
    </p:spTree>
    <p:extLst>
      <p:ext uri="{BB962C8B-B14F-4D97-AF65-F5344CB8AC3E}">
        <p14:creationId xmlns:p14="http://schemas.microsoft.com/office/powerpoint/2010/main" val="554297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41</a:t>
            </a:fld>
            <a:endParaRPr lang="da-DK"/>
          </a:p>
        </p:txBody>
      </p:sp>
    </p:spTree>
    <p:extLst>
      <p:ext uri="{BB962C8B-B14F-4D97-AF65-F5344CB8AC3E}">
        <p14:creationId xmlns:p14="http://schemas.microsoft.com/office/powerpoint/2010/main" val="432524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42</a:t>
            </a:fld>
            <a:endParaRPr lang="da-DK"/>
          </a:p>
        </p:txBody>
      </p:sp>
    </p:spTree>
    <p:extLst>
      <p:ext uri="{BB962C8B-B14F-4D97-AF65-F5344CB8AC3E}">
        <p14:creationId xmlns:p14="http://schemas.microsoft.com/office/powerpoint/2010/main" val="90790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43</a:t>
            </a:fld>
            <a:endParaRPr lang="da-DK"/>
          </a:p>
        </p:txBody>
      </p:sp>
    </p:spTree>
    <p:extLst>
      <p:ext uri="{BB962C8B-B14F-4D97-AF65-F5344CB8AC3E}">
        <p14:creationId xmlns:p14="http://schemas.microsoft.com/office/powerpoint/2010/main" val="1685790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44</a:t>
            </a:fld>
            <a:endParaRPr lang="da-DK"/>
          </a:p>
        </p:txBody>
      </p:sp>
    </p:spTree>
    <p:extLst>
      <p:ext uri="{BB962C8B-B14F-4D97-AF65-F5344CB8AC3E}">
        <p14:creationId xmlns:p14="http://schemas.microsoft.com/office/powerpoint/2010/main" val="541791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45</a:t>
            </a:fld>
            <a:endParaRPr lang="da-DK"/>
          </a:p>
        </p:txBody>
      </p:sp>
    </p:spTree>
    <p:extLst>
      <p:ext uri="{BB962C8B-B14F-4D97-AF65-F5344CB8AC3E}">
        <p14:creationId xmlns:p14="http://schemas.microsoft.com/office/powerpoint/2010/main" val="2826003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46</a:t>
            </a:fld>
            <a:endParaRPr lang="da-DK"/>
          </a:p>
        </p:txBody>
      </p:sp>
    </p:spTree>
    <p:extLst>
      <p:ext uri="{BB962C8B-B14F-4D97-AF65-F5344CB8AC3E}">
        <p14:creationId xmlns:p14="http://schemas.microsoft.com/office/powerpoint/2010/main" val="2402727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47</a:t>
            </a:fld>
            <a:endParaRPr lang="da-DK"/>
          </a:p>
        </p:txBody>
      </p:sp>
    </p:spTree>
    <p:extLst>
      <p:ext uri="{BB962C8B-B14F-4D97-AF65-F5344CB8AC3E}">
        <p14:creationId xmlns:p14="http://schemas.microsoft.com/office/powerpoint/2010/main" val="1774703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48</a:t>
            </a:fld>
            <a:endParaRPr lang="da-DK"/>
          </a:p>
        </p:txBody>
      </p:sp>
    </p:spTree>
    <p:extLst>
      <p:ext uri="{BB962C8B-B14F-4D97-AF65-F5344CB8AC3E}">
        <p14:creationId xmlns:p14="http://schemas.microsoft.com/office/powerpoint/2010/main" val="4176635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49</a:t>
            </a:fld>
            <a:endParaRPr lang="da-DK"/>
          </a:p>
        </p:txBody>
      </p:sp>
    </p:spTree>
    <p:extLst>
      <p:ext uri="{BB962C8B-B14F-4D97-AF65-F5344CB8AC3E}">
        <p14:creationId xmlns:p14="http://schemas.microsoft.com/office/powerpoint/2010/main" val="2442966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50</a:t>
            </a:fld>
            <a:endParaRPr lang="da-DK"/>
          </a:p>
        </p:txBody>
      </p:sp>
    </p:spTree>
    <p:extLst>
      <p:ext uri="{BB962C8B-B14F-4D97-AF65-F5344CB8AC3E}">
        <p14:creationId xmlns:p14="http://schemas.microsoft.com/office/powerpoint/2010/main" val="157068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a:t>
            </a:fld>
            <a:endParaRPr lang="da-DK"/>
          </a:p>
        </p:txBody>
      </p:sp>
    </p:spTree>
    <p:extLst>
      <p:ext uri="{BB962C8B-B14F-4D97-AF65-F5344CB8AC3E}">
        <p14:creationId xmlns:p14="http://schemas.microsoft.com/office/powerpoint/2010/main" val="2732760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51</a:t>
            </a:fld>
            <a:endParaRPr lang="da-DK"/>
          </a:p>
        </p:txBody>
      </p:sp>
    </p:spTree>
    <p:extLst>
      <p:ext uri="{BB962C8B-B14F-4D97-AF65-F5344CB8AC3E}">
        <p14:creationId xmlns:p14="http://schemas.microsoft.com/office/powerpoint/2010/main" val="1988882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52</a:t>
            </a:fld>
            <a:endParaRPr lang="da-DK"/>
          </a:p>
        </p:txBody>
      </p:sp>
    </p:spTree>
    <p:extLst>
      <p:ext uri="{BB962C8B-B14F-4D97-AF65-F5344CB8AC3E}">
        <p14:creationId xmlns:p14="http://schemas.microsoft.com/office/powerpoint/2010/main" val="4078709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53</a:t>
            </a:fld>
            <a:endParaRPr lang="da-DK"/>
          </a:p>
        </p:txBody>
      </p:sp>
    </p:spTree>
    <p:extLst>
      <p:ext uri="{BB962C8B-B14F-4D97-AF65-F5344CB8AC3E}">
        <p14:creationId xmlns:p14="http://schemas.microsoft.com/office/powerpoint/2010/main" val="2438253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54</a:t>
            </a:fld>
            <a:endParaRPr lang="da-DK"/>
          </a:p>
        </p:txBody>
      </p:sp>
    </p:spTree>
    <p:extLst>
      <p:ext uri="{BB962C8B-B14F-4D97-AF65-F5344CB8AC3E}">
        <p14:creationId xmlns:p14="http://schemas.microsoft.com/office/powerpoint/2010/main" val="108291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55</a:t>
            </a:fld>
            <a:endParaRPr lang="da-DK"/>
          </a:p>
        </p:txBody>
      </p:sp>
    </p:spTree>
    <p:extLst>
      <p:ext uri="{BB962C8B-B14F-4D97-AF65-F5344CB8AC3E}">
        <p14:creationId xmlns:p14="http://schemas.microsoft.com/office/powerpoint/2010/main" val="3343229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56</a:t>
            </a:fld>
            <a:endParaRPr lang="da-DK"/>
          </a:p>
        </p:txBody>
      </p:sp>
    </p:spTree>
    <p:extLst>
      <p:ext uri="{BB962C8B-B14F-4D97-AF65-F5344CB8AC3E}">
        <p14:creationId xmlns:p14="http://schemas.microsoft.com/office/powerpoint/2010/main" val="2354249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57</a:t>
            </a:fld>
            <a:endParaRPr lang="da-DK"/>
          </a:p>
        </p:txBody>
      </p:sp>
    </p:spTree>
    <p:extLst>
      <p:ext uri="{BB962C8B-B14F-4D97-AF65-F5344CB8AC3E}">
        <p14:creationId xmlns:p14="http://schemas.microsoft.com/office/powerpoint/2010/main" val="2189377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58</a:t>
            </a:fld>
            <a:endParaRPr lang="da-DK"/>
          </a:p>
        </p:txBody>
      </p:sp>
    </p:spTree>
    <p:extLst>
      <p:ext uri="{BB962C8B-B14F-4D97-AF65-F5344CB8AC3E}">
        <p14:creationId xmlns:p14="http://schemas.microsoft.com/office/powerpoint/2010/main" val="2404721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64</a:t>
            </a:fld>
            <a:endParaRPr lang="da-DK"/>
          </a:p>
        </p:txBody>
      </p:sp>
    </p:spTree>
    <p:extLst>
      <p:ext uri="{BB962C8B-B14F-4D97-AF65-F5344CB8AC3E}">
        <p14:creationId xmlns:p14="http://schemas.microsoft.com/office/powerpoint/2010/main" val="39213910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65</a:t>
            </a:fld>
            <a:endParaRPr lang="da-DK"/>
          </a:p>
        </p:txBody>
      </p:sp>
    </p:spTree>
    <p:extLst>
      <p:ext uri="{BB962C8B-B14F-4D97-AF65-F5344CB8AC3E}">
        <p14:creationId xmlns:p14="http://schemas.microsoft.com/office/powerpoint/2010/main" val="96630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a:t>
            </a:fld>
            <a:endParaRPr lang="da-DK"/>
          </a:p>
        </p:txBody>
      </p:sp>
    </p:spTree>
    <p:extLst>
      <p:ext uri="{BB962C8B-B14F-4D97-AF65-F5344CB8AC3E}">
        <p14:creationId xmlns:p14="http://schemas.microsoft.com/office/powerpoint/2010/main" val="153162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66</a:t>
            </a:fld>
            <a:endParaRPr lang="da-DK"/>
          </a:p>
        </p:txBody>
      </p:sp>
    </p:spTree>
    <p:extLst>
      <p:ext uri="{BB962C8B-B14F-4D97-AF65-F5344CB8AC3E}">
        <p14:creationId xmlns:p14="http://schemas.microsoft.com/office/powerpoint/2010/main" val="2088294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67</a:t>
            </a:fld>
            <a:endParaRPr lang="da-DK"/>
          </a:p>
        </p:txBody>
      </p:sp>
    </p:spTree>
    <p:extLst>
      <p:ext uri="{BB962C8B-B14F-4D97-AF65-F5344CB8AC3E}">
        <p14:creationId xmlns:p14="http://schemas.microsoft.com/office/powerpoint/2010/main" val="3957362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68</a:t>
            </a:fld>
            <a:endParaRPr lang="da-DK"/>
          </a:p>
        </p:txBody>
      </p:sp>
    </p:spTree>
    <p:extLst>
      <p:ext uri="{BB962C8B-B14F-4D97-AF65-F5344CB8AC3E}">
        <p14:creationId xmlns:p14="http://schemas.microsoft.com/office/powerpoint/2010/main" val="3130480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69</a:t>
            </a:fld>
            <a:endParaRPr lang="da-DK"/>
          </a:p>
        </p:txBody>
      </p:sp>
    </p:spTree>
    <p:extLst>
      <p:ext uri="{BB962C8B-B14F-4D97-AF65-F5344CB8AC3E}">
        <p14:creationId xmlns:p14="http://schemas.microsoft.com/office/powerpoint/2010/main" val="2069509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70</a:t>
            </a:fld>
            <a:endParaRPr lang="da-DK"/>
          </a:p>
        </p:txBody>
      </p:sp>
    </p:spTree>
    <p:extLst>
      <p:ext uri="{BB962C8B-B14F-4D97-AF65-F5344CB8AC3E}">
        <p14:creationId xmlns:p14="http://schemas.microsoft.com/office/powerpoint/2010/main" val="1513804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71</a:t>
            </a:fld>
            <a:endParaRPr lang="da-DK"/>
          </a:p>
        </p:txBody>
      </p:sp>
    </p:spTree>
    <p:extLst>
      <p:ext uri="{BB962C8B-B14F-4D97-AF65-F5344CB8AC3E}">
        <p14:creationId xmlns:p14="http://schemas.microsoft.com/office/powerpoint/2010/main" val="13443114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72</a:t>
            </a:fld>
            <a:endParaRPr lang="da-DK"/>
          </a:p>
        </p:txBody>
      </p:sp>
    </p:spTree>
    <p:extLst>
      <p:ext uri="{BB962C8B-B14F-4D97-AF65-F5344CB8AC3E}">
        <p14:creationId xmlns:p14="http://schemas.microsoft.com/office/powerpoint/2010/main" val="2501463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73</a:t>
            </a:fld>
            <a:endParaRPr lang="da-DK"/>
          </a:p>
        </p:txBody>
      </p:sp>
    </p:spTree>
    <p:extLst>
      <p:ext uri="{BB962C8B-B14F-4D97-AF65-F5344CB8AC3E}">
        <p14:creationId xmlns:p14="http://schemas.microsoft.com/office/powerpoint/2010/main" val="37535236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74</a:t>
            </a:fld>
            <a:endParaRPr lang="da-DK"/>
          </a:p>
        </p:txBody>
      </p:sp>
    </p:spTree>
    <p:extLst>
      <p:ext uri="{BB962C8B-B14F-4D97-AF65-F5344CB8AC3E}">
        <p14:creationId xmlns:p14="http://schemas.microsoft.com/office/powerpoint/2010/main" val="22841678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75</a:t>
            </a:fld>
            <a:endParaRPr lang="da-DK"/>
          </a:p>
        </p:txBody>
      </p:sp>
    </p:spTree>
    <p:extLst>
      <p:ext uri="{BB962C8B-B14F-4D97-AF65-F5344CB8AC3E}">
        <p14:creationId xmlns:p14="http://schemas.microsoft.com/office/powerpoint/2010/main" val="207515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8</a:t>
            </a:fld>
            <a:endParaRPr lang="da-DK"/>
          </a:p>
        </p:txBody>
      </p:sp>
    </p:spTree>
    <p:extLst>
      <p:ext uri="{BB962C8B-B14F-4D97-AF65-F5344CB8AC3E}">
        <p14:creationId xmlns:p14="http://schemas.microsoft.com/office/powerpoint/2010/main" val="3781712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76</a:t>
            </a:fld>
            <a:endParaRPr lang="da-DK"/>
          </a:p>
        </p:txBody>
      </p:sp>
    </p:spTree>
    <p:extLst>
      <p:ext uri="{BB962C8B-B14F-4D97-AF65-F5344CB8AC3E}">
        <p14:creationId xmlns:p14="http://schemas.microsoft.com/office/powerpoint/2010/main" val="502466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77</a:t>
            </a:fld>
            <a:endParaRPr lang="da-DK"/>
          </a:p>
        </p:txBody>
      </p:sp>
    </p:spTree>
    <p:extLst>
      <p:ext uri="{BB962C8B-B14F-4D97-AF65-F5344CB8AC3E}">
        <p14:creationId xmlns:p14="http://schemas.microsoft.com/office/powerpoint/2010/main" val="8380196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78</a:t>
            </a:fld>
            <a:endParaRPr lang="da-DK"/>
          </a:p>
        </p:txBody>
      </p:sp>
    </p:spTree>
    <p:extLst>
      <p:ext uri="{BB962C8B-B14F-4D97-AF65-F5344CB8AC3E}">
        <p14:creationId xmlns:p14="http://schemas.microsoft.com/office/powerpoint/2010/main" val="10704306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79</a:t>
            </a:fld>
            <a:endParaRPr lang="da-DK"/>
          </a:p>
        </p:txBody>
      </p:sp>
    </p:spTree>
    <p:extLst>
      <p:ext uri="{BB962C8B-B14F-4D97-AF65-F5344CB8AC3E}">
        <p14:creationId xmlns:p14="http://schemas.microsoft.com/office/powerpoint/2010/main" val="107043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9</a:t>
            </a:fld>
            <a:endParaRPr lang="da-DK"/>
          </a:p>
        </p:txBody>
      </p:sp>
    </p:spTree>
    <p:extLst>
      <p:ext uri="{BB962C8B-B14F-4D97-AF65-F5344CB8AC3E}">
        <p14:creationId xmlns:p14="http://schemas.microsoft.com/office/powerpoint/2010/main" val="201950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10</a:t>
            </a:fld>
            <a:endParaRPr lang="da-DK"/>
          </a:p>
        </p:txBody>
      </p:sp>
    </p:spTree>
    <p:extLst>
      <p:ext uri="{BB962C8B-B14F-4D97-AF65-F5344CB8AC3E}">
        <p14:creationId xmlns:p14="http://schemas.microsoft.com/office/powerpoint/2010/main" val="1899333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21328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35376"/>
          <a:stretch/>
        </p:blipFill>
        <p:spPr>
          <a:xfrm>
            <a:off x="0" y="60325"/>
            <a:ext cx="9144000" cy="215436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F2864652-C7EC-484E-8753-14185D24DE10}" type="datetime2">
              <a:rPr lang="da-DK" smtClean="0"/>
              <a:t>31. januar 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4870F366-6765-41D5-970F-4A1223BEBD32}" type="datetime2">
              <a:rPr lang="da-DK" noProof="0" smtClean="0"/>
              <a:t>31. januar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3" name="Billede 12"/>
          <p:cNvPicPr>
            <a:picLocks noChangeAspect="1"/>
          </p:cNvPicPr>
          <p:nvPr userDrawn="1"/>
        </p:nvPicPr>
        <p:blipFill rotWithShape="1">
          <a:blip r:embed="rId2">
            <a:extLst>
              <a:ext uri="{28A0092B-C50C-407E-A947-70E740481C1C}">
                <a14:useLocalDpi xmlns:a14="http://schemas.microsoft.com/office/drawing/2010/main" val="0"/>
              </a:ext>
            </a:extLst>
          </a:blip>
          <a:srcRect l="1" r="196" b="16190"/>
          <a:stretch/>
        </p:blipFill>
        <p:spPr>
          <a:xfrm>
            <a:off x="0" y="4064001"/>
            <a:ext cx="9144000" cy="279400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FA378746-756B-478F-9E98-E364403895DD}" type="datetime2">
              <a:rPr lang="da-DK" noProof="0" smtClean="0"/>
              <a:t>31. januar 2019</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5DE80095-7B1F-4E4A-9CA7-09020EB741B2}"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01EAD36-20DF-48E8-90DA-9C1DF5C31576}" type="datetime2">
              <a:rPr lang="da-DK" smtClean="0"/>
              <a:t>31. januar 2019</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A309EE04-F35C-4EDA-99B9-6B78D5CEF14B}" type="datetime2">
              <a:rPr lang="da-DK" noProof="0" smtClean="0"/>
              <a:t>31. januar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662FF03A-A343-461E-89F8-896C4D72658B}" type="datetime2">
              <a:rPr lang="da-DK" noProof="0" smtClean="0"/>
              <a:t>31. januar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CA31DB70-B461-41AF-B832-12A0E10A7862}" type="datetime2">
              <a:rPr lang="da-DK" noProof="0" smtClean="0"/>
              <a:t>31. januar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CC093EFF-D415-44A6-85EB-1B1F9DD86DF3}"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C598C02B-1E44-4A5C-BE35-E34AC739A22C}"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69FEA95A-E803-4CCC-9AFF-08EA3ADA7347}"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F376F975-2235-4FC3-A04D-B75EA348A019}"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C4203988-B1C5-4AD8-9B53-7603733E355A}" type="datetime2">
              <a:rPr lang="da-DK" noProof="0" smtClean="0"/>
              <a:t>31. januar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200"/>
            </a:lvl1pPr>
            <a:lvl2pPr>
              <a:defRPr sz="2000"/>
            </a:lvl2pPr>
            <a:lvl3pPr>
              <a:defRPr sz="1800"/>
            </a:lvl3pPr>
            <a:lvl4pPr>
              <a:defRPr sz="1600"/>
            </a:lvl4pPr>
            <a:lvl5pPr>
              <a:defRPr sz="14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94303B72-3F9C-4562-99D8-CF741A76E6A4}" type="datetime2">
              <a:rPr lang="da-DK" smtClean="0"/>
              <a:t>31. januar 2019</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hf hdr="0" ftr="0" dt="0"/>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tsinformation.dk/Forms/R0710.aspx?id=1614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tsinformation.dk/forms/r0710.aspx?id=15229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kke-@albertslund.dk-mailadress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retsinformation.dk/pdfPrint.aspx?id=152299" TargetMode="External"/><Relationship Id="rId3" Type="http://schemas.openxmlformats.org/officeDocument/2006/relationships/hyperlink" Target="mailto:end@albertslund.dk" TargetMode="External"/><Relationship Id="rId7" Type="http://schemas.openxmlformats.org/officeDocument/2006/relationships/hyperlink" Target="mailto:lpq@albertslund.d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azs@albertslund.dk" TargetMode="External"/><Relationship Id="rId5" Type="http://schemas.openxmlformats.org/officeDocument/2006/relationships/hyperlink" Target="mailto:jura@albertslund.dk" TargetMode="External"/><Relationship Id="rId10" Type="http://schemas.openxmlformats.org/officeDocument/2006/relationships/hyperlink" Target="https://www.retsinformation.dk/Forms/R0710.aspx?id=201319" TargetMode="External"/><Relationship Id="rId4" Type="http://schemas.openxmlformats.org/officeDocument/2006/relationships/hyperlink" Target="https://www.retsinformation.dk/Forms/R0710.aspx?id=161411" TargetMode="External"/><Relationship Id="rId9" Type="http://schemas.openxmlformats.org/officeDocument/2006/relationships/hyperlink" Target="https://eur-lex.europa.eu/legal-content/DA/TXT/PDF/?uri=CELEX:32016R0679&amp;from=D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nd@albertslund.d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tsinformation.dk/Forms/R0710.aspx?id=16141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retsinformation.dk/Forms/R0710.aspx?id=197036" TargetMode="External"/><Relationship Id="rId5" Type="http://schemas.openxmlformats.org/officeDocument/2006/relationships/hyperlink" Target="https://eur-lex.europa.eu/legal-content/DA/TXT/HTML/?uri=CELEX:32016R0679&amp;rid=1" TargetMode="External"/><Relationship Id="rId4" Type="http://schemas.openxmlformats.org/officeDocument/2006/relationships/hyperlink" Target="https://eur-lex.europa.eu/legal-content/DA/TXT/HTML/?uri=CELEX:32016R0679&amp;from=D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retsinformation.dk/Forms/R0710.aspx?id=175630" TargetMode="External"/><Relationship Id="rId4" Type="http://schemas.openxmlformats.org/officeDocument/2006/relationships/hyperlink" Target="https://www.retsinformation.dk/Forms/R0710.aspx?id=16394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albertslund.dk/media/869120/bilag-til-skolernes-styrelsesvedtaegt-2014.pdf" TargetMode="External"/><Relationship Id="rId4" Type="http://schemas.openxmlformats.org/officeDocument/2006/relationships/hyperlink" Target="https://www.retsinformation.dk/Forms/R0710.aspx?id=16394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amilieskole@albertslund.d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retsinformation.dk/Forms/R0710.aspx?id=16394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Bekendtg&#248;relse%20om%20folkeskolens%20specialundervisning%20og%20anden%20specialp&#230;dagogisk%20bistan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PPR@albertslund.d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PR@albertslund.d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retsinformation.dk/Forms/R0710.aspx?id=16394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retsinformation.dk/Forms/R0710.aspx?id=16397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retsinformation.dk/Forms/R0710.aspx?id=163981" TargetMode="External"/><Relationship Id="rId4" Type="http://schemas.openxmlformats.org/officeDocument/2006/relationships/hyperlink" Target="https://www.retsinformation.dk/Forms/R0710.aspx?id=16397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retsinformation.dk/Forms/R0710.aspx?id=163975"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retsinformation.dk/Forms/R0710.aspx?id=163975"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retsinformation.dk/Forms/R0710.aspx?id=164032" TargetMode="External"/><Relationship Id="rId4" Type="http://schemas.openxmlformats.org/officeDocument/2006/relationships/hyperlink" Target="https://www.retsinformation.dk/Forms/R0710.aspx?id=163974"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retsinformation.dk/Forms/R0710.aspx?id=16397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retsinformation.dk/Forms/R0710.aspx?id=164032"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retsinformation.dk/Forms/R0710.aspx?id=164032" TargetMode="External"/><Relationship Id="rId2" Type="http://schemas.openxmlformats.org/officeDocument/2006/relationships/hyperlink" Target="https://www.retsinformation.dk/Forms/R0710.aspx?id=1639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retsinformation.dk/Forms/R0710.aspx?id=163974" TargetMode="External"/><Relationship Id="rId2" Type="http://schemas.openxmlformats.org/officeDocument/2006/relationships/hyperlink" Target="https://www.retsinformation.dk/Forms/R0710.aspx?id=196651" TargetMode="External"/><Relationship Id="rId1" Type="http://schemas.openxmlformats.org/officeDocument/2006/relationships/slideLayout" Target="../slideLayouts/slideLayout2.xml"/><Relationship Id="rId4" Type="http://schemas.openxmlformats.org/officeDocument/2006/relationships/hyperlink" Target="https://www.retsinformation.dk/Forms/R0710.aspx?id=164032"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retsinformation.dk/Forms/R0710.aspx?id=196651" TargetMode="External"/><Relationship Id="rId2" Type="http://schemas.openxmlformats.org/officeDocument/2006/relationships/hyperlink" Target="sbsyslauncher:dokument_id=1994246&amp;ConServerName=SBS-SQL\sbsys&amp;ConDatabaseName=SbsysNetDrift&amp;ConDisplayName=Drift&amp;sso=True" TargetMode="External"/><Relationship Id="rId1" Type="http://schemas.openxmlformats.org/officeDocument/2006/relationships/slideLayout" Target="../slideLayouts/slideLayout2.xml"/><Relationship Id="rId4" Type="http://schemas.openxmlformats.org/officeDocument/2006/relationships/hyperlink" Target="https://www.retsinformation.dk/Forms/R0710.aspx?id=163974"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retsinformation.dk/Forms/R0710.aspx?id=163974" TargetMode="External"/><Relationship Id="rId2" Type="http://schemas.openxmlformats.org/officeDocument/2006/relationships/hyperlink" Target="https://www.retsinformation.dk/Forms/R0710.aspx?id=19665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tsinformation.dk/Forms/R0710.aspx?id=163974" TargetMode="External"/><Relationship Id="rId2" Type="http://schemas.openxmlformats.org/officeDocument/2006/relationships/hyperlink" Target="https://www.retsinformation.dk/Forms/R0710.aspx?id=196651" TargetMode="External"/><Relationship Id="rId1" Type="http://schemas.openxmlformats.org/officeDocument/2006/relationships/slideLayout" Target="../slideLayouts/slideLayout2.xml"/><Relationship Id="rId4" Type="http://schemas.openxmlformats.org/officeDocument/2006/relationships/hyperlink" Target="https://www.retsinformation.dk/Forms/R0710.aspx?id=160787"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sbsyslauncher:dokument_id=1994246&amp;ConServerName=SBS-SQL\sbsys&amp;ConDatabaseName=SbsysNetDrift&amp;ConDisplayName=Drift&amp;sso=Tru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hyperlink" Target="file:///\\Fil-1\Fdata\Breve\Skoler\Supplerende%20undervisning%20eller%20anden%20faglig%20st&#248;tte%20til%20elever%20under%209%20timer"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file:///\\Fil-1\Fdata\Breve\Skoler\Aktindsig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file:///\\Fil-1\Fdata\Breve\Skoler\Indstilling%20til%20PPV"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file:///\\Fil-1\Fdata\Breve\Skoler\Indstilling%20til%20Det%20f&#230;lles%20visitationsudval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file:///\\Fil-1\Fdata\Breve\Skoler\Undevisningspligt%20-%20ungdomsskole,%20musikskole,%20eliteidr&#230;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file:///\\Fil-1\Fdata\Breve\Skoler\Indstilling%20til%20Det%20f&#230;lles%20visitationsudval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file:///\\Fil-1\Fdata\Breve\Skoler\Undevisningspligt%20-%20ungdomsskole,%20musikskole,%20eliteidr&#230;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file:///\\Fil-1\Fdata\Breve\Skoler\S&#230;rligt%20tilrettelagt%20undervisningsforl&#248;b%20efter%207.%20klasse"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file:///\\Fil-1\Fdata\Breve\Skoler\S&#230;rligt%20tilrettelagt%20undervisningsforl&#248;b%20efter%207.%20klass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file:///\\Fil-1\Fdata\Breve\Skoler\Undervise%20elev%20p&#229;%20samme%20klassetrin%20i%202%20&#229;r%20el.%20rykke%20elev%20et%20klassetrin%20op"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file:///\\Fil-1\Fdata\Breve\Skoler\Fritage%20elev%20fra%20tysk%20eller%20fransk"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file:///\\Fil-1\Fdata\Breve\Skoler\Undervise%20elev%20p&#229;%20samme%20klassetrin%20i%202%20&#229;r%20el.%20rykke%20elev%20et%20klassetrin%20op"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file:///\\Fil-1\Fdata\Breve\Skoler\Fritage%20elev%20fra%20fa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file:///\\Fil-1\Fdata\Breve\Skoler\God%20orde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file:///\\Fil-1\Fdata\Breve\Skoler\Aktindsig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file:///\\Fil-1\Fdata\Breve\Skoler\Aktindsigt"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b-NO" sz="4000"/>
              <a:t>God forvaltningsskik for skolelederen som myndighedsudøver</a:t>
            </a:r>
          </a:p>
        </p:txBody>
      </p:sp>
      <p:sp>
        <p:nvSpPr>
          <p:cNvPr id="3" name="Undertitel 2"/>
          <p:cNvSpPr>
            <a:spLocks noGrp="1"/>
          </p:cNvSpPr>
          <p:nvPr>
            <p:ph type="subTitle" idx="1"/>
          </p:nvPr>
        </p:nvSpPr>
        <p:spPr>
          <a:xfrm>
            <a:off x="850184" y="3814166"/>
            <a:ext cx="7439598" cy="1752600"/>
          </a:xfrm>
        </p:spPr>
        <p:txBody>
          <a:bodyPr/>
          <a:lstStyle/>
          <a:p>
            <a:r>
              <a:rPr lang="nb-NO"/>
              <a:t>Ramme, arbejdsgange og skabeloner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D1FC-8529-4F3D-8D02-F8C42A3385B4}"/>
              </a:ext>
            </a:extLst>
          </p:cNvPr>
          <p:cNvSpPr>
            <a:spLocks noGrp="1"/>
          </p:cNvSpPr>
          <p:nvPr>
            <p:ph type="title"/>
          </p:nvPr>
        </p:nvSpPr>
        <p:spPr/>
        <p:txBody>
          <a:bodyPr/>
          <a:lstStyle/>
          <a:p>
            <a:r>
              <a:rPr lang="da-DK" sz="2400"/>
              <a:t>Inddragelse – partshøring</a:t>
            </a:r>
            <a:br>
              <a:rPr lang="da-DK" sz="2400"/>
            </a:br>
            <a:r>
              <a:rPr lang="da-DK" sz="1800">
                <a:hlinkClick r:id="rId3"/>
              </a:rPr>
              <a:t>Forvaltningsloven</a:t>
            </a:r>
            <a:r>
              <a:rPr lang="da-DK" sz="1800"/>
              <a:t> §19</a:t>
            </a:r>
          </a:p>
        </p:txBody>
      </p:sp>
      <p:sp>
        <p:nvSpPr>
          <p:cNvPr id="3" name="Pladsholder til indhold 2">
            <a:extLst>
              <a:ext uri="{FF2B5EF4-FFF2-40B4-BE49-F238E27FC236}">
                <a16:creationId xmlns:a16="http://schemas.microsoft.com/office/drawing/2014/main" id="{AC7419D0-6AE7-46C4-BEB0-AF84CFFE2513}"/>
              </a:ext>
            </a:extLst>
          </p:cNvPr>
          <p:cNvSpPr>
            <a:spLocks noGrp="1"/>
          </p:cNvSpPr>
          <p:nvPr>
            <p:ph idx="1"/>
          </p:nvPr>
        </p:nvSpPr>
        <p:spPr/>
        <p:txBody>
          <a:bodyPr/>
          <a:lstStyle/>
          <a:p>
            <a:r>
              <a:rPr lang="da-DK"/>
              <a:t>Barnet og forældre skal inddrages før der træffes en afgørelse</a:t>
            </a:r>
          </a:p>
          <a:p>
            <a:pPr lvl="1"/>
            <a:r>
              <a:rPr lang="da-DK"/>
              <a:t>Der skal være skriftlig dokumentation for inddragelsen og forældrenes holdninger, fx i form af et mødereferat eller notat</a:t>
            </a:r>
          </a:p>
          <a:p>
            <a:pPr lvl="1"/>
            <a:r>
              <a:rPr lang="da-DK"/>
              <a:t>Forældrene skal have mulighed for at kommentere referatet/notatet, og det skal fremgå, hvis forældrene er uenige</a:t>
            </a:r>
          </a:p>
          <a:p>
            <a:pPr lvl="2"/>
            <a:r>
              <a:rPr lang="da-DK"/>
              <a:t>Dialog </a:t>
            </a:r>
          </a:p>
          <a:p>
            <a:pPr lvl="2"/>
            <a:r>
              <a:rPr lang="da-DK"/>
              <a:t>Partshøring – en afgørelse er ugyldig, hvis der ikke har været gennemført partshøring</a:t>
            </a:r>
          </a:p>
        </p:txBody>
      </p:sp>
      <p:sp>
        <p:nvSpPr>
          <p:cNvPr id="4" name="Pladsholder til slidenummer 3">
            <a:extLst>
              <a:ext uri="{FF2B5EF4-FFF2-40B4-BE49-F238E27FC236}">
                <a16:creationId xmlns:a16="http://schemas.microsoft.com/office/drawing/2014/main" id="{9040C7BE-670E-4E5F-AEA1-1D07C7D09074}"/>
              </a:ext>
            </a:extLst>
          </p:cNvPr>
          <p:cNvSpPr>
            <a:spLocks noGrp="1"/>
          </p:cNvSpPr>
          <p:nvPr>
            <p:ph type="sldNum" sz="quarter" idx="12"/>
          </p:nvPr>
        </p:nvSpPr>
        <p:spPr/>
        <p:txBody>
          <a:bodyPr/>
          <a:lstStyle/>
          <a:p>
            <a:fld id="{63F35900-392D-46F4-8341-366E91CBDAA0}" type="slidenum">
              <a:rPr lang="da-DK" noProof="0" smtClean="0"/>
              <a:pPr/>
              <a:t>10</a:t>
            </a:fld>
            <a:endParaRPr lang="da-DK" noProof="0"/>
          </a:p>
        </p:txBody>
      </p:sp>
    </p:spTree>
    <p:extLst>
      <p:ext uri="{BB962C8B-B14F-4D97-AF65-F5344CB8AC3E}">
        <p14:creationId xmlns:p14="http://schemas.microsoft.com/office/powerpoint/2010/main" val="365180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4AC6F-653C-4EEF-A932-8C586080D5EA}"/>
              </a:ext>
            </a:extLst>
          </p:cNvPr>
          <p:cNvSpPr>
            <a:spLocks noGrp="1"/>
          </p:cNvSpPr>
          <p:nvPr>
            <p:ph type="title"/>
          </p:nvPr>
        </p:nvSpPr>
        <p:spPr/>
        <p:txBody>
          <a:bodyPr/>
          <a:lstStyle/>
          <a:p>
            <a:r>
              <a:rPr lang="da-DK" sz="2400"/>
              <a:t>Referater og notatpligt</a:t>
            </a:r>
            <a:br>
              <a:rPr lang="da-DK" sz="2400"/>
            </a:br>
            <a:r>
              <a:rPr lang="da-DK" sz="1800">
                <a:hlinkClick r:id="rId3"/>
              </a:rPr>
              <a:t>Offentlighedsloven</a:t>
            </a:r>
            <a:r>
              <a:rPr lang="da-DK" sz="1800"/>
              <a:t> §13</a:t>
            </a:r>
            <a:endParaRPr lang="da-DK" sz="2400"/>
          </a:p>
        </p:txBody>
      </p:sp>
      <p:sp>
        <p:nvSpPr>
          <p:cNvPr id="3" name="Pladsholder til indhold 2">
            <a:extLst>
              <a:ext uri="{FF2B5EF4-FFF2-40B4-BE49-F238E27FC236}">
                <a16:creationId xmlns:a16="http://schemas.microsoft.com/office/drawing/2014/main" id="{0131C5C5-30C0-4126-B259-E32E184E6D85}"/>
              </a:ext>
            </a:extLst>
          </p:cNvPr>
          <p:cNvSpPr>
            <a:spLocks noGrp="1"/>
          </p:cNvSpPr>
          <p:nvPr>
            <p:ph idx="1"/>
          </p:nvPr>
        </p:nvSpPr>
        <p:spPr/>
        <p:txBody>
          <a:bodyPr/>
          <a:lstStyle/>
          <a:p>
            <a:r>
              <a:rPr lang="da-DK"/>
              <a:t>Det er lovpligtigt, at dokumentere oplysninger, der har betydning for sagens afgørelser og væsentlige sagsbehandlingsskridt, hvis de ikke fremgår af andre af sagens dokumenter</a:t>
            </a:r>
          </a:p>
          <a:p>
            <a:r>
              <a:rPr lang="da-DK"/>
              <a:t>Skal give gennemsigtighed i sagsbehandlingsprocessen</a:t>
            </a:r>
          </a:p>
          <a:p>
            <a:pPr lvl="1"/>
            <a:r>
              <a:rPr lang="da-DK"/>
              <a:t>Dokumentation for sagsbehandlingsprocessen</a:t>
            </a:r>
          </a:p>
          <a:p>
            <a:pPr lvl="1"/>
            <a:r>
              <a:rPr lang="da-DK"/>
              <a:t>Samlet overblik over sagens oplysninger, herunder indsigelser og bemærkninger</a:t>
            </a:r>
          </a:p>
          <a:p>
            <a:pPr lvl="1"/>
            <a:r>
              <a:rPr lang="da-DK"/>
              <a:t>Mødereferater, notater, telefonnotater m.v</a:t>
            </a:r>
          </a:p>
          <a:p>
            <a:r>
              <a:rPr lang="da-DK"/>
              <a:t>Skal skrives i sagligt sprog (ikke subjektive, holdningsprægede, følelsesmæssige vurderinger)</a:t>
            </a:r>
          </a:p>
          <a:p>
            <a:endParaRPr lang="da-DK"/>
          </a:p>
          <a:p>
            <a:r>
              <a:rPr lang="da-DK"/>
              <a:t>Se skabelon </a:t>
            </a:r>
            <a:r>
              <a:rPr lang="da-DK">
                <a:highlight>
                  <a:srgbClr val="66D5F7"/>
                </a:highlight>
              </a:rPr>
              <a:t>”Notat telefonnotat”</a:t>
            </a:r>
            <a:r>
              <a:rPr lang="da-DK"/>
              <a:t> og </a:t>
            </a:r>
            <a:r>
              <a:rPr lang="da-DK">
                <a:highlight>
                  <a:srgbClr val="66D5F7"/>
                </a:highlight>
              </a:rPr>
              <a:t>”Referat”</a:t>
            </a:r>
          </a:p>
          <a:p>
            <a:endParaRPr lang="da-DK"/>
          </a:p>
        </p:txBody>
      </p:sp>
      <p:sp>
        <p:nvSpPr>
          <p:cNvPr id="4" name="Pladsholder til slidenummer 3">
            <a:extLst>
              <a:ext uri="{FF2B5EF4-FFF2-40B4-BE49-F238E27FC236}">
                <a16:creationId xmlns:a16="http://schemas.microsoft.com/office/drawing/2014/main" id="{143F13B6-2F8B-43F1-BEF1-9B4B92E46806}"/>
              </a:ext>
            </a:extLst>
          </p:cNvPr>
          <p:cNvSpPr>
            <a:spLocks noGrp="1"/>
          </p:cNvSpPr>
          <p:nvPr>
            <p:ph type="sldNum" sz="quarter" idx="12"/>
          </p:nvPr>
        </p:nvSpPr>
        <p:spPr/>
        <p:txBody>
          <a:bodyPr/>
          <a:lstStyle/>
          <a:p>
            <a:fld id="{63F35900-392D-46F4-8341-366E91CBDAA0}" type="slidenum">
              <a:rPr lang="da-DK" noProof="0" smtClean="0"/>
              <a:pPr/>
              <a:t>11</a:t>
            </a:fld>
            <a:endParaRPr lang="da-DK" noProof="0"/>
          </a:p>
        </p:txBody>
      </p:sp>
    </p:spTree>
    <p:extLst>
      <p:ext uri="{BB962C8B-B14F-4D97-AF65-F5344CB8AC3E}">
        <p14:creationId xmlns:p14="http://schemas.microsoft.com/office/powerpoint/2010/main" val="128738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D17E4-3F66-478E-A9DE-4A1094364ACE}"/>
              </a:ext>
            </a:extLst>
          </p:cNvPr>
          <p:cNvSpPr>
            <a:spLocks noGrp="1"/>
          </p:cNvSpPr>
          <p:nvPr>
            <p:ph type="title"/>
          </p:nvPr>
        </p:nvSpPr>
        <p:spPr/>
        <p:txBody>
          <a:bodyPr/>
          <a:lstStyle/>
          <a:p>
            <a:r>
              <a:rPr lang="da-DK" sz="2400"/>
              <a:t>Videregivelse af oplysninger</a:t>
            </a:r>
            <a:br>
              <a:rPr lang="da-DK" sz="2400"/>
            </a:br>
            <a:endParaRPr lang="da-DK" sz="2400"/>
          </a:p>
        </p:txBody>
      </p:sp>
      <p:sp>
        <p:nvSpPr>
          <p:cNvPr id="3" name="Pladsholder til indhold 2">
            <a:extLst>
              <a:ext uri="{FF2B5EF4-FFF2-40B4-BE49-F238E27FC236}">
                <a16:creationId xmlns:a16="http://schemas.microsoft.com/office/drawing/2014/main" id="{A8C01FDD-740A-46D0-BCD1-3CB7CC6A34BE}"/>
              </a:ext>
            </a:extLst>
          </p:cNvPr>
          <p:cNvSpPr>
            <a:spLocks noGrp="1"/>
          </p:cNvSpPr>
          <p:nvPr>
            <p:ph idx="1"/>
          </p:nvPr>
        </p:nvSpPr>
        <p:spPr/>
        <p:txBody>
          <a:bodyPr/>
          <a:lstStyle/>
          <a:p>
            <a:r>
              <a:rPr lang="da-DK"/>
              <a:t>Udgangspunktet er, at skolen ikke må dele personfølsomme oplysninger medmindre, der er givet samtykke</a:t>
            </a:r>
          </a:p>
          <a:p>
            <a:r>
              <a:rPr lang="da-DK"/>
              <a:t>Det skal være tydeligt, når oplysninger videregives, fx til Det fælles visitationsudvalg.</a:t>
            </a:r>
          </a:p>
          <a:p>
            <a:pPr lvl="1"/>
            <a:r>
              <a:rPr lang="da-DK"/>
              <a:t>Tydelighed om videregivelse</a:t>
            </a:r>
          </a:p>
          <a:p>
            <a:pPr lvl="1"/>
            <a:r>
              <a:rPr lang="da-DK"/>
              <a:t>Tydelighed om, hvilke oplysninger, der videregives til hvem</a:t>
            </a:r>
          </a:p>
          <a:p>
            <a:pPr lvl="1"/>
            <a:r>
              <a:rPr lang="da-DK"/>
              <a:t>Tydelighed om, hvad oplysningerne skal anvendes til</a:t>
            </a:r>
          </a:p>
          <a:p>
            <a:r>
              <a:rPr lang="da-DK"/>
              <a:t>Kræver, at der er et lovgrundlag for videregivelse, og som udgangspunkt samtykkeerklæring fra forældre</a:t>
            </a:r>
          </a:p>
          <a:p>
            <a:pPr marL="0" indent="0">
              <a:buNone/>
            </a:pPr>
            <a:endParaRPr lang="da-DK"/>
          </a:p>
          <a:p>
            <a:endParaRPr lang="da-DK"/>
          </a:p>
        </p:txBody>
      </p:sp>
      <p:sp>
        <p:nvSpPr>
          <p:cNvPr id="4" name="Pladsholder til slidenummer 3">
            <a:extLst>
              <a:ext uri="{FF2B5EF4-FFF2-40B4-BE49-F238E27FC236}">
                <a16:creationId xmlns:a16="http://schemas.microsoft.com/office/drawing/2014/main" id="{11ED5E83-39BD-4C90-9C1E-0F0776DCFCD4}"/>
              </a:ext>
            </a:extLst>
          </p:cNvPr>
          <p:cNvSpPr>
            <a:spLocks noGrp="1"/>
          </p:cNvSpPr>
          <p:nvPr>
            <p:ph type="sldNum" sz="quarter" idx="12"/>
          </p:nvPr>
        </p:nvSpPr>
        <p:spPr/>
        <p:txBody>
          <a:bodyPr/>
          <a:lstStyle/>
          <a:p>
            <a:fld id="{63F35900-392D-46F4-8341-366E91CBDAA0}" type="slidenum">
              <a:rPr lang="da-DK" noProof="0" smtClean="0"/>
              <a:pPr/>
              <a:t>12</a:t>
            </a:fld>
            <a:endParaRPr lang="da-DK" noProof="0"/>
          </a:p>
        </p:txBody>
      </p:sp>
    </p:spTree>
    <p:extLst>
      <p:ext uri="{BB962C8B-B14F-4D97-AF65-F5344CB8AC3E}">
        <p14:creationId xmlns:p14="http://schemas.microsoft.com/office/powerpoint/2010/main" val="322365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24961-B0C4-437D-B156-A40078AA340A}"/>
              </a:ext>
            </a:extLst>
          </p:cNvPr>
          <p:cNvSpPr>
            <a:spLocks noGrp="1"/>
          </p:cNvSpPr>
          <p:nvPr>
            <p:ph type="title"/>
          </p:nvPr>
        </p:nvSpPr>
        <p:spPr/>
        <p:txBody>
          <a:bodyPr/>
          <a:lstStyle/>
          <a:p>
            <a:r>
              <a:rPr lang="da-DK" sz="2400"/>
              <a:t>Personfølsomme oplysninger</a:t>
            </a:r>
          </a:p>
        </p:txBody>
      </p:sp>
      <p:sp>
        <p:nvSpPr>
          <p:cNvPr id="4" name="Pladsholder til slidenummer 3">
            <a:extLst>
              <a:ext uri="{FF2B5EF4-FFF2-40B4-BE49-F238E27FC236}">
                <a16:creationId xmlns:a16="http://schemas.microsoft.com/office/drawing/2014/main" id="{D7F24D45-B1AA-44AE-B081-9CFB16482B32}"/>
              </a:ext>
            </a:extLst>
          </p:cNvPr>
          <p:cNvSpPr>
            <a:spLocks noGrp="1"/>
          </p:cNvSpPr>
          <p:nvPr>
            <p:ph type="sldNum" sz="quarter" idx="12"/>
          </p:nvPr>
        </p:nvSpPr>
        <p:spPr/>
        <p:txBody>
          <a:bodyPr/>
          <a:lstStyle/>
          <a:p>
            <a:fld id="{63F35900-392D-46F4-8341-366E91CBDAA0}" type="slidenum">
              <a:rPr lang="da-DK" noProof="0" smtClean="0"/>
              <a:pPr/>
              <a:t>13</a:t>
            </a:fld>
            <a:endParaRPr lang="da-DK" noProof="0"/>
          </a:p>
        </p:txBody>
      </p:sp>
      <p:sp>
        <p:nvSpPr>
          <p:cNvPr id="7" name="Ligebenet trekant 6">
            <a:extLst>
              <a:ext uri="{FF2B5EF4-FFF2-40B4-BE49-F238E27FC236}">
                <a16:creationId xmlns:a16="http://schemas.microsoft.com/office/drawing/2014/main" id="{4A7B4652-F474-4F3C-B543-1FD3013030F5}"/>
              </a:ext>
            </a:extLst>
          </p:cNvPr>
          <p:cNvSpPr/>
          <p:nvPr/>
        </p:nvSpPr>
        <p:spPr>
          <a:xfrm>
            <a:off x="1259632" y="1512908"/>
            <a:ext cx="5508104" cy="4464496"/>
          </a:xfrm>
          <a:prstGeom prst="triangle">
            <a:avLst/>
          </a:prstGeom>
          <a:solidFill>
            <a:srgbClr val="00B9F2">
              <a:alpha val="18039"/>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6" name="Tekstfelt 5">
            <a:extLst>
              <a:ext uri="{FF2B5EF4-FFF2-40B4-BE49-F238E27FC236}">
                <a16:creationId xmlns:a16="http://schemas.microsoft.com/office/drawing/2014/main" id="{60AB5982-8F4A-4906-B7A9-2F583C783D41}"/>
              </a:ext>
            </a:extLst>
          </p:cNvPr>
          <p:cNvSpPr txBox="1"/>
          <p:nvPr/>
        </p:nvSpPr>
        <p:spPr>
          <a:xfrm>
            <a:off x="2051720" y="1484784"/>
            <a:ext cx="4176464" cy="4616648"/>
          </a:xfrm>
          <a:prstGeom prst="rect">
            <a:avLst/>
          </a:prstGeom>
          <a:noFill/>
        </p:spPr>
        <p:txBody>
          <a:bodyPr wrap="square" lIns="0" tIns="0" rIns="0" bIns="0" rtlCol="0">
            <a:spAutoFit/>
          </a:bodyPr>
          <a:lstStyle/>
          <a:p>
            <a:r>
              <a:rPr lang="da-DK" sz="2000" i="1">
                <a:solidFill>
                  <a:srgbClr val="FF0000"/>
                </a:solidFill>
                <a:latin typeface="+mn-lt"/>
              </a:rPr>
              <a:t>Følsomme personoplysninger</a:t>
            </a:r>
          </a:p>
          <a:p>
            <a:pPr marL="342900" indent="-342900">
              <a:buFont typeface="Arial" panose="020B0604020202020204" pitchFamily="34" charset="0"/>
              <a:buChar char="•"/>
            </a:pPr>
            <a:r>
              <a:rPr lang="da-DK" sz="2000" i="1">
                <a:solidFill>
                  <a:srgbClr val="FF0000"/>
                </a:solidFill>
                <a:latin typeface="+mn-lt"/>
              </a:rPr>
              <a:t>Race, etnisk oprindelse</a:t>
            </a:r>
          </a:p>
          <a:p>
            <a:pPr marL="342900" indent="-342900">
              <a:buFont typeface="Arial" panose="020B0604020202020204" pitchFamily="34" charset="0"/>
              <a:buChar char="•"/>
            </a:pPr>
            <a:r>
              <a:rPr lang="da-DK" sz="2000" i="1">
                <a:solidFill>
                  <a:srgbClr val="FF0000"/>
                </a:solidFill>
                <a:latin typeface="+mn-lt"/>
              </a:rPr>
              <a:t>Politisk, religiøs overbevisning</a:t>
            </a:r>
          </a:p>
          <a:p>
            <a:pPr marL="342900" indent="-342900">
              <a:buFont typeface="Arial" panose="020B0604020202020204" pitchFamily="34" charset="0"/>
              <a:buChar char="•"/>
            </a:pPr>
            <a:r>
              <a:rPr lang="da-DK" sz="2000" i="1">
                <a:solidFill>
                  <a:srgbClr val="FF0000"/>
                </a:solidFill>
                <a:latin typeface="+mn-lt"/>
              </a:rPr>
              <a:t>Fagforeningstilhør</a:t>
            </a:r>
          </a:p>
          <a:p>
            <a:pPr marL="342900" indent="-342900">
              <a:buFont typeface="Arial" panose="020B0604020202020204" pitchFamily="34" charset="0"/>
              <a:buChar char="•"/>
            </a:pPr>
            <a:r>
              <a:rPr lang="da-DK" sz="2000" i="1">
                <a:solidFill>
                  <a:srgbClr val="FF0000"/>
                </a:solidFill>
                <a:latin typeface="+mn-lt"/>
              </a:rPr>
              <a:t>Helbredsoplysninger</a:t>
            </a:r>
          </a:p>
          <a:p>
            <a:pPr marL="342900" indent="-342900">
              <a:buFont typeface="Arial" panose="020B0604020202020204" pitchFamily="34" charset="0"/>
              <a:buChar char="•"/>
            </a:pPr>
            <a:r>
              <a:rPr lang="da-DK" sz="2000" i="1">
                <a:solidFill>
                  <a:srgbClr val="FF0000"/>
                </a:solidFill>
                <a:latin typeface="+mn-lt"/>
              </a:rPr>
              <a:t>Seksuel orientering</a:t>
            </a:r>
          </a:p>
          <a:p>
            <a:pPr marL="342900" indent="-342900">
              <a:buFont typeface="Arial" panose="020B0604020202020204" pitchFamily="34" charset="0"/>
              <a:buChar char="•"/>
            </a:pPr>
            <a:r>
              <a:rPr lang="da-DK" sz="2000" i="1">
                <a:solidFill>
                  <a:srgbClr val="FF0000"/>
                </a:solidFill>
                <a:latin typeface="+mn-lt"/>
              </a:rPr>
              <a:t>Strafbare forhold</a:t>
            </a:r>
          </a:p>
          <a:p>
            <a:endParaRPr lang="da-DK" sz="2000" i="1">
              <a:latin typeface="+mn-lt"/>
            </a:endParaRPr>
          </a:p>
          <a:p>
            <a:r>
              <a:rPr lang="da-DK" sz="2000" i="1">
                <a:solidFill>
                  <a:srgbClr val="00B050"/>
                </a:solidFill>
                <a:latin typeface="+mn-lt"/>
              </a:rPr>
              <a:t>Almindelige personoplysninger</a:t>
            </a:r>
          </a:p>
          <a:p>
            <a:pPr marL="342900" indent="-342900">
              <a:buFont typeface="Arial" panose="020B0604020202020204" pitchFamily="34" charset="0"/>
              <a:buChar char="•"/>
            </a:pPr>
            <a:r>
              <a:rPr lang="da-DK" sz="2000" i="1">
                <a:solidFill>
                  <a:srgbClr val="00B050"/>
                </a:solidFill>
                <a:latin typeface="+mn-lt"/>
              </a:rPr>
              <a:t>Navn, adresse, fødselsdato</a:t>
            </a:r>
          </a:p>
          <a:p>
            <a:pPr marL="342900" indent="-342900">
              <a:buFont typeface="Arial" panose="020B0604020202020204" pitchFamily="34" charset="0"/>
              <a:buChar char="•"/>
            </a:pPr>
            <a:r>
              <a:rPr lang="da-DK" sz="2000" i="1">
                <a:solidFill>
                  <a:srgbClr val="00B050"/>
                </a:solidFill>
                <a:latin typeface="+mn-lt"/>
              </a:rPr>
              <a:t>Børn og relaterede</a:t>
            </a:r>
          </a:p>
          <a:p>
            <a:pPr marL="342900" indent="-342900">
              <a:buFont typeface="Arial" panose="020B0604020202020204" pitchFamily="34" charset="0"/>
              <a:buChar char="•"/>
            </a:pPr>
            <a:r>
              <a:rPr lang="da-DK" sz="2000" i="1">
                <a:solidFill>
                  <a:srgbClr val="00B050"/>
                </a:solidFill>
                <a:latin typeface="+mn-lt"/>
              </a:rPr>
              <a:t>Familieforhold, bolig, bil</a:t>
            </a:r>
          </a:p>
          <a:p>
            <a:pPr marL="342900" indent="-342900">
              <a:buFont typeface="Arial" panose="020B0604020202020204" pitchFamily="34" charset="0"/>
              <a:buChar char="•"/>
            </a:pPr>
            <a:r>
              <a:rPr lang="da-DK" sz="2000" i="1">
                <a:solidFill>
                  <a:srgbClr val="00B050"/>
                </a:solidFill>
                <a:latin typeface="+mn-lt"/>
              </a:rPr>
              <a:t>Ansættelsesdato, stilling</a:t>
            </a:r>
            <a:endParaRPr lang="da-DK" sz="2000" i="1" dirty="0">
              <a:solidFill>
                <a:srgbClr val="00B050"/>
              </a:solidFill>
              <a:latin typeface="+mn-lt"/>
            </a:endParaRPr>
          </a:p>
          <a:p>
            <a:pPr marL="342900" indent="-342900">
              <a:buFont typeface="Arial" panose="020B0604020202020204" pitchFamily="34" charset="0"/>
              <a:buChar char="•"/>
            </a:pPr>
            <a:r>
              <a:rPr lang="da-DK" sz="2000" i="1">
                <a:solidFill>
                  <a:srgbClr val="00B050"/>
                </a:solidFill>
                <a:latin typeface="+mn-lt"/>
              </a:rPr>
              <a:t>Job, ansøgning, CV</a:t>
            </a:r>
          </a:p>
          <a:p>
            <a:pPr marL="342900" indent="-342900">
              <a:buFont typeface="Arial" panose="020B0604020202020204" pitchFamily="34" charset="0"/>
              <a:buChar char="•"/>
            </a:pPr>
            <a:r>
              <a:rPr lang="da-DK" sz="2000" i="1">
                <a:solidFill>
                  <a:srgbClr val="00B050"/>
                </a:solidFill>
                <a:latin typeface="+mn-lt"/>
              </a:rPr>
              <a:t>Skat og gæld</a:t>
            </a:r>
          </a:p>
        </p:txBody>
      </p:sp>
      <p:sp>
        <p:nvSpPr>
          <p:cNvPr id="8" name="Tekstfelt 7">
            <a:extLst>
              <a:ext uri="{FF2B5EF4-FFF2-40B4-BE49-F238E27FC236}">
                <a16:creationId xmlns:a16="http://schemas.microsoft.com/office/drawing/2014/main" id="{4180F40E-D1DB-4AD1-AB81-4AE7AE3777C8}"/>
              </a:ext>
            </a:extLst>
          </p:cNvPr>
          <p:cNvSpPr txBox="1"/>
          <p:nvPr/>
        </p:nvSpPr>
        <p:spPr>
          <a:xfrm>
            <a:off x="6372200" y="1512908"/>
            <a:ext cx="2261145" cy="1538883"/>
          </a:xfrm>
          <a:prstGeom prst="rect">
            <a:avLst/>
          </a:prstGeom>
          <a:solidFill>
            <a:srgbClr val="00B9F2">
              <a:alpha val="18039"/>
            </a:srgbClr>
          </a:solidFill>
        </p:spPr>
        <p:txBody>
          <a:bodyPr wrap="square" lIns="0" tIns="0" rIns="0" bIns="0" rtlCol="0">
            <a:spAutoFit/>
          </a:bodyPr>
          <a:lstStyle/>
          <a:p>
            <a:r>
              <a:rPr lang="da-DK" sz="2000" i="1">
                <a:latin typeface="+mn-lt"/>
              </a:rPr>
              <a:t>Jo højere oppe i trekanten, desto højere krav til beskyttelse af personoplysninger</a:t>
            </a:r>
            <a:endParaRPr lang="da-DK" sz="2000" i="1" dirty="0" err="1">
              <a:latin typeface="+mn-lt"/>
            </a:endParaRPr>
          </a:p>
        </p:txBody>
      </p:sp>
    </p:spTree>
    <p:extLst>
      <p:ext uri="{BB962C8B-B14F-4D97-AF65-F5344CB8AC3E}">
        <p14:creationId xmlns:p14="http://schemas.microsoft.com/office/powerpoint/2010/main" val="35351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a:t>Journalisering og databeskyttelse</a:t>
            </a:r>
          </a:p>
        </p:txBody>
      </p:sp>
      <p:sp>
        <p:nvSpPr>
          <p:cNvPr id="3" name="Pladsholder til indhold 2"/>
          <p:cNvSpPr>
            <a:spLocks noGrp="1"/>
          </p:cNvSpPr>
          <p:nvPr>
            <p:ph idx="1"/>
          </p:nvPr>
        </p:nvSpPr>
        <p:spPr/>
        <p:txBody>
          <a:bodyPr/>
          <a:lstStyle/>
          <a:p>
            <a:r>
              <a:rPr lang="da-DK"/>
              <a:t>Hvorfor journalisere?</a:t>
            </a:r>
          </a:p>
          <a:p>
            <a:pPr lvl="1"/>
            <a:r>
              <a:rPr lang="da-DK"/>
              <a:t>Dokumenter skal kunne genfindes, hvis der søges om aktindsigt</a:t>
            </a:r>
          </a:p>
          <a:p>
            <a:pPr lvl="1"/>
            <a:r>
              <a:rPr lang="da-DK"/>
              <a:t>Sikker opbevaring</a:t>
            </a:r>
          </a:p>
          <a:p>
            <a:pPr marL="0" indent="0">
              <a:buNone/>
            </a:pPr>
            <a:endParaRPr lang="da-DK"/>
          </a:p>
          <a:p>
            <a:r>
              <a:rPr lang="da-DK"/>
              <a:t>Hvad skal journaliseres?</a:t>
            </a:r>
          </a:p>
          <a:p>
            <a:pPr lvl="1"/>
            <a:r>
              <a:rPr lang="da-DK"/>
              <a:t>Ind- og udgående post i sagen skal journaliseres – uanset medie</a:t>
            </a:r>
          </a:p>
          <a:p>
            <a:pPr lvl="1"/>
            <a:r>
              <a:rPr lang="da-DK"/>
              <a:t>Endelige interne dokumenter, der har betydning for sagsbehandlingen, fx referater, notater</a:t>
            </a:r>
          </a:p>
          <a:p>
            <a:pPr lvl="1"/>
            <a:r>
              <a:rPr lang="da-DK"/>
              <a:t>Afgørelser </a:t>
            </a:r>
          </a:p>
          <a:p>
            <a:endParaRPr lang="da-DK"/>
          </a:p>
          <a:p>
            <a:endParaRPr lang="da-DK"/>
          </a:p>
        </p:txBody>
      </p:sp>
      <p:sp>
        <p:nvSpPr>
          <p:cNvPr id="4" name="Pladsholder til slidenummer 3">
            <a:extLst>
              <a:ext uri="{FF2B5EF4-FFF2-40B4-BE49-F238E27FC236}">
                <a16:creationId xmlns:a16="http://schemas.microsoft.com/office/drawing/2014/main" id="{10D0EBF7-43C8-479C-AB86-ED2278749D38}"/>
              </a:ext>
            </a:extLst>
          </p:cNvPr>
          <p:cNvSpPr>
            <a:spLocks noGrp="1"/>
          </p:cNvSpPr>
          <p:nvPr>
            <p:ph type="sldNum" sz="quarter" idx="12"/>
          </p:nvPr>
        </p:nvSpPr>
        <p:spPr/>
        <p:txBody>
          <a:bodyPr/>
          <a:lstStyle/>
          <a:p>
            <a:fld id="{63F35900-392D-46F4-8341-366E91CBDAA0}" type="slidenum">
              <a:rPr lang="da-DK" noProof="0" smtClean="0"/>
              <a:pPr/>
              <a:t>14</a:t>
            </a:fld>
            <a:endParaRPr lang="da-DK" noProof="0"/>
          </a:p>
        </p:txBody>
      </p:sp>
    </p:spTree>
    <p:extLst>
      <p:ext uri="{BB962C8B-B14F-4D97-AF65-F5344CB8AC3E}">
        <p14:creationId xmlns:p14="http://schemas.microsoft.com/office/powerpoint/2010/main" val="134214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4F08E-5B00-4079-86FD-02CD93BACB7B}"/>
              </a:ext>
            </a:extLst>
          </p:cNvPr>
          <p:cNvSpPr>
            <a:spLocks noGrp="1"/>
          </p:cNvSpPr>
          <p:nvPr>
            <p:ph type="title"/>
          </p:nvPr>
        </p:nvSpPr>
        <p:spPr/>
        <p:txBody>
          <a:bodyPr/>
          <a:lstStyle/>
          <a:p>
            <a:r>
              <a:rPr lang="da-DK" sz="2400"/>
              <a:t>Journalisering og databeskyttelse</a:t>
            </a:r>
          </a:p>
        </p:txBody>
      </p:sp>
      <p:sp>
        <p:nvSpPr>
          <p:cNvPr id="3" name="Pladsholder til indhold 2">
            <a:extLst>
              <a:ext uri="{FF2B5EF4-FFF2-40B4-BE49-F238E27FC236}">
                <a16:creationId xmlns:a16="http://schemas.microsoft.com/office/drawing/2014/main" id="{DC8BF3F5-1447-4E5D-9320-4F539C498ECB}"/>
              </a:ext>
            </a:extLst>
          </p:cNvPr>
          <p:cNvSpPr>
            <a:spLocks noGrp="1"/>
          </p:cNvSpPr>
          <p:nvPr>
            <p:ph idx="1"/>
          </p:nvPr>
        </p:nvSpPr>
        <p:spPr/>
        <p:txBody>
          <a:bodyPr/>
          <a:lstStyle/>
          <a:p>
            <a:r>
              <a:rPr lang="da-DK"/>
              <a:t>Personfølsomme oplysninger skal sendes via sikker mail eller e-boks</a:t>
            </a:r>
          </a:p>
          <a:p>
            <a:pPr lvl="1"/>
            <a:r>
              <a:rPr lang="da-DK"/>
              <a:t>Det er sikkert at sende MELLEM @albertslund.dk-mailadresser</a:t>
            </a:r>
          </a:p>
          <a:p>
            <a:pPr lvl="1"/>
            <a:r>
              <a:rPr lang="da-DK"/>
              <a:t>e-boks skal bruges, når der sendes til </a:t>
            </a:r>
            <a:r>
              <a:rPr lang="da-DK">
                <a:hlinkClick r:id="rId3"/>
              </a:rPr>
              <a:t>ikke-@albertslund.dk-mailadresser</a:t>
            </a:r>
            <a:endParaRPr lang="da-DK"/>
          </a:p>
          <a:p>
            <a:pPr lvl="1"/>
            <a:r>
              <a:rPr lang="da-DK"/>
              <a:t>At dele oplysninger skal være sagligt begrundet</a:t>
            </a:r>
          </a:p>
          <a:p>
            <a:pPr lvl="1"/>
            <a:endParaRPr lang="da-DK"/>
          </a:p>
          <a:p>
            <a:r>
              <a:rPr lang="da-DK"/>
              <a:t>Hvor skal hvilke dokumenter opbevares?</a:t>
            </a:r>
          </a:p>
        </p:txBody>
      </p:sp>
      <p:graphicFrame>
        <p:nvGraphicFramePr>
          <p:cNvPr id="5" name="Tabel 4">
            <a:extLst>
              <a:ext uri="{FF2B5EF4-FFF2-40B4-BE49-F238E27FC236}">
                <a16:creationId xmlns:a16="http://schemas.microsoft.com/office/drawing/2014/main" id="{E17667C5-CE42-4678-A5A7-5A245D0B52DF}"/>
              </a:ext>
            </a:extLst>
          </p:cNvPr>
          <p:cNvGraphicFramePr>
            <a:graphicFrameLocks noGrp="1"/>
          </p:cNvGraphicFramePr>
          <p:nvPr>
            <p:extLst>
              <p:ext uri="{D42A27DB-BD31-4B8C-83A1-F6EECF244321}">
                <p14:modId xmlns:p14="http://schemas.microsoft.com/office/powerpoint/2010/main" val="168102831"/>
              </p:ext>
            </p:extLst>
          </p:nvPr>
        </p:nvGraphicFramePr>
        <p:xfrm>
          <a:off x="827584" y="3789040"/>
          <a:ext cx="7560840" cy="2103120"/>
        </p:xfrm>
        <a:graphic>
          <a:graphicData uri="http://schemas.openxmlformats.org/drawingml/2006/table">
            <a:tbl>
              <a:tblPr firstRow="1" bandRow="1">
                <a:tableStyleId>{3B4B98B0-60AC-42C2-AFA5-B58CD77FA1E5}</a:tableStyleId>
              </a:tblPr>
              <a:tblGrid>
                <a:gridCol w="1890210">
                  <a:extLst>
                    <a:ext uri="{9D8B030D-6E8A-4147-A177-3AD203B41FA5}">
                      <a16:colId xmlns:a16="http://schemas.microsoft.com/office/drawing/2014/main" val="1427604913"/>
                    </a:ext>
                  </a:extLst>
                </a:gridCol>
                <a:gridCol w="1890210">
                  <a:extLst>
                    <a:ext uri="{9D8B030D-6E8A-4147-A177-3AD203B41FA5}">
                      <a16:colId xmlns:a16="http://schemas.microsoft.com/office/drawing/2014/main" val="985520445"/>
                    </a:ext>
                  </a:extLst>
                </a:gridCol>
                <a:gridCol w="1890210">
                  <a:extLst>
                    <a:ext uri="{9D8B030D-6E8A-4147-A177-3AD203B41FA5}">
                      <a16:colId xmlns:a16="http://schemas.microsoft.com/office/drawing/2014/main" val="3407317031"/>
                    </a:ext>
                  </a:extLst>
                </a:gridCol>
                <a:gridCol w="1890210">
                  <a:extLst>
                    <a:ext uri="{9D8B030D-6E8A-4147-A177-3AD203B41FA5}">
                      <a16:colId xmlns:a16="http://schemas.microsoft.com/office/drawing/2014/main" val="27355105"/>
                    </a:ext>
                  </a:extLst>
                </a:gridCol>
              </a:tblGrid>
              <a:tr h="370840">
                <a:tc>
                  <a:txBody>
                    <a:bodyPr/>
                    <a:lstStyle/>
                    <a:p>
                      <a:r>
                        <a:rPr lang="da-DK" sz="1400"/>
                        <a:t>SBSYS</a:t>
                      </a:r>
                    </a:p>
                  </a:txBody>
                  <a:tcPr>
                    <a:noFill/>
                  </a:tcPr>
                </a:tc>
                <a:tc>
                  <a:txBody>
                    <a:bodyPr/>
                    <a:lstStyle/>
                    <a:p>
                      <a:r>
                        <a:rPr lang="da-DK" sz="1400"/>
                        <a:t>Aula</a:t>
                      </a:r>
                    </a:p>
                  </a:txBody>
                  <a:tcPr>
                    <a:noFill/>
                  </a:tcPr>
                </a:tc>
                <a:tc>
                  <a:txBody>
                    <a:bodyPr/>
                    <a:lstStyle/>
                    <a:p>
                      <a:r>
                        <a:rPr lang="da-DK" sz="1400"/>
                        <a:t>Lukket drev  / outlook</a:t>
                      </a:r>
                    </a:p>
                  </a:txBody>
                  <a:tcPr>
                    <a:noFill/>
                  </a:tcPr>
                </a:tc>
                <a:tc>
                  <a:txBody>
                    <a:bodyPr/>
                    <a:lstStyle/>
                    <a:p>
                      <a:r>
                        <a:rPr lang="da-DK" sz="1400"/>
                        <a:t>Fysisk arkiv</a:t>
                      </a:r>
                    </a:p>
                  </a:txBody>
                  <a:tcPr>
                    <a:noFill/>
                  </a:tcPr>
                </a:tc>
                <a:extLst>
                  <a:ext uri="{0D108BD9-81ED-4DB2-BD59-A6C34878D82A}">
                    <a16:rowId xmlns:a16="http://schemas.microsoft.com/office/drawing/2014/main" val="770430554"/>
                  </a:ext>
                </a:extLst>
              </a:tr>
              <a:tr h="370840">
                <a:tc>
                  <a:txBody>
                    <a:bodyPr/>
                    <a:lstStyle/>
                    <a:p>
                      <a:pPr marL="285750" indent="-285750">
                        <a:buFont typeface="Arial" panose="020B0604020202020204" pitchFamily="34" charset="0"/>
                        <a:buChar char="•"/>
                      </a:pPr>
                      <a:r>
                        <a:rPr lang="da-DK" sz="1400"/>
                        <a:t>Sagsbehandling</a:t>
                      </a:r>
                    </a:p>
                    <a:p>
                      <a:pPr marL="285750" indent="-285750">
                        <a:buFont typeface="Arial" panose="020B0604020202020204" pitchFamily="34" charset="0"/>
                        <a:buChar char="•"/>
                      </a:pPr>
                      <a:r>
                        <a:rPr lang="da-DK" sz="1400"/>
                        <a:t>Afgørelser</a:t>
                      </a:r>
                    </a:p>
                    <a:p>
                      <a:pPr marL="285750" indent="-285750">
                        <a:buFont typeface="Arial" panose="020B0604020202020204" pitchFamily="34" charset="0"/>
                        <a:buChar char="•"/>
                      </a:pPr>
                      <a:r>
                        <a:rPr lang="da-DK" sz="1400"/>
                        <a:t>Understøttende funktioner</a:t>
                      </a:r>
                    </a:p>
                    <a:p>
                      <a:pPr marL="285750" indent="-285750">
                        <a:buFont typeface="Arial" panose="020B0604020202020204" pitchFamily="34" charset="0"/>
                        <a:buChar char="•"/>
                      </a:pPr>
                      <a:endParaRPr lang="da-DK" sz="1400"/>
                    </a:p>
                  </a:txBody>
                  <a:tcPr>
                    <a:noFill/>
                  </a:tcPr>
                </a:tc>
                <a:tc>
                  <a:txBody>
                    <a:bodyPr/>
                    <a:lstStyle/>
                    <a:p>
                      <a:pPr marL="285750" indent="-285750">
                        <a:buFont typeface="Arial" panose="020B0604020202020204" pitchFamily="34" charset="0"/>
                        <a:buChar char="•"/>
                      </a:pPr>
                      <a:r>
                        <a:rPr lang="da-DK" sz="1400"/>
                        <a:t>Dialogværktøj</a:t>
                      </a:r>
                    </a:p>
                    <a:p>
                      <a:pPr marL="285750" indent="-285750" algn="l" defTabSz="914400" rtl="0" eaLnBrk="1" latinLnBrk="0" hangingPunct="1">
                        <a:buFont typeface="Arial" panose="020B0604020202020204" pitchFamily="34" charset="0"/>
                        <a:buChar char="•"/>
                      </a:pPr>
                      <a:r>
                        <a:rPr lang="da-DK" sz="1400" kern="1200">
                          <a:solidFill>
                            <a:schemeClr val="tx1"/>
                          </a:solidFill>
                          <a:latin typeface="+mn-lt"/>
                          <a:ea typeface="+mn-ea"/>
                          <a:cs typeface="+mn-cs"/>
                        </a:rPr>
                        <a:t>Sikre beskeder</a:t>
                      </a:r>
                    </a:p>
                    <a:p>
                      <a:pPr marL="285750" indent="-285750" algn="l" defTabSz="914400" rtl="0" eaLnBrk="1" latinLnBrk="0" hangingPunct="1">
                        <a:buFont typeface="Arial" panose="020B0604020202020204" pitchFamily="34" charset="0"/>
                        <a:buChar char="•"/>
                      </a:pPr>
                      <a:r>
                        <a:rPr lang="da-DK" sz="1400" kern="1200">
                          <a:solidFill>
                            <a:schemeClr val="tx1"/>
                          </a:solidFill>
                          <a:latin typeface="+mn-lt"/>
                          <a:ea typeface="+mn-ea"/>
                          <a:cs typeface="+mn-cs"/>
                        </a:rPr>
                        <a:t>Almene (ikke personfølsomme) notater om en elev</a:t>
                      </a:r>
                    </a:p>
                    <a:p>
                      <a:pPr marL="285750" indent="-285750">
                        <a:buFont typeface="Arial" panose="020B0604020202020204" pitchFamily="34" charset="0"/>
                        <a:buChar char="•"/>
                      </a:pPr>
                      <a:r>
                        <a:rPr lang="da-DK" sz="1400" kern="1200">
                          <a:solidFill>
                            <a:schemeClr val="tx1"/>
                          </a:solidFill>
                          <a:latin typeface="+mn-lt"/>
                          <a:ea typeface="+mn-ea"/>
                          <a:cs typeface="+mn-cs"/>
                        </a:rPr>
                        <a:t>Elevplan </a:t>
                      </a:r>
                    </a:p>
                  </a:txBody>
                  <a:tcPr>
                    <a:noFill/>
                  </a:tcPr>
                </a:tc>
                <a:tc>
                  <a:txBody>
                    <a:bodyPr/>
                    <a:lstStyle/>
                    <a:p>
                      <a:pPr marL="285750" indent="-285750">
                        <a:buFont typeface="Arial" panose="020B0604020202020204" pitchFamily="34" charset="0"/>
                        <a:buChar char="•"/>
                      </a:pPr>
                      <a:r>
                        <a:rPr lang="da-DK" sz="1400"/>
                        <a:t>Midlertidig opbevaring</a:t>
                      </a:r>
                    </a:p>
                    <a:p>
                      <a:pPr marL="285750" indent="-285750">
                        <a:buFont typeface="Arial" panose="020B0604020202020204" pitchFamily="34" charset="0"/>
                        <a:buChar char="•"/>
                      </a:pPr>
                      <a:r>
                        <a:rPr lang="da-DK" sz="1400"/>
                        <a:t>Max. 30 dage</a:t>
                      </a:r>
                    </a:p>
                  </a:txBody>
                  <a:tcPr>
                    <a:noFill/>
                  </a:tcPr>
                </a:tc>
                <a:tc>
                  <a:txBody>
                    <a:bodyPr/>
                    <a:lstStyle/>
                    <a:p>
                      <a:pPr marL="285750" indent="-285750">
                        <a:buFont typeface="Arial" panose="020B0604020202020204" pitchFamily="34" charset="0"/>
                        <a:buChar char="•"/>
                      </a:pPr>
                      <a:r>
                        <a:rPr lang="da-DK" sz="1400"/>
                        <a:t>Skal være aflåst</a:t>
                      </a:r>
                    </a:p>
                    <a:p>
                      <a:pPr marL="285750" indent="-285750">
                        <a:buFont typeface="Arial" panose="020B0604020202020204" pitchFamily="34" charset="0"/>
                        <a:buChar char="•"/>
                      </a:pPr>
                      <a:r>
                        <a:rPr lang="da-DK" sz="1400"/>
                        <a:t>Det skal være dokumenteret, hvem der har adgang</a:t>
                      </a:r>
                    </a:p>
                  </a:txBody>
                  <a:tcPr>
                    <a:noFill/>
                  </a:tcPr>
                </a:tc>
                <a:extLst>
                  <a:ext uri="{0D108BD9-81ED-4DB2-BD59-A6C34878D82A}">
                    <a16:rowId xmlns:a16="http://schemas.microsoft.com/office/drawing/2014/main" val="1850238312"/>
                  </a:ext>
                </a:extLst>
              </a:tr>
            </a:tbl>
          </a:graphicData>
        </a:graphic>
      </p:graphicFrame>
      <p:sp>
        <p:nvSpPr>
          <p:cNvPr id="4" name="Pladsholder til slidenummer 3">
            <a:extLst>
              <a:ext uri="{FF2B5EF4-FFF2-40B4-BE49-F238E27FC236}">
                <a16:creationId xmlns:a16="http://schemas.microsoft.com/office/drawing/2014/main" id="{D79CD8DC-AD22-4F67-A10D-2A2899324790}"/>
              </a:ext>
            </a:extLst>
          </p:cNvPr>
          <p:cNvSpPr>
            <a:spLocks noGrp="1"/>
          </p:cNvSpPr>
          <p:nvPr>
            <p:ph type="sldNum" sz="quarter" idx="12"/>
          </p:nvPr>
        </p:nvSpPr>
        <p:spPr/>
        <p:txBody>
          <a:bodyPr/>
          <a:lstStyle/>
          <a:p>
            <a:fld id="{63F35900-392D-46F4-8341-366E91CBDAA0}" type="slidenum">
              <a:rPr lang="da-DK" noProof="0" smtClean="0"/>
              <a:pPr/>
              <a:t>15</a:t>
            </a:fld>
            <a:endParaRPr lang="da-DK" noProof="0"/>
          </a:p>
        </p:txBody>
      </p:sp>
    </p:spTree>
    <p:extLst>
      <p:ext uri="{BB962C8B-B14F-4D97-AF65-F5344CB8AC3E}">
        <p14:creationId xmlns:p14="http://schemas.microsoft.com/office/powerpoint/2010/main" val="263885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9D3FF-2452-4871-BBCA-1268822215BA}"/>
              </a:ext>
            </a:extLst>
          </p:cNvPr>
          <p:cNvSpPr>
            <a:spLocks noGrp="1"/>
          </p:cNvSpPr>
          <p:nvPr>
            <p:ph type="title"/>
          </p:nvPr>
        </p:nvSpPr>
        <p:spPr>
          <a:solidFill>
            <a:schemeClr val="accent1"/>
          </a:solidFill>
          <a:ln>
            <a:solidFill>
              <a:schemeClr val="accent1"/>
            </a:solidFill>
          </a:ln>
        </p:spPr>
        <p:txBody>
          <a:bodyPr/>
          <a:lstStyle/>
          <a:p>
            <a:r>
              <a:rPr lang="da-DK" sz="2400">
                <a:solidFill>
                  <a:schemeClr val="bg1"/>
                </a:solidFill>
              </a:rPr>
              <a:t>Aktindsigt</a:t>
            </a:r>
          </a:p>
        </p:txBody>
      </p:sp>
      <p:sp>
        <p:nvSpPr>
          <p:cNvPr id="3" name="Pladsholder til indhold 2">
            <a:extLst>
              <a:ext uri="{FF2B5EF4-FFF2-40B4-BE49-F238E27FC236}">
                <a16:creationId xmlns:a16="http://schemas.microsoft.com/office/drawing/2014/main" id="{6E0EB4B7-7428-428B-A836-BB69AB208236}"/>
              </a:ext>
            </a:extLst>
          </p:cNvPr>
          <p:cNvSpPr>
            <a:spLocks noGrp="1"/>
          </p:cNvSpPr>
          <p:nvPr>
            <p:ph idx="1"/>
          </p:nvPr>
        </p:nvSpPr>
        <p:spPr>
          <a:xfrm>
            <a:off x="503238" y="1700213"/>
            <a:ext cx="8137525" cy="4681115"/>
          </a:xfrm>
        </p:spPr>
        <p:txBody>
          <a:bodyPr/>
          <a:lstStyle/>
          <a:p>
            <a:pPr marL="342900" indent="-342900">
              <a:buFont typeface="+mj-lt"/>
              <a:buAutoNum type="arabicPeriod"/>
            </a:pPr>
            <a:r>
              <a:rPr lang="da-DK" sz="1800"/>
              <a:t>Aktindsigt efter forvaltningsloven = partsindsigt</a:t>
            </a:r>
          </a:p>
          <a:p>
            <a:pPr lvl="1"/>
            <a:r>
              <a:rPr lang="da-DK" sz="1600"/>
              <a:t>Skolen behandler aktindsigtssagen, hvis skolelederen har afgørelseskompetencen</a:t>
            </a:r>
          </a:p>
          <a:p>
            <a:pPr lvl="1"/>
            <a:r>
              <a:rPr lang="da-DK" sz="1600"/>
              <a:t>Kan søge rådgivning hos HR &amp; Jura, Mette Nelander </a:t>
            </a:r>
            <a:r>
              <a:rPr lang="da-DK" sz="1600">
                <a:hlinkClick r:id="rId3"/>
              </a:rPr>
              <a:t>end@albertslund.dk</a:t>
            </a:r>
            <a:r>
              <a:rPr lang="da-DK" sz="1600"/>
              <a:t>, tlf. 43687625</a:t>
            </a:r>
          </a:p>
          <a:p>
            <a:pPr marL="356400" lvl="1" indent="0">
              <a:buNone/>
            </a:pPr>
            <a:r>
              <a:rPr lang="da-DK" sz="1200">
                <a:hlinkClick r:id="rId4"/>
              </a:rPr>
              <a:t>Forvaltningsloven</a:t>
            </a:r>
            <a:r>
              <a:rPr lang="da-DK" sz="1200"/>
              <a:t> §9-18</a:t>
            </a:r>
          </a:p>
          <a:p>
            <a:pPr marL="342900" indent="-342900">
              <a:buFont typeface="+mj-lt"/>
              <a:buAutoNum type="arabicPeriod"/>
            </a:pPr>
            <a:r>
              <a:rPr lang="da-DK" sz="1800"/>
              <a:t>Aktindsigt efter offentlighedsloven - skal sikre åbenhed hos myndigheder </a:t>
            </a:r>
          </a:p>
          <a:p>
            <a:pPr lvl="1"/>
            <a:r>
              <a:rPr lang="da-DK" sz="1600"/>
              <a:t>HR &amp; Jura behandler sagen, og skoler kan blive bedt om at levere oplysninger. Send modtagne henvendelser til </a:t>
            </a:r>
            <a:r>
              <a:rPr lang="da-DK" sz="1600">
                <a:hlinkClick r:id="rId5"/>
              </a:rPr>
              <a:t>jura@albertslund.dk</a:t>
            </a:r>
            <a:r>
              <a:rPr lang="da-DK" sz="1600"/>
              <a:t>, og giv aktindsigtssøgende besked om, hvor videresendelsen er sendt hen </a:t>
            </a:r>
          </a:p>
          <a:p>
            <a:pPr marL="356400" lvl="1" indent="0">
              <a:buNone/>
            </a:pPr>
            <a:r>
              <a:rPr lang="da-DK" sz="1600"/>
              <a:t>	Maibritt Zuschke </a:t>
            </a:r>
            <a:r>
              <a:rPr lang="da-DK" sz="1600">
                <a:hlinkClick r:id="rId6"/>
              </a:rPr>
              <a:t>azs@albertslund.dk</a:t>
            </a:r>
            <a:r>
              <a:rPr lang="da-DK" sz="1600"/>
              <a:t>, tlf.61621709</a:t>
            </a:r>
          </a:p>
          <a:p>
            <a:pPr marL="356400" lvl="1" indent="0">
              <a:buNone/>
            </a:pPr>
            <a:r>
              <a:rPr lang="da-DK" sz="1600"/>
              <a:t>	Lene Paulli Madsen </a:t>
            </a:r>
            <a:r>
              <a:rPr lang="da-DK" sz="1600">
                <a:hlinkClick r:id="rId7"/>
              </a:rPr>
              <a:t>lpq@albertslund.dk</a:t>
            </a:r>
            <a:r>
              <a:rPr lang="da-DK" sz="1600"/>
              <a:t>, tlf. 43687629</a:t>
            </a:r>
          </a:p>
          <a:p>
            <a:pPr marL="356400" lvl="1" indent="0">
              <a:buNone/>
            </a:pPr>
            <a:r>
              <a:rPr lang="da-DK" sz="1200">
                <a:hlinkClick r:id="rId8"/>
              </a:rPr>
              <a:t>Offentlighedsloven</a:t>
            </a:r>
            <a:r>
              <a:rPr lang="da-DK" sz="1200"/>
              <a:t> §7-14</a:t>
            </a:r>
          </a:p>
          <a:p>
            <a:pPr marL="342900" indent="-342900">
              <a:buFont typeface="+mj-lt"/>
              <a:buAutoNum type="arabicPeriod"/>
            </a:pPr>
            <a:r>
              <a:rPr lang="da-DK" sz="1800"/>
              <a:t>Aktindsigt efter persondataloven = indsigtsret = retten til egne oplysninger</a:t>
            </a:r>
          </a:p>
          <a:p>
            <a:pPr lvl="1"/>
            <a:r>
              <a:rPr lang="da-DK" sz="1600"/>
              <a:t>HR &amp; Jura behandler sagen og skoler kan blive bedt om at levere oplysninger. Send modtagne henvendelser til </a:t>
            </a:r>
            <a:r>
              <a:rPr lang="da-DK" sz="1600">
                <a:hlinkClick r:id="rId5"/>
              </a:rPr>
              <a:t>jura@albertslund.dk</a:t>
            </a:r>
            <a:r>
              <a:rPr lang="da-DK" sz="1600"/>
              <a:t>, og giv aktindsigtssøgende besked om, hvor videresendelsen er sendt hen</a:t>
            </a:r>
          </a:p>
          <a:p>
            <a:pPr marL="356400" lvl="1" indent="0">
              <a:buNone/>
            </a:pPr>
            <a:r>
              <a:rPr lang="da-DK" sz="1600"/>
              <a:t>	Lene Paulli Madsen </a:t>
            </a:r>
            <a:r>
              <a:rPr lang="da-DK" sz="1600">
                <a:hlinkClick r:id="rId7"/>
              </a:rPr>
              <a:t>lpq@albertslund.dk</a:t>
            </a:r>
            <a:r>
              <a:rPr lang="da-DK" sz="1600"/>
              <a:t>, tlf. 43687629</a:t>
            </a:r>
          </a:p>
          <a:p>
            <a:pPr marL="356400" lvl="1" indent="0">
              <a:buNone/>
            </a:pPr>
            <a:r>
              <a:rPr lang="da-DK" sz="1200">
                <a:hlinkClick r:id="rId9"/>
              </a:rPr>
              <a:t>Databeskyttelsesforordningen</a:t>
            </a:r>
            <a:r>
              <a:rPr lang="da-DK" sz="1200"/>
              <a:t> og </a:t>
            </a:r>
            <a:r>
              <a:rPr lang="da-DK" sz="1200">
                <a:hlinkClick r:id="rId10"/>
              </a:rPr>
              <a:t>databeskyttelsesloven</a:t>
            </a:r>
            <a:endParaRPr lang="da-DK" sz="1200"/>
          </a:p>
          <a:p>
            <a:pPr marL="356400" lvl="1" indent="0">
              <a:buNone/>
            </a:pPr>
            <a:endParaRPr lang="da-DK" sz="1200"/>
          </a:p>
        </p:txBody>
      </p:sp>
      <p:sp>
        <p:nvSpPr>
          <p:cNvPr id="4" name="Pladsholder til slidenummer 3">
            <a:extLst>
              <a:ext uri="{FF2B5EF4-FFF2-40B4-BE49-F238E27FC236}">
                <a16:creationId xmlns:a16="http://schemas.microsoft.com/office/drawing/2014/main" id="{C64B9899-32EF-44E8-BEAA-4F4FE5EB991A}"/>
              </a:ext>
            </a:extLst>
          </p:cNvPr>
          <p:cNvSpPr>
            <a:spLocks noGrp="1"/>
          </p:cNvSpPr>
          <p:nvPr>
            <p:ph type="sldNum" sz="quarter" idx="12"/>
          </p:nvPr>
        </p:nvSpPr>
        <p:spPr/>
        <p:txBody>
          <a:bodyPr/>
          <a:lstStyle/>
          <a:p>
            <a:fld id="{63F35900-392D-46F4-8341-366E91CBDAA0}" type="slidenum">
              <a:rPr lang="da-DK" noProof="0" smtClean="0"/>
              <a:pPr/>
              <a:t>16</a:t>
            </a:fld>
            <a:endParaRPr lang="da-DK" noProof="0"/>
          </a:p>
        </p:txBody>
      </p:sp>
    </p:spTree>
    <p:extLst>
      <p:ext uri="{BB962C8B-B14F-4D97-AF65-F5344CB8AC3E}">
        <p14:creationId xmlns:p14="http://schemas.microsoft.com/office/powerpoint/2010/main" val="166280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8C64E-1F35-4811-8930-5D9010104ED8}"/>
              </a:ext>
            </a:extLst>
          </p:cNvPr>
          <p:cNvSpPr>
            <a:spLocks noGrp="1"/>
          </p:cNvSpPr>
          <p:nvPr>
            <p:ph type="title"/>
          </p:nvPr>
        </p:nvSpPr>
        <p:spPr>
          <a:noFill/>
          <a:ln>
            <a:noFill/>
          </a:ln>
        </p:spPr>
        <p:txBody>
          <a:bodyPr/>
          <a:lstStyle/>
          <a:p>
            <a:r>
              <a:rPr lang="da-DK" sz="2400">
                <a:solidFill>
                  <a:schemeClr val="tx1"/>
                </a:solidFill>
              </a:rPr>
              <a:t>1. Aktindsigt efter forvaltningsloven – partsindsigt</a:t>
            </a:r>
            <a:br>
              <a:rPr lang="da-DK" sz="2400">
                <a:solidFill>
                  <a:schemeClr val="tx1"/>
                </a:solidFill>
              </a:rPr>
            </a:br>
            <a:r>
              <a:rPr lang="da-DK" sz="1800">
                <a:solidFill>
                  <a:schemeClr val="tx1"/>
                </a:solidFill>
              </a:rPr>
              <a:t>- Rammer</a:t>
            </a:r>
          </a:p>
        </p:txBody>
      </p:sp>
      <p:sp>
        <p:nvSpPr>
          <p:cNvPr id="3" name="Pladsholder til indhold 2">
            <a:extLst>
              <a:ext uri="{FF2B5EF4-FFF2-40B4-BE49-F238E27FC236}">
                <a16:creationId xmlns:a16="http://schemas.microsoft.com/office/drawing/2014/main" id="{962BB66B-74B2-4C22-AB86-EB19D88BF099}"/>
              </a:ext>
            </a:extLst>
          </p:cNvPr>
          <p:cNvSpPr>
            <a:spLocks noGrp="1"/>
          </p:cNvSpPr>
          <p:nvPr>
            <p:ph idx="1"/>
          </p:nvPr>
        </p:nvSpPr>
        <p:spPr/>
        <p:txBody>
          <a:bodyPr/>
          <a:lstStyle/>
          <a:p>
            <a:r>
              <a:rPr lang="da-DK" sz="1800"/>
              <a:t>Den, der er part i en sag*, hvori der er eller vil blive truffet afgørelse af en forvaltningsmyndighed, kan forlange at blive gjort bekendt med sagens dokumenter</a:t>
            </a:r>
          </a:p>
          <a:p>
            <a:pPr marL="356400" lvl="1" indent="0">
              <a:buNone/>
            </a:pPr>
            <a:r>
              <a:rPr lang="da-DK"/>
              <a:t>*elevens forældre / indehaver af forældremyndigheden / eleven</a:t>
            </a:r>
          </a:p>
          <a:p>
            <a:pPr marL="356400" lvl="1" indent="0">
              <a:buNone/>
            </a:pPr>
            <a:endParaRPr lang="da-DK"/>
          </a:p>
          <a:p>
            <a:r>
              <a:rPr lang="da-DK" sz="1800"/>
              <a:t>Skal besvares indenfor 7 arbejdsdage efter modtagelsen</a:t>
            </a:r>
          </a:p>
          <a:p>
            <a:pPr lvl="1"/>
            <a:r>
              <a:rPr lang="da-DK" sz="1600"/>
              <a:t>Hvis sagsbehandlingsfristen ikke kan nås pga. sagens omfang eller kompleksitet, skal aktindsigtssøgende underrettes om grunden til, at fristen overskrides og om, hvornår anmodningen kan forventes færdigbehandlet </a:t>
            </a:r>
          </a:p>
          <a:p>
            <a:endParaRPr lang="da-DK" sz="1600"/>
          </a:p>
          <a:p>
            <a:r>
              <a:rPr lang="da-DK" sz="1800"/>
              <a:t>Dokumenter udleveres i den form, som parten ønsker, medmindre det er umuligt eller meget vanskeligt eller der foreligger tungtvejende modhensyn</a:t>
            </a:r>
          </a:p>
          <a:p>
            <a:pPr lvl="1"/>
            <a:endParaRPr lang="da-DK" sz="1400">
              <a:solidFill>
                <a:srgbClr val="FF0000"/>
              </a:solidFill>
            </a:endParaRPr>
          </a:p>
          <a:p>
            <a:r>
              <a:rPr lang="da-DK" sz="1800"/>
              <a:t>Hvis en sag er ved at blive behandlet, afventer sagsbehandlingen, at aktindsigtssagen er ekspederet færdig. En aktindsigtssag kan have indvirkning på den indflydelse borgerens øver på en sag</a:t>
            </a:r>
          </a:p>
        </p:txBody>
      </p:sp>
      <p:sp>
        <p:nvSpPr>
          <p:cNvPr id="4" name="Pladsholder til slidenummer 3">
            <a:extLst>
              <a:ext uri="{FF2B5EF4-FFF2-40B4-BE49-F238E27FC236}">
                <a16:creationId xmlns:a16="http://schemas.microsoft.com/office/drawing/2014/main" id="{FCA00F6A-D91E-400B-BECD-32F591E63FA0}"/>
              </a:ext>
            </a:extLst>
          </p:cNvPr>
          <p:cNvSpPr>
            <a:spLocks noGrp="1"/>
          </p:cNvSpPr>
          <p:nvPr>
            <p:ph type="sldNum" sz="quarter" idx="12"/>
          </p:nvPr>
        </p:nvSpPr>
        <p:spPr/>
        <p:txBody>
          <a:bodyPr/>
          <a:lstStyle/>
          <a:p>
            <a:fld id="{63F35900-392D-46F4-8341-366E91CBDAA0}" type="slidenum">
              <a:rPr lang="da-DK" noProof="0" smtClean="0"/>
              <a:pPr/>
              <a:t>17</a:t>
            </a:fld>
            <a:endParaRPr lang="da-DK" noProof="0"/>
          </a:p>
        </p:txBody>
      </p:sp>
    </p:spTree>
    <p:extLst>
      <p:ext uri="{BB962C8B-B14F-4D97-AF65-F5344CB8AC3E}">
        <p14:creationId xmlns:p14="http://schemas.microsoft.com/office/powerpoint/2010/main" val="415032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F90E5-3FCC-4C11-AC41-84BC208FD343}"/>
              </a:ext>
            </a:extLst>
          </p:cNvPr>
          <p:cNvSpPr>
            <a:spLocks noGrp="1"/>
          </p:cNvSpPr>
          <p:nvPr>
            <p:ph type="title"/>
          </p:nvPr>
        </p:nvSpPr>
        <p:spPr/>
        <p:txBody>
          <a:bodyPr/>
          <a:lstStyle/>
          <a:p>
            <a:r>
              <a:rPr lang="da-DK" sz="2400">
                <a:solidFill>
                  <a:schemeClr val="tx1"/>
                </a:solidFill>
              </a:rPr>
              <a:t>1. Aktindsigt efter forvaltningsloven – partsindsigt</a:t>
            </a:r>
            <a:br>
              <a:rPr lang="da-DK" sz="2400">
                <a:solidFill>
                  <a:schemeClr val="tx1"/>
                </a:solidFill>
              </a:rPr>
            </a:br>
            <a:r>
              <a:rPr lang="da-DK" sz="1800">
                <a:solidFill>
                  <a:schemeClr val="tx1"/>
                </a:solidFill>
              </a:rPr>
              <a:t>- Omfang og undtagelser</a:t>
            </a:r>
            <a:endParaRPr lang="da-DK" sz="1800"/>
          </a:p>
        </p:txBody>
      </p:sp>
      <p:sp>
        <p:nvSpPr>
          <p:cNvPr id="3" name="Pladsholder til indhold 2">
            <a:extLst>
              <a:ext uri="{FF2B5EF4-FFF2-40B4-BE49-F238E27FC236}">
                <a16:creationId xmlns:a16="http://schemas.microsoft.com/office/drawing/2014/main" id="{616891D7-8C2E-4B06-B297-262FE59D0681}"/>
              </a:ext>
            </a:extLst>
          </p:cNvPr>
          <p:cNvSpPr>
            <a:spLocks noGrp="1"/>
          </p:cNvSpPr>
          <p:nvPr>
            <p:ph idx="1"/>
          </p:nvPr>
        </p:nvSpPr>
        <p:spPr/>
        <p:txBody>
          <a:bodyPr/>
          <a:lstStyle/>
          <a:p>
            <a:r>
              <a:rPr lang="da-DK" sz="1800"/>
              <a:t>Aktindsigten omfatter </a:t>
            </a:r>
          </a:p>
          <a:p>
            <a:pPr lvl="1"/>
            <a:r>
              <a:rPr lang="da-DK" sz="1600"/>
              <a:t>Alle dokumenter, der vedrører en sag (uanset om de er journaliserede)</a:t>
            </a:r>
          </a:p>
          <a:p>
            <a:pPr lvl="1"/>
            <a:r>
              <a:rPr lang="da-DK" sz="1600"/>
              <a:t>Dokumenter m.v., der vedrører den pågældendes egne forhold (barnets forhold)</a:t>
            </a:r>
          </a:p>
          <a:p>
            <a:pPr lvl="1"/>
            <a:r>
              <a:rPr lang="da-DK" sz="1600"/>
              <a:t>Tavshedspligt for personer i offentlig tjeneste eller hverv, begrænser ikke pligten til at give aktindsigt</a:t>
            </a:r>
          </a:p>
          <a:p>
            <a:pPr lvl="1"/>
            <a:endParaRPr lang="da-DK" sz="1600"/>
          </a:p>
          <a:p>
            <a:r>
              <a:rPr lang="da-DK" sz="1800"/>
              <a:t>Undtagelser for aktindsigt</a:t>
            </a:r>
          </a:p>
          <a:p>
            <a:pPr lvl="1"/>
            <a:r>
              <a:rPr lang="da-DK" sz="1600"/>
              <a:t>Interne arbejdsdokumenter, men den endelige form af interne vurderinger i sagen </a:t>
            </a:r>
            <a:r>
              <a:rPr lang="da-DK" sz="1600" u="sng"/>
              <a:t>skal udleveres</a:t>
            </a:r>
            <a:r>
              <a:rPr lang="da-DK" sz="1600"/>
              <a:t>. For eksempel skal en PPV udleveres</a:t>
            </a:r>
          </a:p>
          <a:p>
            <a:pPr lvl="1"/>
            <a:r>
              <a:rPr lang="da-DK" sz="1600"/>
              <a:t>Meroffentlighedsprincippet: overveje, om hemmeligholdelse i det konkrete tilfælde overhovedet er påkrævet – enten på grund af en tavshedspligtsbestemmelse eller fordi offentlige eller private interesser i øvrigt taler derfor</a:t>
            </a:r>
          </a:p>
          <a:p>
            <a:pPr lvl="1"/>
            <a:r>
              <a:rPr lang="da-DK" sz="1600"/>
              <a:t>Søg rådgivning i HR &amp; Jura, Mette Nelander </a:t>
            </a:r>
            <a:r>
              <a:rPr lang="da-DK" sz="1600">
                <a:hlinkClick r:id="rId3"/>
              </a:rPr>
              <a:t>end@albertslund.dk</a:t>
            </a:r>
            <a:r>
              <a:rPr lang="da-DK" sz="1600"/>
              <a:t>, tlf 43 68 76 25</a:t>
            </a:r>
            <a:endParaRPr lang="da-DK"/>
          </a:p>
        </p:txBody>
      </p:sp>
      <p:sp>
        <p:nvSpPr>
          <p:cNvPr id="4" name="Pladsholder til slidenummer 3">
            <a:extLst>
              <a:ext uri="{FF2B5EF4-FFF2-40B4-BE49-F238E27FC236}">
                <a16:creationId xmlns:a16="http://schemas.microsoft.com/office/drawing/2014/main" id="{C67CEED1-41B0-4A3A-8A3B-9037806DCCBC}"/>
              </a:ext>
            </a:extLst>
          </p:cNvPr>
          <p:cNvSpPr>
            <a:spLocks noGrp="1"/>
          </p:cNvSpPr>
          <p:nvPr>
            <p:ph type="sldNum" sz="quarter" idx="12"/>
          </p:nvPr>
        </p:nvSpPr>
        <p:spPr/>
        <p:txBody>
          <a:bodyPr/>
          <a:lstStyle/>
          <a:p>
            <a:fld id="{63F35900-392D-46F4-8341-366E91CBDAA0}" type="slidenum">
              <a:rPr lang="da-DK" noProof="0" smtClean="0"/>
              <a:pPr/>
              <a:t>18</a:t>
            </a:fld>
            <a:endParaRPr lang="da-DK" noProof="0"/>
          </a:p>
        </p:txBody>
      </p:sp>
    </p:spTree>
    <p:extLst>
      <p:ext uri="{BB962C8B-B14F-4D97-AF65-F5344CB8AC3E}">
        <p14:creationId xmlns:p14="http://schemas.microsoft.com/office/powerpoint/2010/main" val="379340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3DF7E-706B-439B-A74F-72B825997C02}"/>
              </a:ext>
            </a:extLst>
          </p:cNvPr>
          <p:cNvSpPr>
            <a:spLocks noGrp="1"/>
          </p:cNvSpPr>
          <p:nvPr>
            <p:ph type="title"/>
          </p:nvPr>
        </p:nvSpPr>
        <p:spPr/>
        <p:txBody>
          <a:bodyPr/>
          <a:lstStyle/>
          <a:p>
            <a:r>
              <a:rPr lang="da-DK" sz="2400">
                <a:solidFill>
                  <a:schemeClr val="tx1"/>
                </a:solidFill>
              </a:rPr>
              <a:t>Aktindsigt efter forvaltningsloven – partsindsigt</a:t>
            </a:r>
            <a:br>
              <a:rPr lang="da-DK" sz="2400">
                <a:solidFill>
                  <a:schemeClr val="tx1"/>
                </a:solidFill>
              </a:rPr>
            </a:br>
            <a:r>
              <a:rPr lang="da-DK" sz="1800">
                <a:solidFill>
                  <a:schemeClr val="tx1"/>
                </a:solidFill>
              </a:rPr>
              <a:t>- Arbejdsgang</a:t>
            </a:r>
          </a:p>
        </p:txBody>
      </p:sp>
      <p:sp>
        <p:nvSpPr>
          <p:cNvPr id="3" name="Pladsholder til indhold 2">
            <a:extLst>
              <a:ext uri="{FF2B5EF4-FFF2-40B4-BE49-F238E27FC236}">
                <a16:creationId xmlns:a16="http://schemas.microsoft.com/office/drawing/2014/main" id="{F81C627E-9ADD-4D8C-BA77-F07980694121}"/>
              </a:ext>
            </a:extLst>
          </p:cNvPr>
          <p:cNvSpPr>
            <a:spLocks noGrp="1"/>
          </p:cNvSpPr>
          <p:nvPr>
            <p:ph idx="1"/>
          </p:nvPr>
        </p:nvSpPr>
        <p:spPr/>
        <p:txBody>
          <a:bodyPr/>
          <a:lstStyle/>
          <a:p>
            <a:r>
              <a:rPr lang="da-DK" sz="1200"/>
              <a:t>Skolen modtager henvendelse om partsindsigt, som sekretær journaliserer på nyoprettet SBSYS-sag</a:t>
            </a:r>
          </a:p>
          <a:p>
            <a:endParaRPr lang="da-DK" sz="1200"/>
          </a:p>
          <a:p>
            <a:r>
              <a:rPr lang="da-DK" sz="1200"/>
              <a:t>Sekretær sender kvitteringsbrev til aktsindsigtssøgende via e-boks, og jounaliserer brevet i SBSYS. Se skabelon </a:t>
            </a:r>
            <a:r>
              <a:rPr lang="da-DK" sz="1200">
                <a:highlight>
                  <a:srgbClr val="66D5F7"/>
                </a:highlight>
              </a:rPr>
              <a:t>”Partsindsigt - kvittering for anmodning”</a:t>
            </a:r>
          </a:p>
          <a:p>
            <a:pPr lvl="1"/>
            <a:r>
              <a:rPr lang="da-DK" sz="1200"/>
              <a:t>Sekretæren afklarer om den aktindsigtssøgende er part i sagen: forældremyndighedshavende forældre / anden forældremyndighedsindehaver / eleven selv. Hvis den aktindsigtssøgende ikke er part i sagen, skal sagen vurderes efter offentlighedsloven med hjælp fra HR &amp; Jura. Hvis der gives afslag: sekretæren udarbejder afslag, fremsender til borgeren og journaliserer i SBSYS. Se skabelon </a:t>
            </a:r>
            <a:r>
              <a:rPr lang="da-DK" sz="1200">
                <a:highlight>
                  <a:srgbClr val="66D5F7"/>
                </a:highlight>
              </a:rPr>
              <a:t>”Partsindsigt – afslag”</a:t>
            </a:r>
          </a:p>
          <a:p>
            <a:pPr lvl="1"/>
            <a:r>
              <a:rPr lang="da-DK" sz="1200"/>
              <a:t>Hvis der er tvivl om, hvad aktindsigten går på, kontakter sekretæren den aktindsigtssøgende, evt. efter sparring med relevante afd.leder/skoleleder og/eller HR &amp; Jura. Der tages notat som journaliseres i SBSYS af afklaringen, hvis afklaringen foregår mundtligt. Se skabelon </a:t>
            </a:r>
            <a:r>
              <a:rPr lang="da-DK" sz="1200">
                <a:highlight>
                  <a:srgbClr val="66D5F7"/>
                </a:highlight>
              </a:rPr>
              <a:t>”Notat telefonnotat”</a:t>
            </a:r>
            <a:r>
              <a:rPr lang="da-DK" sz="1200"/>
              <a:t>. Telefonnotatet eller den skriftlige afklaring journaliseres i SBSYS</a:t>
            </a:r>
          </a:p>
          <a:p>
            <a:endParaRPr lang="da-DK" sz="1200"/>
          </a:p>
          <a:p>
            <a:r>
              <a:rPr lang="da-DK" sz="1200"/>
              <a:t>Sekretær fremsøger alle relevante dokumenter fra SBSYS og systemer anvendt før SBSYS blev taget systematisk i anvendelse og afklarer om de er relevante i forhold til forespørgslen om aktindsigt</a:t>
            </a:r>
          </a:p>
          <a:p>
            <a:endParaRPr lang="da-DK" sz="1200"/>
          </a:p>
          <a:p>
            <a:r>
              <a:rPr lang="da-DK" sz="1200"/>
              <a:t>Sekretæren skriver en afgørelse og sender / udleverer denne med bilag til borgeren i den ønskede form. Se skabelon </a:t>
            </a:r>
            <a:r>
              <a:rPr lang="da-DK" sz="1200">
                <a:highlight>
                  <a:srgbClr val="66D5F7"/>
                </a:highlight>
              </a:rPr>
              <a:t>”Partsindsigt – godkendelse”</a:t>
            </a:r>
            <a:r>
              <a:rPr lang="da-DK" sz="1200"/>
              <a:t>. Bemærk, at hvis materialet sendes elektronisk, skal det ske via e-boks.</a:t>
            </a:r>
          </a:p>
          <a:p>
            <a:pPr lvl="1"/>
            <a:r>
              <a:rPr lang="da-DK" sz="1200"/>
              <a:t>Afgørelse og bilag journaliseres på aktindsigtssagen i SBSYS</a:t>
            </a:r>
          </a:p>
          <a:p>
            <a:endParaRPr lang="da-DK" sz="1200"/>
          </a:p>
        </p:txBody>
      </p:sp>
      <p:sp>
        <p:nvSpPr>
          <p:cNvPr id="4" name="Pladsholder til slidenummer 3">
            <a:extLst>
              <a:ext uri="{FF2B5EF4-FFF2-40B4-BE49-F238E27FC236}">
                <a16:creationId xmlns:a16="http://schemas.microsoft.com/office/drawing/2014/main" id="{752A8662-B4A2-4D13-B811-C48219B25CB9}"/>
              </a:ext>
            </a:extLst>
          </p:cNvPr>
          <p:cNvSpPr>
            <a:spLocks noGrp="1"/>
          </p:cNvSpPr>
          <p:nvPr>
            <p:ph type="sldNum" sz="quarter" idx="12"/>
          </p:nvPr>
        </p:nvSpPr>
        <p:spPr/>
        <p:txBody>
          <a:bodyPr/>
          <a:lstStyle/>
          <a:p>
            <a:fld id="{63F35900-392D-46F4-8341-366E91CBDAA0}" type="slidenum">
              <a:rPr lang="da-DK" noProof="0" smtClean="0"/>
              <a:pPr/>
              <a:t>19</a:t>
            </a:fld>
            <a:endParaRPr lang="da-DK" noProof="0"/>
          </a:p>
        </p:txBody>
      </p:sp>
    </p:spTree>
    <p:extLst>
      <p:ext uri="{BB962C8B-B14F-4D97-AF65-F5344CB8AC3E}">
        <p14:creationId xmlns:p14="http://schemas.microsoft.com/office/powerpoint/2010/main" val="392276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7F6DE-0AAE-46F1-93ED-05E8BAA84A20}"/>
              </a:ext>
            </a:extLst>
          </p:cNvPr>
          <p:cNvSpPr>
            <a:spLocks noGrp="1"/>
          </p:cNvSpPr>
          <p:nvPr>
            <p:ph type="title"/>
          </p:nvPr>
        </p:nvSpPr>
        <p:spPr/>
        <p:txBody>
          <a:bodyPr/>
          <a:lstStyle/>
          <a:p>
            <a:r>
              <a:rPr lang="da-DK"/>
              <a:t>Dagens formål</a:t>
            </a:r>
          </a:p>
        </p:txBody>
      </p:sp>
      <p:sp>
        <p:nvSpPr>
          <p:cNvPr id="3" name="Pladsholder til indhold 2">
            <a:extLst>
              <a:ext uri="{FF2B5EF4-FFF2-40B4-BE49-F238E27FC236}">
                <a16:creationId xmlns:a16="http://schemas.microsoft.com/office/drawing/2014/main" id="{187B5276-7F2F-4064-9C08-58C4BFF2C0EF}"/>
              </a:ext>
            </a:extLst>
          </p:cNvPr>
          <p:cNvSpPr>
            <a:spLocks noGrp="1"/>
          </p:cNvSpPr>
          <p:nvPr>
            <p:ph idx="1"/>
          </p:nvPr>
        </p:nvSpPr>
        <p:spPr/>
        <p:txBody>
          <a:bodyPr/>
          <a:lstStyle/>
          <a:p>
            <a:pPr lvl="0"/>
            <a:r>
              <a:rPr lang="da-DK"/>
              <a:t>Skolelederen som myndighedsudøver</a:t>
            </a:r>
          </a:p>
          <a:p>
            <a:pPr lvl="0"/>
            <a:r>
              <a:rPr lang="da-DK"/>
              <a:t>Hvordan sikrer vi at den lovgivningsmæssige ramme overholdes</a:t>
            </a:r>
          </a:p>
        </p:txBody>
      </p:sp>
      <p:sp>
        <p:nvSpPr>
          <p:cNvPr id="4" name="Pladsholder til slidenummer 3">
            <a:extLst>
              <a:ext uri="{FF2B5EF4-FFF2-40B4-BE49-F238E27FC236}">
                <a16:creationId xmlns:a16="http://schemas.microsoft.com/office/drawing/2014/main" id="{E4A9F9C1-F8A5-4C1B-8D99-37BC78A5BEF4}"/>
              </a:ext>
            </a:extLst>
          </p:cNvPr>
          <p:cNvSpPr>
            <a:spLocks noGrp="1"/>
          </p:cNvSpPr>
          <p:nvPr>
            <p:ph type="sldNum" sz="quarter" idx="12"/>
          </p:nvPr>
        </p:nvSpPr>
        <p:spPr/>
        <p:txBody>
          <a:bodyPr/>
          <a:lstStyle/>
          <a:p>
            <a:fld id="{63F35900-392D-46F4-8341-366E91CBDAA0}" type="slidenum">
              <a:rPr lang="da-DK" noProof="0" smtClean="0"/>
              <a:pPr/>
              <a:t>2</a:t>
            </a:fld>
            <a:endParaRPr lang="da-DK" noProof="0"/>
          </a:p>
        </p:txBody>
      </p:sp>
    </p:spTree>
    <p:extLst>
      <p:ext uri="{BB962C8B-B14F-4D97-AF65-F5344CB8AC3E}">
        <p14:creationId xmlns:p14="http://schemas.microsoft.com/office/powerpoint/2010/main" val="330329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8E336-A65D-4089-A560-AEA33CE131AE}"/>
              </a:ext>
            </a:extLst>
          </p:cNvPr>
          <p:cNvSpPr>
            <a:spLocks noGrp="1"/>
          </p:cNvSpPr>
          <p:nvPr>
            <p:ph type="title"/>
          </p:nvPr>
        </p:nvSpPr>
        <p:spPr>
          <a:solidFill>
            <a:srgbClr val="00B9F2"/>
          </a:solidFill>
          <a:ln>
            <a:solidFill>
              <a:srgbClr val="00B9F2"/>
            </a:solidFill>
          </a:ln>
        </p:spPr>
        <p:txBody>
          <a:bodyPr/>
          <a:lstStyle/>
          <a:p>
            <a:r>
              <a:rPr lang="da-DK" sz="2400">
                <a:solidFill>
                  <a:schemeClr val="bg1"/>
                </a:solidFill>
              </a:rPr>
              <a:t>Svar på klage</a:t>
            </a:r>
          </a:p>
        </p:txBody>
      </p:sp>
      <p:sp>
        <p:nvSpPr>
          <p:cNvPr id="3" name="Pladsholder til indhold 2">
            <a:extLst>
              <a:ext uri="{FF2B5EF4-FFF2-40B4-BE49-F238E27FC236}">
                <a16:creationId xmlns:a16="http://schemas.microsoft.com/office/drawing/2014/main" id="{87D2480D-0219-40C3-9E5E-3140F9243276}"/>
              </a:ext>
            </a:extLst>
          </p:cNvPr>
          <p:cNvSpPr>
            <a:spLocks noGrp="1"/>
          </p:cNvSpPr>
          <p:nvPr>
            <p:ph idx="1"/>
          </p:nvPr>
        </p:nvSpPr>
        <p:spPr/>
        <p:txBody>
          <a:bodyPr/>
          <a:lstStyle/>
          <a:p>
            <a:r>
              <a:rPr lang="da-DK"/>
              <a:t>To typer klager</a:t>
            </a:r>
          </a:p>
          <a:p>
            <a:pPr marL="699300" lvl="1" indent="-342900">
              <a:buFont typeface="+mj-lt"/>
              <a:buAutoNum type="alphaLcPeriod"/>
            </a:pPr>
            <a:r>
              <a:rPr lang="da-DK"/>
              <a:t>Klager over sagsbehandlingen</a:t>
            </a:r>
          </a:p>
          <a:p>
            <a:pPr marL="699300" lvl="1" indent="-342900">
              <a:buFont typeface="+mj-lt"/>
              <a:buAutoNum type="alphaLcPeriod"/>
            </a:pPr>
            <a:r>
              <a:rPr lang="da-DK"/>
              <a:t>Klager over indholdet / afgørelsen</a:t>
            </a:r>
          </a:p>
          <a:p>
            <a:r>
              <a:rPr lang="da-DK"/>
              <a:t>Skolelederen skal altid overveje, om der skal informeres om en klage op i ledelsessystemet</a:t>
            </a:r>
          </a:p>
          <a:p>
            <a:pPr lvl="1"/>
            <a:r>
              <a:rPr lang="da-DK"/>
              <a:t>Rådgivning hos Dorte Johannesen eller Henriette Krag</a:t>
            </a:r>
          </a:p>
          <a:p>
            <a:r>
              <a:rPr lang="da-DK"/>
              <a:t>Klagen behandles af rette instans</a:t>
            </a:r>
          </a:p>
          <a:p>
            <a:pPr lvl="1"/>
            <a:r>
              <a:rPr lang="da-DK"/>
              <a:t>Hvad klages der over? Hvilken klageadgang giver lovgivningen? Søg eventuelt vejledning i HR &amp; Jura</a:t>
            </a:r>
          </a:p>
          <a:p>
            <a:r>
              <a:rPr lang="da-DK"/>
              <a:t>Kvitter’ altid for at klagen er modtaget. Hvis klagen skal videresendes til en anden instans, oplyses borgeren om, hvor klagen er sendt hen</a:t>
            </a:r>
          </a:p>
          <a:p>
            <a:r>
              <a:rPr lang="da-DK"/>
              <a:t>Borgmesteren svarer på </a:t>
            </a:r>
            <a:r>
              <a:rPr lang="da-DK" u="sng"/>
              <a:t>alle</a:t>
            </a:r>
            <a:r>
              <a:rPr lang="da-DK"/>
              <a:t> klager, som han modtager</a:t>
            </a:r>
          </a:p>
          <a:p>
            <a:pPr lvl="1"/>
            <a:r>
              <a:rPr lang="da-DK"/>
              <a:t>Borgmesteren forholder sig alene til sagsbehandlingsprocessen og kommunikationen, men ikke indholdet af afgørelsen</a:t>
            </a:r>
          </a:p>
        </p:txBody>
      </p:sp>
      <p:sp>
        <p:nvSpPr>
          <p:cNvPr id="4" name="Pladsholder til slidenummer 3">
            <a:extLst>
              <a:ext uri="{FF2B5EF4-FFF2-40B4-BE49-F238E27FC236}">
                <a16:creationId xmlns:a16="http://schemas.microsoft.com/office/drawing/2014/main" id="{9CC66A7F-1C01-4D55-8991-E631295760AE}"/>
              </a:ext>
            </a:extLst>
          </p:cNvPr>
          <p:cNvSpPr>
            <a:spLocks noGrp="1"/>
          </p:cNvSpPr>
          <p:nvPr>
            <p:ph type="sldNum" sz="quarter" idx="12"/>
          </p:nvPr>
        </p:nvSpPr>
        <p:spPr/>
        <p:txBody>
          <a:bodyPr/>
          <a:lstStyle/>
          <a:p>
            <a:fld id="{63F35900-392D-46F4-8341-366E91CBDAA0}" type="slidenum">
              <a:rPr lang="da-DK" noProof="0" smtClean="0"/>
              <a:pPr/>
              <a:t>20</a:t>
            </a:fld>
            <a:endParaRPr lang="da-DK" noProof="0"/>
          </a:p>
        </p:txBody>
      </p:sp>
    </p:spTree>
    <p:extLst>
      <p:ext uri="{BB962C8B-B14F-4D97-AF65-F5344CB8AC3E}">
        <p14:creationId xmlns:p14="http://schemas.microsoft.com/office/powerpoint/2010/main" val="202537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14687-2D6A-4E4E-B4FF-5D6FA31DBBBF}"/>
              </a:ext>
            </a:extLst>
          </p:cNvPr>
          <p:cNvSpPr>
            <a:spLocks noGrp="1"/>
          </p:cNvSpPr>
          <p:nvPr>
            <p:ph type="title"/>
          </p:nvPr>
        </p:nvSpPr>
        <p:spPr/>
        <p:txBody>
          <a:bodyPr/>
          <a:lstStyle/>
          <a:p>
            <a:r>
              <a:rPr lang="da-DK"/>
              <a:t>Borgerrådgiverens rolle</a:t>
            </a:r>
          </a:p>
        </p:txBody>
      </p:sp>
      <p:sp>
        <p:nvSpPr>
          <p:cNvPr id="3" name="Pladsholder til indhold 2">
            <a:extLst>
              <a:ext uri="{FF2B5EF4-FFF2-40B4-BE49-F238E27FC236}">
                <a16:creationId xmlns:a16="http://schemas.microsoft.com/office/drawing/2014/main" id="{162FEC8D-48FD-47FC-9E05-1E167BB884F1}"/>
              </a:ext>
            </a:extLst>
          </p:cNvPr>
          <p:cNvSpPr>
            <a:spLocks noGrp="1"/>
          </p:cNvSpPr>
          <p:nvPr>
            <p:ph idx="1"/>
          </p:nvPr>
        </p:nvSpPr>
        <p:spPr/>
        <p:txBody>
          <a:bodyPr/>
          <a:lstStyle/>
          <a:p>
            <a:pPr marL="0" indent="0">
              <a:buNone/>
            </a:pPr>
            <a:r>
              <a:rPr lang="da-DK"/>
              <a:t>Formålet med Borgerrådgiveren er at styrke dialog mellem borgerne og kommunen og bidrage til sikring af borgernes retssikkerhed.</a:t>
            </a:r>
          </a:p>
          <a:p>
            <a:pPr marL="0" indent="0">
              <a:buNone/>
            </a:pPr>
            <a:endParaRPr lang="da-DK"/>
          </a:p>
          <a:p>
            <a:pPr marL="0" indent="0">
              <a:buNone/>
            </a:pPr>
            <a:r>
              <a:rPr lang="da-DK"/>
              <a:t>Kan give borgeren</a:t>
            </a:r>
          </a:p>
          <a:p>
            <a:r>
              <a:rPr lang="da-DK"/>
              <a:t>vejledning om, hvordan du klager over kommunens afgørelser, og hvem der kan behandle din klage</a:t>
            </a:r>
          </a:p>
          <a:p>
            <a:r>
              <a:rPr lang="da-DK"/>
              <a:t>hjælp, hvis du har svært ved at forstå en afgørelse fra kommunen </a:t>
            </a:r>
          </a:p>
          <a:p>
            <a:r>
              <a:rPr lang="da-DK"/>
              <a:t>hjælp til at få genskabt dialogen med kommunens medarbejdere, hvis der er opstået konflikt i en sag</a:t>
            </a:r>
          </a:p>
          <a:p>
            <a:pPr marL="0" indent="0">
              <a:buNone/>
            </a:pPr>
            <a:endParaRPr lang="da-DK"/>
          </a:p>
          <a:p>
            <a:pPr marL="0" indent="0">
              <a:buNone/>
            </a:pPr>
            <a:r>
              <a:rPr lang="da-DK"/>
              <a:t>Kan behandle klage over processen i kommunens sagsbehandling, personalets optræden og udførelsen af praktiske opgaver</a:t>
            </a:r>
          </a:p>
          <a:p>
            <a:r>
              <a:rPr lang="da-DK"/>
              <a:t>Det vil sige: Borgeren kan klage til borgerrådgiveren over sagsbehandlingen, men ikke over indholdet/afgørelsen</a:t>
            </a:r>
          </a:p>
        </p:txBody>
      </p:sp>
      <p:sp>
        <p:nvSpPr>
          <p:cNvPr id="4" name="Pladsholder til slidenummer 3">
            <a:extLst>
              <a:ext uri="{FF2B5EF4-FFF2-40B4-BE49-F238E27FC236}">
                <a16:creationId xmlns:a16="http://schemas.microsoft.com/office/drawing/2014/main" id="{6DE1957E-E8E6-4E43-AF33-2A93AA08F882}"/>
              </a:ext>
            </a:extLst>
          </p:cNvPr>
          <p:cNvSpPr>
            <a:spLocks noGrp="1"/>
          </p:cNvSpPr>
          <p:nvPr>
            <p:ph type="sldNum" sz="quarter" idx="12"/>
          </p:nvPr>
        </p:nvSpPr>
        <p:spPr/>
        <p:txBody>
          <a:bodyPr/>
          <a:lstStyle/>
          <a:p>
            <a:fld id="{63F35900-392D-46F4-8341-366E91CBDAA0}" type="slidenum">
              <a:rPr lang="da-DK" noProof="0" smtClean="0"/>
              <a:pPr/>
              <a:t>21</a:t>
            </a:fld>
            <a:endParaRPr lang="da-DK" noProof="0"/>
          </a:p>
        </p:txBody>
      </p:sp>
    </p:spTree>
    <p:extLst>
      <p:ext uri="{BB962C8B-B14F-4D97-AF65-F5344CB8AC3E}">
        <p14:creationId xmlns:p14="http://schemas.microsoft.com/office/powerpoint/2010/main" val="317538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8EDA4-3CC8-44E6-A37F-3BB5D5972157}"/>
              </a:ext>
            </a:extLst>
          </p:cNvPr>
          <p:cNvSpPr>
            <a:spLocks noGrp="1"/>
          </p:cNvSpPr>
          <p:nvPr>
            <p:ph type="title"/>
          </p:nvPr>
        </p:nvSpPr>
        <p:spPr>
          <a:solidFill>
            <a:schemeClr val="accent1"/>
          </a:solidFill>
          <a:ln>
            <a:solidFill>
              <a:schemeClr val="accent1"/>
            </a:solidFill>
          </a:ln>
        </p:spPr>
        <p:txBody>
          <a:bodyPr/>
          <a:lstStyle/>
          <a:p>
            <a:r>
              <a:rPr lang="da-DK" sz="2400">
                <a:solidFill>
                  <a:schemeClr val="bg1"/>
                </a:solidFill>
              </a:rPr>
              <a:t>Samtykkeerklæring</a:t>
            </a:r>
          </a:p>
        </p:txBody>
      </p:sp>
      <p:sp>
        <p:nvSpPr>
          <p:cNvPr id="3" name="Pladsholder til indhold 2">
            <a:extLst>
              <a:ext uri="{FF2B5EF4-FFF2-40B4-BE49-F238E27FC236}">
                <a16:creationId xmlns:a16="http://schemas.microsoft.com/office/drawing/2014/main" id="{210A4D6E-9978-4D7D-90E3-5DF2C4EC8139}"/>
              </a:ext>
            </a:extLst>
          </p:cNvPr>
          <p:cNvSpPr>
            <a:spLocks noGrp="1"/>
          </p:cNvSpPr>
          <p:nvPr>
            <p:ph idx="1"/>
          </p:nvPr>
        </p:nvSpPr>
        <p:spPr/>
        <p:txBody>
          <a:bodyPr/>
          <a:lstStyle/>
          <a:p>
            <a:r>
              <a:rPr lang="da-DK"/>
              <a:t>Skolen er en selvstændig myndighed på en række områder definineret i folkeskoleloven. Derfor skal der indhentes samtykke, når personfølsomme oplysninger deles/indhentes fra andre</a:t>
            </a:r>
          </a:p>
          <a:p>
            <a:pPr marL="356400" lvl="1" indent="0">
              <a:buNone/>
            </a:pPr>
            <a:r>
              <a:rPr lang="da-DK" sz="1000">
                <a:hlinkClick r:id="rId3"/>
              </a:rPr>
              <a:t>Forvaltningsloven</a:t>
            </a:r>
            <a:r>
              <a:rPr lang="da-DK" sz="1000"/>
              <a:t>, § 29</a:t>
            </a:r>
          </a:p>
          <a:p>
            <a:pPr marL="356400" lvl="1" indent="0">
              <a:buNone/>
            </a:pPr>
            <a:r>
              <a:rPr lang="da-DK" sz="1000">
                <a:hlinkClick r:id="rId4"/>
              </a:rPr>
              <a:t>Persondataforordningen</a:t>
            </a:r>
            <a:r>
              <a:rPr lang="da-DK" sz="1000"/>
              <a:t>, artikel 4 nr. 11</a:t>
            </a:r>
          </a:p>
          <a:p>
            <a:pPr marL="356400" lvl="1" indent="0">
              <a:buNone/>
            </a:pPr>
            <a:r>
              <a:rPr lang="da-DK" sz="1000">
                <a:hlinkClick r:id="rId5"/>
              </a:rPr>
              <a:t>Databeskyttelsesforordningen</a:t>
            </a:r>
            <a:r>
              <a:rPr lang="da-DK" sz="1000"/>
              <a:t>, artikel 7, stk. 3</a:t>
            </a:r>
          </a:p>
          <a:p>
            <a:r>
              <a:rPr lang="da-DK"/>
              <a:t>Udveksling af oplysninger i det tværfaglige samarbejde</a:t>
            </a:r>
          </a:p>
          <a:p>
            <a:pPr lvl="1"/>
            <a:r>
              <a:rPr lang="da-DK"/>
              <a:t>Forældre skal så vidt muligt inddrages i overvejelser om, at et problem tages op</a:t>
            </a:r>
          </a:p>
          <a:p>
            <a:pPr lvl="1"/>
            <a:r>
              <a:rPr lang="da-DK"/>
              <a:t>Forældre skal som udgangspunkt inddrages i problemafklaringen og løsningen</a:t>
            </a:r>
          </a:p>
          <a:p>
            <a:pPr lvl="1"/>
            <a:r>
              <a:rPr lang="da-DK"/>
              <a:t>Før der udveksles oplysninger skal det forsøges – eller overvejes – at indhente samtykke fra forældre</a:t>
            </a:r>
          </a:p>
          <a:p>
            <a:pPr lvl="1"/>
            <a:r>
              <a:rPr lang="da-DK"/>
              <a:t>Når eleven er 15 år, bør det forsøges at indhente samtykke fra eleven</a:t>
            </a:r>
          </a:p>
          <a:p>
            <a:pPr lvl="2"/>
            <a:r>
              <a:rPr lang="da-DK"/>
              <a:t>Afhængig af en konkret vurdering af elevens modenhed</a:t>
            </a:r>
          </a:p>
          <a:p>
            <a:pPr marL="356400" lvl="1" indent="0">
              <a:buNone/>
            </a:pPr>
            <a:r>
              <a:rPr lang="da-DK" sz="1000">
                <a:hlinkClick r:id="rId6"/>
              </a:rPr>
              <a:t>Serviceloven</a:t>
            </a:r>
            <a:r>
              <a:rPr lang="da-DK" sz="1000"/>
              <a:t>, § 49a</a:t>
            </a:r>
          </a:p>
        </p:txBody>
      </p:sp>
      <p:sp>
        <p:nvSpPr>
          <p:cNvPr id="4" name="Pladsholder til slidenummer 3">
            <a:extLst>
              <a:ext uri="{FF2B5EF4-FFF2-40B4-BE49-F238E27FC236}">
                <a16:creationId xmlns:a16="http://schemas.microsoft.com/office/drawing/2014/main" id="{998516DE-4070-40BE-85F0-105105F7DC09}"/>
              </a:ext>
            </a:extLst>
          </p:cNvPr>
          <p:cNvSpPr>
            <a:spLocks noGrp="1"/>
          </p:cNvSpPr>
          <p:nvPr>
            <p:ph type="sldNum" sz="quarter" idx="12"/>
          </p:nvPr>
        </p:nvSpPr>
        <p:spPr/>
        <p:txBody>
          <a:bodyPr/>
          <a:lstStyle/>
          <a:p>
            <a:fld id="{63F35900-392D-46F4-8341-366E91CBDAA0}" type="slidenum">
              <a:rPr lang="da-DK" noProof="0" smtClean="0"/>
              <a:pPr/>
              <a:t>22</a:t>
            </a:fld>
            <a:endParaRPr lang="da-DK" noProof="0"/>
          </a:p>
        </p:txBody>
      </p:sp>
    </p:spTree>
    <p:extLst>
      <p:ext uri="{BB962C8B-B14F-4D97-AF65-F5344CB8AC3E}">
        <p14:creationId xmlns:p14="http://schemas.microsoft.com/office/powerpoint/2010/main" val="5386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19098-BE98-4C1F-9193-553A23EF3A02}"/>
              </a:ext>
            </a:extLst>
          </p:cNvPr>
          <p:cNvSpPr>
            <a:spLocks noGrp="1"/>
          </p:cNvSpPr>
          <p:nvPr>
            <p:ph type="title"/>
          </p:nvPr>
        </p:nvSpPr>
        <p:spPr/>
        <p:txBody>
          <a:bodyPr/>
          <a:lstStyle/>
          <a:p>
            <a:r>
              <a:rPr lang="da-DK">
                <a:solidFill>
                  <a:schemeClr val="tx1"/>
                </a:solidFill>
              </a:rPr>
              <a:t>Overblik over klageindstanser</a:t>
            </a:r>
          </a:p>
        </p:txBody>
      </p:sp>
      <p:graphicFrame>
        <p:nvGraphicFramePr>
          <p:cNvPr id="5" name="Pladsholder til indhold 4">
            <a:extLst>
              <a:ext uri="{FF2B5EF4-FFF2-40B4-BE49-F238E27FC236}">
                <a16:creationId xmlns:a16="http://schemas.microsoft.com/office/drawing/2014/main" id="{AF93509A-DDC4-4854-BB65-D3BFDE59B53A}"/>
              </a:ext>
            </a:extLst>
          </p:cNvPr>
          <p:cNvGraphicFramePr>
            <a:graphicFrameLocks noGrp="1"/>
          </p:cNvGraphicFramePr>
          <p:nvPr>
            <p:ph idx="1"/>
            <p:extLst>
              <p:ext uri="{D42A27DB-BD31-4B8C-83A1-F6EECF244321}">
                <p14:modId xmlns:p14="http://schemas.microsoft.com/office/powerpoint/2010/main" val="4149604426"/>
              </p:ext>
            </p:extLst>
          </p:nvPr>
        </p:nvGraphicFramePr>
        <p:xfrm>
          <a:off x="503238" y="1008464"/>
          <a:ext cx="8317236" cy="5491480"/>
        </p:xfrm>
        <a:graphic>
          <a:graphicData uri="http://schemas.openxmlformats.org/drawingml/2006/table">
            <a:tbl>
              <a:tblPr firstRow="1" bandRow="1">
                <a:tableStyleId>{3B4B98B0-60AC-42C2-AFA5-B58CD77FA1E5}</a:tableStyleId>
              </a:tblPr>
              <a:tblGrid>
                <a:gridCol w="4356794">
                  <a:extLst>
                    <a:ext uri="{9D8B030D-6E8A-4147-A177-3AD203B41FA5}">
                      <a16:colId xmlns:a16="http://schemas.microsoft.com/office/drawing/2014/main" val="2934940000"/>
                    </a:ext>
                  </a:extLst>
                </a:gridCol>
                <a:gridCol w="1980221">
                  <a:extLst>
                    <a:ext uri="{9D8B030D-6E8A-4147-A177-3AD203B41FA5}">
                      <a16:colId xmlns:a16="http://schemas.microsoft.com/office/drawing/2014/main" val="3921884505"/>
                    </a:ext>
                  </a:extLst>
                </a:gridCol>
                <a:gridCol w="1980221">
                  <a:extLst>
                    <a:ext uri="{9D8B030D-6E8A-4147-A177-3AD203B41FA5}">
                      <a16:colId xmlns:a16="http://schemas.microsoft.com/office/drawing/2014/main" val="3264374155"/>
                    </a:ext>
                  </a:extLst>
                </a:gridCol>
              </a:tblGrid>
              <a:tr h="370840">
                <a:tc>
                  <a:txBody>
                    <a:bodyPr/>
                    <a:lstStyle/>
                    <a:p>
                      <a:r>
                        <a:rPr lang="da-DK" sz="1200"/>
                        <a:t>Emne</a:t>
                      </a:r>
                    </a:p>
                  </a:txBody>
                  <a:tcPr/>
                </a:tc>
                <a:tc>
                  <a:txBody>
                    <a:bodyPr/>
                    <a:lstStyle/>
                    <a:p>
                      <a:r>
                        <a:rPr lang="da-DK" sz="1200"/>
                        <a:t>Klageinstans</a:t>
                      </a:r>
                    </a:p>
                  </a:txBody>
                  <a:tcPr/>
                </a:tc>
                <a:tc>
                  <a:txBody>
                    <a:bodyPr/>
                    <a:lstStyle/>
                    <a:p>
                      <a:r>
                        <a:rPr lang="da-DK" sz="1200"/>
                        <a:t>Afgørelse efter forvaltningsloven / </a:t>
                      </a:r>
                    </a:p>
                    <a:p>
                      <a:r>
                        <a:rPr lang="da-DK" sz="1200"/>
                        <a:t>Beslutning</a:t>
                      </a:r>
                    </a:p>
                  </a:txBody>
                  <a:tcPr/>
                </a:tc>
                <a:extLst>
                  <a:ext uri="{0D108BD9-81ED-4DB2-BD59-A6C34878D82A}">
                    <a16:rowId xmlns:a16="http://schemas.microsoft.com/office/drawing/2014/main" val="30601135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Supplerende undervisning eller anden faglig støtte til elever under 9 timer</a:t>
                      </a:r>
                    </a:p>
                  </a:txBody>
                  <a:tcPr/>
                </a:tc>
                <a:tc>
                  <a:txBody>
                    <a:bodyPr/>
                    <a:lstStyle/>
                    <a:p>
                      <a:r>
                        <a:rPr lang="da-DK" sz="1200"/>
                        <a:t>Skoleleder</a:t>
                      </a:r>
                    </a:p>
                  </a:txBody>
                  <a:tcPr/>
                </a:tc>
                <a:tc>
                  <a:txBody>
                    <a:bodyPr/>
                    <a:lstStyle/>
                    <a:p>
                      <a:r>
                        <a:rPr lang="da-DK" sz="1200"/>
                        <a:t>Afgørelse</a:t>
                      </a:r>
                    </a:p>
                  </a:txBody>
                  <a:tcPr/>
                </a:tc>
                <a:extLst>
                  <a:ext uri="{0D108BD9-81ED-4DB2-BD59-A6C34878D82A}">
                    <a16:rowId xmlns:a16="http://schemas.microsoft.com/office/drawing/2014/main" val="1861011635"/>
                  </a:ext>
                </a:extLst>
              </a:tr>
              <a:tr h="24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Familieskolen</a:t>
                      </a:r>
                    </a:p>
                  </a:txBody>
                  <a:tcPr/>
                </a:tc>
                <a:tc>
                  <a:txBody>
                    <a:bodyPr/>
                    <a:lstStyle/>
                    <a:p>
                      <a:r>
                        <a:rPr lang="da-DK" sz="1200"/>
                        <a:t>Skoleleder</a:t>
                      </a:r>
                    </a:p>
                  </a:txBody>
                  <a:tcPr/>
                </a:tc>
                <a:tc>
                  <a:txBody>
                    <a:bodyPr/>
                    <a:lstStyle/>
                    <a:p>
                      <a:r>
                        <a:rPr lang="da-DK" sz="1200"/>
                        <a:t>Afgørelse</a:t>
                      </a:r>
                    </a:p>
                  </a:txBody>
                  <a:tcPr/>
                </a:tc>
                <a:extLst>
                  <a:ext uri="{0D108BD9-81ED-4DB2-BD59-A6C34878D82A}">
                    <a16:rowId xmlns:a16="http://schemas.microsoft.com/office/drawing/2014/main" val="206420554"/>
                  </a:ext>
                </a:extLst>
              </a:tr>
              <a:tr h="256848">
                <a:tc>
                  <a:txBody>
                    <a:bodyPr/>
                    <a:lstStyle/>
                    <a:p>
                      <a:r>
                        <a:rPr lang="da-DK" sz="1200"/>
                        <a:t>Indstilling til PPV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Ingen klageadgang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Et ”processkridt”</a:t>
                      </a:r>
                    </a:p>
                  </a:txBody>
                  <a:tcPr/>
                </a:tc>
                <a:extLst>
                  <a:ext uri="{0D108BD9-81ED-4DB2-BD59-A6C34878D82A}">
                    <a16:rowId xmlns:a16="http://schemas.microsoft.com/office/drawing/2014/main" val="2759741387"/>
                  </a:ext>
                </a:extLst>
              </a:tr>
              <a:tr h="370840">
                <a:tc>
                  <a:txBody>
                    <a:bodyPr/>
                    <a:lstStyle/>
                    <a:p>
                      <a:r>
                        <a:rPr lang="da-DK" sz="1200">
                          <a:solidFill>
                            <a:schemeClr val="tx1"/>
                          </a:solidFill>
                        </a:rPr>
                        <a:t>Indstilling til specialpædagogisk bistand</a:t>
                      </a:r>
                    </a:p>
                    <a:p>
                      <a:pPr marL="171450" indent="-171450">
                        <a:buFont typeface="Arial" panose="020B0604020202020204" pitchFamily="34" charset="0"/>
                        <a:buChar char="•"/>
                      </a:pPr>
                      <a:r>
                        <a:rPr lang="da-DK" sz="1200"/>
                        <a:t>Visitation</a:t>
                      </a:r>
                    </a:p>
                    <a:p>
                      <a:pPr marL="171450" indent="-171450">
                        <a:buFont typeface="Arial" panose="020B0604020202020204" pitchFamily="34" charset="0"/>
                        <a:buChar char="•"/>
                      </a:pPr>
                      <a:r>
                        <a:rPr lang="da-DK" sz="1200"/>
                        <a:t>Revisitation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Ingen klageadgang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Et ”processkridt”</a:t>
                      </a:r>
                    </a:p>
                  </a:txBody>
                  <a:tcPr/>
                </a:tc>
                <a:extLst>
                  <a:ext uri="{0D108BD9-81ED-4DB2-BD59-A6C34878D82A}">
                    <a16:rowId xmlns:a16="http://schemas.microsoft.com/office/drawing/2014/main" val="2068301040"/>
                  </a:ext>
                </a:extLst>
              </a:tr>
              <a:tr h="370840">
                <a:tc>
                  <a:txBody>
                    <a:bodyPr/>
                    <a:lstStyle/>
                    <a:p>
                      <a:r>
                        <a:rPr lang="da-DK" sz="1200"/>
                        <a:t>Undervisningspligt</a:t>
                      </a:r>
                    </a:p>
                    <a:p>
                      <a:pPr marL="171450" indent="-171450">
                        <a:buFont typeface="Arial" panose="020B0604020202020204" pitchFamily="34" charset="0"/>
                        <a:buChar char="•"/>
                      </a:pPr>
                      <a:r>
                        <a:rPr lang="da-DK" sz="1200"/>
                        <a:t>Delvis overholdelse ved at følge fagrække på ungdomsskole</a:t>
                      </a:r>
                    </a:p>
                    <a:p>
                      <a:pPr marL="171450" indent="-171450">
                        <a:buFont typeface="Arial" panose="020B0604020202020204" pitchFamily="34" charset="0"/>
                        <a:buChar char="•"/>
                      </a:pPr>
                      <a:r>
                        <a:rPr lang="da-DK" sz="1200"/>
                        <a:t>Opfyldelse i begrænset omfang ved musikundervisning på musikskole eller ved eliteidrætsudøvelse</a:t>
                      </a:r>
                    </a:p>
                  </a:txBody>
                  <a:tcPr/>
                </a:tc>
                <a:tc>
                  <a:txBody>
                    <a:bodyPr/>
                    <a:lstStyle/>
                    <a:p>
                      <a:r>
                        <a:rPr lang="da-DK" sz="1200"/>
                        <a:t>Skoleleder</a:t>
                      </a:r>
                    </a:p>
                  </a:txBody>
                  <a:tcPr/>
                </a:tc>
                <a:tc>
                  <a:txBody>
                    <a:bodyPr/>
                    <a:lstStyle/>
                    <a:p>
                      <a:r>
                        <a:rPr lang="da-DK" sz="1200"/>
                        <a:t>Beslutning</a:t>
                      </a:r>
                    </a:p>
                  </a:txBody>
                  <a:tcPr/>
                </a:tc>
                <a:extLst>
                  <a:ext uri="{0D108BD9-81ED-4DB2-BD59-A6C34878D82A}">
                    <a16:rowId xmlns:a16="http://schemas.microsoft.com/office/drawing/2014/main" val="2031065656"/>
                  </a:ext>
                </a:extLst>
              </a:tr>
              <a:tr h="273600">
                <a:tc>
                  <a:txBody>
                    <a:bodyPr/>
                    <a:lstStyle/>
                    <a:p>
                      <a:r>
                        <a:rPr lang="da-DK" sz="1200"/>
                        <a:t>Særligt tilrettelagt undervisningsforløb efter 7. klasse</a:t>
                      </a:r>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Skoleleder</a:t>
                      </a:r>
                      <a:endParaRPr lang="da-DK" sz="1200"/>
                    </a:p>
                  </a:txBody>
                  <a:tcPr/>
                </a:tc>
                <a:tc>
                  <a:txBody>
                    <a:bodyPr/>
                    <a:lstStyle/>
                    <a:p>
                      <a:r>
                        <a:rPr lang="da-DK" sz="1200"/>
                        <a:t>Afgørelse</a:t>
                      </a:r>
                    </a:p>
                  </a:txBody>
                  <a:tcPr/>
                </a:tc>
                <a:extLst>
                  <a:ext uri="{0D108BD9-81ED-4DB2-BD59-A6C34878D82A}">
                    <a16:rowId xmlns:a16="http://schemas.microsoft.com/office/drawing/2014/main" val="4114025489"/>
                  </a:ext>
                </a:extLst>
              </a:tr>
              <a:tr h="273600">
                <a:tc>
                  <a:txBody>
                    <a:bodyPr/>
                    <a:lstStyle/>
                    <a:p>
                      <a:r>
                        <a:rPr lang="da-DK" sz="1200"/>
                        <a:t>Særligt tilrettelagt undervisningsforløb efter 10. klasse</a:t>
                      </a:r>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Skoleleder</a:t>
                      </a:r>
                      <a:endParaRPr lang="da-DK" sz="1200"/>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Afgørelse</a:t>
                      </a:r>
                      <a:endParaRPr lang="da-DK" sz="1200"/>
                    </a:p>
                  </a:txBody>
                  <a:tcPr/>
                </a:tc>
                <a:extLst>
                  <a:ext uri="{0D108BD9-81ED-4DB2-BD59-A6C34878D82A}">
                    <a16:rowId xmlns:a16="http://schemas.microsoft.com/office/drawing/2014/main" val="407863392"/>
                  </a:ext>
                </a:extLst>
              </a:tr>
              <a:tr h="273600">
                <a:tc>
                  <a:txBody>
                    <a:bodyPr/>
                    <a:lstStyle/>
                    <a:p>
                      <a:r>
                        <a:rPr lang="da-DK" sz="1200"/>
                        <a:t>Undervise elev på samme klassetrin i 2 år / rykke elev et klassetrin op</a:t>
                      </a:r>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Skoleleder</a:t>
                      </a:r>
                      <a:endParaRPr lang="da-DK" sz="1200"/>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Afgørelse</a:t>
                      </a:r>
                      <a:endParaRPr lang="da-DK" sz="1200"/>
                    </a:p>
                  </a:txBody>
                  <a:tcPr/>
                </a:tc>
                <a:extLst>
                  <a:ext uri="{0D108BD9-81ED-4DB2-BD59-A6C34878D82A}">
                    <a16:rowId xmlns:a16="http://schemas.microsoft.com/office/drawing/2014/main" val="1486901068"/>
                  </a:ext>
                </a:extLst>
              </a:tr>
              <a:tr h="273600">
                <a:tc>
                  <a:txBody>
                    <a:bodyPr/>
                    <a:lstStyle/>
                    <a:p>
                      <a:r>
                        <a:rPr lang="da-DK" sz="1200"/>
                        <a:t>Fritage elev fra tysk eller fransk</a:t>
                      </a:r>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Skoleleder</a:t>
                      </a:r>
                      <a:endParaRPr lang="da-DK" sz="1200"/>
                    </a:p>
                  </a:txBody>
                  <a:tcPr/>
                </a:tc>
                <a:tc>
                  <a:txBody>
                    <a:bodyPr/>
                    <a:lstStyle/>
                    <a:p>
                      <a:r>
                        <a:rPr lang="da-DK" sz="1200"/>
                        <a:t>Beslutning</a:t>
                      </a:r>
                    </a:p>
                  </a:txBody>
                  <a:tcPr/>
                </a:tc>
                <a:extLst>
                  <a:ext uri="{0D108BD9-81ED-4DB2-BD59-A6C34878D82A}">
                    <a16:rowId xmlns:a16="http://schemas.microsoft.com/office/drawing/2014/main" val="1684010714"/>
                  </a:ext>
                </a:extLst>
              </a:tr>
              <a:tr h="273600">
                <a:tc>
                  <a:txBody>
                    <a:bodyPr/>
                    <a:lstStyle/>
                    <a:p>
                      <a:r>
                        <a:rPr lang="da-DK" sz="1200"/>
                        <a:t>Fritage elev fra fag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7F7F7F"/>
                          </a:solidFill>
                          <a:effectLst/>
                          <a:uLnTx/>
                          <a:uFillTx/>
                          <a:latin typeface="+mn-lt"/>
                          <a:ea typeface="+mn-ea"/>
                          <a:cs typeface="+mn-cs"/>
                        </a:rPr>
                        <a:t>Skoleleder</a:t>
                      </a:r>
                      <a:endParaRPr lang="da-DK"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Afgørelse</a:t>
                      </a:r>
                    </a:p>
                  </a:txBody>
                  <a:tcPr/>
                </a:tc>
                <a:extLst>
                  <a:ext uri="{0D108BD9-81ED-4DB2-BD59-A6C34878D82A}">
                    <a16:rowId xmlns:a16="http://schemas.microsoft.com/office/drawing/2014/main" val="1799805724"/>
                  </a:ext>
                </a:extLst>
              </a:tr>
              <a:tr h="370840">
                <a:tc>
                  <a:txBody>
                    <a:bodyPr/>
                    <a:lstStyle/>
                    <a:p>
                      <a:r>
                        <a:rPr lang="da-DK" sz="1200"/>
                        <a:t>God orden</a:t>
                      </a:r>
                    </a:p>
                  </a:txBody>
                  <a:tcPr/>
                </a:tc>
                <a:tc>
                  <a:txBody>
                    <a:bodyPr/>
                    <a:lstStyle/>
                    <a:p>
                      <a:r>
                        <a:rPr kumimoji="0" lang="da-DK" sz="1200" b="0" i="0" u="none" strike="noStrike" kern="1200" cap="none" spc="0" normalizeH="0" baseline="0" noProof="0">
                          <a:ln>
                            <a:noFill/>
                          </a:ln>
                          <a:solidFill>
                            <a:srgbClr val="7F7F7F"/>
                          </a:solidFill>
                          <a:effectLst/>
                          <a:uLnTx/>
                          <a:uFillTx/>
                          <a:latin typeface="Georgia"/>
                          <a:ea typeface="+mn-ea"/>
                          <a:cs typeface="+mn-cs"/>
                        </a:rPr>
                        <a:t>Afhængig af foranstaltning –skoleleder, lærer, KB</a:t>
                      </a:r>
                      <a:endParaRPr lang="da-DK" sz="1200"/>
                    </a:p>
                  </a:txBody>
                  <a:tcPr/>
                </a:tc>
                <a:tc>
                  <a:txBody>
                    <a:bodyPr/>
                    <a:lstStyle/>
                    <a:p>
                      <a:r>
                        <a:rPr lang="da-DK" sz="1200"/>
                        <a:t>Afgørelse eller beslutning afhængig af foranstaltning</a:t>
                      </a:r>
                    </a:p>
                  </a:txBody>
                  <a:tcPr/>
                </a:tc>
                <a:extLst>
                  <a:ext uri="{0D108BD9-81ED-4DB2-BD59-A6C34878D82A}">
                    <a16:rowId xmlns:a16="http://schemas.microsoft.com/office/drawing/2014/main" val="2693586030"/>
                  </a:ext>
                </a:extLst>
              </a:tr>
              <a:tr h="370840">
                <a:tc>
                  <a:txBody>
                    <a:bodyPr/>
                    <a:lstStyle/>
                    <a:p>
                      <a:r>
                        <a:rPr lang="da-DK" sz="1200"/>
                        <a:t>Elevfravær</a:t>
                      </a:r>
                    </a:p>
                  </a:txBody>
                  <a:tcPr/>
                </a:tc>
                <a:tc>
                  <a:txBody>
                    <a:bodyPr/>
                    <a:lstStyle/>
                    <a:p>
                      <a:r>
                        <a:rPr lang="da-DK" sz="1200"/>
                        <a:t>Skoleleder</a:t>
                      </a:r>
                    </a:p>
                  </a:txBody>
                  <a:tcPr/>
                </a:tc>
                <a:tc>
                  <a:txBody>
                    <a:bodyPr/>
                    <a:lstStyle/>
                    <a:p>
                      <a:r>
                        <a:rPr lang="da-DK" sz="1200"/>
                        <a:t>Beslutning</a:t>
                      </a:r>
                    </a:p>
                  </a:txBody>
                  <a:tcPr/>
                </a:tc>
                <a:extLst>
                  <a:ext uri="{0D108BD9-81ED-4DB2-BD59-A6C34878D82A}">
                    <a16:rowId xmlns:a16="http://schemas.microsoft.com/office/drawing/2014/main" val="2525528834"/>
                  </a:ext>
                </a:extLst>
              </a:tr>
            </a:tbl>
          </a:graphicData>
        </a:graphic>
      </p:graphicFrame>
      <p:sp>
        <p:nvSpPr>
          <p:cNvPr id="4" name="Pladsholder til slidenummer 3">
            <a:extLst>
              <a:ext uri="{FF2B5EF4-FFF2-40B4-BE49-F238E27FC236}">
                <a16:creationId xmlns:a16="http://schemas.microsoft.com/office/drawing/2014/main" id="{50F5EBB1-CC0A-4DBB-A629-D54D260B44FC}"/>
              </a:ext>
            </a:extLst>
          </p:cNvPr>
          <p:cNvSpPr>
            <a:spLocks noGrp="1"/>
          </p:cNvSpPr>
          <p:nvPr>
            <p:ph type="sldNum" sz="quarter" idx="12"/>
          </p:nvPr>
        </p:nvSpPr>
        <p:spPr/>
        <p:txBody>
          <a:bodyPr/>
          <a:lstStyle/>
          <a:p>
            <a:fld id="{63F35900-392D-46F4-8341-366E91CBDAA0}" type="slidenum">
              <a:rPr lang="da-DK" noProof="0" smtClean="0"/>
              <a:pPr/>
              <a:t>23</a:t>
            </a:fld>
            <a:endParaRPr lang="da-DK" noProof="0"/>
          </a:p>
        </p:txBody>
      </p:sp>
    </p:spTree>
    <p:extLst>
      <p:ext uri="{BB962C8B-B14F-4D97-AF65-F5344CB8AC3E}">
        <p14:creationId xmlns:p14="http://schemas.microsoft.com/office/powerpoint/2010/main" val="3878700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E872B-250B-4411-AD02-64BFCEEE7A84}"/>
              </a:ext>
            </a:extLst>
          </p:cNvPr>
          <p:cNvSpPr>
            <a:spLocks noGrp="1"/>
          </p:cNvSpPr>
          <p:nvPr>
            <p:ph type="ctrTitle"/>
          </p:nvPr>
        </p:nvSpPr>
        <p:spPr/>
        <p:txBody>
          <a:bodyPr/>
          <a:lstStyle/>
          <a:p>
            <a:r>
              <a:rPr lang="da-DK" sz="5200"/>
              <a:t>Skolelederens kompetence om enkeltelever</a:t>
            </a:r>
          </a:p>
        </p:txBody>
      </p:sp>
      <p:sp>
        <p:nvSpPr>
          <p:cNvPr id="3" name="Undertitel 2">
            <a:extLst>
              <a:ext uri="{FF2B5EF4-FFF2-40B4-BE49-F238E27FC236}">
                <a16:creationId xmlns:a16="http://schemas.microsoft.com/office/drawing/2014/main" id="{5494B672-3F93-407D-84FB-BFB80608BE21}"/>
              </a:ext>
            </a:extLst>
          </p:cNvPr>
          <p:cNvSpPr>
            <a:spLocks noGrp="1"/>
          </p:cNvSpPr>
          <p:nvPr>
            <p:ph type="subTitle" idx="1"/>
          </p:nvPr>
        </p:nvSpPr>
        <p:spPr/>
        <p:txBody>
          <a:bodyPr/>
          <a:lstStyle/>
          <a:p>
            <a:r>
              <a:rPr lang="da-DK"/>
              <a:t>De 12 emner</a:t>
            </a:r>
          </a:p>
        </p:txBody>
      </p:sp>
      <p:sp>
        <p:nvSpPr>
          <p:cNvPr id="4" name="Pladsholder til slidenummer 3">
            <a:extLst>
              <a:ext uri="{FF2B5EF4-FFF2-40B4-BE49-F238E27FC236}">
                <a16:creationId xmlns:a16="http://schemas.microsoft.com/office/drawing/2014/main" id="{DC073247-F2F6-45E0-A03A-110D141CA034}"/>
              </a:ext>
            </a:extLst>
          </p:cNvPr>
          <p:cNvSpPr>
            <a:spLocks noGrp="1"/>
          </p:cNvSpPr>
          <p:nvPr>
            <p:ph type="sldNum" sz="quarter" idx="12"/>
          </p:nvPr>
        </p:nvSpPr>
        <p:spPr/>
        <p:txBody>
          <a:bodyPr/>
          <a:lstStyle/>
          <a:p>
            <a:fld id="{135CA7DE-EF32-49F9-A743-135778064C71}" type="slidenum">
              <a:rPr lang="da-DK" noProof="0" smtClean="0"/>
              <a:pPr/>
              <a:t>24</a:t>
            </a:fld>
            <a:endParaRPr lang="da-DK" noProof="0"/>
          </a:p>
        </p:txBody>
      </p:sp>
    </p:spTree>
    <p:extLst>
      <p:ext uri="{BB962C8B-B14F-4D97-AF65-F5344CB8AC3E}">
        <p14:creationId xmlns:p14="http://schemas.microsoft.com/office/powerpoint/2010/main" val="95147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651E4-279A-4AB6-BFA9-D1B7567D01ED}"/>
              </a:ext>
            </a:extLst>
          </p:cNvPr>
          <p:cNvSpPr>
            <a:spLocks noGrp="1"/>
          </p:cNvSpPr>
          <p:nvPr>
            <p:ph type="title"/>
          </p:nvPr>
        </p:nvSpPr>
        <p:spPr/>
        <p:txBody>
          <a:bodyPr/>
          <a:lstStyle/>
          <a:p>
            <a:r>
              <a:rPr lang="da-DK"/>
              <a:t>Fælles afsæt for arbejdsgange</a:t>
            </a:r>
          </a:p>
        </p:txBody>
      </p:sp>
      <p:sp>
        <p:nvSpPr>
          <p:cNvPr id="3" name="Pladsholder til indhold 2">
            <a:extLst>
              <a:ext uri="{FF2B5EF4-FFF2-40B4-BE49-F238E27FC236}">
                <a16:creationId xmlns:a16="http://schemas.microsoft.com/office/drawing/2014/main" id="{062E5552-1634-41B2-ACA8-300BD603CF53}"/>
              </a:ext>
            </a:extLst>
          </p:cNvPr>
          <p:cNvSpPr>
            <a:spLocks noGrp="1"/>
          </p:cNvSpPr>
          <p:nvPr>
            <p:ph idx="1"/>
          </p:nvPr>
        </p:nvSpPr>
        <p:spPr/>
        <p:txBody>
          <a:bodyPr/>
          <a:lstStyle/>
          <a:p>
            <a:r>
              <a:rPr lang="da-DK"/>
              <a:t>Formål</a:t>
            </a:r>
          </a:p>
          <a:p>
            <a:pPr lvl="1"/>
            <a:r>
              <a:rPr lang="da-DK"/>
              <a:t>At understøtte retssikkerheden i skolelederes beslutninger om enkelte elever </a:t>
            </a:r>
          </a:p>
          <a:p>
            <a:pPr lvl="1"/>
            <a:r>
              <a:rPr lang="da-DK"/>
              <a:t>At leve op til rammerne for god forvaltningsskik </a:t>
            </a:r>
          </a:p>
          <a:p>
            <a:pPr lvl="1"/>
            <a:r>
              <a:rPr lang="da-DK"/>
              <a:t>At forbedre det tværfaglige samarbejde</a:t>
            </a:r>
          </a:p>
          <a:p>
            <a:pPr lvl="1"/>
            <a:endParaRPr lang="da-DK"/>
          </a:p>
          <a:p>
            <a:r>
              <a:rPr lang="da-DK"/>
              <a:t>Arbejdsgangene er en rettesnor for, hvordan en typisk sag skal forløbe</a:t>
            </a:r>
          </a:p>
        </p:txBody>
      </p:sp>
      <p:sp>
        <p:nvSpPr>
          <p:cNvPr id="4" name="Pladsholder til slidenummer 3">
            <a:extLst>
              <a:ext uri="{FF2B5EF4-FFF2-40B4-BE49-F238E27FC236}">
                <a16:creationId xmlns:a16="http://schemas.microsoft.com/office/drawing/2014/main" id="{4CD2713F-9A60-48D0-B1EB-4E9ECBF4EFAE}"/>
              </a:ext>
            </a:extLst>
          </p:cNvPr>
          <p:cNvSpPr>
            <a:spLocks noGrp="1"/>
          </p:cNvSpPr>
          <p:nvPr>
            <p:ph type="sldNum" sz="quarter" idx="12"/>
          </p:nvPr>
        </p:nvSpPr>
        <p:spPr/>
        <p:txBody>
          <a:bodyPr/>
          <a:lstStyle/>
          <a:p>
            <a:fld id="{63F35900-392D-46F4-8341-366E91CBDAA0}" type="slidenum">
              <a:rPr lang="da-DK" noProof="0" smtClean="0"/>
              <a:pPr/>
              <a:t>25</a:t>
            </a:fld>
            <a:endParaRPr lang="da-DK" noProof="0"/>
          </a:p>
        </p:txBody>
      </p:sp>
    </p:spTree>
    <p:extLst>
      <p:ext uri="{BB962C8B-B14F-4D97-AF65-F5344CB8AC3E}">
        <p14:creationId xmlns:p14="http://schemas.microsoft.com/office/powerpoint/2010/main" val="177798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F8C4E-57D3-4D97-8D55-4926FB5CAB6E}"/>
              </a:ext>
            </a:extLst>
          </p:cNvPr>
          <p:cNvSpPr>
            <a:spLocks noGrp="1"/>
          </p:cNvSpPr>
          <p:nvPr>
            <p:ph type="title"/>
          </p:nvPr>
        </p:nvSpPr>
        <p:spPr>
          <a:solidFill>
            <a:srgbClr val="00B9F2"/>
          </a:solidFill>
        </p:spPr>
        <p:txBody>
          <a:bodyPr/>
          <a:lstStyle/>
          <a:p>
            <a:r>
              <a:rPr lang="da-DK" sz="2400">
                <a:solidFill>
                  <a:schemeClr val="bg1"/>
                </a:solidFill>
              </a:rPr>
              <a:t>Emneoversigt</a:t>
            </a:r>
            <a:br>
              <a:rPr lang="da-DK" sz="2400">
                <a:solidFill>
                  <a:schemeClr val="bg1"/>
                </a:solidFill>
              </a:rPr>
            </a:br>
            <a:r>
              <a:rPr lang="da-DK" sz="1800">
                <a:solidFill>
                  <a:schemeClr val="bg1"/>
                </a:solidFill>
              </a:rPr>
              <a:t>-Skolelederens kompetencer om enkeltelever</a:t>
            </a:r>
          </a:p>
        </p:txBody>
      </p:sp>
      <p:sp>
        <p:nvSpPr>
          <p:cNvPr id="3" name="Pladsholder til indhold 2">
            <a:extLst>
              <a:ext uri="{FF2B5EF4-FFF2-40B4-BE49-F238E27FC236}">
                <a16:creationId xmlns:a16="http://schemas.microsoft.com/office/drawing/2014/main" id="{E5E5BBBC-37B1-439F-85D6-D8B3D91BD3CD}"/>
              </a:ext>
            </a:extLst>
          </p:cNvPr>
          <p:cNvSpPr>
            <a:spLocks noGrp="1"/>
          </p:cNvSpPr>
          <p:nvPr>
            <p:ph idx="1"/>
          </p:nvPr>
        </p:nvSpPr>
        <p:spPr/>
        <p:txBody>
          <a:bodyPr/>
          <a:lstStyle/>
          <a:p>
            <a:r>
              <a:rPr lang="da-DK" sz="1600"/>
              <a:t>Supplerende undervisning eller anden faglig støtte til elever under 9 timer</a:t>
            </a:r>
          </a:p>
          <a:p>
            <a:r>
              <a:rPr lang="da-DK" sz="1600"/>
              <a:t>Familieskolen</a:t>
            </a:r>
          </a:p>
          <a:p>
            <a:r>
              <a:rPr lang="da-DK" sz="1600"/>
              <a:t>Indstilling til PPV</a:t>
            </a:r>
          </a:p>
          <a:p>
            <a:r>
              <a:rPr lang="da-DK" sz="1600"/>
              <a:t>Indstilling specialpædagogisk bistand</a:t>
            </a:r>
          </a:p>
          <a:p>
            <a:pPr lvl="1"/>
            <a:r>
              <a:rPr lang="da-DK" sz="1600"/>
              <a:t>visitation</a:t>
            </a:r>
          </a:p>
          <a:p>
            <a:pPr lvl="1"/>
            <a:r>
              <a:rPr lang="da-DK" sz="1600"/>
              <a:t>revisitation</a:t>
            </a:r>
          </a:p>
          <a:p>
            <a:r>
              <a:rPr lang="da-DK" sz="1600"/>
              <a:t>Undervisningspligt</a:t>
            </a:r>
          </a:p>
          <a:p>
            <a:pPr lvl="1"/>
            <a:r>
              <a:rPr lang="da-DK" sz="1600"/>
              <a:t>delvis overholdelse -  fagrække på ungdomsskole</a:t>
            </a:r>
          </a:p>
          <a:p>
            <a:pPr lvl="1"/>
            <a:r>
              <a:rPr lang="da-DK" sz="1600"/>
              <a:t>begrænset opfyldelse - musikundervisning på musikskole eller ved eliteidræt</a:t>
            </a:r>
          </a:p>
          <a:p>
            <a:r>
              <a:rPr lang="da-DK" sz="1600"/>
              <a:t>Særligt tilrettelagt undervisningsforløb efter 7. klasse</a:t>
            </a:r>
          </a:p>
          <a:p>
            <a:r>
              <a:rPr lang="da-DK" sz="1600"/>
              <a:t>Særligt tilrettelagt undervisningsforløb i 10. klasse</a:t>
            </a:r>
          </a:p>
          <a:p>
            <a:r>
              <a:rPr lang="da-DK" sz="1600"/>
              <a:t>Undervise elev på samme klassetrin i 2 år / rykke en elev et klassetrin op</a:t>
            </a:r>
          </a:p>
          <a:p>
            <a:r>
              <a:rPr lang="da-DK" sz="1600"/>
              <a:t>Fritage elev fra tysk eller fransk</a:t>
            </a:r>
          </a:p>
          <a:p>
            <a:r>
              <a:rPr lang="da-DK" sz="1600"/>
              <a:t>Fritage elev fra fag</a:t>
            </a:r>
          </a:p>
          <a:p>
            <a:r>
              <a:rPr lang="da-DK" sz="1600"/>
              <a:t>God orden</a:t>
            </a:r>
          </a:p>
          <a:p>
            <a:r>
              <a:rPr lang="da-DK" sz="1600"/>
              <a:t>Elevfravær</a:t>
            </a:r>
          </a:p>
          <a:p>
            <a:endParaRPr lang="da-DK" sz="1800"/>
          </a:p>
        </p:txBody>
      </p:sp>
      <p:sp>
        <p:nvSpPr>
          <p:cNvPr id="4" name="Pladsholder til slidenummer 3">
            <a:extLst>
              <a:ext uri="{FF2B5EF4-FFF2-40B4-BE49-F238E27FC236}">
                <a16:creationId xmlns:a16="http://schemas.microsoft.com/office/drawing/2014/main" id="{C89C6BCB-34CE-4450-9523-FFE17755DA86}"/>
              </a:ext>
            </a:extLst>
          </p:cNvPr>
          <p:cNvSpPr>
            <a:spLocks noGrp="1"/>
          </p:cNvSpPr>
          <p:nvPr>
            <p:ph type="sldNum" sz="quarter" idx="12"/>
          </p:nvPr>
        </p:nvSpPr>
        <p:spPr/>
        <p:txBody>
          <a:bodyPr/>
          <a:lstStyle/>
          <a:p>
            <a:fld id="{63F35900-392D-46F4-8341-366E91CBDAA0}" type="slidenum">
              <a:rPr lang="da-DK" noProof="0" smtClean="0"/>
              <a:pPr/>
              <a:t>26</a:t>
            </a:fld>
            <a:endParaRPr lang="da-DK" noProof="0"/>
          </a:p>
        </p:txBody>
      </p:sp>
    </p:spTree>
    <p:extLst>
      <p:ext uri="{BB962C8B-B14F-4D97-AF65-F5344CB8AC3E}">
        <p14:creationId xmlns:p14="http://schemas.microsoft.com/office/powerpoint/2010/main" val="304209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80AE1-D36F-4035-B0B0-255F61CF673B}"/>
              </a:ext>
            </a:extLst>
          </p:cNvPr>
          <p:cNvSpPr>
            <a:spLocks noGrp="1"/>
          </p:cNvSpPr>
          <p:nvPr>
            <p:ph type="title"/>
          </p:nvPr>
        </p:nvSpPr>
        <p:spPr>
          <a:xfrm>
            <a:off x="464326" y="584201"/>
            <a:ext cx="8176437" cy="1116012"/>
          </a:xfrm>
          <a:solidFill>
            <a:srgbClr val="00B9F2"/>
          </a:solidFill>
        </p:spPr>
        <p:txBody>
          <a:bodyPr/>
          <a:lstStyle/>
          <a:p>
            <a:r>
              <a:rPr lang="da-DK" sz="2400">
                <a:solidFill>
                  <a:schemeClr val="bg1"/>
                </a:solidFill>
              </a:rPr>
              <a:t>Supplerende undervisning eller anden faglig støtte til elever under 9 timer</a:t>
            </a:r>
            <a:br>
              <a:rPr lang="da-DK" sz="2400">
                <a:solidFill>
                  <a:schemeClr val="bg1"/>
                </a:solidFill>
              </a:rPr>
            </a:br>
            <a:r>
              <a:rPr lang="da-DK" sz="1800">
                <a:solidFill>
                  <a:schemeClr val="bg1"/>
                </a:solidFill>
              </a:rPr>
              <a:t>- Rammen</a:t>
            </a:r>
          </a:p>
        </p:txBody>
      </p:sp>
      <p:sp>
        <p:nvSpPr>
          <p:cNvPr id="6" name="Pladsholder til indhold 5">
            <a:extLst>
              <a:ext uri="{FF2B5EF4-FFF2-40B4-BE49-F238E27FC236}">
                <a16:creationId xmlns:a16="http://schemas.microsoft.com/office/drawing/2014/main" id="{52B6CE02-3C08-43E7-8987-F369494171BC}"/>
              </a:ext>
            </a:extLst>
          </p:cNvPr>
          <p:cNvSpPr>
            <a:spLocks noGrp="1"/>
          </p:cNvSpPr>
          <p:nvPr>
            <p:ph idx="1"/>
          </p:nvPr>
        </p:nvSpPr>
        <p:spPr/>
        <p:txBody>
          <a:bodyPr/>
          <a:lstStyle/>
          <a:p>
            <a:r>
              <a:rPr lang="da-DK" sz="1800"/>
              <a:t>Elever skal i fornødent omfang gives supplerende undervisning eller anden faglig støtte, hvis eleverne har behov for det.</a:t>
            </a:r>
          </a:p>
          <a:p>
            <a:endParaRPr lang="da-DK" sz="1800"/>
          </a:p>
          <a:p>
            <a:r>
              <a:rPr lang="da-DK" sz="1800"/>
              <a:t>Kræver tilslutning fra forældrene, som også selv kan søge skolelederen om supplerende undervisning</a:t>
            </a:r>
          </a:p>
          <a:p>
            <a:pPr lvl="1"/>
            <a:r>
              <a:rPr lang="da-DK" sz="1600"/>
              <a:t>Hvis forældre ikke kan tilslutte sig, kan supplerende undervisning kun sættes iværk, hvis lederen vurderer det absolut påkrævet for elevens udvikling.</a:t>
            </a:r>
          </a:p>
          <a:p>
            <a:pPr lvl="1"/>
            <a:r>
              <a:rPr lang="da-DK" sz="1600"/>
              <a:t>Der skal lægges betydeligt vægt på forældres ønsker om tilrettelæggelse.</a:t>
            </a:r>
          </a:p>
          <a:p>
            <a:endParaRPr lang="da-DK" sz="1800"/>
          </a:p>
          <a:p>
            <a:r>
              <a:rPr lang="da-DK" sz="1800"/>
              <a:t>Skolelederen kan fravige undervisningstiden for elever, der modtager supplerende undervisning, hvis det er til elevens bedste</a:t>
            </a:r>
          </a:p>
          <a:p>
            <a:pPr lvl="1"/>
            <a:r>
              <a:rPr lang="da-DK" sz="1600"/>
              <a:t>Efter samråd med forældrene</a:t>
            </a:r>
          </a:p>
          <a:p>
            <a:pPr lvl="1"/>
            <a:r>
              <a:rPr lang="da-DK" sz="1600"/>
              <a:t>Loftet (klokkestimer i indskoling: 1.200, på mellemtrin: 1.320, i udskolingen: 1.400 t.) kan fraviges, men undervisningstiden kan ikke nedsættes</a:t>
            </a:r>
          </a:p>
          <a:p>
            <a:pPr marL="0" indent="0">
              <a:buNone/>
            </a:pPr>
            <a:r>
              <a:rPr lang="da-DK" sz="1200">
                <a:hlinkClick r:id="rId3"/>
              </a:rPr>
              <a:t>Folkeskoleloven</a:t>
            </a:r>
            <a:r>
              <a:rPr lang="da-DK" sz="1200"/>
              <a:t>, §5, stk. 5 og §51, stk. 5</a:t>
            </a:r>
          </a:p>
          <a:p>
            <a:pPr marL="0" indent="0">
              <a:buNone/>
            </a:pPr>
            <a:r>
              <a:rPr lang="da-DK" sz="1200">
                <a:hlinkClick r:id="rId4"/>
              </a:rPr>
              <a:t>Bekendtgørelse om folkeskolens specialundervisning og anden specialpædagogisk bistand</a:t>
            </a:r>
            <a:r>
              <a:rPr lang="da-DK" sz="1200"/>
              <a:t>, §4</a:t>
            </a:r>
          </a:p>
          <a:p>
            <a:pPr marL="0" indent="0">
              <a:buNone/>
            </a:pPr>
            <a:r>
              <a:rPr lang="da-DK" sz="1200">
                <a:hlinkClick r:id="rId5"/>
              </a:rPr>
              <a:t>Vejledning om folkeskolens specialundervisning og anden specialpædagogisk bistand</a:t>
            </a:r>
            <a:r>
              <a:rPr lang="da-DK" sz="1200"/>
              <a:t>, punkt 3, kapitel 5 og 14</a:t>
            </a:r>
          </a:p>
          <a:p>
            <a:endParaRPr lang="da-DK" sz="1800"/>
          </a:p>
        </p:txBody>
      </p:sp>
      <p:sp>
        <p:nvSpPr>
          <p:cNvPr id="3" name="Pladsholder til slidenummer 2">
            <a:extLst>
              <a:ext uri="{FF2B5EF4-FFF2-40B4-BE49-F238E27FC236}">
                <a16:creationId xmlns:a16="http://schemas.microsoft.com/office/drawing/2014/main" id="{6CBA52ED-E858-45EB-84BF-A0120257E9C7}"/>
              </a:ext>
            </a:extLst>
          </p:cNvPr>
          <p:cNvSpPr>
            <a:spLocks noGrp="1"/>
          </p:cNvSpPr>
          <p:nvPr>
            <p:ph type="sldNum" sz="quarter" idx="12"/>
          </p:nvPr>
        </p:nvSpPr>
        <p:spPr/>
        <p:txBody>
          <a:bodyPr/>
          <a:lstStyle/>
          <a:p>
            <a:fld id="{63F35900-392D-46F4-8341-366E91CBDAA0}" type="slidenum">
              <a:rPr lang="da-DK" noProof="0" smtClean="0"/>
              <a:pPr/>
              <a:t>27</a:t>
            </a:fld>
            <a:endParaRPr lang="da-DK" noProof="0"/>
          </a:p>
        </p:txBody>
      </p:sp>
    </p:spTree>
    <p:extLst>
      <p:ext uri="{BB962C8B-B14F-4D97-AF65-F5344CB8AC3E}">
        <p14:creationId xmlns:p14="http://schemas.microsoft.com/office/powerpoint/2010/main" val="367242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376DB-8A2F-4FE1-8F21-13B57B989B30}"/>
              </a:ext>
            </a:extLst>
          </p:cNvPr>
          <p:cNvSpPr>
            <a:spLocks noGrp="1"/>
          </p:cNvSpPr>
          <p:nvPr>
            <p:ph type="title"/>
          </p:nvPr>
        </p:nvSpPr>
        <p:spPr/>
        <p:txBody>
          <a:bodyPr/>
          <a:lstStyle/>
          <a:p>
            <a:r>
              <a:rPr lang="da-DK" sz="2400">
                <a:solidFill>
                  <a:schemeClr val="tx1"/>
                </a:solidFill>
              </a:rPr>
              <a:t>Supplerende undervisning eller anden faglig støtte til elever under 9 timer</a:t>
            </a:r>
            <a:br>
              <a:rPr lang="da-DK" sz="2400">
                <a:solidFill>
                  <a:schemeClr val="tx1"/>
                </a:solidFill>
              </a:rPr>
            </a:br>
            <a:r>
              <a:rPr lang="da-DK" sz="1800" i="1">
                <a:solidFill>
                  <a:schemeClr val="tx1"/>
                </a:solidFill>
              </a:rPr>
              <a:t>- Rammen</a:t>
            </a:r>
          </a:p>
        </p:txBody>
      </p:sp>
      <p:sp>
        <p:nvSpPr>
          <p:cNvPr id="3" name="Pladsholder til indhold 2">
            <a:extLst>
              <a:ext uri="{FF2B5EF4-FFF2-40B4-BE49-F238E27FC236}">
                <a16:creationId xmlns:a16="http://schemas.microsoft.com/office/drawing/2014/main" id="{11C51378-07A3-4062-BC4D-CBCD17A2286B}"/>
              </a:ext>
            </a:extLst>
          </p:cNvPr>
          <p:cNvSpPr>
            <a:spLocks noGrp="1"/>
          </p:cNvSpPr>
          <p:nvPr>
            <p:ph idx="1"/>
          </p:nvPr>
        </p:nvSpPr>
        <p:spPr/>
        <p:txBody>
          <a:bodyPr/>
          <a:lstStyle/>
          <a:p>
            <a:r>
              <a:rPr lang="da-DK" sz="1800"/>
              <a:t>Forældre skal orienteres skriftligt om alle indstillinger, rapporter og beslutninger </a:t>
            </a:r>
          </a:p>
          <a:p>
            <a:r>
              <a:rPr lang="da-DK" sz="1800"/>
              <a:t>Der kan udelukkende klages til skolelederen over afgørelsen</a:t>
            </a:r>
          </a:p>
          <a:p>
            <a:r>
              <a:rPr lang="da-DK" sz="1800"/>
              <a:t>Hvis en elevs skolesituation giver </a:t>
            </a:r>
            <a:r>
              <a:rPr lang="da-DK" sz="1800" u="sng"/>
              <a:t>alvorlig bekymring</a:t>
            </a:r>
            <a:r>
              <a:rPr lang="da-DK" sz="1800"/>
              <a:t>, </a:t>
            </a:r>
            <a:r>
              <a:rPr lang="da-DK" sz="1800" u="sng"/>
              <a:t>kan</a:t>
            </a:r>
            <a:r>
              <a:rPr lang="da-DK" sz="1800"/>
              <a:t> skolelederen indstille eleven til en PPV, selvom eleven ikke har brug for specialpædagogisk bistand</a:t>
            </a:r>
          </a:p>
          <a:p>
            <a:endParaRPr lang="da-DK" sz="1800"/>
          </a:p>
          <a:p>
            <a:pPr marL="356400" lvl="1" indent="0">
              <a:buNone/>
            </a:pPr>
            <a:endParaRPr lang="da-DK" sz="1600">
              <a:hlinkClick r:id="rId3"/>
            </a:endParaRPr>
          </a:p>
          <a:p>
            <a:pPr marL="356400" lvl="1" indent="0">
              <a:buNone/>
            </a:pPr>
            <a:r>
              <a:rPr lang="da-DK" sz="1200">
                <a:hlinkClick r:id="rId3"/>
              </a:rPr>
              <a:t>Folkeskoleloven</a:t>
            </a:r>
            <a:r>
              <a:rPr lang="da-DK" sz="1200"/>
              <a:t>, §5, stk. 5 og §51, stk. 5</a:t>
            </a:r>
          </a:p>
          <a:p>
            <a:pPr marL="356400" lvl="1" indent="0">
              <a:buNone/>
            </a:pPr>
            <a:r>
              <a:rPr lang="da-DK" sz="1200">
                <a:hlinkClick r:id="rId4"/>
              </a:rPr>
              <a:t>Bekendtgørelse om folkeskolens specialundervisning og anden specialpædagogisk bistand</a:t>
            </a:r>
            <a:r>
              <a:rPr lang="da-DK" sz="1200"/>
              <a:t>, §4 og §15</a:t>
            </a:r>
          </a:p>
          <a:p>
            <a:pPr marL="356400" lvl="1" indent="0">
              <a:buNone/>
            </a:pPr>
            <a:r>
              <a:rPr lang="da-DK" sz="1200">
                <a:hlinkClick r:id="rId5"/>
              </a:rPr>
              <a:t>Styrelsesvedtægten bilag 2</a:t>
            </a:r>
            <a:r>
              <a:rPr lang="da-DK" sz="1200"/>
              <a:t>, afs. 2c</a:t>
            </a:r>
          </a:p>
          <a:p>
            <a:pPr marL="356400" lvl="1" indent="0">
              <a:buNone/>
            </a:pPr>
            <a:endParaRPr lang="da-DK" sz="1200"/>
          </a:p>
          <a:p>
            <a:endParaRPr lang="da-DK"/>
          </a:p>
        </p:txBody>
      </p:sp>
      <p:sp>
        <p:nvSpPr>
          <p:cNvPr id="4" name="Pladsholder til slidenummer 3">
            <a:extLst>
              <a:ext uri="{FF2B5EF4-FFF2-40B4-BE49-F238E27FC236}">
                <a16:creationId xmlns:a16="http://schemas.microsoft.com/office/drawing/2014/main" id="{9FA26DD9-131B-4EF9-AEF2-E84DB8C3A007}"/>
              </a:ext>
            </a:extLst>
          </p:cNvPr>
          <p:cNvSpPr>
            <a:spLocks noGrp="1"/>
          </p:cNvSpPr>
          <p:nvPr>
            <p:ph type="sldNum" sz="quarter" idx="12"/>
          </p:nvPr>
        </p:nvSpPr>
        <p:spPr/>
        <p:txBody>
          <a:bodyPr/>
          <a:lstStyle/>
          <a:p>
            <a:fld id="{63F35900-392D-46F4-8341-366E91CBDAA0}" type="slidenum">
              <a:rPr lang="da-DK" noProof="0" smtClean="0"/>
              <a:pPr/>
              <a:t>28</a:t>
            </a:fld>
            <a:endParaRPr lang="da-DK" noProof="0"/>
          </a:p>
        </p:txBody>
      </p:sp>
    </p:spTree>
    <p:extLst>
      <p:ext uri="{BB962C8B-B14F-4D97-AF65-F5344CB8AC3E}">
        <p14:creationId xmlns:p14="http://schemas.microsoft.com/office/powerpoint/2010/main" val="3068290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52F56-D108-4EE4-AC4F-D78405D90B62}"/>
              </a:ext>
            </a:extLst>
          </p:cNvPr>
          <p:cNvSpPr>
            <a:spLocks noGrp="1"/>
          </p:cNvSpPr>
          <p:nvPr>
            <p:ph type="title"/>
          </p:nvPr>
        </p:nvSpPr>
        <p:spPr/>
        <p:txBody>
          <a:bodyPr/>
          <a:lstStyle/>
          <a:p>
            <a:r>
              <a:rPr lang="da-DK" sz="2400"/>
              <a:t>Supplerende undervisning eller anden faglig støtte til elever – under 9 timer</a:t>
            </a:r>
            <a:br>
              <a:rPr lang="da-DK"/>
            </a:br>
            <a:r>
              <a:rPr lang="da-DK" sz="1800"/>
              <a:t>- Arbejdsgang</a:t>
            </a:r>
          </a:p>
        </p:txBody>
      </p:sp>
      <p:grpSp>
        <p:nvGrpSpPr>
          <p:cNvPr id="11" name="Gruppe 10">
            <a:extLst>
              <a:ext uri="{FF2B5EF4-FFF2-40B4-BE49-F238E27FC236}">
                <a16:creationId xmlns:a16="http://schemas.microsoft.com/office/drawing/2014/main" id="{CCC4123D-0539-45C0-B7D3-2EB71EC3B393}"/>
              </a:ext>
            </a:extLst>
          </p:cNvPr>
          <p:cNvGrpSpPr/>
          <p:nvPr/>
        </p:nvGrpSpPr>
        <p:grpSpPr>
          <a:xfrm>
            <a:off x="569635" y="1779461"/>
            <a:ext cx="8176439" cy="2232269"/>
            <a:chOff x="4705349" y="1392384"/>
            <a:chExt cx="4040723" cy="2232269"/>
          </a:xfrm>
        </p:grpSpPr>
        <p:sp>
          <p:nvSpPr>
            <p:cNvPr id="18" name="L-form 17">
              <a:extLst>
                <a:ext uri="{FF2B5EF4-FFF2-40B4-BE49-F238E27FC236}">
                  <a16:creationId xmlns:a16="http://schemas.microsoft.com/office/drawing/2014/main" id="{7F98D861-68EE-4887-9C51-1F14E08D3155}"/>
                </a:ext>
              </a:extLst>
            </p:cNvPr>
            <p:cNvSpPr/>
            <p:nvPr/>
          </p:nvSpPr>
          <p:spPr>
            <a:xfrm rot="5400000">
              <a:off x="4851223" y="1770934"/>
              <a:ext cx="1152399" cy="1444147"/>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19" name="Kombinationstegning: figur 18">
              <a:extLst>
                <a:ext uri="{FF2B5EF4-FFF2-40B4-BE49-F238E27FC236}">
                  <a16:creationId xmlns:a16="http://schemas.microsoft.com/office/drawing/2014/main" id="{1E69DFCA-AD70-4967-B7C1-594F4F04CE7C}"/>
                </a:ext>
              </a:extLst>
            </p:cNvPr>
            <p:cNvSpPr/>
            <p:nvPr/>
          </p:nvSpPr>
          <p:spPr>
            <a:xfrm>
              <a:off x="4895567" y="2107164"/>
              <a:ext cx="125392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20" name="Ligebenet trekant 19">
              <a:extLst>
                <a:ext uri="{FF2B5EF4-FFF2-40B4-BE49-F238E27FC236}">
                  <a16:creationId xmlns:a16="http://schemas.microsoft.com/office/drawing/2014/main" id="{AF23CA0A-93A5-42D6-84D0-D0B7F33F6126}"/>
                </a:ext>
              </a:extLst>
            </p:cNvPr>
            <p:cNvSpPr/>
            <p:nvPr/>
          </p:nvSpPr>
          <p:spPr>
            <a:xfrm>
              <a:off x="5829225" y="1428972"/>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21" name="L-form 20">
              <a:extLst>
                <a:ext uri="{FF2B5EF4-FFF2-40B4-BE49-F238E27FC236}">
                  <a16:creationId xmlns:a16="http://schemas.microsoft.com/office/drawing/2014/main" id="{16DFEAB9-9B41-41CB-A2B3-05194F6F133A}"/>
                </a:ext>
              </a:extLst>
            </p:cNvPr>
            <p:cNvSpPr/>
            <p:nvPr/>
          </p:nvSpPr>
          <p:spPr>
            <a:xfrm rot="5400000">
              <a:off x="6991609" y="645635"/>
              <a:ext cx="1003869" cy="2497368"/>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22" name="Kombinationstegning: figur 21">
              <a:extLst>
                <a:ext uri="{FF2B5EF4-FFF2-40B4-BE49-F238E27FC236}">
                  <a16:creationId xmlns:a16="http://schemas.microsoft.com/office/drawing/2014/main" id="{3025BE8B-A725-4910-9593-3678EA020725}"/>
                </a:ext>
              </a:extLst>
            </p:cNvPr>
            <p:cNvSpPr/>
            <p:nvPr/>
          </p:nvSpPr>
          <p:spPr>
            <a:xfrm>
              <a:off x="6536245" y="1582737"/>
              <a:ext cx="2209827" cy="1486733"/>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9" name="Lige pilforbindelse 8">
            <a:extLst>
              <a:ext uri="{FF2B5EF4-FFF2-40B4-BE49-F238E27FC236}">
                <a16:creationId xmlns:a16="http://schemas.microsoft.com/office/drawing/2014/main" id="{3A0C0404-C082-4F43-877A-85259BDE6AFC}"/>
              </a:ext>
            </a:extLst>
          </p:cNvPr>
          <p:cNvCxnSpPr>
            <a:cxnSpLocks/>
          </p:cNvCxnSpPr>
          <p:nvPr/>
        </p:nvCxnSpPr>
        <p:spPr>
          <a:xfrm flipV="1">
            <a:off x="954543" y="1144987"/>
            <a:ext cx="7217858" cy="801836"/>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47FEDA6E-4822-47AA-A9B0-E7CBC5796C29}"/>
              </a:ext>
            </a:extLst>
          </p:cNvPr>
          <p:cNvSpPr txBox="1"/>
          <p:nvPr/>
        </p:nvSpPr>
        <p:spPr>
          <a:xfrm>
            <a:off x="569631" y="3495699"/>
            <a:ext cx="2922249" cy="18620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Lærer/pædagog er bekymret for et barns faglige / sociale kompetencer</a:t>
            </a:r>
          </a:p>
          <a:p>
            <a:pPr marL="285750" indent="-285750">
              <a:buFont typeface="Arial" panose="020B0604020202020204" pitchFamily="34" charset="0"/>
              <a:buChar char="•"/>
            </a:pPr>
            <a:r>
              <a:rPr lang="da-DK" sz="1100" i="1">
                <a:latin typeface="+mn-lt"/>
              </a:rPr>
              <a:t>Lærer/pædagog bringer bekymring op på teammøde</a:t>
            </a:r>
          </a:p>
          <a:p>
            <a:pPr marL="285750" indent="-285750">
              <a:buFont typeface="Arial" panose="020B0604020202020204" pitchFamily="34" charset="0"/>
              <a:buChar char="•"/>
            </a:pPr>
            <a:r>
              <a:rPr lang="da-DK" sz="1100" i="1">
                <a:latin typeface="+mn-lt"/>
              </a:rPr>
              <a:t>Teamet aftaler almen indsats</a:t>
            </a:r>
          </a:p>
          <a:p>
            <a:pPr marL="285750" indent="-285750">
              <a:buFont typeface="Arial" panose="020B0604020202020204" pitchFamily="34" charset="0"/>
              <a:buChar char="•"/>
            </a:pPr>
            <a:r>
              <a:rPr lang="da-DK" sz="1100" i="1">
                <a:latin typeface="+mn-lt"/>
              </a:rPr>
              <a:t>Temaet evaluerer effekt af almen indsats </a:t>
            </a:r>
          </a:p>
          <a:p>
            <a:pPr lvl="1"/>
            <a:r>
              <a:rPr lang="da-DK" sz="1100" i="1">
                <a:latin typeface="+mn-lt"/>
              </a:rPr>
              <a:t>Ingen / ringe effekt: </a:t>
            </a:r>
          </a:p>
          <a:p>
            <a:pPr marL="742950" lvl="1" indent="-285750">
              <a:buFont typeface="Arial" panose="020B0604020202020204" pitchFamily="34" charset="0"/>
              <a:buChar char="•"/>
            </a:pPr>
            <a:r>
              <a:rPr lang="da-DK" sz="1100" i="1">
                <a:latin typeface="+mn-lt"/>
              </a:rPr>
              <a:t>Teamet booker tid i det konsultative team for rådgivning mhp. på evaluering og justerede aftaler om almen indsats</a:t>
            </a:r>
          </a:p>
        </p:txBody>
      </p:sp>
      <p:sp>
        <p:nvSpPr>
          <p:cNvPr id="25" name="Tekstfelt 24">
            <a:extLst>
              <a:ext uri="{FF2B5EF4-FFF2-40B4-BE49-F238E27FC236}">
                <a16:creationId xmlns:a16="http://schemas.microsoft.com/office/drawing/2014/main" id="{41C1BBEF-B444-4DAC-AB40-086E3FEB9709}"/>
              </a:ext>
            </a:extLst>
          </p:cNvPr>
          <p:cNvSpPr txBox="1"/>
          <p:nvPr/>
        </p:nvSpPr>
        <p:spPr>
          <a:xfrm>
            <a:off x="3684848" y="2509440"/>
            <a:ext cx="5351648" cy="406265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Teamet vurderer, at eleven ikke har profiteret af den almene indsats / barnet er i svære problemer</a:t>
            </a:r>
          </a:p>
          <a:p>
            <a:pPr marL="285750" indent="-285750">
              <a:buFont typeface="Arial" panose="020B0604020202020204" pitchFamily="34" charset="0"/>
              <a:buChar char="•"/>
            </a:pPr>
            <a:r>
              <a:rPr lang="da-DK" sz="1100" i="1">
                <a:latin typeface="+mn-lt"/>
              </a:rPr>
              <a:t>Lærer udarbejder udkast til indstilling til Det lokale visitationsudvalg. Se skabelon </a:t>
            </a:r>
            <a:r>
              <a:rPr lang="da-DK" sz="1100" i="1">
                <a:highlight>
                  <a:srgbClr val="66D5F7"/>
                </a:highlight>
                <a:latin typeface="+mn-lt"/>
              </a:rPr>
              <a:t>”Udkast til indstilling og indstilling”</a:t>
            </a:r>
            <a:r>
              <a:rPr lang="da-DK" sz="1100" i="1">
                <a:latin typeface="+mn-lt"/>
              </a:rPr>
              <a:t>, og videregiver udkast til leder</a:t>
            </a:r>
          </a:p>
          <a:p>
            <a:pPr marL="285750" indent="-285750">
              <a:buFont typeface="Arial" panose="020B0604020202020204" pitchFamily="34" charset="0"/>
              <a:buChar char="•"/>
            </a:pPr>
            <a:r>
              <a:rPr lang="da-DK" sz="1100" i="1">
                <a:latin typeface="+mn-lt"/>
              </a:rPr>
              <a:t>Leder kontakter forældre mundtligt om møde. Sender derefter mødeindkaldelse, udkast til indstilling og samtykkeerklæring via e-boks til forældre, og journaliserer i SBSYS. Se skabeloner </a:t>
            </a:r>
            <a:r>
              <a:rPr lang="da-DK" sz="1100" i="1">
                <a:highlight>
                  <a:srgbClr val="66D5F7"/>
                </a:highlight>
                <a:latin typeface="+mn-lt"/>
              </a:rPr>
              <a:t>”Mødeindkaldelse”</a:t>
            </a:r>
            <a:r>
              <a:rPr lang="da-DK" sz="1100" i="1">
                <a:latin typeface="+mn-lt"/>
              </a:rPr>
              <a:t> og </a:t>
            </a:r>
            <a:r>
              <a:rPr lang="da-DK" sz="1100" i="1">
                <a:highlight>
                  <a:srgbClr val="66D5F7"/>
                </a:highlight>
                <a:latin typeface="+mn-lt"/>
              </a:rPr>
              <a:t>”Samtykkeerklæring”</a:t>
            </a:r>
          </a:p>
          <a:p>
            <a:pPr marL="285750" indent="-285750">
              <a:buFont typeface="Arial" panose="020B0604020202020204" pitchFamily="34" charset="0"/>
              <a:buChar char="•"/>
            </a:pPr>
            <a:r>
              <a:rPr lang="da-DK" sz="1100" i="1">
                <a:latin typeface="+mn-lt"/>
              </a:rPr>
              <a:t>Leder holder møde med  forældre om udkast til indstilling</a:t>
            </a:r>
          </a:p>
          <a:p>
            <a:pPr marL="285750" indent="-285750">
              <a:buFont typeface="Arial" panose="020B0604020202020204" pitchFamily="34" charset="0"/>
              <a:buChar char="•"/>
            </a:pPr>
            <a:r>
              <a:rPr lang="da-DK" sz="1100" i="1">
                <a:latin typeface="+mn-lt"/>
              </a:rPr>
              <a:t>Leder skriver indstilling og referat fra møde med forældre. Se skabeloner </a:t>
            </a:r>
            <a:r>
              <a:rPr lang="da-DK" sz="1100" i="1">
                <a:highlight>
                  <a:srgbClr val="66D5F7"/>
                </a:highlight>
                <a:latin typeface="+mn-lt"/>
              </a:rPr>
              <a:t>”Referat” </a:t>
            </a:r>
            <a:r>
              <a:rPr lang="da-DK" sz="1100" i="1">
                <a:latin typeface="+mn-lt"/>
              </a:rPr>
              <a:t>og </a:t>
            </a:r>
            <a:r>
              <a:rPr lang="da-DK" sz="1100" i="1">
                <a:highlight>
                  <a:srgbClr val="66D5F7"/>
                </a:highlight>
                <a:latin typeface="+mn-lt"/>
              </a:rPr>
              <a:t>”Udkast til indstilling og indstilling”</a:t>
            </a:r>
          </a:p>
          <a:p>
            <a:pPr marL="285750" indent="-285750">
              <a:buFont typeface="Arial" panose="020B0604020202020204" pitchFamily="34" charset="0"/>
              <a:buChar char="•"/>
            </a:pPr>
            <a:r>
              <a:rPr lang="da-DK" sz="1100" i="1">
                <a:latin typeface="+mn-lt"/>
              </a:rPr>
              <a:t>Leder sender via sekretær indstilling i partshøring og referat til kommentering hos forældre med en svarfrist via e-boks. Sekretær journaliserer i SBSYS. Se skabelon </a:t>
            </a:r>
            <a:r>
              <a:rPr lang="da-DK" sz="1100" i="1">
                <a:highlight>
                  <a:srgbClr val="66D5F7"/>
                </a:highlight>
                <a:latin typeface="+mn-lt"/>
              </a:rPr>
              <a:t>”Partshøring og kommentering”</a:t>
            </a:r>
          </a:p>
          <a:p>
            <a:pPr marL="285750" indent="-285750">
              <a:buFont typeface="Arial" panose="020B0604020202020204" pitchFamily="34" charset="0"/>
              <a:buChar char="•"/>
            </a:pPr>
            <a:r>
              <a:rPr lang="da-DK" sz="1100" i="1">
                <a:latin typeface="+mn-lt"/>
              </a:rPr>
              <a:t>Sekretær modtager kommentarer/høringssvar, jounaliserer i SBSYS og afleverer indstilling, referat fra møde med forældre, evt. kommentarer og høringssvar fra forældre til Det lokale visitationsudvalg, som journaliserer indstilling i SBSYS.</a:t>
            </a:r>
          </a:p>
          <a:p>
            <a:pPr marL="285750" indent="-285750">
              <a:buFont typeface="Arial" panose="020B0604020202020204" pitchFamily="34" charset="0"/>
              <a:buChar char="•"/>
            </a:pPr>
            <a:r>
              <a:rPr lang="da-DK" sz="1100" i="1">
                <a:latin typeface="+mn-lt"/>
              </a:rPr>
              <a:t>Det lokale visitationsudvalg behandler sagen. Skoleleder har beslutningskompetencen</a:t>
            </a:r>
          </a:p>
          <a:p>
            <a:pPr marL="742950" lvl="1" indent="-285750">
              <a:buFont typeface="Arial" panose="020B0604020202020204" pitchFamily="34" charset="0"/>
              <a:buChar char="•"/>
            </a:pPr>
            <a:r>
              <a:rPr lang="da-DK" sz="1100" i="1">
                <a:latin typeface="+mn-lt"/>
              </a:rPr>
              <a:t>Skoleleder skriver afgørelsesbrev i SBSYS og sender til forældre via e-boks. Se skabelon </a:t>
            </a:r>
            <a:r>
              <a:rPr lang="da-DK" sz="1100" i="1">
                <a:highlight>
                  <a:srgbClr val="66D5F7"/>
                </a:highlight>
                <a:latin typeface="+mn-lt"/>
              </a:rPr>
              <a:t>”Afgørelse” </a:t>
            </a:r>
          </a:p>
          <a:p>
            <a:pPr marL="742950" lvl="1" indent="-285750">
              <a:buFont typeface="Arial" panose="020B0604020202020204" pitchFamily="34" charset="0"/>
              <a:buChar char="•"/>
            </a:pPr>
            <a:r>
              <a:rPr lang="da-DK" sz="1100" i="1">
                <a:latin typeface="+mn-lt"/>
              </a:rPr>
              <a:t>Skole- eller afd.leder meddeler afgørelse til team</a:t>
            </a:r>
          </a:p>
          <a:p>
            <a:pPr marL="285750" indent="-285750">
              <a:buFont typeface="Arial" panose="020B0604020202020204" pitchFamily="34" charset="0"/>
              <a:buChar char="•"/>
            </a:pPr>
            <a:r>
              <a:rPr lang="da-DK" sz="1100" i="1">
                <a:latin typeface="+mn-lt"/>
              </a:rPr>
              <a:t>Indsatsen evalueres løbende af personalet omkring eleven og af Det lokale visitationsudvalg</a:t>
            </a:r>
            <a:endParaRPr lang="da-DK" sz="1100" i="1" dirty="0" err="1">
              <a:latin typeface="+mn-lt"/>
            </a:endParaRPr>
          </a:p>
        </p:txBody>
      </p:sp>
      <p:sp>
        <p:nvSpPr>
          <p:cNvPr id="3" name="Pladsholder til slidenummer 2">
            <a:extLst>
              <a:ext uri="{FF2B5EF4-FFF2-40B4-BE49-F238E27FC236}">
                <a16:creationId xmlns:a16="http://schemas.microsoft.com/office/drawing/2014/main" id="{C49DDB3E-B8D7-4B92-8C57-02BBC0B37DD0}"/>
              </a:ext>
            </a:extLst>
          </p:cNvPr>
          <p:cNvSpPr>
            <a:spLocks noGrp="1"/>
          </p:cNvSpPr>
          <p:nvPr>
            <p:ph type="sldNum" sz="quarter" idx="12"/>
          </p:nvPr>
        </p:nvSpPr>
        <p:spPr/>
        <p:txBody>
          <a:bodyPr/>
          <a:lstStyle/>
          <a:p>
            <a:fld id="{63F35900-392D-46F4-8341-366E91CBDAA0}" type="slidenum">
              <a:rPr lang="da-DK" noProof="0" smtClean="0"/>
              <a:pPr/>
              <a:t>29</a:t>
            </a:fld>
            <a:endParaRPr lang="da-DK" noProof="0"/>
          </a:p>
        </p:txBody>
      </p:sp>
    </p:spTree>
    <p:extLst>
      <p:ext uri="{BB962C8B-B14F-4D97-AF65-F5344CB8AC3E}">
        <p14:creationId xmlns:p14="http://schemas.microsoft.com/office/powerpoint/2010/main" val="338171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915816" y="764705"/>
            <a:ext cx="5760640" cy="5544616"/>
          </a:xfrm>
          <a:prstGeom prst="ellipse">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da-DK" sz="1600" b="1" i="0"/>
              <a:t>Indsatser rettet mod </a:t>
            </a:r>
          </a:p>
          <a:p>
            <a:pPr marL="0" lvl="0" indent="0" algn="ctr">
              <a:buNone/>
            </a:pPr>
            <a:r>
              <a:rPr lang="da-DK" sz="1600" b="1" i="0"/>
              <a:t>alle i fællesskabet</a:t>
            </a:r>
          </a:p>
          <a:p>
            <a:pPr marL="0" indent="0" algn="ctr">
              <a:buNone/>
            </a:pPr>
            <a:endParaRPr lang="da-DK"/>
          </a:p>
          <a:p>
            <a:endParaRPr lang="da-DK"/>
          </a:p>
          <a:p>
            <a:endParaRPr lang="da-DK"/>
          </a:p>
          <a:p>
            <a:endParaRPr lang="da-DK"/>
          </a:p>
          <a:p>
            <a:endParaRPr lang="da-DK"/>
          </a:p>
          <a:p>
            <a:endParaRPr lang="da-DK"/>
          </a:p>
          <a:p>
            <a:endParaRPr lang="da-DK"/>
          </a:p>
          <a:p>
            <a:endParaRPr lang="da-DK"/>
          </a:p>
          <a:p>
            <a:endParaRPr lang="da-DK"/>
          </a:p>
          <a:p>
            <a:r>
              <a:rPr lang="da-DK"/>
              <a:t>n</a:t>
            </a:r>
          </a:p>
        </p:txBody>
      </p:sp>
      <p:sp>
        <p:nvSpPr>
          <p:cNvPr id="6" name="Ellipse 5"/>
          <p:cNvSpPr/>
          <p:nvPr/>
        </p:nvSpPr>
        <p:spPr>
          <a:xfrm>
            <a:off x="3703712" y="2082796"/>
            <a:ext cx="4256856" cy="4272911"/>
          </a:xfrm>
          <a:prstGeom prst="ellipse">
            <a:avLst/>
          </a:prstGeom>
          <a:solidFill>
            <a:schemeClr val="accent1">
              <a:lumMod val="75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600" b="1"/>
              <a:t>Indsatser rettet mod </a:t>
            </a:r>
          </a:p>
          <a:p>
            <a:pPr lvl="0" algn="ctr"/>
            <a:r>
              <a:rPr lang="da-DK" sz="1600" b="1"/>
              <a:t>en gruppe af børn</a:t>
            </a:r>
          </a:p>
          <a:p>
            <a:pPr lvl="0" algn="ctr"/>
            <a:endParaRPr lang="da-DK" b="1"/>
          </a:p>
          <a:p>
            <a:pPr algn="ctr"/>
            <a:endParaRPr lang="da-DK" i="1">
              <a:solidFill>
                <a:schemeClr val="bg1"/>
              </a:solidFill>
            </a:endParaRPr>
          </a:p>
          <a:p>
            <a:pPr algn="ctr"/>
            <a:endParaRPr lang="da-DK" i="1">
              <a:solidFill>
                <a:schemeClr val="bg1"/>
              </a:solidFill>
            </a:endParaRPr>
          </a:p>
          <a:p>
            <a:pPr algn="ctr"/>
            <a:endParaRPr lang="da-DK" i="1">
              <a:solidFill>
                <a:schemeClr val="bg1"/>
              </a:solidFill>
            </a:endParaRPr>
          </a:p>
          <a:p>
            <a:pPr algn="ctr"/>
            <a:endParaRPr lang="da-DK" i="1">
              <a:solidFill>
                <a:schemeClr val="bg1"/>
              </a:solidFill>
            </a:endParaRPr>
          </a:p>
          <a:p>
            <a:pPr algn="ctr"/>
            <a:endParaRPr lang="da-DK" i="1">
              <a:solidFill>
                <a:schemeClr val="bg1"/>
              </a:solidFill>
            </a:endParaRPr>
          </a:p>
          <a:p>
            <a:pPr algn="ctr"/>
            <a:endParaRPr lang="da-DK" i="1">
              <a:solidFill>
                <a:schemeClr val="bg1"/>
              </a:solidFill>
            </a:endParaRPr>
          </a:p>
          <a:p>
            <a:pPr algn="ctr"/>
            <a:endParaRPr lang="da-DK" i="1" dirty="0" err="1">
              <a:solidFill>
                <a:schemeClr val="bg1"/>
              </a:solidFill>
            </a:endParaRPr>
          </a:p>
        </p:txBody>
      </p:sp>
      <p:sp>
        <p:nvSpPr>
          <p:cNvPr id="4" name="Ellipse 3"/>
          <p:cNvSpPr/>
          <p:nvPr/>
        </p:nvSpPr>
        <p:spPr>
          <a:xfrm>
            <a:off x="4427984" y="3741471"/>
            <a:ext cx="2808312" cy="2592288"/>
          </a:xfrm>
          <a:prstGeom prst="ellipse">
            <a:avLst/>
          </a:prstGeom>
          <a:solidFill>
            <a:schemeClr val="accent1">
              <a:lumMod val="60000"/>
              <a:lumOff val="4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600" b="1"/>
              <a:t>Indsatser rettet specifikt mod det enkelte barn</a:t>
            </a:r>
          </a:p>
        </p:txBody>
      </p:sp>
      <p:sp>
        <p:nvSpPr>
          <p:cNvPr id="11" name="Tekstboks 10"/>
          <p:cNvSpPr txBox="1"/>
          <p:nvPr/>
        </p:nvSpPr>
        <p:spPr>
          <a:xfrm>
            <a:off x="611560" y="404664"/>
            <a:ext cx="2016224" cy="309380"/>
          </a:xfrm>
          <a:prstGeom prst="rect">
            <a:avLst/>
          </a:prstGeom>
          <a:noFill/>
        </p:spPr>
        <p:txBody>
          <a:bodyPr wrap="square" lIns="0" tIns="0" rIns="0" bIns="0" rtlCol="0">
            <a:spAutoFit/>
          </a:bodyPr>
          <a:lstStyle/>
          <a:p>
            <a:pPr>
              <a:lnSpc>
                <a:spcPct val="83000"/>
              </a:lnSpc>
            </a:pPr>
            <a:r>
              <a:rPr lang="da-DK" sz="2400">
                <a:solidFill>
                  <a:srgbClr val="7F7F7F"/>
                </a:solidFill>
                <a:latin typeface="+mj-lt"/>
                <a:ea typeface="+mj-ea"/>
                <a:cs typeface="+mj-cs"/>
              </a:rPr>
              <a:t>Indsatser</a:t>
            </a:r>
            <a:endParaRPr lang="da-DK" sz="2400" dirty="0" err="1">
              <a:solidFill>
                <a:srgbClr val="7F7F7F"/>
              </a:solidFill>
              <a:latin typeface="+mj-lt"/>
              <a:ea typeface="+mj-ea"/>
              <a:cs typeface="+mj-cs"/>
            </a:endParaRPr>
          </a:p>
        </p:txBody>
      </p:sp>
      <p:sp>
        <p:nvSpPr>
          <p:cNvPr id="2" name="Ellipse 1"/>
          <p:cNvSpPr/>
          <p:nvPr/>
        </p:nvSpPr>
        <p:spPr>
          <a:xfrm>
            <a:off x="611560" y="4219251"/>
            <a:ext cx="1584176" cy="144199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accent4"/>
                </a:solidFill>
              </a:rPr>
              <a:t>Emil</a:t>
            </a:r>
            <a:endParaRPr lang="da-DK" dirty="0" err="1">
              <a:solidFill>
                <a:schemeClr val="accent4"/>
              </a:solidFill>
            </a:endParaRPr>
          </a:p>
        </p:txBody>
      </p:sp>
      <p:sp>
        <p:nvSpPr>
          <p:cNvPr id="10" name="Ellipse 9"/>
          <p:cNvSpPr/>
          <p:nvPr/>
        </p:nvSpPr>
        <p:spPr>
          <a:xfrm>
            <a:off x="611560" y="2636912"/>
            <a:ext cx="1584176" cy="144199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accent4"/>
                </a:solidFill>
              </a:rPr>
              <a:t>Emil og hans venner</a:t>
            </a:r>
            <a:endParaRPr lang="da-DK" dirty="0" err="1">
              <a:solidFill>
                <a:schemeClr val="accent4"/>
              </a:solidFill>
            </a:endParaRPr>
          </a:p>
        </p:txBody>
      </p:sp>
      <p:sp>
        <p:nvSpPr>
          <p:cNvPr id="12" name="Ellipse 11"/>
          <p:cNvSpPr/>
          <p:nvPr/>
        </p:nvSpPr>
        <p:spPr>
          <a:xfrm>
            <a:off x="611560" y="955389"/>
            <a:ext cx="1584176" cy="144199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a:solidFill>
                  <a:schemeClr val="accent4"/>
                </a:solidFill>
              </a:rPr>
              <a:t>Hele institu-tionen/ klassen</a:t>
            </a:r>
            <a:endParaRPr lang="da-DK" sz="1600" dirty="0" err="1">
              <a:solidFill>
                <a:schemeClr val="accent4"/>
              </a:solidFill>
            </a:endParaRPr>
          </a:p>
        </p:txBody>
      </p:sp>
      <p:sp>
        <p:nvSpPr>
          <p:cNvPr id="3" name="Højre-venstrepil 2"/>
          <p:cNvSpPr/>
          <p:nvPr/>
        </p:nvSpPr>
        <p:spPr>
          <a:xfrm>
            <a:off x="1907704" y="4497555"/>
            <a:ext cx="2664296" cy="1080120"/>
          </a:xfrm>
          <a:prstGeom prst="leftRightArrow">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tx2"/>
                </a:solidFill>
              </a:rPr>
              <a:t>Indgribende</a:t>
            </a:r>
            <a:endParaRPr lang="da-DK" i="1" dirty="0" err="1">
              <a:solidFill>
                <a:schemeClr val="tx2"/>
              </a:solidFill>
            </a:endParaRPr>
          </a:p>
        </p:txBody>
      </p:sp>
      <p:sp>
        <p:nvSpPr>
          <p:cNvPr id="13" name="Højre-venstrepil 12"/>
          <p:cNvSpPr/>
          <p:nvPr/>
        </p:nvSpPr>
        <p:spPr>
          <a:xfrm>
            <a:off x="1907704" y="2817850"/>
            <a:ext cx="2664296" cy="1080120"/>
          </a:xfrm>
          <a:prstGeom prst="leftRightArrow">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tx2"/>
                </a:solidFill>
              </a:rPr>
              <a:t>Forebyggende</a:t>
            </a:r>
            <a:endParaRPr lang="da-DK" i="1" dirty="0" err="1">
              <a:solidFill>
                <a:schemeClr val="tx2"/>
              </a:solidFill>
            </a:endParaRPr>
          </a:p>
        </p:txBody>
      </p:sp>
      <p:sp>
        <p:nvSpPr>
          <p:cNvPr id="14" name="Højre-venstrepil 13"/>
          <p:cNvSpPr/>
          <p:nvPr/>
        </p:nvSpPr>
        <p:spPr>
          <a:xfrm>
            <a:off x="1763688" y="1136327"/>
            <a:ext cx="2664296" cy="1080120"/>
          </a:xfrm>
          <a:prstGeom prst="leftRightArrow">
            <a:avLst/>
          </a:prstGeom>
          <a:solidFill>
            <a:srgbClr val="FFC0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tx2"/>
                </a:solidFill>
              </a:rPr>
              <a:t>Forebyggende</a:t>
            </a:r>
            <a:endParaRPr lang="da-DK" i="1" dirty="0" err="1">
              <a:solidFill>
                <a:schemeClr val="tx2"/>
              </a:solidFill>
            </a:endParaRPr>
          </a:p>
        </p:txBody>
      </p:sp>
      <p:sp>
        <p:nvSpPr>
          <p:cNvPr id="7" name="Tekstfelt 6">
            <a:extLst>
              <a:ext uri="{FF2B5EF4-FFF2-40B4-BE49-F238E27FC236}">
                <a16:creationId xmlns:a16="http://schemas.microsoft.com/office/drawing/2014/main" id="{49D81F31-9D62-4E92-AE50-9F6A51816CB2}"/>
              </a:ext>
            </a:extLst>
          </p:cNvPr>
          <p:cNvSpPr txBox="1"/>
          <p:nvPr/>
        </p:nvSpPr>
        <p:spPr>
          <a:xfrm>
            <a:off x="7380312" y="5900568"/>
            <a:ext cx="1440160" cy="461665"/>
          </a:xfrm>
          <a:prstGeom prst="rect">
            <a:avLst/>
          </a:prstGeom>
          <a:noFill/>
        </p:spPr>
        <p:txBody>
          <a:bodyPr wrap="square" lIns="0" tIns="0" rIns="0" bIns="0" rtlCol="0">
            <a:spAutoFit/>
          </a:bodyPr>
          <a:lstStyle/>
          <a:p>
            <a:r>
              <a:rPr lang="da-DK" sz="1000" i="1">
                <a:solidFill>
                  <a:schemeClr val="tx2"/>
                </a:solidFill>
                <a:latin typeface="+mn-lt"/>
              </a:rPr>
              <a:t>Inspirireret af Tine Basse Fisker: Den sårbare inklusion</a:t>
            </a:r>
            <a:endParaRPr lang="da-DK" sz="1000" i="1" dirty="0" err="1">
              <a:solidFill>
                <a:schemeClr val="tx2"/>
              </a:solidFill>
              <a:latin typeface="+mn-lt"/>
            </a:endParaRPr>
          </a:p>
        </p:txBody>
      </p:sp>
      <p:sp>
        <p:nvSpPr>
          <p:cNvPr id="8" name="Pladsholder til slidenummer 7">
            <a:extLst>
              <a:ext uri="{FF2B5EF4-FFF2-40B4-BE49-F238E27FC236}">
                <a16:creationId xmlns:a16="http://schemas.microsoft.com/office/drawing/2014/main" id="{05F07ACA-C200-4642-83C2-0052E7151807}"/>
              </a:ext>
            </a:extLst>
          </p:cNvPr>
          <p:cNvSpPr>
            <a:spLocks noGrp="1"/>
          </p:cNvSpPr>
          <p:nvPr>
            <p:ph type="sldNum" sz="quarter" idx="12"/>
          </p:nvPr>
        </p:nvSpPr>
        <p:spPr/>
        <p:txBody>
          <a:bodyPr/>
          <a:lstStyle/>
          <a:p>
            <a:fld id="{63F35900-392D-46F4-8341-366E91CBDAA0}" type="slidenum">
              <a:rPr lang="da-DK" noProof="0" smtClean="0"/>
              <a:pPr/>
              <a:t>3</a:t>
            </a:fld>
            <a:endParaRPr lang="da-DK" noProof="0"/>
          </a:p>
        </p:txBody>
      </p:sp>
    </p:spTree>
    <p:extLst>
      <p:ext uri="{BB962C8B-B14F-4D97-AF65-F5344CB8AC3E}">
        <p14:creationId xmlns:p14="http://schemas.microsoft.com/office/powerpoint/2010/main" val="321312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994-9684-4FC4-8610-2AA6276E3924}"/>
              </a:ext>
            </a:extLst>
          </p:cNvPr>
          <p:cNvSpPr>
            <a:spLocks noGrp="1"/>
          </p:cNvSpPr>
          <p:nvPr>
            <p:ph type="title"/>
          </p:nvPr>
        </p:nvSpPr>
        <p:spPr>
          <a:solidFill>
            <a:srgbClr val="00B9F2"/>
          </a:solidFill>
        </p:spPr>
        <p:txBody>
          <a:bodyPr/>
          <a:lstStyle/>
          <a:p>
            <a:r>
              <a:rPr lang="da-DK" sz="2400">
                <a:solidFill>
                  <a:schemeClr val="bg1"/>
                </a:solidFill>
              </a:rPr>
              <a:t>Familieskolen</a:t>
            </a:r>
            <a:br>
              <a:rPr lang="da-DK" sz="2400">
                <a:solidFill>
                  <a:schemeClr val="bg1"/>
                </a:solidFill>
              </a:rPr>
            </a:br>
            <a:r>
              <a:rPr lang="da-DK" sz="1800">
                <a:solidFill>
                  <a:schemeClr val="bg1"/>
                </a:solidFill>
              </a:rPr>
              <a:t>- Ramme</a:t>
            </a:r>
          </a:p>
        </p:txBody>
      </p:sp>
      <p:sp>
        <p:nvSpPr>
          <p:cNvPr id="3" name="Pladsholder til indhold 2">
            <a:extLst>
              <a:ext uri="{FF2B5EF4-FFF2-40B4-BE49-F238E27FC236}">
                <a16:creationId xmlns:a16="http://schemas.microsoft.com/office/drawing/2014/main" id="{78EFABCA-EDE9-440E-A221-3A999B874BC3}"/>
              </a:ext>
            </a:extLst>
          </p:cNvPr>
          <p:cNvSpPr>
            <a:spLocks noGrp="1"/>
          </p:cNvSpPr>
          <p:nvPr>
            <p:ph idx="1"/>
          </p:nvPr>
        </p:nvSpPr>
        <p:spPr/>
        <p:txBody>
          <a:bodyPr/>
          <a:lstStyle/>
          <a:p>
            <a:r>
              <a:rPr lang="da-DK"/>
              <a:t>Familieskolen er etableret efter folkeskolelovens bestemmelser </a:t>
            </a:r>
          </a:p>
          <a:p>
            <a:pPr lvl="1"/>
            <a:r>
              <a:rPr lang="da-DK"/>
              <a:t>Om supplerende undervisning eller anden faglig støtte til elever under 9 timer om ugen </a:t>
            </a:r>
            <a:r>
              <a:rPr lang="da-DK" sz="1000"/>
              <a:t>(</a:t>
            </a:r>
            <a:r>
              <a:rPr lang="da-DK" sz="1000">
                <a:hlinkClick r:id="rId3"/>
              </a:rPr>
              <a:t>Folkeskoleloven, §5, stk. 5</a:t>
            </a:r>
            <a:r>
              <a:rPr lang="da-DK" sz="1000"/>
              <a:t>)</a:t>
            </a:r>
          </a:p>
          <a:p>
            <a:pPr lvl="1"/>
            <a:r>
              <a:rPr lang="da-DK"/>
              <a:t>Skolelederens kompetence til at træffe alle konkrete beslutninger vedrørende skolens elever </a:t>
            </a:r>
            <a:r>
              <a:rPr lang="da-DK" sz="1000"/>
              <a:t>(</a:t>
            </a:r>
            <a:r>
              <a:rPr lang="da-DK" sz="1000">
                <a:hlinkClick r:id="rId3"/>
              </a:rPr>
              <a:t>Folkeskoleloven §45, stk. 2</a:t>
            </a:r>
            <a:r>
              <a:rPr lang="da-DK" sz="1000"/>
              <a:t>)</a:t>
            </a:r>
          </a:p>
          <a:p>
            <a:r>
              <a:rPr lang="da-DK"/>
              <a:t>Er en afgørelse efter forvaltningsloven</a:t>
            </a:r>
          </a:p>
          <a:p>
            <a:r>
              <a:rPr lang="da-DK"/>
              <a:t>Målgruppe:</a:t>
            </a:r>
          </a:p>
          <a:p>
            <a:pPr lvl="1"/>
            <a:r>
              <a:rPr lang="da-DK"/>
              <a:t>Børn på 5-16 år og deres familier</a:t>
            </a:r>
          </a:p>
          <a:p>
            <a:pPr lvl="1"/>
            <a:r>
              <a:rPr lang="da-DK"/>
              <a:t>Med indlæringsmæssige, følelsesmæssige, sociale og/eller adfærdsmæssige udfordringer og med fraværsproblematikker</a:t>
            </a:r>
          </a:p>
          <a:p>
            <a:pPr lvl="1"/>
            <a:r>
              <a:rPr lang="da-DK"/>
              <a:t>Børn med specialpædagogiske behov </a:t>
            </a:r>
          </a:p>
          <a:p>
            <a:pPr lvl="1"/>
            <a:r>
              <a:rPr lang="da-DK"/>
              <a:t>Børn fra andre tilbud, der skal tilbage til egen skole</a:t>
            </a:r>
          </a:p>
        </p:txBody>
      </p:sp>
      <p:sp>
        <p:nvSpPr>
          <p:cNvPr id="4" name="Pladsholder til slidenummer 3">
            <a:extLst>
              <a:ext uri="{FF2B5EF4-FFF2-40B4-BE49-F238E27FC236}">
                <a16:creationId xmlns:a16="http://schemas.microsoft.com/office/drawing/2014/main" id="{4E511172-410F-486A-B19D-FC935DB2D40F}"/>
              </a:ext>
            </a:extLst>
          </p:cNvPr>
          <p:cNvSpPr>
            <a:spLocks noGrp="1"/>
          </p:cNvSpPr>
          <p:nvPr>
            <p:ph type="sldNum" sz="quarter" idx="12"/>
          </p:nvPr>
        </p:nvSpPr>
        <p:spPr/>
        <p:txBody>
          <a:bodyPr/>
          <a:lstStyle/>
          <a:p>
            <a:fld id="{63F35900-392D-46F4-8341-366E91CBDAA0}" type="slidenum">
              <a:rPr lang="da-DK" noProof="0" smtClean="0"/>
              <a:pPr/>
              <a:t>30</a:t>
            </a:fld>
            <a:endParaRPr lang="da-DK" noProof="0"/>
          </a:p>
        </p:txBody>
      </p:sp>
    </p:spTree>
    <p:extLst>
      <p:ext uri="{BB962C8B-B14F-4D97-AF65-F5344CB8AC3E}">
        <p14:creationId xmlns:p14="http://schemas.microsoft.com/office/powerpoint/2010/main" val="409535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70F7A-DFF1-4554-BDDF-7E41F4AB0DBC}"/>
              </a:ext>
            </a:extLst>
          </p:cNvPr>
          <p:cNvSpPr>
            <a:spLocks noGrp="1"/>
          </p:cNvSpPr>
          <p:nvPr>
            <p:ph type="title"/>
          </p:nvPr>
        </p:nvSpPr>
        <p:spPr>
          <a:xfrm>
            <a:off x="464326" y="616305"/>
            <a:ext cx="8176437" cy="1116012"/>
          </a:xfrm>
        </p:spPr>
        <p:txBody>
          <a:bodyPr/>
          <a:lstStyle/>
          <a:p>
            <a:r>
              <a:rPr lang="da-DK" sz="2400">
                <a:solidFill>
                  <a:schemeClr val="tx1"/>
                </a:solidFill>
              </a:rPr>
              <a:t>Familieskolen</a:t>
            </a:r>
            <a:br>
              <a:rPr lang="da-DK" sz="2400">
                <a:solidFill>
                  <a:schemeClr val="tx1"/>
                </a:solidFill>
              </a:rPr>
            </a:br>
            <a:r>
              <a:rPr lang="da-DK" sz="1800">
                <a:solidFill>
                  <a:schemeClr val="tx1"/>
                </a:solidFill>
              </a:rPr>
              <a:t>-Arbejdsgang</a:t>
            </a:r>
          </a:p>
        </p:txBody>
      </p:sp>
      <p:sp>
        <p:nvSpPr>
          <p:cNvPr id="4" name="Pladsholder til slidenummer 3">
            <a:extLst>
              <a:ext uri="{FF2B5EF4-FFF2-40B4-BE49-F238E27FC236}">
                <a16:creationId xmlns:a16="http://schemas.microsoft.com/office/drawing/2014/main" id="{E94B6CE0-3DCB-42B9-B272-C5F023507C09}"/>
              </a:ext>
            </a:extLst>
          </p:cNvPr>
          <p:cNvSpPr>
            <a:spLocks noGrp="1"/>
          </p:cNvSpPr>
          <p:nvPr>
            <p:ph type="sldNum" sz="quarter" idx="12"/>
          </p:nvPr>
        </p:nvSpPr>
        <p:spPr/>
        <p:txBody>
          <a:bodyPr/>
          <a:lstStyle/>
          <a:p>
            <a:fld id="{63F35900-392D-46F4-8341-366E91CBDAA0}" type="slidenum">
              <a:rPr lang="da-DK" noProof="0" smtClean="0"/>
              <a:pPr/>
              <a:t>31</a:t>
            </a:fld>
            <a:endParaRPr lang="da-DK" noProof="0"/>
          </a:p>
        </p:txBody>
      </p:sp>
      <p:grpSp>
        <p:nvGrpSpPr>
          <p:cNvPr id="5" name="Gruppe 4">
            <a:extLst>
              <a:ext uri="{FF2B5EF4-FFF2-40B4-BE49-F238E27FC236}">
                <a16:creationId xmlns:a16="http://schemas.microsoft.com/office/drawing/2014/main" id="{91873F61-EB20-4BF5-97E4-040C5A8D7031}"/>
              </a:ext>
            </a:extLst>
          </p:cNvPr>
          <p:cNvGrpSpPr/>
          <p:nvPr/>
        </p:nvGrpSpPr>
        <p:grpSpPr>
          <a:xfrm>
            <a:off x="569629" y="1052735"/>
            <a:ext cx="8168661" cy="2311493"/>
            <a:chOff x="4705349" y="626398"/>
            <a:chExt cx="4036879" cy="2311493"/>
          </a:xfrm>
        </p:grpSpPr>
        <p:sp>
          <p:nvSpPr>
            <p:cNvPr id="6" name="L-form 5">
              <a:extLst>
                <a:ext uri="{FF2B5EF4-FFF2-40B4-BE49-F238E27FC236}">
                  <a16:creationId xmlns:a16="http://schemas.microsoft.com/office/drawing/2014/main" id="{BF4B8919-4227-4F8D-AF16-A37354AB1E3D}"/>
                </a:ext>
              </a:extLst>
            </p:cNvPr>
            <p:cNvSpPr/>
            <p:nvPr/>
          </p:nvSpPr>
          <p:spPr>
            <a:xfrm rot="5400000">
              <a:off x="4602124" y="1263010"/>
              <a:ext cx="1152399" cy="945950"/>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7" name="Kombinationstegning: figur 6">
              <a:extLst>
                <a:ext uri="{FF2B5EF4-FFF2-40B4-BE49-F238E27FC236}">
                  <a16:creationId xmlns:a16="http://schemas.microsoft.com/office/drawing/2014/main" id="{2DC6CE3B-7A07-4744-BAFC-5C8E48652D42}"/>
                </a:ext>
              </a:extLst>
            </p:cNvPr>
            <p:cNvSpPr/>
            <p:nvPr/>
          </p:nvSpPr>
          <p:spPr>
            <a:xfrm>
              <a:off x="4797241" y="1420402"/>
              <a:ext cx="854058"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8" name="Ligebenet trekant 7">
              <a:extLst>
                <a:ext uri="{FF2B5EF4-FFF2-40B4-BE49-F238E27FC236}">
                  <a16:creationId xmlns:a16="http://schemas.microsoft.com/office/drawing/2014/main" id="{D61DB7E1-61D0-4164-BD9D-1BC4109DC5BB}"/>
                </a:ext>
              </a:extLst>
            </p:cNvPr>
            <p:cNvSpPr/>
            <p:nvPr/>
          </p:nvSpPr>
          <p:spPr>
            <a:xfrm>
              <a:off x="5324659" y="698407"/>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9" name="L-form 8">
              <a:extLst>
                <a:ext uri="{FF2B5EF4-FFF2-40B4-BE49-F238E27FC236}">
                  <a16:creationId xmlns:a16="http://schemas.microsoft.com/office/drawing/2014/main" id="{F627CAF9-F090-4922-B68A-497B718168FB}"/>
                </a:ext>
              </a:extLst>
            </p:cNvPr>
            <p:cNvSpPr/>
            <p:nvPr/>
          </p:nvSpPr>
          <p:spPr>
            <a:xfrm rot="5400000">
              <a:off x="6748207" y="-363753"/>
              <a:ext cx="1003869" cy="2984172"/>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10" name="Kombinationstegning: figur 9">
              <a:extLst>
                <a:ext uri="{FF2B5EF4-FFF2-40B4-BE49-F238E27FC236}">
                  <a16:creationId xmlns:a16="http://schemas.microsoft.com/office/drawing/2014/main" id="{E1C7D08C-199B-4E13-BC2A-DA8B69335AA2}"/>
                </a:ext>
              </a:extLst>
            </p:cNvPr>
            <p:cNvSpPr/>
            <p:nvPr/>
          </p:nvSpPr>
          <p:spPr>
            <a:xfrm>
              <a:off x="5848356" y="795850"/>
              <a:ext cx="2845675" cy="1486733"/>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11" name="Lige pilforbindelse 10">
            <a:extLst>
              <a:ext uri="{FF2B5EF4-FFF2-40B4-BE49-F238E27FC236}">
                <a16:creationId xmlns:a16="http://schemas.microsoft.com/office/drawing/2014/main" id="{B66E1647-442B-4B3F-AD36-955154F44E72}"/>
              </a:ext>
            </a:extLst>
          </p:cNvPr>
          <p:cNvCxnSpPr>
            <a:cxnSpLocks/>
          </p:cNvCxnSpPr>
          <p:nvPr/>
        </p:nvCxnSpPr>
        <p:spPr>
          <a:xfrm flipV="1">
            <a:off x="971600" y="476672"/>
            <a:ext cx="7200801" cy="719485"/>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id="{0D681E59-C075-4798-B97B-C0516C0308C5}"/>
              </a:ext>
            </a:extLst>
          </p:cNvPr>
          <p:cNvSpPr txBox="1"/>
          <p:nvPr/>
        </p:nvSpPr>
        <p:spPr>
          <a:xfrm>
            <a:off x="569629" y="2780928"/>
            <a:ext cx="1914140" cy="23698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Lærer/pædagog er bekymret for et barns indlæringsmæssige, følelsesmæssige, sociale og/eller adfærdsmæssige udfordringer samt fravær</a:t>
            </a:r>
          </a:p>
          <a:p>
            <a:pPr marL="285750" indent="-285750">
              <a:buFont typeface="Arial" panose="020B0604020202020204" pitchFamily="34" charset="0"/>
              <a:buChar char="•"/>
            </a:pPr>
            <a:r>
              <a:rPr lang="da-DK" sz="1100" i="1">
                <a:latin typeface="+mn-lt"/>
              </a:rPr>
              <a:t>Lærer/pædagog bringer bekymring op på teammøde</a:t>
            </a:r>
          </a:p>
          <a:p>
            <a:pPr marL="285750" indent="-285750">
              <a:buFont typeface="Arial" panose="020B0604020202020204" pitchFamily="34" charset="0"/>
              <a:buChar char="•"/>
            </a:pPr>
            <a:r>
              <a:rPr lang="da-DK" sz="1100" i="1">
                <a:latin typeface="+mn-lt"/>
              </a:rPr>
              <a:t>Teamet aftaler almen indsats</a:t>
            </a:r>
          </a:p>
          <a:p>
            <a:pPr marL="285750" indent="-285750">
              <a:buFont typeface="Arial" panose="020B0604020202020204" pitchFamily="34" charset="0"/>
              <a:buChar char="•"/>
            </a:pPr>
            <a:r>
              <a:rPr lang="da-DK" sz="1100" i="1">
                <a:latin typeface="+mn-lt"/>
              </a:rPr>
              <a:t>Temaet evaluerer effekt af almen indsats </a:t>
            </a:r>
          </a:p>
        </p:txBody>
      </p:sp>
      <p:sp>
        <p:nvSpPr>
          <p:cNvPr id="13" name="Tekstfelt 12">
            <a:extLst>
              <a:ext uri="{FF2B5EF4-FFF2-40B4-BE49-F238E27FC236}">
                <a16:creationId xmlns:a16="http://schemas.microsoft.com/office/drawing/2014/main" id="{7044AAAE-3D05-487F-832F-797631FF1F0C}"/>
              </a:ext>
            </a:extLst>
          </p:cNvPr>
          <p:cNvSpPr txBox="1"/>
          <p:nvPr/>
        </p:nvSpPr>
        <p:spPr>
          <a:xfrm>
            <a:off x="2555776" y="1844824"/>
            <a:ext cx="6588224" cy="50783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Team vurderer, at eleven ikke profiterer af indsats og drøfter med leder.</a:t>
            </a:r>
          </a:p>
          <a:p>
            <a:pPr marL="285750" indent="-285750">
              <a:buFont typeface="Arial" panose="020B0604020202020204" pitchFamily="34" charset="0"/>
              <a:buChar char="•"/>
            </a:pPr>
            <a:r>
              <a:rPr lang="da-DK" sz="1100" i="1">
                <a:latin typeface="+mn-lt"/>
              </a:rPr>
              <a:t>Pædagog/lærer/leder kontakter forældre mundtligt om møde. Sender derefter mødeindkaldelse via e-boks til forældre, og journaliserer i SBSYS. Skabelon </a:t>
            </a:r>
            <a:r>
              <a:rPr lang="da-DK" sz="1100" i="1">
                <a:highlight>
                  <a:srgbClr val="66D5F7"/>
                </a:highlight>
                <a:latin typeface="+mn-lt"/>
              </a:rPr>
              <a:t>”Mødeindkaldelse”</a:t>
            </a:r>
          </a:p>
          <a:p>
            <a:pPr marL="285750" indent="-285750">
              <a:buFont typeface="Arial" panose="020B0604020202020204" pitchFamily="34" charset="0"/>
              <a:buChar char="•"/>
            </a:pPr>
            <a:r>
              <a:rPr lang="da-DK" sz="1100" i="1">
                <a:latin typeface="+mn-lt"/>
              </a:rPr>
              <a:t>Pædagog/lærer/leder holder møde med  forældre om situationen og overvejelser om Familieskolen (giver ikke tilbud!)</a:t>
            </a:r>
          </a:p>
          <a:p>
            <a:pPr marL="285750" indent="-285750">
              <a:buFont typeface="Arial" panose="020B0604020202020204" pitchFamily="34" charset="0"/>
              <a:buChar char="•"/>
            </a:pPr>
            <a:r>
              <a:rPr lang="da-DK" sz="1100" i="1">
                <a:latin typeface="+mn-lt"/>
              </a:rPr>
              <a:t>Pædagog/lærer/leder skriver referat fra møde med forældre og ansøgning om tilbud på Familieskolen. Skabelon </a:t>
            </a:r>
            <a:r>
              <a:rPr lang="da-DK" sz="1100" i="1">
                <a:highlight>
                  <a:srgbClr val="66D5F7"/>
                </a:highlight>
                <a:latin typeface="+mn-lt"/>
              </a:rPr>
              <a:t>”Referat”</a:t>
            </a:r>
            <a:r>
              <a:rPr lang="da-DK" sz="1100" i="1">
                <a:latin typeface="+mn-lt"/>
              </a:rPr>
              <a:t>, </a:t>
            </a:r>
            <a:r>
              <a:rPr lang="da-DK" sz="1100" i="1">
                <a:highlight>
                  <a:srgbClr val="66D5F7"/>
                </a:highlight>
                <a:latin typeface="+mn-lt"/>
              </a:rPr>
              <a:t>”Ansøgning”</a:t>
            </a:r>
            <a:r>
              <a:rPr lang="da-DK" sz="1100" i="1">
                <a:latin typeface="+mn-lt"/>
              </a:rPr>
              <a:t>, </a:t>
            </a:r>
            <a:r>
              <a:rPr lang="da-DK" sz="1100" i="1">
                <a:highlight>
                  <a:srgbClr val="66D5F7"/>
                </a:highlight>
                <a:latin typeface="+mn-lt"/>
              </a:rPr>
              <a:t>”Samtykkeerklæring”</a:t>
            </a:r>
          </a:p>
          <a:p>
            <a:pPr marL="285750" indent="-285750">
              <a:buFont typeface="Arial" panose="020B0604020202020204" pitchFamily="34" charset="0"/>
              <a:buChar char="•"/>
            </a:pPr>
            <a:r>
              <a:rPr lang="da-DK" sz="1100" i="1">
                <a:latin typeface="+mn-lt"/>
              </a:rPr>
              <a:t>Referat sendes til kommentering, ansøgning og samtykkeerklæring sendes til underskrift hos forældre med via e-boks, og journaliserer i SBSYS. Skabelon </a:t>
            </a:r>
            <a:r>
              <a:rPr lang="da-DK" sz="1100" i="1">
                <a:highlight>
                  <a:srgbClr val="66D5F7"/>
                </a:highlight>
                <a:latin typeface="+mn-lt"/>
              </a:rPr>
              <a:t>”Kommentering”</a:t>
            </a:r>
          </a:p>
          <a:p>
            <a:pPr marL="285750" indent="-285750">
              <a:buFont typeface="Arial" panose="020B0604020202020204" pitchFamily="34" charset="0"/>
              <a:buChar char="•"/>
            </a:pPr>
            <a:r>
              <a:rPr lang="da-DK" sz="1100" i="1">
                <a:latin typeface="+mn-lt"/>
              </a:rPr>
              <a:t>Sekretær modtager kommentarer, ansøgning og samtykkeerklæring og journaliserer i SBSYS  og giver materialet til skoleleder</a:t>
            </a:r>
          </a:p>
          <a:p>
            <a:pPr marL="285750" indent="-285750">
              <a:buFont typeface="Arial" panose="020B0604020202020204" pitchFamily="34" charset="0"/>
              <a:buChar char="•"/>
            </a:pPr>
            <a:r>
              <a:rPr lang="da-DK" sz="1100" i="1">
                <a:latin typeface="+mn-lt"/>
              </a:rPr>
              <a:t>Skoleleder underskriver ansøgning og sender ansøgning, eventuelle kommentarer til referat og samtykkeerklæring til </a:t>
            </a:r>
            <a:r>
              <a:rPr lang="da-DK" sz="1100" i="1">
                <a:latin typeface="+mn-lt"/>
                <a:hlinkClick r:id="rId3"/>
              </a:rPr>
              <a:t>familieskole@albertslund.dk</a:t>
            </a:r>
            <a:endParaRPr lang="da-DK" sz="1100" i="1">
              <a:latin typeface="+mn-lt"/>
            </a:endParaRPr>
          </a:p>
          <a:p>
            <a:pPr marL="285750" indent="-285750">
              <a:buFont typeface="Arial" panose="020B0604020202020204" pitchFamily="34" charset="0"/>
              <a:buChar char="•"/>
            </a:pPr>
            <a:r>
              <a:rPr lang="da-DK" sz="1100" i="1">
                <a:latin typeface="+mn-lt"/>
              </a:rPr>
              <a:t>Det Rådgivende Udvalg, Familieskolen, belyser sagen</a:t>
            </a:r>
          </a:p>
          <a:p>
            <a:pPr marL="285750" indent="-285750">
              <a:buFont typeface="Arial" panose="020B0604020202020204" pitchFamily="34" charset="0"/>
              <a:buChar char="•"/>
            </a:pPr>
            <a:r>
              <a:rPr lang="da-DK" sz="1100" i="1">
                <a:latin typeface="+mn-lt"/>
              </a:rPr>
              <a:t>Familieskolen skriver referat, journaliserer SBSYS og sender til skolen. Skabelon </a:t>
            </a:r>
            <a:r>
              <a:rPr lang="da-DK" sz="1100" i="1">
                <a:highlight>
                  <a:srgbClr val="66D5F7"/>
                </a:highlight>
                <a:latin typeface="+mn-lt"/>
              </a:rPr>
              <a:t>”Referat – Rådgivende Udvalg”</a:t>
            </a:r>
          </a:p>
          <a:p>
            <a:pPr marL="285750" indent="-285750">
              <a:buFont typeface="Arial" panose="020B0604020202020204" pitchFamily="34" charset="0"/>
              <a:buChar char="•"/>
            </a:pPr>
            <a:r>
              <a:rPr lang="da-DK" sz="1100" i="1">
                <a:latin typeface="+mn-lt"/>
              </a:rPr>
              <a:t>Skolen journaliserer referatet fra Det Rådgivende Udvalg</a:t>
            </a:r>
          </a:p>
          <a:p>
            <a:pPr marL="285750" indent="-285750">
              <a:buFont typeface="Arial" panose="020B0604020202020204" pitchFamily="34" charset="0"/>
              <a:buChar char="•"/>
            </a:pPr>
            <a:r>
              <a:rPr lang="da-DK" sz="1100" i="1">
                <a:latin typeface="+mn-lt"/>
              </a:rPr>
              <a:t>Skolelederen vurderer den samlede sag, skriver påtænkt afgørelse, og sender påtænkt afgørelse og Referat fra Rådgivende Udvalg og Familieskolens samtykkeerklæring til forældre i partshøring. Skabeloner </a:t>
            </a:r>
            <a:r>
              <a:rPr lang="da-DK" sz="1100" i="1">
                <a:highlight>
                  <a:srgbClr val="66D5F7"/>
                </a:highlight>
                <a:latin typeface="+mn-lt"/>
              </a:rPr>
              <a:t>”Påtænkt afgørelse-TILBUD”, ”Påtænkt afgørelse-AFSLAG</a:t>
            </a:r>
            <a:r>
              <a:rPr lang="da-DK" sz="1100" i="1">
                <a:highlight>
                  <a:srgbClr val="66D5F7"/>
                </a:highlight>
              </a:rPr>
              <a:t>”</a:t>
            </a:r>
            <a:r>
              <a:rPr lang="da-DK" sz="1100" i="1">
                <a:latin typeface="+mn-lt"/>
              </a:rPr>
              <a:t>, og </a:t>
            </a:r>
            <a:r>
              <a:rPr lang="da-DK" sz="1100" i="1">
                <a:highlight>
                  <a:srgbClr val="66D5F7"/>
                </a:highlight>
                <a:latin typeface="+mn-lt"/>
              </a:rPr>
              <a:t>”Partshøring”, ”Familieskolens samtykkeerklæring”</a:t>
            </a:r>
          </a:p>
          <a:p>
            <a:pPr marL="285750" indent="-285750">
              <a:buFont typeface="Arial" panose="020B0604020202020204" pitchFamily="34" charset="0"/>
              <a:buChar char="•"/>
            </a:pPr>
            <a:r>
              <a:rPr lang="da-DK" sz="1100" i="1">
                <a:latin typeface="+mn-lt"/>
              </a:rPr>
              <a:t>Forældre sender underskrevne samtykkeerklæring fra Familieskolen og evt. høringssvar</a:t>
            </a:r>
          </a:p>
          <a:p>
            <a:pPr marL="285750" indent="-285750">
              <a:buFont typeface="Arial" panose="020B0604020202020204" pitchFamily="34" charset="0"/>
              <a:buChar char="•"/>
            </a:pPr>
            <a:r>
              <a:rPr lang="da-DK" sz="1100" i="1">
                <a:latin typeface="+mn-lt"/>
              </a:rPr>
              <a:t>Skoleleder journaliserer Familieskolens samtykkeerkæring og evt. høringssvar</a:t>
            </a:r>
          </a:p>
          <a:p>
            <a:pPr marL="285750" indent="-285750">
              <a:buFont typeface="Arial" panose="020B0604020202020204" pitchFamily="34" charset="0"/>
              <a:buChar char="•"/>
            </a:pPr>
            <a:r>
              <a:rPr lang="da-DK" sz="1100" i="1">
                <a:latin typeface="+mn-lt"/>
              </a:rPr>
              <a:t>Skoleleder skriver afgørelsesbrev og journaliserer i SBSYS, sender til forældre via e-boks. Ved TILBUD mailer skoleleder afgørelse og underskrevne samtykkeerklæring fra Familieskolen til Familieskolen. Skabelon </a:t>
            </a:r>
            <a:r>
              <a:rPr lang="da-DK" sz="1100" i="1">
                <a:highlight>
                  <a:srgbClr val="66D5F7"/>
                </a:highlight>
                <a:latin typeface="+mn-lt"/>
              </a:rPr>
              <a:t>”Afgørelse-TIlBUD”, ”Afgørelse-AFSLAG”</a:t>
            </a:r>
          </a:p>
          <a:p>
            <a:pPr marL="285750" indent="-285750">
              <a:buFont typeface="Arial" panose="020B0604020202020204" pitchFamily="34" charset="0"/>
              <a:buChar char="•"/>
            </a:pPr>
            <a:r>
              <a:rPr lang="da-DK" sz="1100" i="1">
                <a:latin typeface="+mn-lt"/>
              </a:rPr>
              <a:t>Ved tilbud: Familieskolen indkalder et 1. møde. Familieskolen skriver et løbende referat under forløbet, som efter hvert statusmøde sendes til de involverede. Se </a:t>
            </a:r>
            <a:r>
              <a:rPr lang="da-DK" sz="1100" i="1">
                <a:highlight>
                  <a:srgbClr val="66D5F7"/>
                </a:highlight>
                <a:latin typeface="+mn-lt"/>
              </a:rPr>
              <a:t>”Mødeindkaldelse - Familieskole” </a:t>
            </a:r>
            <a:r>
              <a:rPr lang="da-DK" sz="1100" i="1">
                <a:latin typeface="+mn-lt"/>
              </a:rPr>
              <a:t>og </a:t>
            </a:r>
            <a:r>
              <a:rPr lang="da-DK" sz="1100" i="1">
                <a:highlight>
                  <a:srgbClr val="66D5F7"/>
                </a:highlight>
                <a:latin typeface="+mn-lt"/>
              </a:rPr>
              <a:t>”Referat Familieskolen”</a:t>
            </a:r>
          </a:p>
        </p:txBody>
      </p:sp>
    </p:spTree>
    <p:extLst>
      <p:ext uri="{BB962C8B-B14F-4D97-AF65-F5344CB8AC3E}">
        <p14:creationId xmlns:p14="http://schemas.microsoft.com/office/powerpoint/2010/main" val="144663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8A15A-1491-4B9A-B5E0-39CC34FCC7D8}"/>
              </a:ext>
            </a:extLst>
          </p:cNvPr>
          <p:cNvSpPr>
            <a:spLocks noGrp="1"/>
          </p:cNvSpPr>
          <p:nvPr>
            <p:ph type="title"/>
          </p:nvPr>
        </p:nvSpPr>
        <p:spPr>
          <a:solidFill>
            <a:srgbClr val="00B9F2"/>
          </a:solidFill>
        </p:spPr>
        <p:txBody>
          <a:bodyPr/>
          <a:lstStyle/>
          <a:p>
            <a:r>
              <a:rPr lang="da-DK" sz="2400">
                <a:solidFill>
                  <a:schemeClr val="bg1"/>
                </a:solidFill>
              </a:rPr>
              <a:t>Indstilling til PPV</a:t>
            </a:r>
            <a:br>
              <a:rPr lang="da-DK" sz="2400">
                <a:solidFill>
                  <a:schemeClr val="bg1"/>
                </a:solidFill>
              </a:rPr>
            </a:br>
            <a:r>
              <a:rPr lang="da-DK" sz="1800">
                <a:solidFill>
                  <a:schemeClr val="bg1"/>
                </a:solidFill>
              </a:rPr>
              <a:t>- Rammen</a:t>
            </a:r>
          </a:p>
        </p:txBody>
      </p:sp>
      <p:sp>
        <p:nvSpPr>
          <p:cNvPr id="3" name="Pladsholder til indhold 2">
            <a:extLst>
              <a:ext uri="{FF2B5EF4-FFF2-40B4-BE49-F238E27FC236}">
                <a16:creationId xmlns:a16="http://schemas.microsoft.com/office/drawing/2014/main" id="{407B0A10-BE61-4115-A270-97743C8D98B9}"/>
              </a:ext>
            </a:extLst>
          </p:cNvPr>
          <p:cNvSpPr>
            <a:spLocks noGrp="1"/>
          </p:cNvSpPr>
          <p:nvPr>
            <p:ph idx="1"/>
          </p:nvPr>
        </p:nvSpPr>
        <p:spPr/>
        <p:txBody>
          <a:bodyPr/>
          <a:lstStyle/>
          <a:p>
            <a:r>
              <a:rPr lang="da-DK" sz="1800"/>
              <a:t>Beslutning om at indstille en elev til PPV i PPR</a:t>
            </a:r>
          </a:p>
          <a:p>
            <a:pPr lvl="1"/>
            <a:r>
              <a:rPr lang="da-DK"/>
              <a:t>Hvis det antages, at en elev har behov for specialpædagogisk bistand</a:t>
            </a:r>
          </a:p>
          <a:p>
            <a:r>
              <a:rPr lang="da-DK" sz="1800"/>
              <a:t>Forældre og elev kan anmode om en pædagogisk-psykologisk vurdering</a:t>
            </a:r>
          </a:p>
          <a:p>
            <a:r>
              <a:rPr lang="da-DK" sz="1800"/>
              <a:t>Indstilling afgives efter samråd med forældre</a:t>
            </a:r>
          </a:p>
          <a:p>
            <a:pPr lvl="1"/>
            <a:r>
              <a:rPr lang="da-DK"/>
              <a:t>Hvis forældrene er imod en indstilling, kan skolelederen kun indstille, hvis skolelederen finder det ”absolut påkrævet, at der foretages en vurdering af elevens behov for specialpædagogisk bistand”</a:t>
            </a:r>
          </a:p>
          <a:p>
            <a:endParaRPr lang="da-DK"/>
          </a:p>
          <a:p>
            <a:pPr marL="356400" lvl="1" indent="0" algn="r">
              <a:buNone/>
            </a:pPr>
            <a:endParaRPr lang="da-DK" sz="1200"/>
          </a:p>
          <a:p>
            <a:pPr marL="356400" lvl="1" indent="0">
              <a:buNone/>
            </a:pPr>
            <a:r>
              <a:rPr lang="da-DK" sz="1200">
                <a:hlinkClick r:id="rId3"/>
              </a:rPr>
              <a:t>Folkeskoleloven</a:t>
            </a:r>
            <a:r>
              <a:rPr lang="da-DK" sz="1200"/>
              <a:t>, §3, stk. 2 og §12, stk. 2</a:t>
            </a:r>
          </a:p>
          <a:p>
            <a:pPr marL="356400" lvl="1" indent="0">
              <a:buNone/>
            </a:pPr>
            <a:r>
              <a:rPr lang="da-DK" sz="1200">
                <a:hlinkClick r:id="rId4"/>
              </a:rPr>
              <a:t>Bekendtgørelse om folkeskolens specialundervisning og anden specialpædagogisk bistand</a:t>
            </a:r>
            <a:r>
              <a:rPr lang="da-DK" sz="1200"/>
              <a:t>, §2, stk. 3</a:t>
            </a:r>
          </a:p>
        </p:txBody>
      </p:sp>
      <p:sp>
        <p:nvSpPr>
          <p:cNvPr id="4" name="Pladsholder til slidenummer 3">
            <a:extLst>
              <a:ext uri="{FF2B5EF4-FFF2-40B4-BE49-F238E27FC236}">
                <a16:creationId xmlns:a16="http://schemas.microsoft.com/office/drawing/2014/main" id="{2E8CB76E-4197-489E-8311-0D499E3F51FC}"/>
              </a:ext>
            </a:extLst>
          </p:cNvPr>
          <p:cNvSpPr>
            <a:spLocks noGrp="1"/>
          </p:cNvSpPr>
          <p:nvPr>
            <p:ph type="sldNum" sz="quarter" idx="12"/>
          </p:nvPr>
        </p:nvSpPr>
        <p:spPr/>
        <p:txBody>
          <a:bodyPr/>
          <a:lstStyle/>
          <a:p>
            <a:fld id="{63F35900-392D-46F4-8341-366E91CBDAA0}" type="slidenum">
              <a:rPr lang="da-DK" noProof="0" smtClean="0"/>
              <a:pPr/>
              <a:t>32</a:t>
            </a:fld>
            <a:endParaRPr lang="da-DK" noProof="0"/>
          </a:p>
        </p:txBody>
      </p:sp>
    </p:spTree>
    <p:extLst>
      <p:ext uri="{BB962C8B-B14F-4D97-AF65-F5344CB8AC3E}">
        <p14:creationId xmlns:p14="http://schemas.microsoft.com/office/powerpoint/2010/main" val="383256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C9FB-A9DC-49FB-A695-54E9ED3D116B}"/>
              </a:ext>
            </a:extLst>
          </p:cNvPr>
          <p:cNvSpPr>
            <a:spLocks noGrp="1"/>
          </p:cNvSpPr>
          <p:nvPr>
            <p:ph type="title"/>
          </p:nvPr>
        </p:nvSpPr>
        <p:spPr/>
        <p:txBody>
          <a:bodyPr/>
          <a:lstStyle/>
          <a:p>
            <a:r>
              <a:rPr lang="da-DK" sz="2400"/>
              <a:t>Indstilling til PPV</a:t>
            </a:r>
            <a:br>
              <a:rPr lang="da-DK" sz="2400"/>
            </a:br>
            <a:r>
              <a:rPr lang="da-DK" sz="1800"/>
              <a:t>- Arbejdsgang</a:t>
            </a:r>
          </a:p>
        </p:txBody>
      </p:sp>
      <p:sp>
        <p:nvSpPr>
          <p:cNvPr id="11" name="Pladsholder til indhold 10">
            <a:extLst>
              <a:ext uri="{FF2B5EF4-FFF2-40B4-BE49-F238E27FC236}">
                <a16:creationId xmlns:a16="http://schemas.microsoft.com/office/drawing/2014/main" id="{14BD6ECE-A28A-4E61-B1C5-9A3065613B47}"/>
              </a:ext>
            </a:extLst>
          </p:cNvPr>
          <p:cNvSpPr>
            <a:spLocks noGrp="1"/>
          </p:cNvSpPr>
          <p:nvPr>
            <p:ph sz="half" idx="1"/>
          </p:nvPr>
        </p:nvSpPr>
        <p:spPr>
          <a:xfrm>
            <a:off x="683568" y="3516078"/>
            <a:ext cx="3401431" cy="2721210"/>
          </a:xfrm>
        </p:spPr>
        <p:txBody>
          <a:bodyPr/>
          <a:lstStyle/>
          <a:p>
            <a:r>
              <a:rPr lang="da-DK" sz="1100"/>
              <a:t>Almen indsats og indsatser indenfor skolens rammer</a:t>
            </a:r>
          </a:p>
        </p:txBody>
      </p:sp>
      <p:sp>
        <p:nvSpPr>
          <p:cNvPr id="12" name="Pladsholder til indhold 11">
            <a:extLst>
              <a:ext uri="{FF2B5EF4-FFF2-40B4-BE49-F238E27FC236}">
                <a16:creationId xmlns:a16="http://schemas.microsoft.com/office/drawing/2014/main" id="{BE4F4AE7-61A7-4EFC-ADD4-13AF799CB866}"/>
              </a:ext>
            </a:extLst>
          </p:cNvPr>
          <p:cNvSpPr>
            <a:spLocks noGrp="1"/>
          </p:cNvSpPr>
          <p:nvPr>
            <p:ph sz="half" idx="2"/>
          </p:nvPr>
        </p:nvSpPr>
        <p:spPr>
          <a:xfrm>
            <a:off x="4342949" y="2957210"/>
            <a:ext cx="4297814" cy="3424118"/>
          </a:xfrm>
        </p:spPr>
        <p:txBody>
          <a:bodyPr/>
          <a:lstStyle/>
          <a:p>
            <a:r>
              <a:rPr lang="da-DK" sz="1100"/>
              <a:t>Lærer/pædagog samler materiale om tidligere afprøvede indsatser – påført dato og ophavsmand.</a:t>
            </a:r>
          </a:p>
          <a:p>
            <a:r>
              <a:rPr lang="da-DK" sz="1100"/>
              <a:t>Lærer/pædagog afleverer materiale til skoleleder.</a:t>
            </a:r>
          </a:p>
          <a:p>
            <a:r>
              <a:rPr lang="da-DK" sz="1100"/>
              <a:t>Skoleleder gennemgår materiale med teamet og udarbejder udkast til indstilling til PPV. Se skabelon </a:t>
            </a:r>
            <a:r>
              <a:rPr lang="da-DK" sz="1100">
                <a:highlight>
                  <a:srgbClr val="66D5F7"/>
                </a:highlight>
              </a:rPr>
              <a:t>”Indstilling til PPV”</a:t>
            </a:r>
          </a:p>
          <a:p>
            <a:r>
              <a:rPr lang="da-DK" sz="1100"/>
              <a:t>Skoleleder kontakter forældre mundtligt om at holde møde om udkast til indstilling.</a:t>
            </a:r>
          </a:p>
          <a:p>
            <a:r>
              <a:rPr lang="da-DK" sz="1100"/>
              <a:t>Mødeindkaldelse og indstilling sendes til forældre via e-boks. Se skabelon </a:t>
            </a:r>
            <a:r>
              <a:rPr lang="da-DK" sz="1100">
                <a:highlight>
                  <a:srgbClr val="66D5F7"/>
                </a:highlight>
              </a:rPr>
              <a:t>”Mødeindkaldelse” </a:t>
            </a:r>
          </a:p>
          <a:p>
            <a:r>
              <a:rPr lang="da-DK" sz="1100"/>
              <a:t>Skoleleder mødes med forældre. Bemærk felt til forældres underskrift på henvisning til PPV (er en samtykkeerklæring). </a:t>
            </a:r>
          </a:p>
          <a:p>
            <a:r>
              <a:rPr lang="da-DK" sz="1100"/>
              <a:t>Skoleleder skriver indstilling og referat fra møde med forældre og sender via e-boks med referat til kommentering og indstilling til underskrift, og jounaliserer i SBSYS. Se skabeloner </a:t>
            </a:r>
            <a:r>
              <a:rPr lang="da-DK" sz="1100">
                <a:highlight>
                  <a:srgbClr val="66D5F7"/>
                </a:highlight>
              </a:rPr>
              <a:t>”Referat”</a:t>
            </a:r>
            <a:r>
              <a:rPr lang="da-DK" sz="1100"/>
              <a:t> og </a:t>
            </a:r>
            <a:r>
              <a:rPr lang="da-DK" sz="1100">
                <a:highlight>
                  <a:srgbClr val="66D5F7"/>
                </a:highlight>
              </a:rPr>
              <a:t>”Kommentering”</a:t>
            </a:r>
          </a:p>
          <a:p>
            <a:r>
              <a:rPr lang="da-DK" sz="1100"/>
              <a:t>Sekretær journaliserer forældres underskrevne indstilling og eventuelle kommentarer til referat i SBSYS</a:t>
            </a:r>
          </a:p>
          <a:p>
            <a:r>
              <a:rPr lang="da-DK" sz="1100"/>
              <a:t>Skoleleder sender indstilling, referat og forældres evt. kommentarer til referat til PPR</a:t>
            </a:r>
          </a:p>
        </p:txBody>
      </p:sp>
      <p:grpSp>
        <p:nvGrpSpPr>
          <p:cNvPr id="4" name="Gruppe 3">
            <a:extLst>
              <a:ext uri="{FF2B5EF4-FFF2-40B4-BE49-F238E27FC236}">
                <a16:creationId xmlns:a16="http://schemas.microsoft.com/office/drawing/2014/main" id="{C8B13264-9920-438B-A5EE-5864011985C5}"/>
              </a:ext>
            </a:extLst>
          </p:cNvPr>
          <p:cNvGrpSpPr/>
          <p:nvPr/>
        </p:nvGrpSpPr>
        <p:grpSpPr>
          <a:xfrm>
            <a:off x="569635" y="1808235"/>
            <a:ext cx="8176435" cy="2232270"/>
            <a:chOff x="4705349" y="1392383"/>
            <a:chExt cx="4040721" cy="2232270"/>
          </a:xfrm>
        </p:grpSpPr>
        <p:sp>
          <p:nvSpPr>
            <p:cNvPr id="5" name="L-form 4">
              <a:extLst>
                <a:ext uri="{FF2B5EF4-FFF2-40B4-BE49-F238E27FC236}">
                  <a16:creationId xmlns:a16="http://schemas.microsoft.com/office/drawing/2014/main" id="{3D033A0D-7FB9-4B6E-A954-08E0D0792872}"/>
                </a:ext>
              </a:extLst>
            </p:cNvPr>
            <p:cNvSpPr/>
            <p:nvPr/>
          </p:nvSpPr>
          <p:spPr>
            <a:xfrm rot="5400000">
              <a:off x="4997780" y="1624377"/>
              <a:ext cx="1152399" cy="1737262"/>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7940085C-3E28-41F8-8F5B-C2393675D7EA}"/>
                </a:ext>
              </a:extLst>
            </p:cNvPr>
            <p:cNvSpPr/>
            <p:nvPr/>
          </p:nvSpPr>
          <p:spPr>
            <a:xfrm>
              <a:off x="4832825" y="2107164"/>
              <a:ext cx="1067571"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7" name="Ligebenet trekant 6">
              <a:extLst>
                <a:ext uri="{FF2B5EF4-FFF2-40B4-BE49-F238E27FC236}">
                  <a16:creationId xmlns:a16="http://schemas.microsoft.com/office/drawing/2014/main" id="{AA81D198-F862-4E56-ADD8-9C3DA0591800}"/>
                </a:ext>
              </a:extLst>
            </p:cNvPr>
            <p:cNvSpPr/>
            <p:nvPr/>
          </p:nvSpPr>
          <p:spPr>
            <a:xfrm>
              <a:off x="6113911"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E8564630-34A5-4F51-9F41-9680C5657621}"/>
                </a:ext>
              </a:extLst>
            </p:cNvPr>
            <p:cNvSpPr/>
            <p:nvPr/>
          </p:nvSpPr>
          <p:spPr>
            <a:xfrm rot="5400000">
              <a:off x="7065384" y="867938"/>
              <a:ext cx="1152399" cy="2201289"/>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342C1212-EA25-4BB4-9BB8-C12AC0687FEE}"/>
                </a:ext>
              </a:extLst>
            </p:cNvPr>
            <p:cNvSpPr/>
            <p:nvPr/>
          </p:nvSpPr>
          <p:spPr>
            <a:xfrm>
              <a:off x="6728886" y="1582737"/>
              <a:ext cx="2017184"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10" name="Lige pilforbindelse 9">
            <a:extLst>
              <a:ext uri="{FF2B5EF4-FFF2-40B4-BE49-F238E27FC236}">
                <a16:creationId xmlns:a16="http://schemas.microsoft.com/office/drawing/2014/main" id="{1D10D638-BDE1-46ED-A7C2-9EC32D3113D5}"/>
              </a:ext>
            </a:extLst>
          </p:cNvPr>
          <p:cNvCxnSpPr>
            <a:cxnSpLocks/>
          </p:cNvCxnSpPr>
          <p:nvPr/>
        </p:nvCxnSpPr>
        <p:spPr>
          <a:xfrm flipV="1">
            <a:off x="1043608" y="1196752"/>
            <a:ext cx="7128793" cy="1003867"/>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5503CE45-C4D0-4992-A78D-2D033C023C71}"/>
              </a:ext>
            </a:extLst>
          </p:cNvPr>
          <p:cNvSpPr>
            <a:spLocks noGrp="1"/>
          </p:cNvSpPr>
          <p:nvPr>
            <p:ph type="sldNum" sz="quarter" idx="12"/>
          </p:nvPr>
        </p:nvSpPr>
        <p:spPr/>
        <p:txBody>
          <a:bodyPr/>
          <a:lstStyle/>
          <a:p>
            <a:fld id="{11CFF931-D198-4569-94B6-C4CEBA5B3359}" type="slidenum">
              <a:rPr lang="da-DK" noProof="0" smtClean="0"/>
              <a:pPr/>
              <a:t>33</a:t>
            </a:fld>
            <a:endParaRPr lang="da-DK" noProof="0"/>
          </a:p>
        </p:txBody>
      </p:sp>
    </p:spTree>
    <p:extLst>
      <p:ext uri="{BB962C8B-B14F-4D97-AF65-F5344CB8AC3E}">
        <p14:creationId xmlns:p14="http://schemas.microsoft.com/office/powerpoint/2010/main" val="253933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55D11-BA5C-458B-B214-7FCCCBD490ED}"/>
              </a:ext>
            </a:extLst>
          </p:cNvPr>
          <p:cNvSpPr>
            <a:spLocks noGrp="1"/>
          </p:cNvSpPr>
          <p:nvPr>
            <p:ph type="title"/>
          </p:nvPr>
        </p:nvSpPr>
        <p:spPr>
          <a:solidFill>
            <a:srgbClr val="00B9F2"/>
          </a:solidFill>
        </p:spPr>
        <p:txBody>
          <a:bodyPr/>
          <a:lstStyle/>
          <a:p>
            <a:r>
              <a:rPr lang="da-DK" sz="2400">
                <a:solidFill>
                  <a:schemeClr val="bg1"/>
                </a:solidFill>
              </a:rPr>
              <a:t>Indstilling til specialpædagogisk bistand</a:t>
            </a:r>
            <a:br>
              <a:rPr lang="da-DK" sz="2400">
                <a:solidFill>
                  <a:schemeClr val="bg1"/>
                </a:solidFill>
              </a:rPr>
            </a:br>
            <a:r>
              <a:rPr lang="da-DK" sz="1800">
                <a:solidFill>
                  <a:schemeClr val="bg1"/>
                </a:solidFill>
              </a:rPr>
              <a:t>- Rammen</a:t>
            </a:r>
            <a:endParaRPr lang="da-DK" sz="2400">
              <a:solidFill>
                <a:schemeClr val="bg1"/>
              </a:solidFill>
            </a:endParaRPr>
          </a:p>
        </p:txBody>
      </p:sp>
      <p:sp>
        <p:nvSpPr>
          <p:cNvPr id="3" name="Pladsholder til indhold 2">
            <a:extLst>
              <a:ext uri="{FF2B5EF4-FFF2-40B4-BE49-F238E27FC236}">
                <a16:creationId xmlns:a16="http://schemas.microsoft.com/office/drawing/2014/main" id="{C1CC7EF8-F4A3-45DC-B3A4-F77BD451BEB3}"/>
              </a:ext>
            </a:extLst>
          </p:cNvPr>
          <p:cNvSpPr>
            <a:spLocks noGrp="1"/>
          </p:cNvSpPr>
          <p:nvPr>
            <p:ph idx="1"/>
          </p:nvPr>
        </p:nvSpPr>
        <p:spPr/>
        <p:txBody>
          <a:bodyPr/>
          <a:lstStyle/>
          <a:p>
            <a:r>
              <a:rPr lang="da-DK" sz="1800"/>
              <a:t>Kaldes i lovgivningen også ”ikke-foreløbig specialundervisning”</a:t>
            </a:r>
          </a:p>
          <a:p>
            <a:r>
              <a:rPr lang="da-DK" sz="1800"/>
              <a:t>Sker efter pædagogisk-psykologisk rådgivning i form af en PPV</a:t>
            </a:r>
          </a:p>
          <a:p>
            <a:r>
              <a:rPr lang="da-DK" sz="1800"/>
              <a:t>Henvisning sker efter samråd med forældre og elever</a:t>
            </a:r>
          </a:p>
          <a:p>
            <a:pPr lvl="1"/>
            <a:r>
              <a:rPr lang="da-DK"/>
              <a:t>Elevens synspunkter skal tillægges passende vægt – i lyset af elevens alder og modenhed</a:t>
            </a:r>
          </a:p>
          <a:p>
            <a:r>
              <a:rPr lang="da-DK" sz="1800"/>
              <a:t>I en særlig vanskelig situation for eleven, som gør en øjeblikkelig indsats nødvendig, kan skolelederen sætte en specialpædagogisk indsats iværk</a:t>
            </a:r>
          </a:p>
          <a:p>
            <a:pPr lvl="1"/>
            <a:r>
              <a:rPr lang="da-DK"/>
              <a:t>Der skal gennemføres en PPV, hvis den specialpædagogiske bistand skønnes af vare over mindst 15 skoledage</a:t>
            </a:r>
          </a:p>
          <a:p>
            <a:pPr marL="356400" lvl="1" indent="0">
              <a:buNone/>
            </a:pPr>
            <a:endParaRPr lang="da-DK" sz="1600"/>
          </a:p>
          <a:p>
            <a:pPr marL="356400" lvl="1" indent="0">
              <a:buNone/>
            </a:pPr>
            <a:r>
              <a:rPr lang="da-DK" sz="1200">
                <a:solidFill>
                  <a:schemeClr val="accent2"/>
                </a:solidFill>
                <a:hlinkClick r:id="rId3">
                  <a:extLst>
                    <a:ext uri="{A12FA001-AC4F-418D-AE19-62706E023703}">
                      <ahyp:hlinkClr xmlns:ahyp="http://schemas.microsoft.com/office/drawing/2018/hyperlinkcolor" val="tx"/>
                    </a:ext>
                  </a:extLst>
                </a:hlinkClick>
              </a:rPr>
              <a:t>Folkeskoleloven</a:t>
            </a:r>
            <a:r>
              <a:rPr lang="da-DK" sz="1200"/>
              <a:t>, §3, stk. 2-3 og 12, stk. 2</a:t>
            </a:r>
          </a:p>
          <a:p>
            <a:pPr marL="356400" lvl="1" indent="0">
              <a:buNone/>
            </a:pPr>
            <a:r>
              <a:rPr lang="da-DK" sz="1200">
                <a:hlinkClick r:id="rId4" action="ppaction://hlinkfile"/>
              </a:rPr>
              <a:t>Bekendtgørelse om folkeskolens specialundervisning og anden specialpædagogisk bistand</a:t>
            </a:r>
            <a:r>
              <a:rPr lang="da-DK" sz="1200"/>
              <a:t> </a:t>
            </a:r>
          </a:p>
          <a:p>
            <a:pPr marL="356400" lvl="1" indent="0">
              <a:buNone/>
            </a:pPr>
            <a:endParaRPr lang="da-DK" sz="1600"/>
          </a:p>
        </p:txBody>
      </p:sp>
      <p:sp>
        <p:nvSpPr>
          <p:cNvPr id="4" name="Pladsholder til slidenummer 3">
            <a:extLst>
              <a:ext uri="{FF2B5EF4-FFF2-40B4-BE49-F238E27FC236}">
                <a16:creationId xmlns:a16="http://schemas.microsoft.com/office/drawing/2014/main" id="{9513D894-FBE0-4B04-8FB7-F876A24AA6E9}"/>
              </a:ext>
            </a:extLst>
          </p:cNvPr>
          <p:cNvSpPr>
            <a:spLocks noGrp="1"/>
          </p:cNvSpPr>
          <p:nvPr>
            <p:ph type="sldNum" sz="quarter" idx="12"/>
          </p:nvPr>
        </p:nvSpPr>
        <p:spPr/>
        <p:txBody>
          <a:bodyPr/>
          <a:lstStyle/>
          <a:p>
            <a:fld id="{63F35900-392D-46F4-8341-366E91CBDAA0}" type="slidenum">
              <a:rPr lang="da-DK" noProof="0" smtClean="0"/>
              <a:pPr/>
              <a:t>34</a:t>
            </a:fld>
            <a:endParaRPr lang="da-DK" noProof="0"/>
          </a:p>
        </p:txBody>
      </p:sp>
    </p:spTree>
    <p:extLst>
      <p:ext uri="{BB962C8B-B14F-4D97-AF65-F5344CB8AC3E}">
        <p14:creationId xmlns:p14="http://schemas.microsoft.com/office/powerpoint/2010/main" val="865240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D97E3-CDA9-4184-892E-421D17248FF5}"/>
              </a:ext>
            </a:extLst>
          </p:cNvPr>
          <p:cNvSpPr>
            <a:spLocks noGrp="1"/>
          </p:cNvSpPr>
          <p:nvPr>
            <p:ph type="title"/>
          </p:nvPr>
        </p:nvSpPr>
        <p:spPr>
          <a:xfrm>
            <a:off x="464326" y="584201"/>
            <a:ext cx="3209129" cy="1116012"/>
          </a:xfrm>
        </p:spPr>
        <p:txBody>
          <a:bodyPr/>
          <a:lstStyle/>
          <a:p>
            <a:r>
              <a:rPr lang="da-DK" sz="2400"/>
              <a:t>Årshjul for visitation og revisitation</a:t>
            </a:r>
          </a:p>
        </p:txBody>
      </p:sp>
      <p:sp>
        <p:nvSpPr>
          <p:cNvPr id="4" name="Pladsholder til slidenummer 3">
            <a:extLst>
              <a:ext uri="{FF2B5EF4-FFF2-40B4-BE49-F238E27FC236}">
                <a16:creationId xmlns:a16="http://schemas.microsoft.com/office/drawing/2014/main" id="{BF91F072-11D9-40A2-9157-28CA7E03B794}"/>
              </a:ext>
            </a:extLst>
          </p:cNvPr>
          <p:cNvSpPr>
            <a:spLocks noGrp="1"/>
          </p:cNvSpPr>
          <p:nvPr>
            <p:ph type="sldNum" sz="quarter" idx="12"/>
          </p:nvPr>
        </p:nvSpPr>
        <p:spPr/>
        <p:txBody>
          <a:bodyPr/>
          <a:lstStyle/>
          <a:p>
            <a:fld id="{63F35900-392D-46F4-8341-366E91CBDAA0}" type="slidenum">
              <a:rPr lang="da-DK" noProof="0" smtClean="0"/>
              <a:pPr/>
              <a:t>35</a:t>
            </a:fld>
            <a:endParaRPr lang="da-DK" noProof="0"/>
          </a:p>
        </p:txBody>
      </p:sp>
      <p:sp>
        <p:nvSpPr>
          <p:cNvPr id="13" name="Tekstfelt 2">
            <a:extLst>
              <a:ext uri="{FF2B5EF4-FFF2-40B4-BE49-F238E27FC236}">
                <a16:creationId xmlns:a16="http://schemas.microsoft.com/office/drawing/2014/main" id="{7BD567C6-50BF-4098-913A-0BEDBC7A8C95}"/>
              </a:ext>
            </a:extLst>
          </p:cNvPr>
          <p:cNvSpPr txBox="1">
            <a:spLocks noChangeArrowheads="1"/>
          </p:cNvSpPr>
          <p:nvPr/>
        </p:nvSpPr>
        <p:spPr bwMode="auto">
          <a:xfrm rot="18945531">
            <a:off x="6413665" y="5178507"/>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Maj</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8" name="Gruppe 37">
            <a:extLst>
              <a:ext uri="{FF2B5EF4-FFF2-40B4-BE49-F238E27FC236}">
                <a16:creationId xmlns:a16="http://schemas.microsoft.com/office/drawing/2014/main" id="{CE22CCBA-DEE2-444B-8A03-C24792546DA3}"/>
              </a:ext>
            </a:extLst>
          </p:cNvPr>
          <p:cNvGrpSpPr/>
          <p:nvPr/>
        </p:nvGrpSpPr>
        <p:grpSpPr>
          <a:xfrm>
            <a:off x="1295400" y="622126"/>
            <a:ext cx="6553200" cy="6191250"/>
            <a:chOff x="1295400" y="333375"/>
            <a:chExt cx="6553200" cy="6191250"/>
          </a:xfrm>
        </p:grpSpPr>
        <p:sp>
          <p:nvSpPr>
            <p:cNvPr id="6" name="Ellipse 5">
              <a:extLst>
                <a:ext uri="{FF2B5EF4-FFF2-40B4-BE49-F238E27FC236}">
                  <a16:creationId xmlns:a16="http://schemas.microsoft.com/office/drawing/2014/main" id="{F61EFE1B-E1E5-45D4-91A7-3FDD5EB37C52}"/>
                </a:ext>
              </a:extLst>
            </p:cNvPr>
            <p:cNvSpPr/>
            <p:nvPr/>
          </p:nvSpPr>
          <p:spPr>
            <a:xfrm>
              <a:off x="1295400" y="333375"/>
              <a:ext cx="6553200" cy="6191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7" name="Ellipse 6">
              <a:extLst>
                <a:ext uri="{FF2B5EF4-FFF2-40B4-BE49-F238E27FC236}">
                  <a16:creationId xmlns:a16="http://schemas.microsoft.com/office/drawing/2014/main" id="{1DBF5A86-5FAA-40A5-B9A6-ACF13DF67F0C}"/>
                </a:ext>
              </a:extLst>
            </p:cNvPr>
            <p:cNvSpPr/>
            <p:nvPr/>
          </p:nvSpPr>
          <p:spPr>
            <a:xfrm>
              <a:off x="1806039" y="891381"/>
              <a:ext cx="5534025" cy="522922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cxnSp>
          <p:nvCxnSpPr>
            <p:cNvPr id="8" name="Lige forbindelse 7">
              <a:extLst>
                <a:ext uri="{FF2B5EF4-FFF2-40B4-BE49-F238E27FC236}">
                  <a16:creationId xmlns:a16="http://schemas.microsoft.com/office/drawing/2014/main" id="{18D7FCBD-A567-40A5-8CCA-DC9B143CABC8}"/>
                </a:ext>
              </a:extLst>
            </p:cNvPr>
            <p:cNvCxnSpPr/>
            <p:nvPr/>
          </p:nvCxnSpPr>
          <p:spPr>
            <a:xfrm flipH="1">
              <a:off x="1307276" y="3290330"/>
              <a:ext cx="6524625" cy="66675"/>
            </a:xfrm>
            <a:prstGeom prst="line">
              <a:avLst/>
            </a:prstGeom>
            <a:noFill/>
            <a:ln w="19050" cap="flat" cmpd="sng" algn="ctr">
              <a:solidFill>
                <a:schemeClr val="tx2"/>
              </a:solidFill>
              <a:prstDash val="solid"/>
            </a:ln>
            <a:effectLst/>
          </p:spPr>
        </p:cxnSp>
        <p:cxnSp>
          <p:nvCxnSpPr>
            <p:cNvPr id="9" name="Lige forbindelse 8">
              <a:extLst>
                <a:ext uri="{FF2B5EF4-FFF2-40B4-BE49-F238E27FC236}">
                  <a16:creationId xmlns:a16="http://schemas.microsoft.com/office/drawing/2014/main" id="{A7153F54-9067-4883-81BF-8EEAA87378E9}"/>
                </a:ext>
              </a:extLst>
            </p:cNvPr>
            <p:cNvCxnSpPr/>
            <p:nvPr/>
          </p:nvCxnSpPr>
          <p:spPr>
            <a:xfrm flipH="1">
              <a:off x="1699161" y="1794039"/>
              <a:ext cx="5638800" cy="3124200"/>
            </a:xfrm>
            <a:prstGeom prst="line">
              <a:avLst/>
            </a:prstGeom>
            <a:noFill/>
            <a:ln w="19050" cap="flat" cmpd="sng" algn="ctr">
              <a:solidFill>
                <a:schemeClr val="tx2"/>
              </a:solidFill>
              <a:prstDash val="solid"/>
            </a:ln>
            <a:effectLst/>
          </p:spPr>
        </p:cxnSp>
        <p:cxnSp>
          <p:nvCxnSpPr>
            <p:cNvPr id="10" name="Lige forbindelse 9">
              <a:extLst>
                <a:ext uri="{FF2B5EF4-FFF2-40B4-BE49-F238E27FC236}">
                  <a16:creationId xmlns:a16="http://schemas.microsoft.com/office/drawing/2014/main" id="{B539E0E8-F15A-46DD-871F-E07D43E2349D}"/>
                </a:ext>
              </a:extLst>
            </p:cNvPr>
            <p:cNvCxnSpPr/>
            <p:nvPr/>
          </p:nvCxnSpPr>
          <p:spPr>
            <a:xfrm>
              <a:off x="1853541" y="1746538"/>
              <a:ext cx="5572125" cy="3152775"/>
            </a:xfrm>
            <a:prstGeom prst="line">
              <a:avLst/>
            </a:prstGeom>
            <a:noFill/>
            <a:ln w="19050" cap="flat" cmpd="sng" algn="ctr">
              <a:solidFill>
                <a:schemeClr val="tx2"/>
              </a:solidFill>
              <a:prstDash val="solid"/>
            </a:ln>
            <a:effectLst/>
          </p:spPr>
        </p:cxnSp>
        <p:cxnSp>
          <p:nvCxnSpPr>
            <p:cNvPr id="11" name="Lige forbindelse 10">
              <a:extLst>
                <a:ext uri="{FF2B5EF4-FFF2-40B4-BE49-F238E27FC236}">
                  <a16:creationId xmlns:a16="http://schemas.microsoft.com/office/drawing/2014/main" id="{00B00DD1-53DF-4608-8893-E5C2C50972FC}"/>
                </a:ext>
              </a:extLst>
            </p:cNvPr>
            <p:cNvCxnSpPr/>
            <p:nvPr/>
          </p:nvCxnSpPr>
          <p:spPr>
            <a:xfrm>
              <a:off x="3159826" y="630258"/>
              <a:ext cx="3076575" cy="5467350"/>
            </a:xfrm>
            <a:prstGeom prst="line">
              <a:avLst/>
            </a:prstGeom>
            <a:noFill/>
            <a:ln w="19050" cap="flat" cmpd="sng" algn="ctr">
              <a:solidFill>
                <a:schemeClr val="tx2"/>
              </a:solidFill>
              <a:prstDash val="solid"/>
            </a:ln>
            <a:effectLst/>
          </p:spPr>
        </p:cxnSp>
        <p:sp>
          <p:nvSpPr>
            <p:cNvPr id="12" name="Tekstfelt 2">
              <a:extLst>
                <a:ext uri="{FF2B5EF4-FFF2-40B4-BE49-F238E27FC236}">
                  <a16:creationId xmlns:a16="http://schemas.microsoft.com/office/drawing/2014/main" id="{C303B6FA-CADD-4AAF-B00D-9690F3BBC09C}"/>
                </a:ext>
              </a:extLst>
            </p:cNvPr>
            <p:cNvSpPr txBox="1">
              <a:spLocks noChangeArrowheads="1"/>
            </p:cNvSpPr>
            <p:nvPr/>
          </p:nvSpPr>
          <p:spPr bwMode="auto">
            <a:xfrm rot="679634">
              <a:off x="4941125" y="535255"/>
              <a:ext cx="741680"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Januar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kstfelt 2">
              <a:extLst>
                <a:ext uri="{FF2B5EF4-FFF2-40B4-BE49-F238E27FC236}">
                  <a16:creationId xmlns:a16="http://schemas.microsoft.com/office/drawing/2014/main" id="{89A55F6E-4FE9-4CF6-9BDC-EA49036617BA}"/>
                </a:ext>
              </a:extLst>
            </p:cNvPr>
            <p:cNvSpPr txBox="1">
              <a:spLocks noChangeArrowheads="1"/>
            </p:cNvSpPr>
            <p:nvPr/>
          </p:nvSpPr>
          <p:spPr bwMode="auto">
            <a:xfrm rot="2381182">
              <a:off x="6199909" y="1235899"/>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Februar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felt 2">
              <a:extLst>
                <a:ext uri="{FF2B5EF4-FFF2-40B4-BE49-F238E27FC236}">
                  <a16:creationId xmlns:a16="http://schemas.microsoft.com/office/drawing/2014/main" id="{440150C9-1FB3-40EB-9628-1860E5C8B982}"/>
                </a:ext>
              </a:extLst>
            </p:cNvPr>
            <p:cNvSpPr txBox="1">
              <a:spLocks noChangeArrowheads="1"/>
            </p:cNvSpPr>
            <p:nvPr/>
          </p:nvSpPr>
          <p:spPr bwMode="auto">
            <a:xfrm rot="16864619">
              <a:off x="7090559" y="3789094"/>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April</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kstfelt 2">
              <a:extLst>
                <a:ext uri="{FF2B5EF4-FFF2-40B4-BE49-F238E27FC236}">
                  <a16:creationId xmlns:a16="http://schemas.microsoft.com/office/drawing/2014/main" id="{0C388DB3-FF50-400F-89CC-DC3470BA2205}"/>
                </a:ext>
              </a:extLst>
            </p:cNvPr>
            <p:cNvSpPr txBox="1">
              <a:spLocks noChangeArrowheads="1"/>
            </p:cNvSpPr>
            <p:nvPr/>
          </p:nvSpPr>
          <p:spPr bwMode="auto">
            <a:xfrm rot="4109972">
              <a:off x="7031182" y="2494683"/>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Marts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felt 2">
              <a:extLst>
                <a:ext uri="{FF2B5EF4-FFF2-40B4-BE49-F238E27FC236}">
                  <a16:creationId xmlns:a16="http://schemas.microsoft.com/office/drawing/2014/main" id="{A41FE0B1-12E4-43B5-B156-BEDA6DFB4770}"/>
                </a:ext>
              </a:extLst>
            </p:cNvPr>
            <p:cNvSpPr txBox="1">
              <a:spLocks noChangeArrowheads="1"/>
            </p:cNvSpPr>
            <p:nvPr/>
          </p:nvSpPr>
          <p:spPr bwMode="auto">
            <a:xfrm rot="15189170" flipH="1">
              <a:off x="1152897" y="3895971"/>
              <a:ext cx="102806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September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kstfelt 2">
              <a:extLst>
                <a:ext uri="{FF2B5EF4-FFF2-40B4-BE49-F238E27FC236}">
                  <a16:creationId xmlns:a16="http://schemas.microsoft.com/office/drawing/2014/main" id="{924CFE2E-D099-4ED1-A388-193E5E07ED13}"/>
                </a:ext>
              </a:extLst>
            </p:cNvPr>
            <p:cNvSpPr txBox="1">
              <a:spLocks noChangeArrowheads="1"/>
            </p:cNvSpPr>
            <p:nvPr/>
          </p:nvSpPr>
          <p:spPr bwMode="auto">
            <a:xfrm rot="2499296">
              <a:off x="2079172" y="5332886"/>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August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felt 2">
              <a:extLst>
                <a:ext uri="{FF2B5EF4-FFF2-40B4-BE49-F238E27FC236}">
                  <a16:creationId xmlns:a16="http://schemas.microsoft.com/office/drawing/2014/main" id="{E01268AB-B66B-4AFB-8849-5181E5014790}"/>
                </a:ext>
              </a:extLst>
            </p:cNvPr>
            <p:cNvSpPr txBox="1">
              <a:spLocks noChangeArrowheads="1"/>
            </p:cNvSpPr>
            <p:nvPr/>
          </p:nvSpPr>
          <p:spPr bwMode="auto">
            <a:xfrm rot="679634">
              <a:off x="3646715" y="6069156"/>
              <a:ext cx="492760"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Juli</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kstfelt 2">
              <a:extLst>
                <a:ext uri="{FF2B5EF4-FFF2-40B4-BE49-F238E27FC236}">
                  <a16:creationId xmlns:a16="http://schemas.microsoft.com/office/drawing/2014/main" id="{445F7987-0BE5-4960-9DDA-CFD45C618B04}"/>
                </a:ext>
              </a:extLst>
            </p:cNvPr>
            <p:cNvSpPr txBox="1">
              <a:spLocks noChangeArrowheads="1"/>
            </p:cNvSpPr>
            <p:nvPr/>
          </p:nvSpPr>
          <p:spPr bwMode="auto">
            <a:xfrm rot="20646174">
              <a:off x="5143005" y="6033530"/>
              <a:ext cx="635000"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Juni</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kstfelt 2">
              <a:extLst>
                <a:ext uri="{FF2B5EF4-FFF2-40B4-BE49-F238E27FC236}">
                  <a16:creationId xmlns:a16="http://schemas.microsoft.com/office/drawing/2014/main" id="{748C7A4A-B8B1-45B8-ABC9-4BCA9701361E}"/>
                </a:ext>
              </a:extLst>
            </p:cNvPr>
            <p:cNvSpPr txBox="1">
              <a:spLocks noChangeArrowheads="1"/>
            </p:cNvSpPr>
            <p:nvPr/>
          </p:nvSpPr>
          <p:spPr bwMode="auto">
            <a:xfrm rot="17229043">
              <a:off x="1247899" y="2470933"/>
              <a:ext cx="84772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Oktober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kstfelt 2">
              <a:extLst>
                <a:ext uri="{FF2B5EF4-FFF2-40B4-BE49-F238E27FC236}">
                  <a16:creationId xmlns:a16="http://schemas.microsoft.com/office/drawing/2014/main" id="{C9010064-443D-42A5-837E-588831B801F5}"/>
                </a:ext>
              </a:extLst>
            </p:cNvPr>
            <p:cNvSpPr txBox="1">
              <a:spLocks noChangeArrowheads="1"/>
            </p:cNvSpPr>
            <p:nvPr/>
          </p:nvSpPr>
          <p:spPr bwMode="auto">
            <a:xfrm rot="19219983">
              <a:off x="2091047" y="1212149"/>
              <a:ext cx="1008380"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November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kstfelt 2">
              <a:extLst>
                <a:ext uri="{FF2B5EF4-FFF2-40B4-BE49-F238E27FC236}">
                  <a16:creationId xmlns:a16="http://schemas.microsoft.com/office/drawing/2014/main" id="{31A744AE-FB86-4EE3-A53C-7488E0E23962}"/>
                </a:ext>
              </a:extLst>
            </p:cNvPr>
            <p:cNvSpPr txBox="1">
              <a:spLocks noChangeArrowheads="1"/>
            </p:cNvSpPr>
            <p:nvPr/>
          </p:nvSpPr>
          <p:spPr bwMode="auto">
            <a:xfrm rot="20914878">
              <a:off x="3444834" y="511504"/>
              <a:ext cx="1049655" cy="328930"/>
            </a:xfrm>
            <a:prstGeom prst="rect">
              <a:avLst/>
            </a:prstGeom>
            <a:solidFill>
              <a:schemeClr val="accent1"/>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December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kstfelt 2">
              <a:extLst>
                <a:ext uri="{FF2B5EF4-FFF2-40B4-BE49-F238E27FC236}">
                  <a16:creationId xmlns:a16="http://schemas.microsoft.com/office/drawing/2014/main" id="{F43382A9-C32F-4DE0-81E6-E404C9316527}"/>
                </a:ext>
              </a:extLst>
            </p:cNvPr>
            <p:cNvSpPr txBox="1">
              <a:spLocks noChangeArrowheads="1"/>
            </p:cNvSpPr>
            <p:nvPr/>
          </p:nvSpPr>
          <p:spPr bwMode="auto">
            <a:xfrm>
              <a:off x="3622964" y="1129021"/>
              <a:ext cx="1038225" cy="31432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200">
                  <a:effectLst/>
                  <a:latin typeface="Calibri" panose="020F0502020204030204" pitchFamily="34" charset="0"/>
                  <a:ea typeface="Calibri" panose="020F0502020204030204" pitchFamily="34" charset="0"/>
                  <a:cs typeface="Times New Roman" panose="02020603050405020304" pitchFamily="18" charset="0"/>
                </a:rPr>
                <a:t>Revisitation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kstfelt 2">
              <a:extLst>
                <a:ext uri="{FF2B5EF4-FFF2-40B4-BE49-F238E27FC236}">
                  <a16:creationId xmlns:a16="http://schemas.microsoft.com/office/drawing/2014/main" id="{4CE295FB-9742-448A-8AFE-53B26E480E42}"/>
                </a:ext>
              </a:extLst>
            </p:cNvPr>
            <p:cNvSpPr txBox="1">
              <a:spLocks noChangeArrowheads="1"/>
            </p:cNvSpPr>
            <p:nvPr/>
          </p:nvSpPr>
          <p:spPr bwMode="auto">
            <a:xfrm>
              <a:off x="4691743" y="1129021"/>
              <a:ext cx="1066800" cy="31432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1200">
                  <a:effectLst/>
                  <a:latin typeface="Calibri" panose="020F0502020204030204" pitchFamily="34" charset="0"/>
                  <a:ea typeface="Calibri" panose="020F0502020204030204" pitchFamily="34" charset="0"/>
                  <a:cs typeface="Times New Roman" panose="02020603050405020304" pitchFamily="18" charset="0"/>
                </a:rPr>
                <a:t>Revisitation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kstfelt 2">
              <a:extLst>
                <a:ext uri="{FF2B5EF4-FFF2-40B4-BE49-F238E27FC236}">
                  <a16:creationId xmlns:a16="http://schemas.microsoft.com/office/drawing/2014/main" id="{B58E3BE1-9CBE-4EAE-87F6-B84DE58E1304}"/>
                </a:ext>
              </a:extLst>
            </p:cNvPr>
            <p:cNvSpPr txBox="1">
              <a:spLocks noChangeArrowheads="1"/>
            </p:cNvSpPr>
            <p:nvPr/>
          </p:nvSpPr>
          <p:spPr bwMode="auto">
            <a:xfrm>
              <a:off x="5653644" y="1580284"/>
              <a:ext cx="860846" cy="71699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Dannelse af Gruppe-ordninger</a:t>
              </a:r>
            </a:p>
          </p:txBody>
        </p:sp>
        <p:sp>
          <p:nvSpPr>
            <p:cNvPr id="27" name="Tekstfelt 2">
              <a:extLst>
                <a:ext uri="{FF2B5EF4-FFF2-40B4-BE49-F238E27FC236}">
                  <a16:creationId xmlns:a16="http://schemas.microsoft.com/office/drawing/2014/main" id="{76B6B7E9-EAC6-46D0-84B5-4D38D2BED184}"/>
                </a:ext>
              </a:extLst>
            </p:cNvPr>
            <p:cNvSpPr txBox="1">
              <a:spLocks noChangeArrowheads="1"/>
            </p:cNvSpPr>
            <p:nvPr/>
          </p:nvSpPr>
          <p:spPr bwMode="auto">
            <a:xfrm>
              <a:off x="2756065" y="4477863"/>
              <a:ext cx="1038225" cy="65849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Skolerne indkalder til statusmøder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kstfelt 2">
              <a:extLst>
                <a:ext uri="{FF2B5EF4-FFF2-40B4-BE49-F238E27FC236}">
                  <a16:creationId xmlns:a16="http://schemas.microsoft.com/office/drawing/2014/main" id="{D8C3AAA0-CF06-40F4-9AA7-817F9641A6B5}"/>
                </a:ext>
              </a:extLst>
            </p:cNvPr>
            <p:cNvSpPr txBox="1">
              <a:spLocks noChangeArrowheads="1"/>
            </p:cNvSpPr>
            <p:nvPr/>
          </p:nvSpPr>
          <p:spPr bwMode="auto">
            <a:xfrm>
              <a:off x="5808669" y="4419323"/>
              <a:ext cx="1171575" cy="990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da-DK" sz="1100">
                  <a:effectLst/>
                  <a:latin typeface="Calibri" panose="020F0502020204030204" pitchFamily="34" charset="0"/>
                  <a:ea typeface="Calibri" panose="020F0502020204030204" pitchFamily="34" charset="0"/>
                  <a:cs typeface="Times New Roman" panose="02020603050405020304" pitchFamily="18" charset="0"/>
                </a:rPr>
                <a:t>Dagtilbuddene drøfter børn om påtænkt udsat skoletart, i  konsultativt team</a:t>
              </a:r>
            </a:p>
          </p:txBody>
        </p:sp>
        <p:sp>
          <p:nvSpPr>
            <p:cNvPr id="29" name="Tekstfelt 2">
              <a:extLst>
                <a:ext uri="{FF2B5EF4-FFF2-40B4-BE49-F238E27FC236}">
                  <a16:creationId xmlns:a16="http://schemas.microsoft.com/office/drawing/2014/main" id="{9987BFE6-A8FB-4992-84A0-B4946A09CE35}"/>
                </a:ext>
              </a:extLst>
            </p:cNvPr>
            <p:cNvSpPr txBox="1">
              <a:spLocks noChangeArrowheads="1"/>
            </p:cNvSpPr>
            <p:nvPr/>
          </p:nvSpPr>
          <p:spPr bwMode="auto">
            <a:xfrm>
              <a:off x="5914902" y="2492896"/>
              <a:ext cx="1226185" cy="71699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Overleverings-</a:t>
              </a:r>
            </a:p>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samtaler ml dag-tilbud og skole</a:t>
              </a:r>
            </a:p>
          </p:txBody>
        </p:sp>
        <p:sp>
          <p:nvSpPr>
            <p:cNvPr id="30" name="Tekstfelt 2">
              <a:extLst>
                <a:ext uri="{FF2B5EF4-FFF2-40B4-BE49-F238E27FC236}">
                  <a16:creationId xmlns:a16="http://schemas.microsoft.com/office/drawing/2014/main" id="{BD47122E-7936-47F2-89C6-F2696954D8E9}"/>
                </a:ext>
              </a:extLst>
            </p:cNvPr>
            <p:cNvSpPr txBox="1">
              <a:spLocks noChangeArrowheads="1"/>
            </p:cNvSpPr>
            <p:nvPr/>
          </p:nvSpPr>
          <p:spPr bwMode="auto">
            <a:xfrm>
              <a:off x="2102922" y="2542185"/>
              <a:ext cx="1038225" cy="65849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Der afholdes statusmøder på skolerne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kstfelt 2">
              <a:extLst>
                <a:ext uri="{FF2B5EF4-FFF2-40B4-BE49-F238E27FC236}">
                  <a16:creationId xmlns:a16="http://schemas.microsoft.com/office/drawing/2014/main" id="{9139088D-C71A-4A69-964D-8F9A1FD3BED6}"/>
                </a:ext>
              </a:extLst>
            </p:cNvPr>
            <p:cNvSpPr txBox="1">
              <a:spLocks noChangeArrowheads="1"/>
            </p:cNvSpPr>
            <p:nvPr/>
          </p:nvSpPr>
          <p:spPr bwMode="auto">
            <a:xfrm>
              <a:off x="2651770" y="1556792"/>
              <a:ext cx="1200150" cy="71699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PPR udarbejder vurdering + udsat skolestart</a:t>
              </a:r>
            </a:p>
          </p:txBody>
        </p:sp>
        <p:sp>
          <p:nvSpPr>
            <p:cNvPr id="32" name="Tekstfelt 2">
              <a:extLst>
                <a:ext uri="{FF2B5EF4-FFF2-40B4-BE49-F238E27FC236}">
                  <a16:creationId xmlns:a16="http://schemas.microsoft.com/office/drawing/2014/main" id="{22FF6B8A-B809-47CD-A2BB-A8A5BC3551B9}"/>
                </a:ext>
              </a:extLst>
            </p:cNvPr>
            <p:cNvSpPr txBox="1">
              <a:spLocks noChangeArrowheads="1"/>
            </p:cNvSpPr>
            <p:nvPr/>
          </p:nvSpPr>
          <p:spPr bwMode="auto">
            <a:xfrm>
              <a:off x="4723617" y="1520871"/>
              <a:ext cx="676275" cy="720069"/>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9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BSU - elev- og klassetal sag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kstfelt 2">
              <a:extLst>
                <a:ext uri="{FF2B5EF4-FFF2-40B4-BE49-F238E27FC236}">
                  <a16:creationId xmlns:a16="http://schemas.microsoft.com/office/drawing/2014/main" id="{7B976F28-1DF9-414D-A686-A58FA591F3E5}"/>
                </a:ext>
              </a:extLst>
            </p:cNvPr>
            <p:cNvSpPr txBox="1">
              <a:spLocks noChangeArrowheads="1"/>
            </p:cNvSpPr>
            <p:nvPr/>
          </p:nvSpPr>
          <p:spPr bwMode="auto">
            <a:xfrm>
              <a:off x="5202382" y="2150299"/>
              <a:ext cx="1205230" cy="435889"/>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KB - elev- og klassetal sag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Lige forbindelse 33">
              <a:extLst>
                <a:ext uri="{FF2B5EF4-FFF2-40B4-BE49-F238E27FC236}">
                  <a16:creationId xmlns:a16="http://schemas.microsoft.com/office/drawing/2014/main" id="{CFB4BE21-D372-4ECA-8CA7-3CA70576AD6F}"/>
                </a:ext>
              </a:extLst>
            </p:cNvPr>
            <p:cNvCxnSpPr/>
            <p:nvPr/>
          </p:nvCxnSpPr>
          <p:spPr>
            <a:xfrm>
              <a:off x="4632366" y="333375"/>
              <a:ext cx="57150" cy="61817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12B42FF8-464F-48A8-819A-8976BAD71F3D}"/>
                </a:ext>
              </a:extLst>
            </p:cNvPr>
            <p:cNvCxnSpPr/>
            <p:nvPr/>
          </p:nvCxnSpPr>
          <p:spPr>
            <a:xfrm flipH="1">
              <a:off x="3088574" y="665884"/>
              <a:ext cx="2990850" cy="5543550"/>
            </a:xfrm>
            <a:prstGeom prst="line">
              <a:avLst/>
            </a:prstGeom>
            <a:noFill/>
            <a:ln w="19050" cap="flat" cmpd="sng" algn="ctr">
              <a:solidFill>
                <a:schemeClr val="tx2"/>
              </a:solidFill>
              <a:prstDash val="solid"/>
            </a:ln>
            <a:effectLst/>
          </p:spPr>
        </p:cxnSp>
        <p:sp>
          <p:nvSpPr>
            <p:cNvPr id="36" name="Ellipse 35">
              <a:extLst>
                <a:ext uri="{FF2B5EF4-FFF2-40B4-BE49-F238E27FC236}">
                  <a16:creationId xmlns:a16="http://schemas.microsoft.com/office/drawing/2014/main" id="{A48C0F60-B19F-4F42-AFD9-0151F003C00C}"/>
                </a:ext>
              </a:extLst>
            </p:cNvPr>
            <p:cNvSpPr/>
            <p:nvPr/>
          </p:nvSpPr>
          <p:spPr>
            <a:xfrm>
              <a:off x="3622964" y="2387806"/>
              <a:ext cx="2066925" cy="1962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a-DK" sz="2000">
                  <a:effectLst/>
                  <a:ea typeface="Calibri" panose="020F0502020204030204" pitchFamily="34" charset="0"/>
                  <a:cs typeface="Times New Roman" panose="02020603050405020304" pitchFamily="18" charset="0"/>
                </a:rPr>
                <a:t>Årshjul</a:t>
              </a:r>
              <a:br>
                <a:rPr lang="da-DK" sz="2000">
                  <a:effectLst/>
                  <a:ea typeface="Calibri" panose="020F0502020204030204" pitchFamily="34" charset="0"/>
                  <a:cs typeface="Times New Roman" panose="02020603050405020304" pitchFamily="18" charset="0"/>
                </a:rPr>
              </a:br>
              <a:r>
                <a:rPr lang="da-DK" sz="2000">
                  <a:effectLst/>
                  <a:ea typeface="Calibri" panose="020F0502020204030204" pitchFamily="34" charset="0"/>
                  <a:cs typeface="Times New Roman" panose="02020603050405020304" pitchFamily="18" charset="0"/>
                </a:rPr>
                <a:t>Skole/PPR</a:t>
              </a:r>
              <a:endParaRPr lang="da-DK" sz="1100">
                <a:effectLst/>
                <a:ea typeface="Calibri" panose="020F0502020204030204" pitchFamily="34" charset="0"/>
                <a:cs typeface="Times New Roman" panose="02020603050405020304" pitchFamily="18" charset="0"/>
              </a:endParaRPr>
            </a:p>
            <a:p>
              <a:pPr algn="ctr">
                <a:lnSpc>
                  <a:spcPct val="115000"/>
                </a:lnSpc>
                <a:spcAft>
                  <a:spcPts val="0"/>
                </a:spcAft>
              </a:pPr>
              <a:r>
                <a:rPr lang="da-DK" sz="2000">
                  <a:effectLst/>
                  <a:ea typeface="Calibri" panose="020F0502020204030204" pitchFamily="34" charset="0"/>
                  <a:cs typeface="Times New Roman" panose="02020603050405020304" pitchFamily="18" charset="0"/>
                </a:rPr>
                <a:t>2018/2019</a:t>
              </a:r>
              <a:endParaRPr lang="da-DK" sz="1100">
                <a:effectLst/>
                <a:ea typeface="Calibri" panose="020F0502020204030204" pitchFamily="34" charset="0"/>
                <a:cs typeface="Times New Roman" panose="02020603050405020304" pitchFamily="18" charset="0"/>
              </a:endParaRPr>
            </a:p>
          </p:txBody>
        </p:sp>
        <p:sp>
          <p:nvSpPr>
            <p:cNvPr id="37" name="Tekstfelt 2">
              <a:extLst>
                <a:ext uri="{FF2B5EF4-FFF2-40B4-BE49-F238E27FC236}">
                  <a16:creationId xmlns:a16="http://schemas.microsoft.com/office/drawing/2014/main" id="{2749E7D2-BE2E-41DB-8D19-EF4CC371ACA8}"/>
                </a:ext>
              </a:extLst>
            </p:cNvPr>
            <p:cNvSpPr txBox="1">
              <a:spLocks noChangeArrowheads="1"/>
            </p:cNvSpPr>
            <p:nvPr/>
          </p:nvSpPr>
          <p:spPr bwMode="auto">
            <a:xfrm>
              <a:off x="6028504" y="3284984"/>
              <a:ext cx="1226185" cy="92935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Overleverings-</a:t>
              </a:r>
            </a:p>
            <a:p>
              <a:pPr>
                <a:lnSpc>
                  <a:spcPct val="115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samtaler m. dagtilbud og skole</a:t>
              </a:r>
            </a:p>
          </p:txBody>
        </p:sp>
      </p:grpSp>
    </p:spTree>
    <p:extLst>
      <p:ext uri="{BB962C8B-B14F-4D97-AF65-F5344CB8AC3E}">
        <p14:creationId xmlns:p14="http://schemas.microsoft.com/office/powerpoint/2010/main" val="349881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52F56-D108-4EE4-AC4F-D78405D90B62}"/>
              </a:ext>
            </a:extLst>
          </p:cNvPr>
          <p:cNvSpPr>
            <a:spLocks noGrp="1"/>
          </p:cNvSpPr>
          <p:nvPr>
            <p:ph type="title"/>
          </p:nvPr>
        </p:nvSpPr>
        <p:spPr/>
        <p:txBody>
          <a:bodyPr/>
          <a:lstStyle/>
          <a:p>
            <a:r>
              <a:rPr lang="da-DK" sz="2400">
                <a:solidFill>
                  <a:schemeClr val="tx1"/>
                </a:solidFill>
              </a:rPr>
              <a:t>Indstilling til specialpædagogisk bistand - Visitation</a:t>
            </a:r>
            <a:br>
              <a:rPr lang="da-DK" sz="2400">
                <a:solidFill>
                  <a:schemeClr val="tx1"/>
                </a:solidFill>
              </a:rPr>
            </a:br>
            <a:r>
              <a:rPr lang="da-DK" sz="1800"/>
              <a:t>- Arbejdsgang</a:t>
            </a:r>
          </a:p>
        </p:txBody>
      </p:sp>
      <p:grpSp>
        <p:nvGrpSpPr>
          <p:cNvPr id="11" name="Gruppe 10">
            <a:extLst>
              <a:ext uri="{FF2B5EF4-FFF2-40B4-BE49-F238E27FC236}">
                <a16:creationId xmlns:a16="http://schemas.microsoft.com/office/drawing/2014/main" id="{CCC4123D-0539-45C0-B7D3-2EB71EC3B393}"/>
              </a:ext>
            </a:extLst>
          </p:cNvPr>
          <p:cNvGrpSpPr/>
          <p:nvPr/>
        </p:nvGrpSpPr>
        <p:grpSpPr>
          <a:xfrm>
            <a:off x="569633" y="1808237"/>
            <a:ext cx="8176441" cy="2232268"/>
            <a:chOff x="4705348" y="1392385"/>
            <a:chExt cx="4040724" cy="2232268"/>
          </a:xfrm>
        </p:grpSpPr>
        <p:sp>
          <p:nvSpPr>
            <p:cNvPr id="18" name="L-form 17">
              <a:extLst>
                <a:ext uri="{FF2B5EF4-FFF2-40B4-BE49-F238E27FC236}">
                  <a16:creationId xmlns:a16="http://schemas.microsoft.com/office/drawing/2014/main" id="{7F98D861-68EE-4887-9C51-1F14E08D3155}"/>
                </a:ext>
              </a:extLst>
            </p:cNvPr>
            <p:cNvSpPr/>
            <p:nvPr/>
          </p:nvSpPr>
          <p:spPr>
            <a:xfrm rot="5400000">
              <a:off x="4708880" y="1913278"/>
              <a:ext cx="1152399" cy="1159463"/>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19" name="Kombinationstegning: figur 18">
              <a:extLst>
                <a:ext uri="{FF2B5EF4-FFF2-40B4-BE49-F238E27FC236}">
                  <a16:creationId xmlns:a16="http://schemas.microsoft.com/office/drawing/2014/main" id="{1E69DFCA-AD70-4967-B7C1-594F4F04CE7C}"/>
                </a:ext>
              </a:extLst>
            </p:cNvPr>
            <p:cNvSpPr/>
            <p:nvPr/>
          </p:nvSpPr>
          <p:spPr>
            <a:xfrm>
              <a:off x="4797238" y="2107164"/>
              <a:ext cx="112007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forebyggende</a:t>
              </a:r>
              <a:r>
                <a:rPr lang="da-DK" sz="2000" kern="1200">
                  <a:solidFill>
                    <a:schemeClr val="tx2"/>
                  </a:solidFill>
                </a:rPr>
                <a:t> område:</a:t>
              </a:r>
              <a:r>
                <a:rPr lang="da-DK" sz="2000" kern="1200"/>
                <a:t> </a:t>
              </a:r>
            </a:p>
          </p:txBody>
        </p:sp>
        <p:sp>
          <p:nvSpPr>
            <p:cNvPr id="20" name="Ligebenet trekant 19">
              <a:extLst>
                <a:ext uri="{FF2B5EF4-FFF2-40B4-BE49-F238E27FC236}">
                  <a16:creationId xmlns:a16="http://schemas.microsoft.com/office/drawing/2014/main" id="{AF23CA0A-93A5-42D6-84D0-D0B7F33F6126}"/>
                </a:ext>
              </a:extLst>
            </p:cNvPr>
            <p:cNvSpPr/>
            <p:nvPr/>
          </p:nvSpPr>
          <p:spPr>
            <a:xfrm>
              <a:off x="5544539"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21" name="L-form 20">
              <a:extLst>
                <a:ext uri="{FF2B5EF4-FFF2-40B4-BE49-F238E27FC236}">
                  <a16:creationId xmlns:a16="http://schemas.microsoft.com/office/drawing/2014/main" id="{16DFEAB9-9B41-41CB-A2B3-05194F6F133A}"/>
                </a:ext>
              </a:extLst>
            </p:cNvPr>
            <p:cNvSpPr/>
            <p:nvPr/>
          </p:nvSpPr>
          <p:spPr>
            <a:xfrm rot="5400000">
              <a:off x="6814544" y="617100"/>
              <a:ext cx="1152399" cy="2702969"/>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22" name="Kombinationstegning: figur 21">
              <a:extLst>
                <a:ext uri="{FF2B5EF4-FFF2-40B4-BE49-F238E27FC236}">
                  <a16:creationId xmlns:a16="http://schemas.microsoft.com/office/drawing/2014/main" id="{3025BE8B-A725-4910-9593-3678EA020725}"/>
                </a:ext>
              </a:extLst>
            </p:cNvPr>
            <p:cNvSpPr/>
            <p:nvPr/>
          </p:nvSpPr>
          <p:spPr>
            <a:xfrm>
              <a:off x="6149497" y="1582737"/>
              <a:ext cx="2596575"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000" kern="1200">
                  <a:solidFill>
                    <a:schemeClr val="tx2"/>
                  </a:solidFill>
                </a:rPr>
                <a:t>Det indgribende område:</a:t>
              </a:r>
            </a:p>
          </p:txBody>
        </p:sp>
      </p:grpSp>
      <p:cxnSp>
        <p:nvCxnSpPr>
          <p:cNvPr id="9" name="Lige pilforbindelse 8">
            <a:extLst>
              <a:ext uri="{FF2B5EF4-FFF2-40B4-BE49-F238E27FC236}">
                <a16:creationId xmlns:a16="http://schemas.microsoft.com/office/drawing/2014/main" id="{3A0C0404-C082-4F43-877A-85259BDE6AFC}"/>
              </a:ext>
            </a:extLst>
          </p:cNvPr>
          <p:cNvCxnSpPr>
            <a:cxnSpLocks/>
          </p:cNvCxnSpPr>
          <p:nvPr/>
        </p:nvCxnSpPr>
        <p:spPr>
          <a:xfrm flipV="1">
            <a:off x="1043608" y="1196753"/>
            <a:ext cx="7128793" cy="700580"/>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47FEDA6E-4822-47AA-A9B0-E7CBC5796C29}"/>
              </a:ext>
            </a:extLst>
          </p:cNvPr>
          <p:cNvSpPr txBox="1"/>
          <p:nvPr/>
        </p:nvSpPr>
        <p:spPr>
          <a:xfrm>
            <a:off x="569631" y="3501008"/>
            <a:ext cx="2266491" cy="17440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Almen indsats i teamet</a:t>
            </a:r>
          </a:p>
        </p:txBody>
      </p:sp>
      <p:sp>
        <p:nvSpPr>
          <p:cNvPr id="25" name="Tekstfelt 24">
            <a:extLst>
              <a:ext uri="{FF2B5EF4-FFF2-40B4-BE49-F238E27FC236}">
                <a16:creationId xmlns:a16="http://schemas.microsoft.com/office/drawing/2014/main" id="{41C1BBEF-B444-4DAC-AB40-086E3FEB9709}"/>
              </a:ext>
            </a:extLst>
          </p:cNvPr>
          <p:cNvSpPr txBox="1"/>
          <p:nvPr/>
        </p:nvSpPr>
        <p:spPr>
          <a:xfrm>
            <a:off x="3362176" y="2780928"/>
            <a:ext cx="5375531" cy="389337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Teamet vurderer, at elev ikke har profiteret af almen indsats og andre tiltag indenfor skolens rammer, og der er indhentet en PPV. Se særskilt arbejdsgang</a:t>
            </a:r>
          </a:p>
          <a:p>
            <a:pPr marL="285750" indent="-285750">
              <a:buFont typeface="Arial" panose="020B0604020202020204" pitchFamily="34" charset="0"/>
              <a:buChar char="•"/>
            </a:pPr>
            <a:r>
              <a:rPr lang="da-DK" sz="1100" i="1">
                <a:latin typeface="+mn-lt"/>
              </a:rPr>
              <a:t>Skoleleder vurderer elevens situation og udfylder udkast til indstilling til visitation/revisitation, samtykkeerklæring og mødeindkaldelse. Se skabeloner </a:t>
            </a:r>
            <a:r>
              <a:rPr lang="da-DK" sz="1100" i="1">
                <a:highlight>
                  <a:srgbClr val="66D5F7"/>
                </a:highlight>
                <a:latin typeface="+mn-lt"/>
              </a:rPr>
              <a:t>”Mødeindkaldelse”</a:t>
            </a:r>
            <a:r>
              <a:rPr lang="da-DK" sz="1100" i="1">
                <a:latin typeface="+mn-lt"/>
              </a:rPr>
              <a:t> og </a:t>
            </a:r>
            <a:r>
              <a:rPr lang="da-DK" sz="1100" i="1">
                <a:highlight>
                  <a:srgbClr val="66D5F7"/>
                </a:highlight>
                <a:latin typeface="+mn-lt"/>
              </a:rPr>
              <a:t>”Indstilling”</a:t>
            </a:r>
          </a:p>
          <a:p>
            <a:pPr marL="285750" indent="-285750">
              <a:buFont typeface="Arial" panose="020B0604020202020204" pitchFamily="34" charset="0"/>
              <a:buChar char="•"/>
            </a:pPr>
            <a:r>
              <a:rPr lang="da-DK" sz="1100" i="1">
                <a:latin typeface="+mn-lt"/>
              </a:rPr>
              <a:t>Skoleleder kontakter forældre mundtligt om at holde møde om udkast til indstilling og samtykkeerklæring</a:t>
            </a:r>
          </a:p>
          <a:p>
            <a:pPr marL="285750" indent="-285750">
              <a:buFont typeface="Arial" panose="020B0604020202020204" pitchFamily="34" charset="0"/>
              <a:buChar char="•"/>
            </a:pPr>
            <a:r>
              <a:rPr lang="da-DK" sz="1100" i="1">
                <a:latin typeface="+mn-lt"/>
              </a:rPr>
              <a:t>Skoleleder sender mødeindkaldelse, udkast til indstillingsskema og samtykkeerklæring til forældre, og journaliserer i SBSYS</a:t>
            </a:r>
          </a:p>
          <a:p>
            <a:pPr marL="285750" indent="-285750">
              <a:buFont typeface="Arial" panose="020B0604020202020204" pitchFamily="34" charset="0"/>
              <a:buChar char="•"/>
            </a:pPr>
            <a:r>
              <a:rPr lang="da-DK" sz="1100" i="1">
                <a:latin typeface="+mn-lt"/>
              </a:rPr>
              <a:t>Skoleleder afholder møde med forældre, hvor baggrund for og udkast til indstilling, tidligere afprøvede indsatser, bl.a. PPV og samtykkeerklæring gennemgås og drøftes</a:t>
            </a:r>
          </a:p>
          <a:p>
            <a:pPr marL="285750" indent="-285750">
              <a:buFont typeface="Arial" panose="020B0604020202020204" pitchFamily="34" charset="0"/>
              <a:buChar char="•"/>
            </a:pPr>
            <a:r>
              <a:rPr lang="da-DK" sz="1100" i="1">
                <a:latin typeface="+mn-lt"/>
              </a:rPr>
              <a:t>Skoleleder skriver indstilling og referat. Se skabelon </a:t>
            </a:r>
            <a:r>
              <a:rPr lang="da-DK" sz="1100" i="1">
                <a:highlight>
                  <a:srgbClr val="66D5F7"/>
                </a:highlight>
                <a:latin typeface="+mn-lt"/>
              </a:rPr>
              <a:t>”Referat”</a:t>
            </a:r>
            <a:r>
              <a:rPr lang="da-DK" sz="1100" i="1">
                <a:latin typeface="+mn-lt"/>
              </a:rPr>
              <a:t> og </a:t>
            </a:r>
            <a:r>
              <a:rPr lang="da-DK" sz="1100" i="1">
                <a:highlight>
                  <a:srgbClr val="66D5F7"/>
                </a:highlight>
                <a:latin typeface="+mn-lt"/>
              </a:rPr>
              <a:t>”Indstilling”</a:t>
            </a:r>
          </a:p>
          <a:p>
            <a:pPr marL="285750" indent="-285750">
              <a:buFont typeface="Arial" panose="020B0604020202020204" pitchFamily="34" charset="0"/>
              <a:buChar char="•"/>
            </a:pPr>
            <a:r>
              <a:rPr lang="da-DK" sz="1100" i="1">
                <a:latin typeface="+mn-lt"/>
              </a:rPr>
              <a:t>Skoleleder sender indstilling til visitation og referat til kommentering samt samtykkeerklæring til underskrift hos forældre med svarfrist og jounaliserer i SBSYS. Se skabelon </a:t>
            </a:r>
            <a:r>
              <a:rPr lang="da-DK" sz="1100" i="1">
                <a:highlight>
                  <a:srgbClr val="66D5F7"/>
                </a:highlight>
                <a:latin typeface="+mn-lt"/>
              </a:rPr>
              <a:t>”Samtykke og kommentering”</a:t>
            </a:r>
          </a:p>
          <a:p>
            <a:pPr marL="285750" indent="-285750">
              <a:buFont typeface="Arial" panose="020B0604020202020204" pitchFamily="34" charset="0"/>
              <a:buChar char="•"/>
            </a:pPr>
            <a:r>
              <a:rPr lang="da-DK" sz="1100" i="1">
                <a:latin typeface="+mn-lt"/>
              </a:rPr>
              <a:t>Skoleleder modtager evt. kommentarer og underskrevne samtykkeerklæring fra forældre og journaliserer i SBSYS. </a:t>
            </a:r>
            <a:endParaRPr lang="da-DK" sz="1100" i="1">
              <a:highlight>
                <a:srgbClr val="66D5F7"/>
              </a:highlight>
              <a:latin typeface="+mn-lt"/>
            </a:endParaRPr>
          </a:p>
          <a:p>
            <a:pPr marL="285750" indent="-285750">
              <a:buFont typeface="Arial" panose="020B0604020202020204" pitchFamily="34" charset="0"/>
              <a:buChar char="•"/>
            </a:pPr>
            <a:r>
              <a:rPr lang="da-DK" sz="1100" i="1">
                <a:latin typeface="+mn-lt"/>
              </a:rPr>
              <a:t>Skoleleder sender indstilling, PPV, referat og forældres eventuelle kommentarer til referat til </a:t>
            </a:r>
            <a:r>
              <a:rPr lang="da-DK" sz="1100" i="1">
                <a:latin typeface="+mn-lt"/>
                <a:hlinkClick r:id="rId3"/>
              </a:rPr>
              <a:t>PPR@albertslund.dk</a:t>
            </a:r>
            <a:r>
              <a:rPr lang="da-DK" sz="1100" i="1">
                <a:latin typeface="+mn-lt"/>
              </a:rPr>
              <a:t> – ”Visitation” i emnefeltet og journaliserer i SBSYS</a:t>
            </a:r>
          </a:p>
          <a:p>
            <a:pPr marL="285750" indent="-285750">
              <a:buFont typeface="Arial" panose="020B0604020202020204" pitchFamily="34" charset="0"/>
              <a:buChar char="•"/>
            </a:pPr>
            <a:r>
              <a:rPr lang="da-DK" sz="1100" i="1">
                <a:latin typeface="+mn-lt"/>
              </a:rPr>
              <a:t>Sekretær modtager PPR-afgørelse og journaliserer i SBSYS, som videregiver afgørelsen til skoleleder</a:t>
            </a:r>
          </a:p>
        </p:txBody>
      </p:sp>
      <p:sp>
        <p:nvSpPr>
          <p:cNvPr id="3" name="Pladsholder til slidenummer 2">
            <a:extLst>
              <a:ext uri="{FF2B5EF4-FFF2-40B4-BE49-F238E27FC236}">
                <a16:creationId xmlns:a16="http://schemas.microsoft.com/office/drawing/2014/main" id="{F2948C2B-4B30-4E18-998F-AAFCD24936A5}"/>
              </a:ext>
            </a:extLst>
          </p:cNvPr>
          <p:cNvSpPr>
            <a:spLocks noGrp="1"/>
          </p:cNvSpPr>
          <p:nvPr>
            <p:ph type="sldNum" sz="quarter" idx="12"/>
          </p:nvPr>
        </p:nvSpPr>
        <p:spPr/>
        <p:txBody>
          <a:bodyPr/>
          <a:lstStyle/>
          <a:p>
            <a:fld id="{63F35900-392D-46F4-8341-366E91CBDAA0}" type="slidenum">
              <a:rPr lang="da-DK" noProof="0" smtClean="0"/>
              <a:pPr/>
              <a:t>36</a:t>
            </a:fld>
            <a:endParaRPr lang="da-DK" noProof="0"/>
          </a:p>
        </p:txBody>
      </p:sp>
    </p:spTree>
    <p:extLst>
      <p:ext uri="{BB962C8B-B14F-4D97-AF65-F5344CB8AC3E}">
        <p14:creationId xmlns:p14="http://schemas.microsoft.com/office/powerpoint/2010/main" val="331804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52F56-D108-4EE4-AC4F-D78405D90B62}"/>
              </a:ext>
            </a:extLst>
          </p:cNvPr>
          <p:cNvSpPr>
            <a:spLocks noGrp="1"/>
          </p:cNvSpPr>
          <p:nvPr>
            <p:ph type="title"/>
          </p:nvPr>
        </p:nvSpPr>
        <p:spPr/>
        <p:txBody>
          <a:bodyPr/>
          <a:lstStyle/>
          <a:p>
            <a:r>
              <a:rPr lang="da-DK" sz="2400">
                <a:solidFill>
                  <a:schemeClr val="tx1"/>
                </a:solidFill>
              </a:rPr>
              <a:t>Indstilling til specialpædagogisk bistand - Revisitation</a:t>
            </a:r>
            <a:br>
              <a:rPr lang="da-DK" sz="2400">
                <a:solidFill>
                  <a:srgbClr val="FF0000"/>
                </a:solidFill>
              </a:rPr>
            </a:br>
            <a:r>
              <a:rPr lang="da-DK" sz="1800"/>
              <a:t>- Arbejdsgang</a:t>
            </a:r>
          </a:p>
        </p:txBody>
      </p:sp>
      <p:grpSp>
        <p:nvGrpSpPr>
          <p:cNvPr id="11" name="Gruppe 10">
            <a:extLst>
              <a:ext uri="{FF2B5EF4-FFF2-40B4-BE49-F238E27FC236}">
                <a16:creationId xmlns:a16="http://schemas.microsoft.com/office/drawing/2014/main" id="{CCC4123D-0539-45C0-B7D3-2EB71EC3B393}"/>
              </a:ext>
            </a:extLst>
          </p:cNvPr>
          <p:cNvGrpSpPr/>
          <p:nvPr/>
        </p:nvGrpSpPr>
        <p:grpSpPr>
          <a:xfrm>
            <a:off x="569631" y="1808810"/>
            <a:ext cx="8176441" cy="2232268"/>
            <a:chOff x="4705348" y="1392385"/>
            <a:chExt cx="4040724" cy="2232268"/>
          </a:xfrm>
        </p:grpSpPr>
        <p:sp>
          <p:nvSpPr>
            <p:cNvPr id="18" name="L-form 17">
              <a:extLst>
                <a:ext uri="{FF2B5EF4-FFF2-40B4-BE49-F238E27FC236}">
                  <a16:creationId xmlns:a16="http://schemas.microsoft.com/office/drawing/2014/main" id="{7F98D861-68EE-4887-9C51-1F14E08D3155}"/>
                </a:ext>
              </a:extLst>
            </p:cNvPr>
            <p:cNvSpPr/>
            <p:nvPr/>
          </p:nvSpPr>
          <p:spPr>
            <a:xfrm rot="5400000">
              <a:off x="4708880" y="1913278"/>
              <a:ext cx="1152399" cy="1159463"/>
            </a:xfrm>
            <a:prstGeom prst="corner">
              <a:avLst>
                <a:gd name="adj1" fmla="val 16120"/>
                <a:gd name="adj2" fmla="val 16110"/>
              </a:avLst>
            </a:prstGeom>
            <a:solidFill>
              <a:srgbClr val="005D79"/>
            </a:solidFill>
            <a:ln>
              <a:solidFill>
                <a:srgbClr val="005D79"/>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19" name="Kombinationstegning: figur 18">
              <a:extLst>
                <a:ext uri="{FF2B5EF4-FFF2-40B4-BE49-F238E27FC236}">
                  <a16:creationId xmlns:a16="http://schemas.microsoft.com/office/drawing/2014/main" id="{1E69DFCA-AD70-4967-B7C1-594F4F04CE7C}"/>
                </a:ext>
              </a:extLst>
            </p:cNvPr>
            <p:cNvSpPr/>
            <p:nvPr/>
          </p:nvSpPr>
          <p:spPr>
            <a:xfrm>
              <a:off x="4797238" y="2107164"/>
              <a:ext cx="112007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lvl="0" defTabSz="977900">
                <a:lnSpc>
                  <a:spcPct val="90000"/>
                </a:lnSpc>
                <a:spcAft>
                  <a:spcPct val="35000"/>
                </a:spcAft>
              </a:pPr>
              <a:r>
                <a:rPr lang="da-DK" sz="2000">
                  <a:solidFill>
                    <a:schemeClr val="tx2"/>
                  </a:solidFill>
                </a:rPr>
                <a:t>Det indgribende område:</a:t>
              </a:r>
            </a:p>
          </p:txBody>
        </p:sp>
        <p:sp>
          <p:nvSpPr>
            <p:cNvPr id="20" name="Ligebenet trekant 19">
              <a:extLst>
                <a:ext uri="{FF2B5EF4-FFF2-40B4-BE49-F238E27FC236}">
                  <a16:creationId xmlns:a16="http://schemas.microsoft.com/office/drawing/2014/main" id="{AF23CA0A-93A5-42D6-84D0-D0B7F33F6126}"/>
                </a:ext>
              </a:extLst>
            </p:cNvPr>
            <p:cNvSpPr/>
            <p:nvPr/>
          </p:nvSpPr>
          <p:spPr>
            <a:xfrm>
              <a:off x="5544539"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21" name="L-form 20">
              <a:extLst>
                <a:ext uri="{FF2B5EF4-FFF2-40B4-BE49-F238E27FC236}">
                  <a16:creationId xmlns:a16="http://schemas.microsoft.com/office/drawing/2014/main" id="{16DFEAB9-9B41-41CB-A2B3-05194F6F133A}"/>
                </a:ext>
              </a:extLst>
            </p:cNvPr>
            <p:cNvSpPr/>
            <p:nvPr/>
          </p:nvSpPr>
          <p:spPr>
            <a:xfrm rot="5400000">
              <a:off x="6814544" y="617100"/>
              <a:ext cx="1152399" cy="2702969"/>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22" name="Kombinationstegning: figur 21">
              <a:extLst>
                <a:ext uri="{FF2B5EF4-FFF2-40B4-BE49-F238E27FC236}">
                  <a16:creationId xmlns:a16="http://schemas.microsoft.com/office/drawing/2014/main" id="{3025BE8B-A725-4910-9593-3678EA020725}"/>
                </a:ext>
              </a:extLst>
            </p:cNvPr>
            <p:cNvSpPr/>
            <p:nvPr/>
          </p:nvSpPr>
          <p:spPr>
            <a:xfrm>
              <a:off x="6149497" y="1582737"/>
              <a:ext cx="2596575"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000" kern="1200">
                  <a:solidFill>
                    <a:schemeClr val="tx2"/>
                  </a:solidFill>
                </a:rPr>
                <a:t>Det indgribende område:</a:t>
              </a:r>
            </a:p>
          </p:txBody>
        </p:sp>
      </p:grpSp>
      <p:cxnSp>
        <p:nvCxnSpPr>
          <p:cNvPr id="9" name="Lige pilforbindelse 8">
            <a:extLst>
              <a:ext uri="{FF2B5EF4-FFF2-40B4-BE49-F238E27FC236}">
                <a16:creationId xmlns:a16="http://schemas.microsoft.com/office/drawing/2014/main" id="{3A0C0404-C082-4F43-877A-85259BDE6AFC}"/>
              </a:ext>
            </a:extLst>
          </p:cNvPr>
          <p:cNvCxnSpPr>
            <a:cxnSpLocks/>
          </p:cNvCxnSpPr>
          <p:nvPr/>
        </p:nvCxnSpPr>
        <p:spPr>
          <a:xfrm flipV="1">
            <a:off x="1043608" y="1196753"/>
            <a:ext cx="7128793" cy="700580"/>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47FEDA6E-4822-47AA-A9B0-E7CBC5796C29}"/>
              </a:ext>
            </a:extLst>
          </p:cNvPr>
          <p:cNvSpPr txBox="1"/>
          <p:nvPr/>
        </p:nvSpPr>
        <p:spPr>
          <a:xfrm>
            <a:off x="569631" y="3501008"/>
            <a:ext cx="2266491" cy="5078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Sidste års visitation / revisitation</a:t>
            </a:r>
          </a:p>
          <a:p>
            <a:pPr marL="285750" indent="-285750">
              <a:buFont typeface="Arial" panose="020B0604020202020204" pitchFamily="34" charset="0"/>
              <a:buChar char="•"/>
            </a:pPr>
            <a:r>
              <a:rPr lang="da-DK" sz="1100" i="1">
                <a:latin typeface="+mn-lt"/>
              </a:rPr>
              <a:t>Specialundervisningsindsats</a:t>
            </a:r>
          </a:p>
        </p:txBody>
      </p:sp>
      <p:sp>
        <p:nvSpPr>
          <p:cNvPr id="25" name="Tekstfelt 24">
            <a:extLst>
              <a:ext uri="{FF2B5EF4-FFF2-40B4-BE49-F238E27FC236}">
                <a16:creationId xmlns:a16="http://schemas.microsoft.com/office/drawing/2014/main" id="{41C1BBEF-B444-4DAC-AB40-086E3FEB9709}"/>
              </a:ext>
            </a:extLst>
          </p:cNvPr>
          <p:cNvSpPr txBox="1"/>
          <p:nvPr/>
        </p:nvSpPr>
        <p:spPr>
          <a:xfrm>
            <a:off x="3362176" y="2924944"/>
            <a:ext cx="5375531" cy="355481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100" i="1">
                <a:latin typeface="+mn-lt"/>
              </a:rPr>
              <a:t>Ansvarlige lærer udarbejder statusbeskrivelse med korte, præcise beskrivelser af elevens trivsel og udvikling, og afleverer beskrivelse til sekretær. Se skabelon </a:t>
            </a:r>
            <a:r>
              <a:rPr lang="da-DK" sz="1100" i="1">
                <a:highlight>
                  <a:srgbClr val="66D5F7"/>
                </a:highlight>
                <a:latin typeface="+mn-lt"/>
              </a:rPr>
              <a:t>”Statusbeskrivelse”</a:t>
            </a:r>
            <a:endParaRPr lang="da-DK" sz="1100" i="1">
              <a:latin typeface="+mn-lt"/>
            </a:endParaRPr>
          </a:p>
          <a:p>
            <a:pPr marL="285750" indent="-285750">
              <a:buFont typeface="Arial" panose="020B0604020202020204" pitchFamily="34" charset="0"/>
              <a:buChar char="•"/>
            </a:pPr>
            <a:r>
              <a:rPr lang="da-DK" sz="1100" i="1">
                <a:latin typeface="+mn-lt"/>
              </a:rPr>
              <a:t>Skoleleder sender statusbeskrivelse, den individuelle undervisningsplan, mødeindkaldelse og samtykkeerklæring til forældre i e-boks, og journaliserer i SBSYS. Statusmøde kan først afholdes, når underskrevne samtykkeerklæring er underskrevet. Se </a:t>
            </a:r>
            <a:r>
              <a:rPr lang="da-DK" sz="1100" i="1">
                <a:highlight>
                  <a:srgbClr val="66D5F7"/>
                </a:highlight>
                <a:latin typeface="+mn-lt"/>
              </a:rPr>
              <a:t>”Samtykke”</a:t>
            </a:r>
            <a:r>
              <a:rPr lang="da-DK" sz="1100" i="1">
                <a:latin typeface="+mn-lt"/>
              </a:rPr>
              <a:t> og </a:t>
            </a:r>
            <a:r>
              <a:rPr lang="da-DK" sz="1100" i="1">
                <a:highlight>
                  <a:srgbClr val="66D5F7"/>
                </a:highlight>
                <a:latin typeface="+mn-lt"/>
              </a:rPr>
              <a:t>”Mødeindkaldelse”</a:t>
            </a:r>
            <a:endParaRPr lang="da-DK" sz="1100" i="1">
              <a:solidFill>
                <a:srgbClr val="FF0000"/>
              </a:solidFill>
              <a:highlight>
                <a:srgbClr val="66D5F7"/>
              </a:highlight>
              <a:latin typeface="+mn-lt"/>
            </a:endParaRPr>
          </a:p>
          <a:p>
            <a:pPr marL="285750" indent="-285750">
              <a:buFont typeface="Arial" panose="020B0604020202020204" pitchFamily="34" charset="0"/>
              <a:buChar char="•"/>
            </a:pPr>
            <a:r>
              <a:rPr lang="da-DK" sz="1100" i="1">
                <a:latin typeface="+mn-lt"/>
              </a:rPr>
              <a:t>Skoleleder modtager underskrevne samtykkeerklæring fra forældre, og journaliserer i SBSYS. Skoleleder booker psykolog, PPR og evt. sagsbehandler, Familieafsnittet og udd.vejleder for udskolingselever med til statusmøde, og sender indkaldelse til statusmøde og statusbeskrivelse til dem</a:t>
            </a:r>
            <a:endParaRPr lang="da-DK" sz="1100" i="1">
              <a:highlight>
                <a:srgbClr val="66D5F7"/>
              </a:highlight>
              <a:latin typeface="+mn-lt"/>
            </a:endParaRPr>
          </a:p>
          <a:p>
            <a:pPr marL="285750" indent="-285750">
              <a:buFont typeface="Arial" panose="020B0604020202020204" pitchFamily="34" charset="0"/>
              <a:buChar char="•"/>
            </a:pPr>
            <a:r>
              <a:rPr lang="da-DK" sz="1100" i="1">
                <a:latin typeface="+mn-lt"/>
              </a:rPr>
              <a:t>Statusmøde afholdes</a:t>
            </a:r>
          </a:p>
          <a:p>
            <a:pPr marL="285750" indent="-285750">
              <a:buFont typeface="Arial" panose="020B0604020202020204" pitchFamily="34" charset="0"/>
              <a:buChar char="•"/>
            </a:pPr>
            <a:r>
              <a:rPr lang="da-DK" sz="1100" i="1">
                <a:latin typeface="+mn-lt"/>
              </a:rPr>
              <a:t>Skoleleder skriver referat og indstilling. Se skabelon </a:t>
            </a:r>
            <a:r>
              <a:rPr lang="da-DK" sz="1100" i="1">
                <a:highlight>
                  <a:srgbClr val="66D5F7"/>
                </a:highlight>
                <a:latin typeface="+mn-lt"/>
              </a:rPr>
              <a:t>”Referat”</a:t>
            </a:r>
            <a:r>
              <a:rPr lang="da-DK" sz="1100" i="1">
                <a:latin typeface="+mn-lt"/>
              </a:rPr>
              <a:t> og </a:t>
            </a:r>
            <a:r>
              <a:rPr lang="da-DK" sz="1100" i="1">
                <a:highlight>
                  <a:srgbClr val="66D5F7"/>
                </a:highlight>
                <a:latin typeface="+mn-lt"/>
              </a:rPr>
              <a:t>”Indstilling”</a:t>
            </a:r>
          </a:p>
          <a:p>
            <a:pPr marL="285750" indent="-285750">
              <a:buFont typeface="Arial" panose="020B0604020202020204" pitchFamily="34" charset="0"/>
              <a:buChar char="•"/>
            </a:pPr>
            <a:r>
              <a:rPr lang="da-DK" sz="1100" i="1">
                <a:latin typeface="+mn-lt"/>
              </a:rPr>
              <a:t>Skoleleder sender indstilling og referat til kommentering hos forældre med svarfrist og jounaliserer i SBSYS. Se skabelon </a:t>
            </a:r>
            <a:r>
              <a:rPr lang="da-DK" sz="1100" i="1">
                <a:highlight>
                  <a:srgbClr val="66D5F7"/>
                </a:highlight>
                <a:latin typeface="+mn-lt"/>
              </a:rPr>
              <a:t>”Kommentering”</a:t>
            </a:r>
          </a:p>
          <a:p>
            <a:pPr marL="285750" indent="-285750">
              <a:buFont typeface="Arial" panose="020B0604020202020204" pitchFamily="34" charset="0"/>
              <a:buChar char="•"/>
            </a:pPr>
            <a:r>
              <a:rPr lang="da-DK" sz="1100" i="1">
                <a:latin typeface="+mn-lt"/>
              </a:rPr>
              <a:t>Skoleleder modtager evt. kommentarer fra forældre og journaliserer i SBSYS. </a:t>
            </a:r>
            <a:endParaRPr lang="da-DK" sz="1100" i="1">
              <a:highlight>
                <a:srgbClr val="66D5F7"/>
              </a:highlight>
              <a:latin typeface="+mn-lt"/>
            </a:endParaRPr>
          </a:p>
          <a:p>
            <a:pPr marL="285750" indent="-285750">
              <a:buFont typeface="Arial" panose="020B0604020202020204" pitchFamily="34" charset="0"/>
              <a:buChar char="•"/>
            </a:pPr>
            <a:r>
              <a:rPr lang="da-DK" sz="1100" i="1">
                <a:latin typeface="+mn-lt"/>
              </a:rPr>
              <a:t>Skoleleder sender indstilling, PPV, referat og forældres eventuelle kommentarer til referat til PPR via </a:t>
            </a:r>
            <a:r>
              <a:rPr lang="da-DK" sz="1100" i="1">
                <a:latin typeface="+mn-lt"/>
                <a:hlinkClick r:id="rId3"/>
              </a:rPr>
              <a:t>PPR@albertslund.dk</a:t>
            </a:r>
            <a:r>
              <a:rPr lang="da-DK" sz="1100" i="1">
                <a:latin typeface="+mn-lt"/>
              </a:rPr>
              <a:t> – ”Revisitation” i emnefeltet, og journaliserer i SBSYS</a:t>
            </a:r>
          </a:p>
          <a:p>
            <a:pPr marL="285750" indent="-285750">
              <a:buFont typeface="Arial" panose="020B0604020202020204" pitchFamily="34" charset="0"/>
              <a:buChar char="•"/>
            </a:pPr>
            <a:r>
              <a:rPr lang="da-DK" sz="1100" i="1">
                <a:latin typeface="+mn-lt"/>
              </a:rPr>
              <a:t>Sekretær modtager PPR-afgørelse og journaliserer i SBSYS, som videregiver afgørelsen til skoleleder</a:t>
            </a:r>
          </a:p>
        </p:txBody>
      </p:sp>
      <p:sp>
        <p:nvSpPr>
          <p:cNvPr id="3" name="Pladsholder til slidenummer 2">
            <a:extLst>
              <a:ext uri="{FF2B5EF4-FFF2-40B4-BE49-F238E27FC236}">
                <a16:creationId xmlns:a16="http://schemas.microsoft.com/office/drawing/2014/main" id="{F2948C2B-4B30-4E18-998F-AAFCD24936A5}"/>
              </a:ext>
            </a:extLst>
          </p:cNvPr>
          <p:cNvSpPr>
            <a:spLocks noGrp="1"/>
          </p:cNvSpPr>
          <p:nvPr>
            <p:ph type="sldNum" sz="quarter" idx="12"/>
          </p:nvPr>
        </p:nvSpPr>
        <p:spPr/>
        <p:txBody>
          <a:bodyPr/>
          <a:lstStyle/>
          <a:p>
            <a:fld id="{63F35900-392D-46F4-8341-366E91CBDAA0}" type="slidenum">
              <a:rPr lang="da-DK" noProof="0" smtClean="0"/>
              <a:pPr/>
              <a:t>37</a:t>
            </a:fld>
            <a:endParaRPr lang="da-DK" noProof="0"/>
          </a:p>
        </p:txBody>
      </p:sp>
    </p:spTree>
    <p:extLst>
      <p:ext uri="{BB962C8B-B14F-4D97-AF65-F5344CB8AC3E}">
        <p14:creationId xmlns:p14="http://schemas.microsoft.com/office/powerpoint/2010/main" val="1557595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7C7B6-8D6F-4ABD-A265-9D0D00071F0A}"/>
              </a:ext>
            </a:extLst>
          </p:cNvPr>
          <p:cNvSpPr>
            <a:spLocks noGrp="1"/>
          </p:cNvSpPr>
          <p:nvPr>
            <p:ph type="title"/>
          </p:nvPr>
        </p:nvSpPr>
        <p:spPr>
          <a:solidFill>
            <a:srgbClr val="00B9F2"/>
          </a:solidFill>
          <a:ln>
            <a:solidFill>
              <a:srgbClr val="00B9F2"/>
            </a:solidFill>
          </a:ln>
        </p:spPr>
        <p:txBody>
          <a:bodyPr/>
          <a:lstStyle/>
          <a:p>
            <a:r>
              <a:rPr lang="da-DK" sz="2400">
                <a:solidFill>
                  <a:schemeClr val="bg1"/>
                </a:solidFill>
              </a:rPr>
              <a:t>Undervisningspligt</a:t>
            </a:r>
            <a:br>
              <a:rPr lang="da-DK" sz="2400">
                <a:solidFill>
                  <a:schemeClr val="bg1"/>
                </a:solidFill>
              </a:rPr>
            </a:br>
            <a:r>
              <a:rPr lang="da-DK" sz="1800">
                <a:solidFill>
                  <a:schemeClr val="bg1"/>
                </a:solidFill>
              </a:rPr>
              <a:t>- delvis overholdelse ved at følge fag på ungdomsskole</a:t>
            </a:r>
            <a:br>
              <a:rPr lang="da-DK" sz="1800">
                <a:solidFill>
                  <a:schemeClr val="bg1"/>
                </a:solidFill>
              </a:rPr>
            </a:br>
            <a:r>
              <a:rPr lang="da-DK" sz="1800">
                <a:solidFill>
                  <a:schemeClr val="bg1"/>
                </a:solidFill>
              </a:rPr>
              <a:t>- opfyldelse i begrænset omfang ved musikundervisning på musikskole eller ved eliteidrætsudøvelse</a:t>
            </a:r>
            <a:endParaRPr lang="da-DK" sz="2400">
              <a:solidFill>
                <a:schemeClr val="bg1"/>
              </a:solidFill>
            </a:endParaRPr>
          </a:p>
        </p:txBody>
      </p:sp>
      <p:sp>
        <p:nvSpPr>
          <p:cNvPr id="3" name="Pladsholder til indhold 2">
            <a:extLst>
              <a:ext uri="{FF2B5EF4-FFF2-40B4-BE49-F238E27FC236}">
                <a16:creationId xmlns:a16="http://schemas.microsoft.com/office/drawing/2014/main" id="{EF2AE8E1-ED90-405F-9A58-F5FCE8FEF4F6}"/>
              </a:ext>
            </a:extLst>
          </p:cNvPr>
          <p:cNvSpPr>
            <a:spLocks noGrp="1"/>
          </p:cNvSpPr>
          <p:nvPr>
            <p:ph idx="1"/>
          </p:nvPr>
        </p:nvSpPr>
        <p:spPr/>
        <p:txBody>
          <a:bodyPr/>
          <a:lstStyle/>
          <a:p>
            <a:r>
              <a:rPr lang="da-DK" sz="1800"/>
              <a:t>Ungdomsskolen: Efter anmodning fra forældre kan skolelederen tillade, at en elev i 7.-9. klasse delvis opfylder sin undervisningspligt ved at deltage i undervisning i fag inden for folkeskolens fagrække i den kommunale ungdomsskole.</a:t>
            </a:r>
          </a:p>
          <a:p>
            <a:endParaRPr lang="da-DK" sz="1800"/>
          </a:p>
          <a:p>
            <a:r>
              <a:rPr lang="da-DK" sz="1800"/>
              <a:t>Musik og eliteidræt: Efter anmodning fra forældre, kan skolelederen tillade, at en elev i begrænset omfang opfylder sin undervisningspligt ved at deltage i undervisning i kommunal eller statsligt støttet musikskole eller ved eliteidrætsudøvelse i en idrætsforening.</a:t>
            </a:r>
          </a:p>
          <a:p>
            <a:pPr lvl="1"/>
            <a:r>
              <a:rPr lang="da-DK"/>
              <a:t>Skolelederen kan give eleven fri til at deltage i musikundervisningen på musikskolen</a:t>
            </a:r>
          </a:p>
          <a:p>
            <a:pPr lvl="1"/>
            <a:r>
              <a:rPr lang="da-DK"/>
              <a:t>Udgangspunktet en enkelt lektion om ugen til musikskoleundervisning og 2–4 lektioner om ugen til eliteidrætsudøvelse, svarende til antallet af timer, der typisk tilgår til valgfag</a:t>
            </a:r>
          </a:p>
          <a:p>
            <a:pPr marL="356400" lvl="1" indent="0">
              <a:buNone/>
            </a:pPr>
            <a:endParaRPr lang="da-DK" sz="1200">
              <a:hlinkClick r:id="rId3"/>
            </a:endParaRPr>
          </a:p>
          <a:p>
            <a:pPr marL="356400" lvl="1" indent="0">
              <a:buNone/>
            </a:pPr>
            <a:r>
              <a:rPr lang="da-DK" sz="1200">
                <a:hlinkClick r:id="rId3"/>
              </a:rPr>
              <a:t>Folkeskoleloven</a:t>
            </a:r>
            <a:r>
              <a:rPr lang="da-DK" sz="1200"/>
              <a:t>, §33, stk. 8 og 9</a:t>
            </a:r>
          </a:p>
        </p:txBody>
      </p:sp>
      <p:sp>
        <p:nvSpPr>
          <p:cNvPr id="4" name="Pladsholder til slidenummer 3">
            <a:extLst>
              <a:ext uri="{FF2B5EF4-FFF2-40B4-BE49-F238E27FC236}">
                <a16:creationId xmlns:a16="http://schemas.microsoft.com/office/drawing/2014/main" id="{FB138A45-5939-4C25-972D-2E778E4EE7E5}"/>
              </a:ext>
            </a:extLst>
          </p:cNvPr>
          <p:cNvSpPr>
            <a:spLocks noGrp="1"/>
          </p:cNvSpPr>
          <p:nvPr>
            <p:ph type="sldNum" sz="quarter" idx="12"/>
          </p:nvPr>
        </p:nvSpPr>
        <p:spPr/>
        <p:txBody>
          <a:bodyPr/>
          <a:lstStyle/>
          <a:p>
            <a:fld id="{63F35900-392D-46F4-8341-366E91CBDAA0}" type="slidenum">
              <a:rPr lang="da-DK" noProof="0" smtClean="0"/>
              <a:pPr/>
              <a:t>38</a:t>
            </a:fld>
            <a:endParaRPr lang="da-DK" noProof="0"/>
          </a:p>
        </p:txBody>
      </p:sp>
    </p:spTree>
    <p:extLst>
      <p:ext uri="{BB962C8B-B14F-4D97-AF65-F5344CB8AC3E}">
        <p14:creationId xmlns:p14="http://schemas.microsoft.com/office/powerpoint/2010/main" val="993769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6E75-A162-45B1-BAC7-93B704AEFCB1}"/>
              </a:ext>
            </a:extLst>
          </p:cNvPr>
          <p:cNvSpPr>
            <a:spLocks noGrp="1"/>
          </p:cNvSpPr>
          <p:nvPr>
            <p:ph type="title"/>
          </p:nvPr>
        </p:nvSpPr>
        <p:spPr/>
        <p:txBody>
          <a:bodyPr/>
          <a:lstStyle/>
          <a:p>
            <a:r>
              <a:rPr lang="da-DK" sz="2400">
                <a:solidFill>
                  <a:schemeClr val="tx1"/>
                </a:solidFill>
              </a:rPr>
              <a:t>Undervisningspligt</a:t>
            </a:r>
            <a:br>
              <a:rPr lang="da-DK" sz="2400">
                <a:solidFill>
                  <a:schemeClr val="tx1"/>
                </a:solidFill>
              </a:rPr>
            </a:br>
            <a:r>
              <a:rPr lang="da-DK" sz="1800">
                <a:solidFill>
                  <a:schemeClr val="tx1"/>
                </a:solidFill>
              </a:rPr>
              <a:t>- delvis overholdelse ved at følge fagrække på ungdomsskole</a:t>
            </a:r>
            <a:br>
              <a:rPr lang="da-DK" sz="1800">
                <a:solidFill>
                  <a:schemeClr val="tx1"/>
                </a:solidFill>
              </a:rPr>
            </a:br>
            <a:r>
              <a:rPr lang="da-DK" sz="1800">
                <a:solidFill>
                  <a:schemeClr val="tx1"/>
                </a:solidFill>
              </a:rPr>
              <a:t>- opfyldelse i begrænset omfang gennem musikundervisning på musikskole eller ved eliteidrætsudøvelse</a:t>
            </a:r>
          </a:p>
        </p:txBody>
      </p:sp>
      <p:sp>
        <p:nvSpPr>
          <p:cNvPr id="4" name="L-form 3">
            <a:extLst>
              <a:ext uri="{FF2B5EF4-FFF2-40B4-BE49-F238E27FC236}">
                <a16:creationId xmlns:a16="http://schemas.microsoft.com/office/drawing/2014/main" id="{E63BDE6E-D5F1-422B-9279-C81C22B349F3}"/>
              </a:ext>
            </a:extLst>
          </p:cNvPr>
          <p:cNvSpPr/>
          <p:nvPr/>
        </p:nvSpPr>
        <p:spPr>
          <a:xfrm rot="5400000">
            <a:off x="3863189" y="-1076263"/>
            <a:ext cx="1152399" cy="7898074"/>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5" name="Gruppe 4">
            <a:extLst>
              <a:ext uri="{FF2B5EF4-FFF2-40B4-BE49-F238E27FC236}">
                <a16:creationId xmlns:a16="http://schemas.microsoft.com/office/drawing/2014/main" id="{FFCF6A4A-7660-4FE1-AF38-EA33E0106BE8}"/>
              </a:ext>
            </a:extLst>
          </p:cNvPr>
          <p:cNvGrpSpPr/>
          <p:nvPr/>
        </p:nvGrpSpPr>
        <p:grpSpPr>
          <a:xfrm>
            <a:off x="680571" y="2492896"/>
            <a:ext cx="7130421" cy="1517489"/>
            <a:chOff x="192612" y="2103280"/>
            <a:chExt cx="1731189" cy="1517489"/>
          </a:xfrm>
        </p:grpSpPr>
        <p:sp>
          <p:nvSpPr>
            <p:cNvPr id="7" name="Rektangel 6">
              <a:extLst>
                <a:ext uri="{FF2B5EF4-FFF2-40B4-BE49-F238E27FC236}">
                  <a16:creationId xmlns:a16="http://schemas.microsoft.com/office/drawing/2014/main" id="{DE6F65F7-4B34-4B4B-B534-5E25B194EADF}"/>
                </a:ext>
              </a:extLst>
            </p:cNvPr>
            <p:cNvSpPr/>
            <p:nvPr/>
          </p:nvSpPr>
          <p:spPr>
            <a:xfrm>
              <a:off x="192612" y="2103280"/>
              <a:ext cx="1731189" cy="15174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kstfelt 7">
              <a:extLst>
                <a:ext uri="{FF2B5EF4-FFF2-40B4-BE49-F238E27FC236}">
                  <a16:creationId xmlns:a16="http://schemas.microsoft.com/office/drawing/2014/main" id="{BC07CC00-E62D-49C1-A295-8529366CFAE8}"/>
                </a:ext>
              </a:extLst>
            </p:cNvPr>
            <p:cNvSpPr txBox="1"/>
            <p:nvPr/>
          </p:nvSpPr>
          <p:spPr>
            <a:xfrm>
              <a:off x="192612" y="2103280"/>
              <a:ext cx="1731189" cy="15174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solidFill>
                    <a:schemeClr val="tx2"/>
                  </a:solidFill>
                </a:rPr>
                <a:t>Det almene område:          </a:t>
              </a:r>
            </a:p>
          </p:txBody>
        </p:sp>
      </p:grpSp>
      <p:sp>
        <p:nvSpPr>
          <p:cNvPr id="6" name="Ligebenet trekant 5">
            <a:extLst>
              <a:ext uri="{FF2B5EF4-FFF2-40B4-BE49-F238E27FC236}">
                <a16:creationId xmlns:a16="http://schemas.microsoft.com/office/drawing/2014/main" id="{E8BB000B-3FEA-4ECE-B812-6E216692B934}"/>
              </a:ext>
            </a:extLst>
          </p:cNvPr>
          <p:cNvSpPr/>
          <p:nvPr/>
        </p:nvSpPr>
        <p:spPr>
          <a:xfrm>
            <a:off x="8033151" y="1772816"/>
            <a:ext cx="355273" cy="326639"/>
          </a:xfrm>
          <a:prstGeom prst="triangle">
            <a:avLst>
              <a:gd name="adj" fmla="val 100000"/>
            </a:avLst>
          </a:prstGeom>
        </p:spPr>
        <p:style>
          <a:lnRef idx="2">
            <a:schemeClr val="accent2">
              <a:hueOff val="-1844"/>
              <a:satOff val="1656"/>
              <a:lumOff val="-7451"/>
              <a:alphaOff val="0"/>
            </a:schemeClr>
          </a:lnRef>
          <a:fillRef idx="1">
            <a:schemeClr val="accent2">
              <a:hueOff val="-1844"/>
              <a:satOff val="1656"/>
              <a:lumOff val="-7451"/>
              <a:alphaOff val="0"/>
            </a:schemeClr>
          </a:fillRef>
          <a:effectRef idx="0">
            <a:schemeClr val="accent2">
              <a:hueOff val="-1844"/>
              <a:satOff val="1656"/>
              <a:lumOff val="-7451"/>
              <a:alphaOff val="0"/>
            </a:schemeClr>
          </a:effectRef>
          <a:fontRef idx="minor">
            <a:schemeClr val="lt1"/>
          </a:fontRef>
        </p:style>
      </p:sp>
      <p:sp>
        <p:nvSpPr>
          <p:cNvPr id="10" name="Tekstfelt 9">
            <a:extLst>
              <a:ext uri="{FF2B5EF4-FFF2-40B4-BE49-F238E27FC236}">
                <a16:creationId xmlns:a16="http://schemas.microsoft.com/office/drawing/2014/main" id="{BC812AB7-B45B-4367-A46B-73C356C07717}"/>
              </a:ext>
            </a:extLst>
          </p:cNvPr>
          <p:cNvSpPr txBox="1"/>
          <p:nvPr/>
        </p:nvSpPr>
        <p:spPr>
          <a:xfrm>
            <a:off x="490351" y="3429000"/>
            <a:ext cx="7973078" cy="184665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1200" i="1">
                <a:latin typeface="+mn-lt"/>
              </a:rPr>
              <a:t>Forældre har henvendt sig til skolen med ønske om, at deres barn som en del af undervisningspligten deltager i faggrække på ungdomsskole / musikundervisning på musikskole / udøver eliteidræt i idrætsforening. </a:t>
            </a:r>
          </a:p>
          <a:p>
            <a:pPr marL="628650" lvl="1" indent="-171450">
              <a:buFont typeface="Arial" panose="020B0604020202020204" pitchFamily="34" charset="0"/>
              <a:buChar char="•"/>
            </a:pPr>
            <a:r>
              <a:rPr lang="da-DK" sz="1200" i="1">
                <a:latin typeface="+mn-lt"/>
              </a:rPr>
              <a:t>Forældre bruger skema. Skolen kan ikke kræve dette. Hvis forældre ikke udfylder skema, skal den, der modtager mundtlig henvendelse skrive notat / modtage skriftlig henvendelse. </a:t>
            </a:r>
          </a:p>
          <a:p>
            <a:pPr marL="628650" lvl="1" indent="-171450">
              <a:buFont typeface="Arial" panose="020B0604020202020204" pitchFamily="34" charset="0"/>
              <a:buChar char="•"/>
            </a:pPr>
            <a:r>
              <a:rPr lang="da-DK" sz="1200" i="1">
                <a:latin typeface="+mn-lt"/>
              </a:rPr>
              <a:t>Dokumentation for henvendelse journaliseres i SBSYS med hjælp fra sekretær, som giver leder besked om henvendelse. Se skabeloner </a:t>
            </a:r>
            <a:r>
              <a:rPr lang="da-DK" sz="1200" i="1">
                <a:highlight>
                  <a:srgbClr val="66D5F7"/>
                </a:highlight>
                <a:latin typeface="+mn-lt"/>
              </a:rPr>
              <a:t>”Skema”</a:t>
            </a:r>
            <a:r>
              <a:rPr lang="da-DK" sz="1200" i="1">
                <a:latin typeface="+mn-lt"/>
              </a:rPr>
              <a:t> og </a:t>
            </a:r>
            <a:r>
              <a:rPr lang="da-DK" sz="1200" i="1">
                <a:highlight>
                  <a:srgbClr val="66D5F7"/>
                </a:highlight>
                <a:latin typeface="+mn-lt"/>
              </a:rPr>
              <a:t>”Notat telefonnotat”</a:t>
            </a:r>
          </a:p>
          <a:p>
            <a:pPr marL="342900" indent="-342900">
              <a:buFont typeface="Arial" panose="020B0604020202020204" pitchFamily="34" charset="0"/>
              <a:buChar char="•"/>
            </a:pPr>
            <a:r>
              <a:rPr lang="da-DK" sz="1200" i="1">
                <a:latin typeface="+mn-lt"/>
              </a:rPr>
              <a:t>Ved behov indhenter leder uddybende oplysninger fra forældre. Hvis det sker telefonisk, skal der laves telefonnotat. Uddybende oplysninger skal journaliseres i SBSYS med hjælp fra sekretær</a:t>
            </a:r>
            <a:endParaRPr lang="da-DK" sz="1200" i="1">
              <a:highlight>
                <a:srgbClr val="66D5F7"/>
              </a:highlight>
              <a:latin typeface="+mn-lt"/>
            </a:endParaRPr>
          </a:p>
          <a:p>
            <a:pPr marL="342900" indent="-342900">
              <a:buFont typeface="Arial" panose="020B0604020202020204" pitchFamily="34" charset="0"/>
              <a:buChar char="•"/>
            </a:pPr>
            <a:r>
              <a:rPr lang="da-DK" sz="1200" i="1">
                <a:latin typeface="+mn-lt"/>
              </a:rPr>
              <a:t>Leder  vurderer om undervisningspligten kan opfyldes og skriver beslutning. Se skabelon </a:t>
            </a:r>
            <a:r>
              <a:rPr lang="da-DK" sz="1200" i="1">
                <a:highlight>
                  <a:srgbClr val="66D5F7"/>
                </a:highlight>
                <a:latin typeface="+mn-lt"/>
              </a:rPr>
              <a:t>”Beslutning”</a:t>
            </a:r>
          </a:p>
          <a:p>
            <a:pPr marL="342900" indent="-342900">
              <a:buFont typeface="Arial" panose="020B0604020202020204" pitchFamily="34" charset="0"/>
              <a:buChar char="•"/>
            </a:pPr>
            <a:r>
              <a:rPr lang="da-DK" sz="1200" i="1">
                <a:latin typeface="+mn-lt"/>
              </a:rPr>
              <a:t>Leder sender beslutning til forældre via e-boks og journaliserer beslutning i SBSYS</a:t>
            </a:r>
          </a:p>
        </p:txBody>
      </p:sp>
      <p:sp>
        <p:nvSpPr>
          <p:cNvPr id="3" name="Pladsholder til slidenummer 2">
            <a:extLst>
              <a:ext uri="{FF2B5EF4-FFF2-40B4-BE49-F238E27FC236}">
                <a16:creationId xmlns:a16="http://schemas.microsoft.com/office/drawing/2014/main" id="{9BCFCE61-1CDE-4543-8F17-9B906AA7E1E5}"/>
              </a:ext>
            </a:extLst>
          </p:cNvPr>
          <p:cNvSpPr>
            <a:spLocks noGrp="1"/>
          </p:cNvSpPr>
          <p:nvPr>
            <p:ph type="sldNum" sz="quarter" idx="12"/>
          </p:nvPr>
        </p:nvSpPr>
        <p:spPr/>
        <p:txBody>
          <a:bodyPr/>
          <a:lstStyle/>
          <a:p>
            <a:fld id="{63F35900-392D-46F4-8341-366E91CBDAA0}" type="slidenum">
              <a:rPr lang="da-DK" noProof="0" smtClean="0"/>
              <a:pPr/>
              <a:t>39</a:t>
            </a:fld>
            <a:endParaRPr lang="da-DK" noProof="0"/>
          </a:p>
        </p:txBody>
      </p:sp>
    </p:spTree>
    <p:extLst>
      <p:ext uri="{BB962C8B-B14F-4D97-AF65-F5344CB8AC3E}">
        <p14:creationId xmlns:p14="http://schemas.microsoft.com/office/powerpoint/2010/main" val="404384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0E70-A6DC-47CB-BA9C-AC2FF16B2299}"/>
              </a:ext>
            </a:extLst>
          </p:cNvPr>
          <p:cNvSpPr>
            <a:spLocks noGrp="1"/>
          </p:cNvSpPr>
          <p:nvPr>
            <p:ph type="title"/>
          </p:nvPr>
        </p:nvSpPr>
        <p:spPr/>
        <p:txBody>
          <a:bodyPr/>
          <a:lstStyle/>
          <a:p>
            <a:r>
              <a:rPr lang="da-DK" sz="2400"/>
              <a:t>Indsatstrappe</a:t>
            </a:r>
          </a:p>
        </p:txBody>
      </p:sp>
      <p:graphicFrame>
        <p:nvGraphicFramePr>
          <p:cNvPr id="4" name="Pladsholder til indhold 3">
            <a:extLst>
              <a:ext uri="{FF2B5EF4-FFF2-40B4-BE49-F238E27FC236}">
                <a16:creationId xmlns:a16="http://schemas.microsoft.com/office/drawing/2014/main" id="{49DE7EED-E0DE-471D-867F-C6D8643E3F4D}"/>
              </a:ext>
            </a:extLst>
          </p:cNvPr>
          <p:cNvGraphicFramePr>
            <a:graphicFrameLocks noGrp="1"/>
          </p:cNvGraphicFramePr>
          <p:nvPr>
            <p:ph idx="1"/>
            <p:extLst>
              <p:ext uri="{D42A27DB-BD31-4B8C-83A1-F6EECF244321}">
                <p14:modId xmlns:p14="http://schemas.microsoft.com/office/powerpoint/2010/main" val="1398517518"/>
              </p:ext>
            </p:extLst>
          </p:nvPr>
        </p:nvGraphicFramePr>
        <p:xfrm>
          <a:off x="464326" y="1484784"/>
          <a:ext cx="8284138" cy="396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Lige pilforbindelse 4">
            <a:extLst>
              <a:ext uri="{FF2B5EF4-FFF2-40B4-BE49-F238E27FC236}">
                <a16:creationId xmlns:a16="http://schemas.microsoft.com/office/drawing/2014/main" id="{740CE25A-91D4-42BD-B0BF-F9254C50BF82}"/>
              </a:ext>
            </a:extLst>
          </p:cNvPr>
          <p:cNvCxnSpPr>
            <a:cxnSpLocks/>
          </p:cNvCxnSpPr>
          <p:nvPr/>
        </p:nvCxnSpPr>
        <p:spPr>
          <a:xfrm flipV="1">
            <a:off x="1331640" y="1196752"/>
            <a:ext cx="6192688" cy="1656184"/>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B13ABD93-568C-4200-BD54-5867FEFA82A8}"/>
              </a:ext>
            </a:extLst>
          </p:cNvPr>
          <p:cNvSpPr txBox="1"/>
          <p:nvPr/>
        </p:nvSpPr>
        <p:spPr>
          <a:xfrm>
            <a:off x="2555776" y="4293096"/>
            <a:ext cx="2016224" cy="1723549"/>
          </a:xfrm>
          <a:prstGeom prst="rect">
            <a:avLst/>
          </a:prstGeom>
          <a:noFill/>
        </p:spPr>
        <p:txBody>
          <a:bodyPr wrap="square" lIns="0" tIns="0" rIns="0" bIns="0" rtlCol="0">
            <a:spAutoFit/>
          </a:bodyPr>
          <a:lstStyle/>
          <a:p>
            <a:r>
              <a:rPr lang="da-DK" sz="1400" i="1">
                <a:latin typeface="+mn-lt"/>
              </a:rPr>
              <a:t>Indsatser retter sig mod hele børnegruppen eller flertallet af gruppen.</a:t>
            </a:r>
          </a:p>
          <a:p>
            <a:endParaRPr lang="da-DK" sz="1400" i="1">
              <a:latin typeface="+mn-lt"/>
            </a:endParaRPr>
          </a:p>
          <a:p>
            <a:r>
              <a:rPr lang="da-DK" sz="1400" i="1">
                <a:latin typeface="+mn-lt"/>
              </a:rPr>
              <a:t>Eksempler: anti-mobbe-arbejde, udvikling af fællesskaber og trivsels-strategier</a:t>
            </a:r>
            <a:endParaRPr lang="da-DK" sz="1400" i="1" dirty="0" err="1">
              <a:latin typeface="+mn-lt"/>
            </a:endParaRPr>
          </a:p>
        </p:txBody>
      </p:sp>
      <p:sp>
        <p:nvSpPr>
          <p:cNvPr id="6" name="Tekstfelt 5">
            <a:extLst>
              <a:ext uri="{FF2B5EF4-FFF2-40B4-BE49-F238E27FC236}">
                <a16:creationId xmlns:a16="http://schemas.microsoft.com/office/drawing/2014/main" id="{569E5401-70ED-4F3C-A5A6-B628887BBDF1}"/>
              </a:ext>
            </a:extLst>
          </p:cNvPr>
          <p:cNvSpPr txBox="1"/>
          <p:nvPr/>
        </p:nvSpPr>
        <p:spPr>
          <a:xfrm>
            <a:off x="4716016" y="4005064"/>
            <a:ext cx="2016224" cy="2154436"/>
          </a:xfrm>
          <a:prstGeom prst="rect">
            <a:avLst/>
          </a:prstGeom>
          <a:noFill/>
        </p:spPr>
        <p:txBody>
          <a:bodyPr wrap="square" lIns="0" tIns="0" rIns="0" bIns="0" rtlCol="0">
            <a:spAutoFit/>
          </a:bodyPr>
          <a:lstStyle/>
          <a:p>
            <a:r>
              <a:rPr lang="da-DK" sz="1400" i="1">
                <a:latin typeface="+mn-lt"/>
              </a:rPr>
              <a:t>Indsatser mod bestemte grupper af børn uden udpegning af den enkelte.</a:t>
            </a:r>
          </a:p>
          <a:p>
            <a:endParaRPr lang="da-DK" sz="1400" i="1">
              <a:latin typeface="+mn-lt"/>
            </a:endParaRPr>
          </a:p>
          <a:p>
            <a:r>
              <a:rPr lang="da-DK" sz="1400" i="1">
                <a:latin typeface="+mn-lt"/>
              </a:rPr>
              <a:t>Eksempler: ekstra danskundervisning til tosprogede børn og særlige indsatser for børn fra udsatte familier</a:t>
            </a:r>
            <a:endParaRPr lang="da-DK" sz="1400" i="1" dirty="0" err="1">
              <a:latin typeface="+mn-lt"/>
            </a:endParaRPr>
          </a:p>
        </p:txBody>
      </p:sp>
      <p:sp>
        <p:nvSpPr>
          <p:cNvPr id="7" name="Tekstfelt 6">
            <a:extLst>
              <a:ext uri="{FF2B5EF4-FFF2-40B4-BE49-F238E27FC236}">
                <a16:creationId xmlns:a16="http://schemas.microsoft.com/office/drawing/2014/main" id="{8EBF1822-83CE-4B1F-85F9-6046C2F47907}"/>
              </a:ext>
            </a:extLst>
          </p:cNvPr>
          <p:cNvSpPr txBox="1"/>
          <p:nvPr/>
        </p:nvSpPr>
        <p:spPr>
          <a:xfrm>
            <a:off x="6876256" y="3647914"/>
            <a:ext cx="2016224" cy="1723549"/>
          </a:xfrm>
          <a:prstGeom prst="rect">
            <a:avLst/>
          </a:prstGeom>
          <a:noFill/>
        </p:spPr>
        <p:txBody>
          <a:bodyPr wrap="square" lIns="0" tIns="0" rIns="0" bIns="0" rtlCol="0">
            <a:spAutoFit/>
          </a:bodyPr>
          <a:lstStyle/>
          <a:p>
            <a:r>
              <a:rPr lang="da-DK" sz="1400" i="1">
                <a:latin typeface="+mn-lt"/>
              </a:rPr>
              <a:t>Specialiserede indsatser rettet mod et specifikt barn. </a:t>
            </a:r>
          </a:p>
          <a:p>
            <a:endParaRPr lang="da-DK" sz="1400" i="1">
              <a:latin typeface="+mn-lt"/>
            </a:endParaRPr>
          </a:p>
          <a:p>
            <a:r>
              <a:rPr lang="da-DK" sz="1400" i="1">
                <a:latin typeface="+mn-lt"/>
              </a:rPr>
              <a:t>Eksempler: særlige støttetimer til det enkelte barn og plads i en specialgruppe</a:t>
            </a:r>
            <a:endParaRPr lang="da-DK" sz="1400" i="1" dirty="0" err="1">
              <a:latin typeface="+mn-lt"/>
            </a:endParaRPr>
          </a:p>
        </p:txBody>
      </p:sp>
      <p:sp>
        <p:nvSpPr>
          <p:cNvPr id="8" name="Pladsholder til slidenummer 7">
            <a:extLst>
              <a:ext uri="{FF2B5EF4-FFF2-40B4-BE49-F238E27FC236}">
                <a16:creationId xmlns:a16="http://schemas.microsoft.com/office/drawing/2014/main" id="{F579298B-8ABA-4B05-BF0C-BA1BD9596D92}"/>
              </a:ext>
            </a:extLst>
          </p:cNvPr>
          <p:cNvSpPr>
            <a:spLocks noGrp="1"/>
          </p:cNvSpPr>
          <p:nvPr>
            <p:ph type="sldNum" sz="quarter" idx="12"/>
          </p:nvPr>
        </p:nvSpPr>
        <p:spPr/>
        <p:txBody>
          <a:bodyPr/>
          <a:lstStyle/>
          <a:p>
            <a:fld id="{63F35900-392D-46F4-8341-366E91CBDAA0}" type="slidenum">
              <a:rPr lang="da-DK" noProof="0" smtClean="0"/>
              <a:pPr/>
              <a:t>4</a:t>
            </a:fld>
            <a:endParaRPr lang="da-DK" noProof="0"/>
          </a:p>
        </p:txBody>
      </p:sp>
    </p:spTree>
    <p:extLst>
      <p:ext uri="{BB962C8B-B14F-4D97-AF65-F5344CB8AC3E}">
        <p14:creationId xmlns:p14="http://schemas.microsoft.com/office/powerpoint/2010/main" val="40547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BA63-9A0D-46A2-8411-25A06463BF08}"/>
              </a:ext>
            </a:extLst>
          </p:cNvPr>
          <p:cNvSpPr>
            <a:spLocks noGrp="1"/>
          </p:cNvSpPr>
          <p:nvPr>
            <p:ph type="title"/>
          </p:nvPr>
        </p:nvSpPr>
        <p:spPr>
          <a:solidFill>
            <a:srgbClr val="00B9F2"/>
          </a:solidFill>
        </p:spPr>
        <p:txBody>
          <a:bodyPr/>
          <a:lstStyle/>
          <a:p>
            <a:r>
              <a:rPr lang="da-DK" sz="2400">
                <a:solidFill>
                  <a:schemeClr val="bg1"/>
                </a:solidFill>
              </a:rPr>
              <a:t>Særligt tilrettelagt forløb efter 7. klasse</a:t>
            </a:r>
            <a:br>
              <a:rPr lang="da-DK" sz="2400">
                <a:solidFill>
                  <a:schemeClr val="bg1"/>
                </a:solidFill>
              </a:rPr>
            </a:br>
            <a:r>
              <a:rPr lang="da-DK" sz="1800">
                <a:solidFill>
                  <a:schemeClr val="bg1"/>
                </a:solidFill>
              </a:rPr>
              <a:t>- Rammen</a:t>
            </a:r>
          </a:p>
        </p:txBody>
      </p:sp>
      <p:sp>
        <p:nvSpPr>
          <p:cNvPr id="5" name="Pladsholder til indhold 4">
            <a:extLst>
              <a:ext uri="{FF2B5EF4-FFF2-40B4-BE49-F238E27FC236}">
                <a16:creationId xmlns:a16="http://schemas.microsoft.com/office/drawing/2014/main" id="{345961F2-DF2D-46E8-97F8-2AAC2C1E04CA}"/>
              </a:ext>
            </a:extLst>
          </p:cNvPr>
          <p:cNvSpPr>
            <a:spLocks noGrp="1"/>
          </p:cNvSpPr>
          <p:nvPr>
            <p:ph idx="1"/>
          </p:nvPr>
        </p:nvSpPr>
        <p:spPr/>
        <p:txBody>
          <a:bodyPr/>
          <a:lstStyle/>
          <a:p>
            <a:r>
              <a:rPr lang="da-DK" sz="1800"/>
              <a:t>Skolelederen kan tillade, at en elev efter afslutning af 7. klasse o</a:t>
            </a:r>
            <a:r>
              <a:rPr lang="da-DK"/>
              <a:t>pfylder undervisningspligten ved at deltage i et særligt tilrettelagt forløb, </a:t>
            </a:r>
          </a:p>
          <a:p>
            <a:pPr marL="699300" lvl="1" indent="-342900">
              <a:buFont typeface="+mj-lt"/>
              <a:buAutoNum type="arabicPeriod"/>
            </a:pPr>
            <a:r>
              <a:rPr lang="da-DK" u="sng"/>
              <a:t>Delvist</a:t>
            </a:r>
            <a:r>
              <a:rPr lang="da-DK"/>
              <a:t> opfylder undervisningspligten ved at deltage i en erhvervsmæssig uddannelse</a:t>
            </a:r>
          </a:p>
          <a:p>
            <a:pPr marL="699300" lvl="1" indent="-342900">
              <a:buFont typeface="+mj-lt"/>
              <a:buAutoNum type="arabicPeriod"/>
            </a:pPr>
            <a:r>
              <a:rPr lang="da-DK" u="sng"/>
              <a:t>Helt </a:t>
            </a:r>
            <a:r>
              <a:rPr lang="da-DK"/>
              <a:t>opfylder undervisningspligten ved at deltage i en erhvervsmæssig uddannelse</a:t>
            </a:r>
          </a:p>
          <a:p>
            <a:pPr marL="699300" lvl="1" indent="-342900">
              <a:buFont typeface="+mj-lt"/>
              <a:buAutoNum type="arabicPeriod"/>
            </a:pPr>
            <a:r>
              <a:rPr lang="da-DK" u="sng"/>
              <a:t>Delvist</a:t>
            </a:r>
            <a:r>
              <a:rPr lang="da-DK"/>
              <a:t> opfylder undervisningspligten ved at deltage i beskæftigelse</a:t>
            </a:r>
          </a:p>
          <a:p>
            <a:pPr marL="699300" lvl="1" indent="-342900">
              <a:buFont typeface="+mj-lt"/>
              <a:buAutoNum type="arabicPeriod"/>
            </a:pPr>
            <a:r>
              <a:rPr lang="da-DK" u="sng"/>
              <a:t>Helt </a:t>
            </a:r>
            <a:r>
              <a:rPr lang="da-DK"/>
              <a:t>opfylder undervisningspligten ved at deltage i beskæftigelse for at afklare elevens uddannelsesvalg</a:t>
            </a:r>
          </a:p>
          <a:p>
            <a:r>
              <a:rPr lang="da-DK" sz="1800"/>
              <a:t>Kun muligt i helt særlige tilfælde, hvor skolelederen vurderer, at eleven sikres bedre fremtidige muligheder for at få en ungdomsuddannelse</a:t>
            </a:r>
          </a:p>
          <a:p>
            <a:r>
              <a:rPr lang="da-DK"/>
              <a:t>Muligt efter anmodning fra forældrene</a:t>
            </a:r>
          </a:p>
          <a:p>
            <a:r>
              <a:rPr lang="da-DK"/>
              <a:t>Skolelederen skal inddrage uddannelsesvejledningen</a:t>
            </a:r>
          </a:p>
          <a:p>
            <a:pPr marL="356400" lvl="1" indent="0">
              <a:buNone/>
            </a:pPr>
            <a:endParaRPr lang="da-DK" sz="1200">
              <a:hlinkClick r:id="rId3"/>
            </a:endParaRPr>
          </a:p>
          <a:p>
            <a:pPr marL="356400" lvl="1" indent="0">
              <a:buNone/>
            </a:pPr>
            <a:r>
              <a:rPr lang="da-DK" sz="1200">
                <a:hlinkClick r:id="rId3"/>
              </a:rPr>
              <a:t>Folkeskoleloven</a:t>
            </a:r>
            <a:r>
              <a:rPr lang="da-DK" sz="1200"/>
              <a:t> § 33, stk. 4-7 og §7, stk. 2</a:t>
            </a:r>
          </a:p>
        </p:txBody>
      </p:sp>
      <p:sp>
        <p:nvSpPr>
          <p:cNvPr id="3" name="Pladsholder til slidenummer 2">
            <a:extLst>
              <a:ext uri="{FF2B5EF4-FFF2-40B4-BE49-F238E27FC236}">
                <a16:creationId xmlns:a16="http://schemas.microsoft.com/office/drawing/2014/main" id="{36B15E37-9FFD-4BBF-B242-F4BD8F290C70}"/>
              </a:ext>
            </a:extLst>
          </p:cNvPr>
          <p:cNvSpPr>
            <a:spLocks noGrp="1"/>
          </p:cNvSpPr>
          <p:nvPr>
            <p:ph type="sldNum" sz="quarter" idx="12"/>
          </p:nvPr>
        </p:nvSpPr>
        <p:spPr/>
        <p:txBody>
          <a:bodyPr/>
          <a:lstStyle/>
          <a:p>
            <a:fld id="{63F35900-392D-46F4-8341-366E91CBDAA0}" type="slidenum">
              <a:rPr lang="da-DK" noProof="0" smtClean="0"/>
              <a:pPr/>
              <a:t>40</a:t>
            </a:fld>
            <a:endParaRPr lang="da-DK" noProof="0"/>
          </a:p>
        </p:txBody>
      </p:sp>
    </p:spTree>
    <p:extLst>
      <p:ext uri="{BB962C8B-B14F-4D97-AF65-F5344CB8AC3E}">
        <p14:creationId xmlns:p14="http://schemas.microsoft.com/office/powerpoint/2010/main" val="3670217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B5D05-B691-4717-B054-C54576423732}"/>
              </a:ext>
            </a:extLst>
          </p:cNvPr>
          <p:cNvSpPr>
            <a:spLocks noGrp="1"/>
          </p:cNvSpPr>
          <p:nvPr>
            <p:ph type="title"/>
          </p:nvPr>
        </p:nvSpPr>
        <p:spPr/>
        <p:txBody>
          <a:bodyPr/>
          <a:lstStyle/>
          <a:p>
            <a:r>
              <a:rPr lang="da-DK" sz="2400"/>
              <a:t>Konkrete krav til særligt tilrettelagt forløb efter 7. klasse</a:t>
            </a:r>
          </a:p>
        </p:txBody>
      </p:sp>
      <p:sp>
        <p:nvSpPr>
          <p:cNvPr id="3" name="Pladsholder til indhold 2">
            <a:extLst>
              <a:ext uri="{FF2B5EF4-FFF2-40B4-BE49-F238E27FC236}">
                <a16:creationId xmlns:a16="http://schemas.microsoft.com/office/drawing/2014/main" id="{00FDC0B3-9AC5-4C0D-86BF-146084E964F2}"/>
              </a:ext>
            </a:extLst>
          </p:cNvPr>
          <p:cNvSpPr>
            <a:spLocks noGrp="1"/>
          </p:cNvSpPr>
          <p:nvPr>
            <p:ph idx="1"/>
          </p:nvPr>
        </p:nvSpPr>
        <p:spPr/>
        <p:txBody>
          <a:bodyPr/>
          <a:lstStyle/>
          <a:p>
            <a:pPr marL="0" indent="0">
              <a:buNone/>
            </a:pPr>
            <a:r>
              <a:rPr lang="da-DK" sz="1300"/>
              <a:t>Krav til forløbene:</a:t>
            </a:r>
          </a:p>
          <a:p>
            <a:pPr lvl="1"/>
            <a:r>
              <a:rPr lang="da-DK" sz="1300"/>
              <a:t>Skal indeholde undervisning og ulønnet praktik med uddannelsesperspektiv</a:t>
            </a:r>
          </a:p>
          <a:p>
            <a:pPr lvl="1"/>
            <a:r>
              <a:rPr lang="da-DK" sz="1300"/>
              <a:t>Skal indeholde undervisning i dansk og matematik i et omfang, så fags mål ved prøver kan opfyldes </a:t>
            </a:r>
          </a:p>
          <a:p>
            <a:pPr lvl="1"/>
            <a:r>
              <a:rPr lang="da-DK" sz="1300"/>
              <a:t>Kan kombineres med introduktion og brobygning til ungdomsuddannelserne i op til 4 uger pr. år </a:t>
            </a:r>
          </a:p>
          <a:p>
            <a:pPr lvl="1"/>
            <a:r>
              <a:rPr lang="da-DK" sz="1300"/>
              <a:t>I 8. klasse skal elever deltage i introduktionskurser til ungdomsuddannelse</a:t>
            </a:r>
          </a:p>
          <a:p>
            <a:pPr lvl="1"/>
            <a:r>
              <a:rPr lang="da-DK" sz="1300"/>
              <a:t>Efter aftale med elev og forældre beslutter skoleleder, om eleven skal undervises i andre af folkeskolens fag</a:t>
            </a:r>
          </a:p>
          <a:p>
            <a:pPr lvl="1"/>
            <a:r>
              <a:rPr lang="da-DK" sz="1300"/>
              <a:t>Kan tilrettelægges i samarbejde med den kommunale ungdomsskole</a:t>
            </a:r>
          </a:p>
          <a:p>
            <a:pPr lvl="1"/>
            <a:endParaRPr lang="da-DK" sz="1300"/>
          </a:p>
          <a:p>
            <a:pPr marL="0" indent="0">
              <a:buNone/>
            </a:pPr>
            <a:r>
              <a:rPr lang="da-DK" sz="1300"/>
              <a:t>2) </a:t>
            </a:r>
            <a:r>
              <a:rPr lang="da-DK" sz="1300" u="sng"/>
              <a:t>Hel</a:t>
            </a:r>
            <a:r>
              <a:rPr lang="da-DK" sz="1300"/>
              <a:t> opfyldelse af undervisningspligten ved erhvervsmæssig uddannelse</a:t>
            </a:r>
          </a:p>
          <a:p>
            <a:pPr lvl="1"/>
            <a:r>
              <a:rPr lang="da-DK" sz="1300"/>
              <a:t>Tilladelsen kan betinges af, at eleven deltager i supplerende undervisning i ungdomsskolen</a:t>
            </a:r>
          </a:p>
          <a:p>
            <a:pPr marL="0" indent="0">
              <a:buNone/>
            </a:pPr>
            <a:endParaRPr lang="da-DK" sz="1300" u="sng"/>
          </a:p>
          <a:p>
            <a:pPr marL="0" indent="0">
              <a:buNone/>
            </a:pPr>
            <a:r>
              <a:rPr lang="da-DK" sz="1300"/>
              <a:t>3) </a:t>
            </a:r>
            <a:r>
              <a:rPr lang="da-DK" sz="1300" u="sng"/>
              <a:t>Delvis</a:t>
            </a:r>
            <a:r>
              <a:rPr lang="da-DK" sz="1300"/>
              <a:t> opfyldelse af undervisningspligten ved erhvervsmæssig beskæftigelse</a:t>
            </a:r>
          </a:p>
          <a:p>
            <a:pPr lvl="1"/>
            <a:r>
              <a:rPr lang="da-DK" sz="1300"/>
              <a:t>Skolelederen beslutter med inddragelse af eleven og forældrene – og inddragelse af uddannelsesvejleder – hvilken undervisning eleven skal deltage i</a:t>
            </a:r>
          </a:p>
          <a:p>
            <a:pPr marL="0" indent="0">
              <a:buNone/>
            </a:pPr>
            <a:endParaRPr lang="da-DK" sz="1300"/>
          </a:p>
          <a:p>
            <a:pPr marL="0" indent="0">
              <a:buNone/>
            </a:pPr>
            <a:r>
              <a:rPr lang="da-DK" sz="1300"/>
              <a:t>4) </a:t>
            </a:r>
            <a:r>
              <a:rPr lang="da-DK" sz="1300" u="sng"/>
              <a:t>Hel</a:t>
            </a:r>
            <a:r>
              <a:rPr lang="da-DK" sz="1300"/>
              <a:t> opfyldelse af undervisningspligten ved erhvervsmæssig beskæftigelse</a:t>
            </a:r>
          </a:p>
          <a:p>
            <a:pPr lvl="1"/>
            <a:r>
              <a:rPr lang="da-DK" sz="1300"/>
              <a:t>Tilladelsen kan betinges af, at eleven deltager i supplerende undervisning i ungdomsskolen</a:t>
            </a:r>
          </a:p>
          <a:p>
            <a:pPr marL="356400" lvl="1" indent="0">
              <a:buNone/>
            </a:pPr>
            <a:endParaRPr lang="da-DK" sz="1200"/>
          </a:p>
          <a:p>
            <a:pPr marL="356400" lvl="1" indent="0">
              <a:buNone/>
            </a:pPr>
            <a:r>
              <a:rPr lang="da-DK" sz="1200">
                <a:solidFill>
                  <a:schemeClr val="accent4"/>
                </a:solidFill>
                <a:hlinkClick r:id="rId3"/>
              </a:rPr>
              <a:t>Folkeskoleloven</a:t>
            </a:r>
            <a:r>
              <a:rPr lang="da-DK" sz="1200"/>
              <a:t> § 33, stk. 4-7 og §7, stk. 2</a:t>
            </a:r>
          </a:p>
        </p:txBody>
      </p:sp>
      <p:sp>
        <p:nvSpPr>
          <p:cNvPr id="4" name="Pladsholder til slidenummer 3">
            <a:extLst>
              <a:ext uri="{FF2B5EF4-FFF2-40B4-BE49-F238E27FC236}">
                <a16:creationId xmlns:a16="http://schemas.microsoft.com/office/drawing/2014/main" id="{2158059C-0FA6-409E-B21B-5DD95A9FD52E}"/>
              </a:ext>
            </a:extLst>
          </p:cNvPr>
          <p:cNvSpPr>
            <a:spLocks noGrp="1"/>
          </p:cNvSpPr>
          <p:nvPr>
            <p:ph type="sldNum" sz="quarter" idx="12"/>
          </p:nvPr>
        </p:nvSpPr>
        <p:spPr/>
        <p:txBody>
          <a:bodyPr/>
          <a:lstStyle/>
          <a:p>
            <a:fld id="{63F35900-392D-46F4-8341-366E91CBDAA0}" type="slidenum">
              <a:rPr lang="da-DK" noProof="0" smtClean="0"/>
              <a:pPr/>
              <a:t>41</a:t>
            </a:fld>
            <a:endParaRPr lang="da-DK" noProof="0"/>
          </a:p>
        </p:txBody>
      </p:sp>
    </p:spTree>
    <p:extLst>
      <p:ext uri="{BB962C8B-B14F-4D97-AF65-F5344CB8AC3E}">
        <p14:creationId xmlns:p14="http://schemas.microsoft.com/office/powerpoint/2010/main" val="172373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C9FB-A9DC-49FB-A695-54E9ED3D116B}"/>
              </a:ext>
            </a:extLst>
          </p:cNvPr>
          <p:cNvSpPr>
            <a:spLocks noGrp="1"/>
          </p:cNvSpPr>
          <p:nvPr>
            <p:ph type="title"/>
          </p:nvPr>
        </p:nvSpPr>
        <p:spPr/>
        <p:txBody>
          <a:bodyPr/>
          <a:lstStyle/>
          <a:p>
            <a:r>
              <a:rPr lang="da-DK" sz="2400"/>
              <a:t>Særlig tilrettelagt forløb efter 7. klasse</a:t>
            </a:r>
            <a:br>
              <a:rPr lang="da-DK" sz="2400"/>
            </a:br>
            <a:r>
              <a:rPr lang="da-DK" sz="1800"/>
              <a:t>- Arbejdsgang</a:t>
            </a:r>
          </a:p>
        </p:txBody>
      </p:sp>
      <p:sp>
        <p:nvSpPr>
          <p:cNvPr id="11" name="Pladsholder til indhold 10">
            <a:extLst>
              <a:ext uri="{FF2B5EF4-FFF2-40B4-BE49-F238E27FC236}">
                <a16:creationId xmlns:a16="http://schemas.microsoft.com/office/drawing/2014/main" id="{14BD6ECE-A28A-4E61-B1C5-9A3065613B47}"/>
              </a:ext>
            </a:extLst>
          </p:cNvPr>
          <p:cNvSpPr>
            <a:spLocks noGrp="1"/>
          </p:cNvSpPr>
          <p:nvPr>
            <p:ph sz="half" idx="1"/>
          </p:nvPr>
        </p:nvSpPr>
        <p:spPr>
          <a:xfrm>
            <a:off x="569633" y="3429000"/>
            <a:ext cx="1736592" cy="2808288"/>
          </a:xfrm>
        </p:spPr>
        <p:txBody>
          <a:bodyPr/>
          <a:lstStyle/>
          <a:p>
            <a:r>
              <a:rPr lang="da-DK" sz="1200"/>
              <a:t>Almen indsats i teamet</a:t>
            </a:r>
          </a:p>
        </p:txBody>
      </p:sp>
      <p:sp>
        <p:nvSpPr>
          <p:cNvPr id="12" name="Pladsholder til indhold 11">
            <a:extLst>
              <a:ext uri="{FF2B5EF4-FFF2-40B4-BE49-F238E27FC236}">
                <a16:creationId xmlns:a16="http://schemas.microsoft.com/office/drawing/2014/main" id="{BE4F4AE7-61A7-4EFC-ADD4-13AF799CB866}"/>
              </a:ext>
            </a:extLst>
          </p:cNvPr>
          <p:cNvSpPr>
            <a:spLocks noGrp="1"/>
          </p:cNvSpPr>
          <p:nvPr>
            <p:ph sz="half" idx="2"/>
          </p:nvPr>
        </p:nvSpPr>
        <p:spPr>
          <a:xfrm>
            <a:off x="2400483" y="2132856"/>
            <a:ext cx="6479198" cy="3276654"/>
          </a:xfrm>
        </p:spPr>
        <p:txBody>
          <a:bodyPr/>
          <a:lstStyle/>
          <a:p>
            <a:r>
              <a:rPr lang="da-DK" sz="1200"/>
              <a:t>Forældre anmoder om, at en elev efter 7. klasse kan opfylde undervisningspligten ved et særligt tilrettelagt forløb / i erhvervsmæssig uddannelse / erhvervsmæssig beskæftigelse for at afklare sit uddannelsesvalg. Skriftlig henvendelse: sekretær journaliserer i SBSYS. Mundtlig henvendelse: modtager skriver notat, som sekretær/leder jounaliserer i SBSYS. Se skabeloner </a:t>
            </a:r>
            <a:r>
              <a:rPr lang="da-DK" sz="1200">
                <a:highlight>
                  <a:srgbClr val="66D5F7"/>
                </a:highlight>
              </a:rPr>
              <a:t>”Notat telefonnotat”</a:t>
            </a:r>
          </a:p>
          <a:p>
            <a:r>
              <a:rPr lang="da-DK" sz="1200"/>
              <a:t>Sag videregives til leder</a:t>
            </a:r>
          </a:p>
          <a:p>
            <a:r>
              <a:rPr lang="da-DK" sz="1200"/>
              <a:t>Leder kontakter forældre for at indkalde til møde om behov for forløb og at udd.vejleder deltager i et møde. Der skal indhentes skriftligt samtykke til at dele information med udd.vejleder.</a:t>
            </a:r>
          </a:p>
          <a:p>
            <a:r>
              <a:rPr lang="da-DK" sz="1200"/>
              <a:t>Leder sender opfølgende mødeindkaldelse og bilag til forældre via e-boks med hjælp fra sekretær, som journaliserer materiale i SBSYS. </a:t>
            </a:r>
            <a:r>
              <a:rPr lang="da-DK" sz="1200">
                <a:highlight>
                  <a:srgbClr val="66D5F7"/>
                </a:highlight>
              </a:rPr>
              <a:t>”Mødeindkaldelse”</a:t>
            </a:r>
            <a:r>
              <a:rPr lang="da-DK" sz="1200"/>
              <a:t> og </a:t>
            </a:r>
            <a:r>
              <a:rPr lang="da-DK" sz="1200">
                <a:highlight>
                  <a:srgbClr val="66D5F7"/>
                </a:highlight>
              </a:rPr>
              <a:t>”Samtykke”</a:t>
            </a:r>
          </a:p>
          <a:p>
            <a:r>
              <a:rPr lang="da-DK" sz="1200"/>
              <a:t>Leder holder møde med forældre, elev og evt. udd.vejleder om vurdering og muligheder ved et særligt forløb</a:t>
            </a:r>
          </a:p>
          <a:p>
            <a:r>
              <a:rPr lang="da-DK" sz="1200"/>
              <a:t>Leder skriver mødereferat og sender til forældre og elevs kommentering, og skriver vurdering og sender til partshøring hos forældre og elev med svarfrist med hjælp fra sekretær via e-boks. Materiale journaliseres i SBSYS. Se skabeloner </a:t>
            </a:r>
            <a:r>
              <a:rPr lang="da-DK" sz="1200">
                <a:highlight>
                  <a:srgbClr val="66D5F7"/>
                </a:highlight>
              </a:rPr>
              <a:t>”Referat”</a:t>
            </a:r>
            <a:r>
              <a:rPr lang="da-DK" sz="1200"/>
              <a:t>, </a:t>
            </a:r>
            <a:r>
              <a:rPr lang="da-DK" sz="1200">
                <a:highlight>
                  <a:srgbClr val="66D5F7"/>
                </a:highlight>
              </a:rPr>
              <a:t>”Vurdering”</a:t>
            </a:r>
            <a:r>
              <a:rPr lang="da-DK" sz="1200"/>
              <a:t>, </a:t>
            </a:r>
            <a:r>
              <a:rPr lang="da-DK" sz="1200">
                <a:highlight>
                  <a:srgbClr val="66D5F7"/>
                </a:highlight>
              </a:rPr>
              <a:t>”Partshøring og kommentering”</a:t>
            </a:r>
          </a:p>
          <a:p>
            <a:r>
              <a:rPr lang="da-DK" sz="1200"/>
              <a:t>Sekretær modtager eventuelle forældre/elev-kommentarer og høringssvar, journaliserer i SBSYS og videregiver til leder</a:t>
            </a:r>
          </a:p>
          <a:p>
            <a:r>
              <a:rPr lang="da-DK" sz="1200"/>
              <a:t>Leder skriver aførelse, sender til forældre via e-boks og journaliserer i SBSYS, samt orienterer lærer om afgørelse. Se Skabeloner </a:t>
            </a:r>
            <a:r>
              <a:rPr lang="da-DK" sz="1200">
                <a:highlight>
                  <a:srgbClr val="66D5F7"/>
                </a:highlight>
              </a:rPr>
              <a:t>”Afgørelse GODKENDLESE” </a:t>
            </a:r>
            <a:r>
              <a:rPr lang="da-DK" sz="1200"/>
              <a:t>OG </a:t>
            </a:r>
            <a:r>
              <a:rPr lang="da-DK" sz="1200">
                <a:highlight>
                  <a:srgbClr val="66D5F7"/>
                </a:highlight>
              </a:rPr>
              <a:t>”Afgøreelse AFSLAG”</a:t>
            </a:r>
          </a:p>
          <a:p>
            <a:r>
              <a:rPr lang="da-DK" sz="1200"/>
              <a:t>Lærer planlægger konkrete forløb i samråd med forældre, elev og ungdomsvejleder og skriver forløbsbeskrivelse. Se skabelon </a:t>
            </a:r>
            <a:r>
              <a:rPr lang="da-DK" sz="1200">
                <a:highlight>
                  <a:srgbClr val="66D5F7"/>
                </a:highlight>
              </a:rPr>
              <a:t>”Forløb”</a:t>
            </a:r>
          </a:p>
        </p:txBody>
      </p:sp>
      <p:grpSp>
        <p:nvGrpSpPr>
          <p:cNvPr id="4" name="Gruppe 3">
            <a:extLst>
              <a:ext uri="{FF2B5EF4-FFF2-40B4-BE49-F238E27FC236}">
                <a16:creationId xmlns:a16="http://schemas.microsoft.com/office/drawing/2014/main" id="{C8B13264-9920-438B-A5EE-5864011985C5}"/>
              </a:ext>
            </a:extLst>
          </p:cNvPr>
          <p:cNvGrpSpPr/>
          <p:nvPr/>
        </p:nvGrpSpPr>
        <p:grpSpPr>
          <a:xfrm>
            <a:off x="395535" y="1700809"/>
            <a:ext cx="8496945" cy="2339451"/>
            <a:chOff x="4653714" y="1285202"/>
            <a:chExt cx="4199114" cy="2339451"/>
          </a:xfrm>
        </p:grpSpPr>
        <p:sp>
          <p:nvSpPr>
            <p:cNvPr id="5" name="L-form 4">
              <a:extLst>
                <a:ext uri="{FF2B5EF4-FFF2-40B4-BE49-F238E27FC236}">
                  <a16:creationId xmlns:a16="http://schemas.microsoft.com/office/drawing/2014/main" id="{3D033A0D-7FB9-4B6E-A954-08E0D0792872}"/>
                </a:ext>
              </a:extLst>
            </p:cNvPr>
            <p:cNvSpPr/>
            <p:nvPr/>
          </p:nvSpPr>
          <p:spPr>
            <a:xfrm rot="5400000">
              <a:off x="4552564" y="2017960"/>
              <a:ext cx="1152399" cy="950099"/>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7940085C-3E28-41F8-8F5B-C2393675D7EA}"/>
                </a:ext>
              </a:extLst>
            </p:cNvPr>
            <p:cNvSpPr/>
            <p:nvPr/>
          </p:nvSpPr>
          <p:spPr>
            <a:xfrm>
              <a:off x="4780009" y="2107164"/>
              <a:ext cx="858208"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7" name="Ligebenet trekant 6">
              <a:extLst>
                <a:ext uri="{FF2B5EF4-FFF2-40B4-BE49-F238E27FC236}">
                  <a16:creationId xmlns:a16="http://schemas.microsoft.com/office/drawing/2014/main" id="{AA81D198-F862-4E56-ADD8-9C3DA0591800}"/>
                </a:ext>
              </a:extLst>
            </p:cNvPr>
            <p:cNvSpPr/>
            <p:nvPr/>
          </p:nvSpPr>
          <p:spPr>
            <a:xfrm>
              <a:off x="5258671" y="1291578"/>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E8564630-34A5-4F51-9F41-9680C5657621}"/>
                </a:ext>
              </a:extLst>
            </p:cNvPr>
            <p:cNvSpPr/>
            <p:nvPr/>
          </p:nvSpPr>
          <p:spPr>
            <a:xfrm rot="5400000">
              <a:off x="6702387" y="221032"/>
              <a:ext cx="1086271" cy="3214611"/>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342C1212-EA25-4BB4-9BB8-C12AC0687FEE}"/>
                </a:ext>
              </a:extLst>
            </p:cNvPr>
            <p:cNvSpPr/>
            <p:nvPr/>
          </p:nvSpPr>
          <p:spPr>
            <a:xfrm>
              <a:off x="5934799" y="1429217"/>
              <a:ext cx="2641627" cy="1430411"/>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10" name="Lige pilforbindelse 9">
            <a:extLst>
              <a:ext uri="{FF2B5EF4-FFF2-40B4-BE49-F238E27FC236}">
                <a16:creationId xmlns:a16="http://schemas.microsoft.com/office/drawing/2014/main" id="{1D10D638-BDE1-46ED-A7C2-9EC32D3113D5}"/>
              </a:ext>
            </a:extLst>
          </p:cNvPr>
          <p:cNvCxnSpPr>
            <a:cxnSpLocks/>
          </p:cNvCxnSpPr>
          <p:nvPr/>
        </p:nvCxnSpPr>
        <p:spPr>
          <a:xfrm flipV="1">
            <a:off x="1115616" y="1196753"/>
            <a:ext cx="7056785" cy="720079"/>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690113FF-B285-469A-A2BC-9299FF684439}"/>
              </a:ext>
            </a:extLst>
          </p:cNvPr>
          <p:cNvSpPr>
            <a:spLocks noGrp="1"/>
          </p:cNvSpPr>
          <p:nvPr>
            <p:ph type="sldNum" sz="quarter" idx="12"/>
          </p:nvPr>
        </p:nvSpPr>
        <p:spPr/>
        <p:txBody>
          <a:bodyPr/>
          <a:lstStyle/>
          <a:p>
            <a:fld id="{11CFF931-D198-4569-94B6-C4CEBA5B3359}" type="slidenum">
              <a:rPr lang="da-DK" noProof="0" smtClean="0"/>
              <a:pPr/>
              <a:t>42</a:t>
            </a:fld>
            <a:endParaRPr lang="da-DK" noProof="0"/>
          </a:p>
        </p:txBody>
      </p:sp>
    </p:spTree>
    <p:extLst>
      <p:ext uri="{BB962C8B-B14F-4D97-AF65-F5344CB8AC3E}">
        <p14:creationId xmlns:p14="http://schemas.microsoft.com/office/powerpoint/2010/main" val="2604433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1BA63-9A0D-46A2-8411-25A06463BF08}"/>
              </a:ext>
            </a:extLst>
          </p:cNvPr>
          <p:cNvSpPr>
            <a:spLocks noGrp="1"/>
          </p:cNvSpPr>
          <p:nvPr>
            <p:ph type="title"/>
          </p:nvPr>
        </p:nvSpPr>
        <p:spPr>
          <a:solidFill>
            <a:srgbClr val="00B9F2"/>
          </a:solidFill>
        </p:spPr>
        <p:txBody>
          <a:bodyPr/>
          <a:lstStyle/>
          <a:p>
            <a:r>
              <a:rPr lang="da-DK" sz="2400">
                <a:solidFill>
                  <a:schemeClr val="bg1"/>
                </a:solidFill>
              </a:rPr>
              <a:t>Særligt tilrettelagt undervisningsforløb i  10. klasse</a:t>
            </a:r>
            <a:br>
              <a:rPr lang="da-DK" sz="2400">
                <a:solidFill>
                  <a:schemeClr val="bg1"/>
                </a:solidFill>
              </a:rPr>
            </a:br>
            <a:r>
              <a:rPr lang="da-DK" sz="1800">
                <a:solidFill>
                  <a:schemeClr val="bg1"/>
                </a:solidFill>
              </a:rPr>
              <a:t>- Rammen</a:t>
            </a:r>
          </a:p>
        </p:txBody>
      </p:sp>
      <p:sp>
        <p:nvSpPr>
          <p:cNvPr id="5" name="Pladsholder til indhold 4">
            <a:extLst>
              <a:ext uri="{FF2B5EF4-FFF2-40B4-BE49-F238E27FC236}">
                <a16:creationId xmlns:a16="http://schemas.microsoft.com/office/drawing/2014/main" id="{345961F2-DF2D-46E8-97F8-2AAC2C1E04CA}"/>
              </a:ext>
            </a:extLst>
          </p:cNvPr>
          <p:cNvSpPr>
            <a:spLocks noGrp="1"/>
          </p:cNvSpPr>
          <p:nvPr>
            <p:ph idx="1"/>
          </p:nvPr>
        </p:nvSpPr>
        <p:spPr/>
        <p:txBody>
          <a:bodyPr/>
          <a:lstStyle/>
          <a:p>
            <a:r>
              <a:rPr lang="da-DK" sz="1800"/>
              <a:t>Når særlige grunde taler for, at det er til elevens bedste, kan skolens leder tilbyde, at eleven deltager i særligt tilrettelagte undervisningsforløb</a:t>
            </a:r>
          </a:p>
          <a:p>
            <a:r>
              <a:rPr lang="da-DK" sz="1800"/>
              <a:t>Målgruppe: primært unge, som ikke har de basale færdigheder i de grundlæggende fag, ofte skoletrætte elever, som ikke kan finde sig til rette i det ordinære skoleforløb</a:t>
            </a:r>
          </a:p>
          <a:p>
            <a:pPr lvl="1"/>
            <a:endParaRPr lang="da-DK"/>
          </a:p>
          <a:p>
            <a:pPr marL="0" indent="0">
              <a:buNone/>
            </a:pPr>
            <a:r>
              <a:rPr lang="da-DK" sz="1800"/>
              <a:t>Krav til det særlige forløb</a:t>
            </a:r>
          </a:p>
          <a:p>
            <a:r>
              <a:rPr lang="da-DK" sz="1600"/>
              <a:t>Skal være med undervisning og ulønnet praktik med uddannelsessigte </a:t>
            </a:r>
          </a:p>
          <a:p>
            <a:r>
              <a:rPr lang="da-DK" sz="1600"/>
              <a:t>Evt. med frivillig brobygning til erhvervsrettet ungdomsuddannelse</a:t>
            </a:r>
          </a:p>
          <a:p>
            <a:r>
              <a:rPr lang="da-DK" sz="1600"/>
              <a:t>Evt. med kombination af brobygning og ulønnet praktik med uddannelsessigte</a:t>
            </a:r>
          </a:p>
          <a:p>
            <a:r>
              <a:rPr lang="da-DK" sz="1600"/>
              <a:t>Uddannelsesvejledningen skal inddrages i at tilrettelægge forløbet, hvilket kræver samtykke fra forældre</a:t>
            </a:r>
          </a:p>
          <a:p>
            <a:r>
              <a:rPr lang="da-DK" sz="1600"/>
              <a:t>Forløbet skal aftales med forældre og eleven</a:t>
            </a:r>
          </a:p>
          <a:p>
            <a:r>
              <a:rPr lang="da-DK" sz="1600"/>
              <a:t>Skal være beskrevet i uddannelsesplanen</a:t>
            </a:r>
          </a:p>
          <a:p>
            <a:pPr marL="356400" lvl="1" indent="0">
              <a:buNone/>
            </a:pPr>
            <a:r>
              <a:rPr lang="da-DK" sz="1200">
                <a:hlinkClick r:id="rId3"/>
              </a:rPr>
              <a:t>Folkeskoleloven</a:t>
            </a:r>
            <a:r>
              <a:rPr lang="da-DK" sz="1200"/>
              <a:t> §19e, stk. 2-6</a:t>
            </a:r>
          </a:p>
        </p:txBody>
      </p:sp>
      <p:sp>
        <p:nvSpPr>
          <p:cNvPr id="3" name="Pladsholder til slidenummer 2">
            <a:extLst>
              <a:ext uri="{FF2B5EF4-FFF2-40B4-BE49-F238E27FC236}">
                <a16:creationId xmlns:a16="http://schemas.microsoft.com/office/drawing/2014/main" id="{C564B241-1106-4251-A1FD-0EAA57793A67}"/>
              </a:ext>
            </a:extLst>
          </p:cNvPr>
          <p:cNvSpPr>
            <a:spLocks noGrp="1"/>
          </p:cNvSpPr>
          <p:nvPr>
            <p:ph type="sldNum" sz="quarter" idx="12"/>
          </p:nvPr>
        </p:nvSpPr>
        <p:spPr/>
        <p:txBody>
          <a:bodyPr/>
          <a:lstStyle/>
          <a:p>
            <a:fld id="{63F35900-392D-46F4-8341-366E91CBDAA0}" type="slidenum">
              <a:rPr lang="da-DK" noProof="0" smtClean="0"/>
              <a:pPr/>
              <a:t>43</a:t>
            </a:fld>
            <a:endParaRPr lang="da-DK" noProof="0"/>
          </a:p>
        </p:txBody>
      </p:sp>
    </p:spTree>
    <p:extLst>
      <p:ext uri="{BB962C8B-B14F-4D97-AF65-F5344CB8AC3E}">
        <p14:creationId xmlns:p14="http://schemas.microsoft.com/office/powerpoint/2010/main" val="709262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91D79-0952-4FA8-BA10-1685B4179D88}"/>
              </a:ext>
            </a:extLst>
          </p:cNvPr>
          <p:cNvSpPr>
            <a:spLocks noGrp="1"/>
          </p:cNvSpPr>
          <p:nvPr>
            <p:ph type="title"/>
          </p:nvPr>
        </p:nvSpPr>
        <p:spPr>
          <a:xfrm>
            <a:off x="464326" y="584201"/>
            <a:ext cx="8176437" cy="1116012"/>
          </a:xfrm>
        </p:spPr>
        <p:txBody>
          <a:bodyPr/>
          <a:lstStyle/>
          <a:p>
            <a:r>
              <a:rPr lang="da-DK" sz="2400">
                <a:solidFill>
                  <a:schemeClr val="tx1"/>
                </a:solidFill>
              </a:rPr>
              <a:t>Særligt tilrettelagt undervisningsforløb i  10. klasse</a:t>
            </a:r>
            <a:br>
              <a:rPr lang="da-DK" sz="2400">
                <a:solidFill>
                  <a:schemeClr val="tx1"/>
                </a:solidFill>
              </a:rPr>
            </a:br>
            <a:r>
              <a:rPr lang="da-DK" sz="1800" i="1">
                <a:solidFill>
                  <a:schemeClr val="tx1"/>
                </a:solidFill>
              </a:rPr>
              <a:t>- Rammen</a:t>
            </a:r>
          </a:p>
        </p:txBody>
      </p:sp>
      <p:sp>
        <p:nvSpPr>
          <p:cNvPr id="3" name="Pladsholder til indhold 2">
            <a:extLst>
              <a:ext uri="{FF2B5EF4-FFF2-40B4-BE49-F238E27FC236}">
                <a16:creationId xmlns:a16="http://schemas.microsoft.com/office/drawing/2014/main" id="{4AB0D2B9-E52B-4460-A2A7-1DEB2843A20B}"/>
              </a:ext>
            </a:extLst>
          </p:cNvPr>
          <p:cNvSpPr>
            <a:spLocks noGrp="1"/>
          </p:cNvSpPr>
          <p:nvPr>
            <p:ph idx="1"/>
          </p:nvPr>
        </p:nvSpPr>
        <p:spPr/>
        <p:txBody>
          <a:bodyPr/>
          <a:lstStyle/>
          <a:p>
            <a:pPr marL="0" indent="0">
              <a:buNone/>
            </a:pPr>
            <a:r>
              <a:rPr lang="da-DK"/>
              <a:t>Muligheder for at </a:t>
            </a:r>
            <a:r>
              <a:rPr lang="da-DK" u="sng"/>
              <a:t>fravige</a:t>
            </a:r>
            <a:r>
              <a:rPr lang="da-DK"/>
              <a:t> 10. klassestilbuddet</a:t>
            </a:r>
          </a:p>
          <a:p>
            <a:r>
              <a:rPr lang="da-DK"/>
              <a:t>De 420 årlige timers undervisning i dansk, matematik og engelsk</a:t>
            </a:r>
          </a:p>
          <a:p>
            <a:r>
              <a:rPr lang="da-DK"/>
              <a:t>Den selvvalgte opgave</a:t>
            </a:r>
          </a:p>
          <a:p>
            <a:r>
              <a:rPr lang="da-DK"/>
              <a:t>Tilbudsfagene og valgfag, §19d, stk. 4</a:t>
            </a:r>
          </a:p>
          <a:p>
            <a:r>
              <a:rPr lang="da-DK"/>
              <a:t>Valgfrie elementer svarende til 399 årlige timer</a:t>
            </a:r>
          </a:p>
          <a:p>
            <a:pPr marL="0" indent="0">
              <a:buNone/>
            </a:pPr>
            <a:endParaRPr lang="da-DK"/>
          </a:p>
          <a:p>
            <a:pPr marL="0" indent="0">
              <a:buNone/>
            </a:pPr>
            <a:r>
              <a:rPr lang="da-DK"/>
              <a:t>Varighed: 		kortere eller længere </a:t>
            </a:r>
          </a:p>
          <a:p>
            <a:pPr marL="0" indent="0">
              <a:buNone/>
            </a:pPr>
            <a:r>
              <a:rPr lang="da-DK"/>
              <a:t>Tilrettelæggelse: 	enkeltelever eller grupper af elever</a:t>
            </a:r>
          </a:p>
          <a:p>
            <a:pPr marL="0" indent="0">
              <a:buNone/>
            </a:pPr>
            <a:endParaRPr lang="da-DK"/>
          </a:p>
          <a:p>
            <a:pPr marL="0" indent="0">
              <a:buNone/>
            </a:pPr>
            <a:endParaRPr lang="da-DK"/>
          </a:p>
          <a:p>
            <a:pPr marL="0" indent="0">
              <a:buNone/>
            </a:pPr>
            <a:endParaRPr lang="da-DK"/>
          </a:p>
          <a:p>
            <a:pPr marL="0" indent="0">
              <a:buNone/>
            </a:pPr>
            <a:endParaRPr lang="da-DK"/>
          </a:p>
          <a:p>
            <a:pPr marL="0" indent="0">
              <a:buNone/>
            </a:pPr>
            <a:endParaRPr lang="da-DK"/>
          </a:p>
          <a:p>
            <a:pPr marL="0" indent="0">
              <a:buNone/>
            </a:pPr>
            <a:r>
              <a:rPr lang="da-DK" sz="1200">
                <a:hlinkClick r:id="rId3"/>
              </a:rPr>
              <a:t>Folkeskoleloven</a:t>
            </a:r>
            <a:r>
              <a:rPr lang="da-DK" sz="1200"/>
              <a:t> §19e, stk. 2-6</a:t>
            </a:r>
          </a:p>
          <a:p>
            <a:pPr marL="0" indent="0">
              <a:buNone/>
            </a:pPr>
            <a:endParaRPr lang="da-DK"/>
          </a:p>
        </p:txBody>
      </p:sp>
      <p:sp>
        <p:nvSpPr>
          <p:cNvPr id="4" name="Pladsholder til slidenummer 3">
            <a:extLst>
              <a:ext uri="{FF2B5EF4-FFF2-40B4-BE49-F238E27FC236}">
                <a16:creationId xmlns:a16="http://schemas.microsoft.com/office/drawing/2014/main" id="{CC195F35-BF3C-40A9-BDC8-CB5C4158A20B}"/>
              </a:ext>
            </a:extLst>
          </p:cNvPr>
          <p:cNvSpPr>
            <a:spLocks noGrp="1"/>
          </p:cNvSpPr>
          <p:nvPr>
            <p:ph type="sldNum" sz="quarter" idx="12"/>
          </p:nvPr>
        </p:nvSpPr>
        <p:spPr/>
        <p:txBody>
          <a:bodyPr/>
          <a:lstStyle/>
          <a:p>
            <a:fld id="{63F35900-392D-46F4-8341-366E91CBDAA0}" type="slidenum">
              <a:rPr lang="da-DK" noProof="0" smtClean="0"/>
              <a:pPr/>
              <a:t>44</a:t>
            </a:fld>
            <a:endParaRPr lang="da-DK" noProof="0"/>
          </a:p>
        </p:txBody>
      </p:sp>
    </p:spTree>
    <p:extLst>
      <p:ext uri="{BB962C8B-B14F-4D97-AF65-F5344CB8AC3E}">
        <p14:creationId xmlns:p14="http://schemas.microsoft.com/office/powerpoint/2010/main" val="3240681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C9FB-A9DC-49FB-A695-54E9ED3D116B}"/>
              </a:ext>
            </a:extLst>
          </p:cNvPr>
          <p:cNvSpPr>
            <a:spLocks noGrp="1"/>
          </p:cNvSpPr>
          <p:nvPr>
            <p:ph type="title"/>
          </p:nvPr>
        </p:nvSpPr>
        <p:spPr/>
        <p:txBody>
          <a:bodyPr/>
          <a:lstStyle/>
          <a:p>
            <a:r>
              <a:rPr lang="da-DK" sz="2400">
                <a:solidFill>
                  <a:schemeClr val="tx1"/>
                </a:solidFill>
              </a:rPr>
              <a:t>Særlig tilrettelagt undervisningsforløb i 10. klasse</a:t>
            </a:r>
            <a:br>
              <a:rPr lang="da-DK" sz="2400">
                <a:solidFill>
                  <a:schemeClr val="tx1"/>
                </a:solidFill>
              </a:rPr>
            </a:br>
            <a:r>
              <a:rPr lang="da-DK" sz="1800">
                <a:solidFill>
                  <a:schemeClr val="tx1"/>
                </a:solidFill>
              </a:rPr>
              <a:t>- Arbejdsgang</a:t>
            </a:r>
          </a:p>
        </p:txBody>
      </p:sp>
      <p:sp>
        <p:nvSpPr>
          <p:cNvPr id="11" name="Pladsholder til indhold 10">
            <a:extLst>
              <a:ext uri="{FF2B5EF4-FFF2-40B4-BE49-F238E27FC236}">
                <a16:creationId xmlns:a16="http://schemas.microsoft.com/office/drawing/2014/main" id="{14BD6ECE-A28A-4E61-B1C5-9A3065613B47}"/>
              </a:ext>
            </a:extLst>
          </p:cNvPr>
          <p:cNvSpPr>
            <a:spLocks noGrp="1"/>
          </p:cNvSpPr>
          <p:nvPr>
            <p:ph sz="half" idx="1"/>
          </p:nvPr>
        </p:nvSpPr>
        <p:spPr>
          <a:xfrm>
            <a:off x="503239" y="3429000"/>
            <a:ext cx="3492697" cy="2808288"/>
          </a:xfrm>
        </p:spPr>
        <p:txBody>
          <a:bodyPr/>
          <a:lstStyle/>
          <a:p>
            <a:r>
              <a:rPr lang="da-DK" sz="1100"/>
              <a:t>Uddannelsestilbud til unge, som efter grundskole har behov for yderligere kvalificering og afklaring af uddannelsesvalg for at kunne gennemføre en ungdomsuddannelse</a:t>
            </a:r>
          </a:p>
          <a:p>
            <a:r>
              <a:rPr lang="da-DK" sz="1100"/>
              <a:t>Et helårsforløb med mindst 840 årlige undervisningstimer </a:t>
            </a:r>
          </a:p>
          <a:p>
            <a:r>
              <a:rPr lang="da-DK" sz="1100"/>
              <a:t>Obligatorisk: </a:t>
            </a:r>
          </a:p>
          <a:p>
            <a:pPr marL="356400" lvl="1" indent="0">
              <a:buNone/>
            </a:pPr>
            <a:r>
              <a:rPr lang="da-DK" sz="1100"/>
              <a:t>Dansk, matematik og engelsk på i alt 420 årlige t.</a:t>
            </a:r>
          </a:p>
          <a:p>
            <a:pPr marL="412200" lvl="1" indent="0">
              <a:buNone/>
            </a:pPr>
            <a:r>
              <a:rPr lang="da-DK" sz="1100"/>
              <a:t>Brobygning eller kombinationer af brobygning og ulønnet praktik med et uddannelsesperspektiv</a:t>
            </a:r>
          </a:p>
          <a:p>
            <a:pPr marL="412200" lvl="1" indent="0">
              <a:buNone/>
            </a:pPr>
            <a:r>
              <a:rPr lang="da-DK" sz="1100"/>
              <a:t>En selvvalgt opgave</a:t>
            </a:r>
          </a:p>
          <a:p>
            <a:pPr marL="412200" lvl="1" indent="0">
              <a:buNone/>
            </a:pPr>
            <a:r>
              <a:rPr lang="da-DK" sz="1100"/>
              <a:t>Vejledning og udfærdigelse af uddannelsesplan</a:t>
            </a:r>
          </a:p>
          <a:p>
            <a:r>
              <a:rPr lang="da-DK" sz="1100"/>
              <a:t>Målrettet læseundervisning til elever med læsevanskeligheder</a:t>
            </a:r>
          </a:p>
          <a:p>
            <a:r>
              <a:rPr lang="da-DK" sz="1100"/>
              <a:t>Tilbudsfag og valgfag på mindst 399 undervisningstimer årligt</a:t>
            </a:r>
          </a:p>
        </p:txBody>
      </p:sp>
      <p:sp>
        <p:nvSpPr>
          <p:cNvPr id="12" name="Pladsholder til indhold 11">
            <a:extLst>
              <a:ext uri="{FF2B5EF4-FFF2-40B4-BE49-F238E27FC236}">
                <a16:creationId xmlns:a16="http://schemas.microsoft.com/office/drawing/2014/main" id="{BE4F4AE7-61A7-4EFC-ADD4-13AF799CB866}"/>
              </a:ext>
            </a:extLst>
          </p:cNvPr>
          <p:cNvSpPr>
            <a:spLocks noGrp="1"/>
          </p:cNvSpPr>
          <p:nvPr>
            <p:ph sz="half" idx="2"/>
          </p:nvPr>
        </p:nvSpPr>
        <p:spPr>
          <a:xfrm>
            <a:off x="4283968" y="2348880"/>
            <a:ext cx="4680520" cy="3276654"/>
          </a:xfrm>
        </p:spPr>
        <p:txBody>
          <a:bodyPr/>
          <a:lstStyle/>
          <a:p>
            <a:r>
              <a:rPr lang="da-DK" sz="1100"/>
              <a:t>Lærer vurderer, at særlige grunde taler for, at det er til elevens bedste, at eleven deltager i særligt tilrettelagt undervisningsforløb. Se skabelon </a:t>
            </a:r>
            <a:r>
              <a:rPr lang="da-DK" sz="1100">
                <a:highlight>
                  <a:srgbClr val="66D5F7"/>
                </a:highlight>
              </a:rPr>
              <a:t>”Vurdering”</a:t>
            </a:r>
            <a:r>
              <a:rPr lang="da-DK" sz="1100"/>
              <a:t>, og videregiver sag til leder</a:t>
            </a:r>
          </a:p>
          <a:p>
            <a:r>
              <a:rPr lang="da-DK" sz="1100"/>
              <a:t>Leder kontakter forældre og elev mundtligt om møde om særligt tilrettelagt forløb – og deltagelse af udd.vejleder.</a:t>
            </a:r>
          </a:p>
          <a:p>
            <a:r>
              <a:rPr lang="da-DK" sz="1100"/>
              <a:t>Leder sender </a:t>
            </a:r>
            <a:r>
              <a:rPr lang="da-DK" sz="1100">
                <a:highlight>
                  <a:srgbClr val="66D5F7"/>
                </a:highlight>
              </a:rPr>
              <a:t>mødeindkaldelse</a:t>
            </a:r>
            <a:r>
              <a:rPr lang="da-DK" sz="1100"/>
              <a:t>, </a:t>
            </a:r>
            <a:r>
              <a:rPr lang="da-DK" sz="1100">
                <a:highlight>
                  <a:srgbClr val="66D5F7"/>
                </a:highlight>
              </a:rPr>
              <a:t>”Vurdering”</a:t>
            </a:r>
            <a:r>
              <a:rPr lang="da-DK" sz="1100"/>
              <a:t> og </a:t>
            </a:r>
            <a:r>
              <a:rPr lang="da-DK" sz="1100">
                <a:highlight>
                  <a:srgbClr val="66D5F7"/>
                </a:highlight>
              </a:rPr>
              <a:t>samtykkeerklæring</a:t>
            </a:r>
            <a:r>
              <a:rPr lang="da-DK" sz="1100"/>
              <a:t> til forældre og elev med svarfrist på samtykkeerklæring mhp. at dele oplysninger med og invitere udd.vejleder til møde, og journaliserer i SBSYS</a:t>
            </a:r>
          </a:p>
          <a:p>
            <a:r>
              <a:rPr lang="da-DK" sz="1100"/>
              <a:t>Leder holder møde med elev, forældre og evt. udd.vejleder om baggrund for og drøftelse af evt. særligt tilrettelagt forløb</a:t>
            </a:r>
          </a:p>
          <a:p>
            <a:r>
              <a:rPr lang="da-DK" sz="1100"/>
              <a:t>Leder udarbejder mødereferat til kommentering hos elev, forældre og udd.vejleder og vurdering til partshøring hos elev og forældre med 14 dages frist via sekretær, som journaliserer i SBSYS. Se skabelon </a:t>
            </a:r>
            <a:r>
              <a:rPr lang="da-DK" sz="1100">
                <a:highlight>
                  <a:srgbClr val="66D5F7"/>
                </a:highlight>
              </a:rPr>
              <a:t>”Referat”</a:t>
            </a:r>
            <a:r>
              <a:rPr lang="da-DK" sz="1100"/>
              <a:t> og </a:t>
            </a:r>
            <a:r>
              <a:rPr lang="da-DK" sz="1100">
                <a:highlight>
                  <a:srgbClr val="66D5F7"/>
                </a:highlight>
              </a:rPr>
              <a:t>”Partshøring og kommentering”</a:t>
            </a:r>
          </a:p>
          <a:p>
            <a:r>
              <a:rPr lang="da-DK" sz="1100"/>
              <a:t>Sekretær journaliserer evt. kommentarer fra elev, forældre udd.vejleder og evt. høringssvar fra elev og forældre i SBSYS, og giver leder besked</a:t>
            </a:r>
          </a:p>
          <a:p>
            <a:r>
              <a:rPr lang="da-DK" sz="1100"/>
              <a:t>Leder afgør sag, og sender afgørelse til forældre samt orienterer lærer. Se skabelon </a:t>
            </a:r>
            <a:r>
              <a:rPr lang="da-DK" sz="1100">
                <a:highlight>
                  <a:srgbClr val="66D5F7"/>
                </a:highlight>
              </a:rPr>
              <a:t>”Afgørelse AFSLAG”</a:t>
            </a:r>
            <a:r>
              <a:rPr lang="da-DK" sz="1100"/>
              <a:t> og ”</a:t>
            </a:r>
            <a:r>
              <a:rPr lang="da-DK" sz="1100">
                <a:highlight>
                  <a:srgbClr val="66D5F7"/>
                </a:highlight>
              </a:rPr>
              <a:t>Afgørelse TILBUD”</a:t>
            </a:r>
          </a:p>
          <a:p>
            <a:r>
              <a:rPr lang="da-DK" sz="1100"/>
              <a:t>Hvis særligt forløb godkendes, tilrettelægger lærer forløb med inddragelse af udd.vejleder. Se skabelon </a:t>
            </a:r>
            <a:r>
              <a:rPr lang="da-DK" sz="1100">
                <a:highlight>
                  <a:srgbClr val="66D5F7"/>
                </a:highlight>
              </a:rPr>
              <a:t>”Forløb”</a:t>
            </a:r>
            <a:r>
              <a:rPr lang="da-DK" sz="1100"/>
              <a:t>. Sekretær journaliserer forløb i SBSYS</a:t>
            </a:r>
          </a:p>
          <a:p>
            <a:r>
              <a:rPr lang="da-DK" sz="1100"/>
              <a:t>Lærer orienterer afd.leder</a:t>
            </a:r>
          </a:p>
        </p:txBody>
      </p:sp>
      <p:grpSp>
        <p:nvGrpSpPr>
          <p:cNvPr id="4" name="Gruppe 3">
            <a:extLst>
              <a:ext uri="{FF2B5EF4-FFF2-40B4-BE49-F238E27FC236}">
                <a16:creationId xmlns:a16="http://schemas.microsoft.com/office/drawing/2014/main" id="{C8B13264-9920-438B-A5EE-5864011985C5}"/>
              </a:ext>
            </a:extLst>
          </p:cNvPr>
          <p:cNvGrpSpPr/>
          <p:nvPr/>
        </p:nvGrpSpPr>
        <p:grpSpPr>
          <a:xfrm>
            <a:off x="569635" y="1772816"/>
            <a:ext cx="8032417" cy="2267689"/>
            <a:chOff x="4705349" y="1356964"/>
            <a:chExt cx="3969549" cy="2267689"/>
          </a:xfrm>
        </p:grpSpPr>
        <p:sp>
          <p:nvSpPr>
            <p:cNvPr id="5" name="L-form 4">
              <a:extLst>
                <a:ext uri="{FF2B5EF4-FFF2-40B4-BE49-F238E27FC236}">
                  <a16:creationId xmlns:a16="http://schemas.microsoft.com/office/drawing/2014/main" id="{3D033A0D-7FB9-4B6E-A954-08E0D0792872}"/>
                </a:ext>
              </a:extLst>
            </p:cNvPr>
            <p:cNvSpPr/>
            <p:nvPr/>
          </p:nvSpPr>
          <p:spPr>
            <a:xfrm rot="5400000">
              <a:off x="4992179" y="1629978"/>
              <a:ext cx="1152399" cy="1726060"/>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7940085C-3E28-41F8-8F5B-C2393675D7EA}"/>
                </a:ext>
              </a:extLst>
            </p:cNvPr>
            <p:cNvSpPr/>
            <p:nvPr/>
          </p:nvSpPr>
          <p:spPr>
            <a:xfrm>
              <a:off x="4895567" y="2107164"/>
              <a:ext cx="1535841"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7" name="Ligebenet trekant 6">
              <a:extLst>
                <a:ext uri="{FF2B5EF4-FFF2-40B4-BE49-F238E27FC236}">
                  <a16:creationId xmlns:a16="http://schemas.microsoft.com/office/drawing/2014/main" id="{AA81D198-F862-4E56-ADD8-9C3DA0591800}"/>
                </a:ext>
              </a:extLst>
            </p:cNvPr>
            <p:cNvSpPr/>
            <p:nvPr/>
          </p:nvSpPr>
          <p:spPr>
            <a:xfrm>
              <a:off x="6113911" y="1356964"/>
              <a:ext cx="313220"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E8564630-34A5-4F51-9F41-9680C5657621}"/>
                </a:ext>
              </a:extLst>
            </p:cNvPr>
            <p:cNvSpPr/>
            <p:nvPr/>
          </p:nvSpPr>
          <p:spPr>
            <a:xfrm rot="5400000">
              <a:off x="7029798" y="868106"/>
              <a:ext cx="1152399" cy="2130117"/>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342C1212-EA25-4BB4-9BB8-C12AC0687FEE}"/>
                </a:ext>
              </a:extLst>
            </p:cNvPr>
            <p:cNvSpPr/>
            <p:nvPr/>
          </p:nvSpPr>
          <p:spPr>
            <a:xfrm>
              <a:off x="6790039" y="1547319"/>
              <a:ext cx="188485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10" name="Lige pilforbindelse 9">
            <a:extLst>
              <a:ext uri="{FF2B5EF4-FFF2-40B4-BE49-F238E27FC236}">
                <a16:creationId xmlns:a16="http://schemas.microsoft.com/office/drawing/2014/main" id="{1D10D638-BDE1-46ED-A7C2-9EC32D3113D5}"/>
              </a:ext>
            </a:extLst>
          </p:cNvPr>
          <p:cNvCxnSpPr>
            <a:cxnSpLocks/>
          </p:cNvCxnSpPr>
          <p:nvPr/>
        </p:nvCxnSpPr>
        <p:spPr>
          <a:xfrm flipV="1">
            <a:off x="954543" y="1196753"/>
            <a:ext cx="7217858" cy="935261"/>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46C1ABB1-F660-42CA-B228-77FE182A2AD4}"/>
              </a:ext>
            </a:extLst>
          </p:cNvPr>
          <p:cNvSpPr>
            <a:spLocks noGrp="1"/>
          </p:cNvSpPr>
          <p:nvPr>
            <p:ph type="sldNum" sz="quarter" idx="12"/>
          </p:nvPr>
        </p:nvSpPr>
        <p:spPr/>
        <p:txBody>
          <a:bodyPr/>
          <a:lstStyle/>
          <a:p>
            <a:fld id="{11CFF931-D198-4569-94B6-C4CEBA5B3359}" type="slidenum">
              <a:rPr lang="da-DK" noProof="0" smtClean="0"/>
              <a:pPr/>
              <a:t>45</a:t>
            </a:fld>
            <a:endParaRPr lang="da-DK" noProof="0"/>
          </a:p>
        </p:txBody>
      </p:sp>
    </p:spTree>
    <p:extLst>
      <p:ext uri="{BB962C8B-B14F-4D97-AF65-F5344CB8AC3E}">
        <p14:creationId xmlns:p14="http://schemas.microsoft.com/office/powerpoint/2010/main" val="350854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8A15A-1491-4B9A-B5E0-39CC34FCC7D8}"/>
              </a:ext>
            </a:extLst>
          </p:cNvPr>
          <p:cNvSpPr>
            <a:spLocks noGrp="1"/>
          </p:cNvSpPr>
          <p:nvPr>
            <p:ph type="title"/>
          </p:nvPr>
        </p:nvSpPr>
        <p:spPr>
          <a:solidFill>
            <a:srgbClr val="00B9F2"/>
          </a:solidFill>
        </p:spPr>
        <p:txBody>
          <a:bodyPr/>
          <a:lstStyle/>
          <a:p>
            <a:r>
              <a:rPr lang="da-DK" sz="2400">
                <a:solidFill>
                  <a:schemeClr val="bg1"/>
                </a:solidFill>
              </a:rPr>
              <a:t>Undervise elev på samme klassetrin i 2 år / rykke en elev et klassetrin op</a:t>
            </a:r>
            <a:br>
              <a:rPr lang="da-DK" sz="2400">
                <a:solidFill>
                  <a:schemeClr val="bg1"/>
                </a:solidFill>
              </a:rPr>
            </a:br>
            <a:r>
              <a:rPr lang="da-DK" sz="1800">
                <a:solidFill>
                  <a:schemeClr val="bg1"/>
                </a:solidFill>
              </a:rPr>
              <a:t>- Rammen</a:t>
            </a:r>
          </a:p>
        </p:txBody>
      </p:sp>
      <p:sp>
        <p:nvSpPr>
          <p:cNvPr id="3" name="Pladsholder til indhold 2">
            <a:extLst>
              <a:ext uri="{FF2B5EF4-FFF2-40B4-BE49-F238E27FC236}">
                <a16:creationId xmlns:a16="http://schemas.microsoft.com/office/drawing/2014/main" id="{407B0A10-BE61-4115-A270-97743C8D98B9}"/>
              </a:ext>
            </a:extLst>
          </p:cNvPr>
          <p:cNvSpPr>
            <a:spLocks noGrp="1"/>
          </p:cNvSpPr>
          <p:nvPr>
            <p:ph idx="1"/>
          </p:nvPr>
        </p:nvSpPr>
        <p:spPr/>
        <p:txBody>
          <a:bodyPr/>
          <a:lstStyle/>
          <a:p>
            <a:r>
              <a:rPr lang="da-DK" sz="1800"/>
              <a:t>Skolelederen kan beslutte, at en elev rykkes et klassetrin op / undervises på samme klassetrin i 2 år, hvis det er til elevens bedste</a:t>
            </a:r>
          </a:p>
          <a:p>
            <a:pPr lvl="1"/>
            <a:r>
              <a:rPr lang="da-DK">
                <a:ea typeface="+mn-ea"/>
                <a:cs typeface="+mn-cs"/>
              </a:rPr>
              <a:t>Krav om samråd med forældre før beslutning</a:t>
            </a:r>
          </a:p>
          <a:p>
            <a:pPr lvl="1"/>
            <a:r>
              <a:rPr lang="da-DK"/>
              <a:t>Beslutningen sker ud fra en pædagogisk vurdering</a:t>
            </a:r>
          </a:p>
          <a:p>
            <a:pPr lvl="1"/>
            <a:r>
              <a:rPr lang="da-DK">
                <a:ea typeface="+mn-ea"/>
                <a:cs typeface="+mn-cs"/>
              </a:rPr>
              <a:t>Forældre har ret til, at PPR inddrages i en pædagogisk vurdring, hvis forældrene ønsker det</a:t>
            </a:r>
          </a:p>
          <a:p>
            <a:pPr lvl="1"/>
            <a:r>
              <a:rPr lang="da-DK">
                <a:ea typeface="+mn-ea"/>
                <a:cs typeface="+mn-cs"/>
              </a:rPr>
              <a:t>Kan ske i forbindelse med skoleårets start eller i løbet af skoleåret</a:t>
            </a:r>
          </a:p>
          <a:p>
            <a:endParaRPr lang="da-DK"/>
          </a:p>
          <a:p>
            <a:pPr marL="356400" lvl="1" indent="0">
              <a:buNone/>
            </a:pPr>
            <a:r>
              <a:rPr lang="da-DK" sz="1200">
                <a:ea typeface="+mn-ea"/>
                <a:cs typeface="+mn-cs"/>
                <a:hlinkClick r:id="rId3"/>
              </a:rPr>
              <a:t>Folkeskoleloven</a:t>
            </a:r>
            <a:r>
              <a:rPr lang="da-DK" sz="1200">
                <a:ea typeface="+mn-ea"/>
                <a:cs typeface="+mn-cs"/>
              </a:rPr>
              <a:t>, §12, stk. 1</a:t>
            </a:r>
          </a:p>
          <a:p>
            <a:pPr marL="356400" lvl="1" indent="0" algn="r">
              <a:buNone/>
            </a:pPr>
            <a:endParaRPr lang="da-DK" sz="1200">
              <a:solidFill>
                <a:srgbClr val="FF0000"/>
              </a:solidFill>
            </a:endParaRPr>
          </a:p>
          <a:p>
            <a:pPr lvl="1"/>
            <a:endParaRPr lang="da-DK"/>
          </a:p>
          <a:p>
            <a:endParaRPr lang="da-DK"/>
          </a:p>
        </p:txBody>
      </p:sp>
      <p:sp>
        <p:nvSpPr>
          <p:cNvPr id="4" name="Pladsholder til slidenummer 3">
            <a:extLst>
              <a:ext uri="{FF2B5EF4-FFF2-40B4-BE49-F238E27FC236}">
                <a16:creationId xmlns:a16="http://schemas.microsoft.com/office/drawing/2014/main" id="{026AB111-EA87-45F6-AB7A-AEEBDE6C5CC1}"/>
              </a:ext>
            </a:extLst>
          </p:cNvPr>
          <p:cNvSpPr>
            <a:spLocks noGrp="1"/>
          </p:cNvSpPr>
          <p:nvPr>
            <p:ph type="sldNum" sz="quarter" idx="12"/>
          </p:nvPr>
        </p:nvSpPr>
        <p:spPr/>
        <p:txBody>
          <a:bodyPr/>
          <a:lstStyle/>
          <a:p>
            <a:fld id="{63F35900-392D-46F4-8341-366E91CBDAA0}" type="slidenum">
              <a:rPr lang="da-DK" noProof="0" smtClean="0"/>
              <a:pPr/>
              <a:t>46</a:t>
            </a:fld>
            <a:endParaRPr lang="da-DK" noProof="0"/>
          </a:p>
        </p:txBody>
      </p:sp>
    </p:spTree>
    <p:extLst>
      <p:ext uri="{BB962C8B-B14F-4D97-AF65-F5344CB8AC3E}">
        <p14:creationId xmlns:p14="http://schemas.microsoft.com/office/powerpoint/2010/main" val="2536594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C9FB-A9DC-49FB-A695-54E9ED3D116B}"/>
              </a:ext>
            </a:extLst>
          </p:cNvPr>
          <p:cNvSpPr>
            <a:spLocks noGrp="1"/>
          </p:cNvSpPr>
          <p:nvPr>
            <p:ph type="title"/>
          </p:nvPr>
        </p:nvSpPr>
        <p:spPr/>
        <p:txBody>
          <a:bodyPr/>
          <a:lstStyle/>
          <a:p>
            <a:r>
              <a:rPr lang="da-DK" sz="2400">
                <a:solidFill>
                  <a:schemeClr val="tx1"/>
                </a:solidFill>
              </a:rPr>
              <a:t>Undervise elev på klassetrin i 2 år / rykke en elev et klassetrin op</a:t>
            </a:r>
            <a:br>
              <a:rPr lang="da-DK" sz="2400">
                <a:solidFill>
                  <a:schemeClr val="tx1"/>
                </a:solidFill>
              </a:rPr>
            </a:br>
            <a:r>
              <a:rPr lang="da-DK" sz="1800">
                <a:solidFill>
                  <a:schemeClr val="tx1"/>
                </a:solidFill>
              </a:rPr>
              <a:t>- Arbejdsgang</a:t>
            </a:r>
          </a:p>
        </p:txBody>
      </p:sp>
      <p:sp>
        <p:nvSpPr>
          <p:cNvPr id="11" name="Pladsholder til indhold 10">
            <a:extLst>
              <a:ext uri="{FF2B5EF4-FFF2-40B4-BE49-F238E27FC236}">
                <a16:creationId xmlns:a16="http://schemas.microsoft.com/office/drawing/2014/main" id="{14BD6ECE-A28A-4E61-B1C5-9A3065613B47}"/>
              </a:ext>
            </a:extLst>
          </p:cNvPr>
          <p:cNvSpPr>
            <a:spLocks noGrp="1"/>
          </p:cNvSpPr>
          <p:nvPr>
            <p:ph sz="half" idx="1"/>
          </p:nvPr>
        </p:nvSpPr>
        <p:spPr>
          <a:xfrm>
            <a:off x="683568" y="3429000"/>
            <a:ext cx="1644757" cy="2808288"/>
          </a:xfrm>
        </p:spPr>
        <p:txBody>
          <a:bodyPr/>
          <a:lstStyle/>
          <a:p>
            <a:r>
              <a:rPr lang="da-DK" sz="1200"/>
              <a:t>Et barn starter i 0. klasse det år barnet fylder 6 år</a:t>
            </a:r>
          </a:p>
        </p:txBody>
      </p:sp>
      <p:sp>
        <p:nvSpPr>
          <p:cNvPr id="12" name="Pladsholder til indhold 11">
            <a:extLst>
              <a:ext uri="{FF2B5EF4-FFF2-40B4-BE49-F238E27FC236}">
                <a16:creationId xmlns:a16="http://schemas.microsoft.com/office/drawing/2014/main" id="{BE4F4AE7-61A7-4EFC-ADD4-13AF799CB866}"/>
              </a:ext>
            </a:extLst>
          </p:cNvPr>
          <p:cNvSpPr>
            <a:spLocks noGrp="1"/>
          </p:cNvSpPr>
          <p:nvPr>
            <p:ph sz="half" idx="2"/>
          </p:nvPr>
        </p:nvSpPr>
        <p:spPr>
          <a:xfrm>
            <a:off x="2879501" y="2312586"/>
            <a:ext cx="6012979" cy="3276654"/>
          </a:xfrm>
        </p:spPr>
        <p:txBody>
          <a:bodyPr/>
          <a:lstStyle/>
          <a:p>
            <a:pPr marL="0" indent="0">
              <a:buNone/>
            </a:pPr>
            <a:r>
              <a:rPr lang="da-DK" sz="1200"/>
              <a:t>For elev på skolen:</a:t>
            </a:r>
          </a:p>
          <a:p>
            <a:r>
              <a:rPr lang="da-DK" sz="1200"/>
              <a:t>Bh.klasseleder/lærer overvejer, at elev kan have brug for at gå på klassetrin 2 år/rykke klassetrin op, og drøfter det undersøgende til forældresamtale. </a:t>
            </a:r>
          </a:p>
          <a:p>
            <a:r>
              <a:rPr lang="da-DK" sz="1200"/>
              <a:t>Hvis bh.klasseleder/lærer fortsat vurderer, at elev har brug for at gå på et klassetrin i 2 år/rykke et klassetrin op, udarbejder bh.klasseleder/lærer en vurdering, og videregiver til leder. Se skabelon </a:t>
            </a:r>
            <a:r>
              <a:rPr lang="da-DK" sz="1200">
                <a:highlight>
                  <a:srgbClr val="66D5F7"/>
                </a:highlight>
              </a:rPr>
              <a:t>”Vurdering”</a:t>
            </a:r>
          </a:p>
          <a:p>
            <a:r>
              <a:rPr lang="da-DK" sz="1200"/>
              <a:t>Leder sender vurdering til partshøring hos forældre med svarfrist via e-boks og journaliserer i SBSYS.</a:t>
            </a:r>
            <a:endParaRPr lang="da-DK" sz="1000"/>
          </a:p>
          <a:p>
            <a:pPr marL="39600" indent="0">
              <a:buNone/>
            </a:pPr>
            <a:r>
              <a:rPr lang="da-DK" sz="1200"/>
              <a:t>For ny elev:</a:t>
            </a:r>
          </a:p>
          <a:p>
            <a:r>
              <a:rPr lang="da-DK" sz="1200"/>
              <a:t>Leder vurderer, at elev har brug for at gå på lavere klassetrin/at rykke et klassetrin op, og udarbejder udkast til vurdering. Se skabelon </a:t>
            </a:r>
            <a:r>
              <a:rPr lang="da-DK" sz="1200">
                <a:highlight>
                  <a:srgbClr val="66D5F7"/>
                </a:highlight>
              </a:rPr>
              <a:t>”Vurdering”</a:t>
            </a:r>
          </a:p>
          <a:p>
            <a:r>
              <a:rPr lang="da-DK" sz="1200"/>
              <a:t>Leder kontakter forældre mundtligt for at holde møde med forældre om vurdering. Se skabelon </a:t>
            </a:r>
            <a:r>
              <a:rPr lang="da-DK" sz="1200">
                <a:highlight>
                  <a:srgbClr val="66D5F7"/>
                </a:highlight>
              </a:rPr>
              <a:t>”Mødeindkaldelse”</a:t>
            </a:r>
          </a:p>
          <a:p>
            <a:r>
              <a:rPr lang="da-DK" sz="1200"/>
              <a:t>Leder sender mødeindkaldelse og udkast til vurdering til forældre via e-boks og journaliserer i SBSYS</a:t>
            </a:r>
          </a:p>
          <a:p>
            <a:r>
              <a:rPr lang="da-DK" sz="1200"/>
              <a:t>Leder og forældre holder møde om eventuelt behov</a:t>
            </a:r>
          </a:p>
          <a:p>
            <a:r>
              <a:rPr lang="da-DK" sz="1200"/>
              <a:t>Leder udarbejder referat og vurdering, og sender referat til kommentering og vurdering til partshøring til forældre med frist via e-boks og journaliserer i SBSYS. Se skabeloner </a:t>
            </a:r>
            <a:r>
              <a:rPr lang="da-DK" sz="1200">
                <a:highlight>
                  <a:srgbClr val="66D5F7"/>
                </a:highlight>
              </a:rPr>
              <a:t>”Referat”</a:t>
            </a:r>
            <a:r>
              <a:rPr lang="da-DK" sz="1200"/>
              <a:t> og </a:t>
            </a:r>
            <a:r>
              <a:rPr lang="da-DK" sz="1200">
                <a:highlight>
                  <a:srgbClr val="66D5F7"/>
                </a:highlight>
              </a:rPr>
              <a:t>”Partshøring og kommentering”</a:t>
            </a:r>
          </a:p>
          <a:p>
            <a:pPr marL="0" indent="0">
              <a:buNone/>
            </a:pPr>
            <a:r>
              <a:rPr lang="da-DK" sz="1200"/>
              <a:t>Fælles: Sekretær journaliserer evt. afgivne kommentarer og høringssvar fra forældre</a:t>
            </a:r>
          </a:p>
          <a:p>
            <a:r>
              <a:rPr lang="da-DK" sz="1200"/>
              <a:t>Skoleleder træffer afgørelse, og sender den til forældre via e-boks og journaliserer i SBSYS. Se skabelon </a:t>
            </a:r>
            <a:r>
              <a:rPr lang="da-DK" sz="1200">
                <a:highlight>
                  <a:srgbClr val="66D5F7"/>
                </a:highlight>
              </a:rPr>
              <a:t>”Afgørelse”</a:t>
            </a:r>
          </a:p>
        </p:txBody>
      </p:sp>
      <p:grpSp>
        <p:nvGrpSpPr>
          <p:cNvPr id="4" name="Gruppe 3">
            <a:extLst>
              <a:ext uri="{FF2B5EF4-FFF2-40B4-BE49-F238E27FC236}">
                <a16:creationId xmlns:a16="http://schemas.microsoft.com/office/drawing/2014/main" id="{C8B13264-9920-438B-A5EE-5864011985C5}"/>
              </a:ext>
            </a:extLst>
          </p:cNvPr>
          <p:cNvGrpSpPr/>
          <p:nvPr/>
        </p:nvGrpSpPr>
        <p:grpSpPr>
          <a:xfrm>
            <a:off x="569635" y="1808235"/>
            <a:ext cx="8176435" cy="2232270"/>
            <a:chOff x="4705349" y="1392383"/>
            <a:chExt cx="4040721" cy="2232270"/>
          </a:xfrm>
        </p:grpSpPr>
        <p:sp>
          <p:nvSpPr>
            <p:cNvPr id="5" name="L-form 4">
              <a:extLst>
                <a:ext uri="{FF2B5EF4-FFF2-40B4-BE49-F238E27FC236}">
                  <a16:creationId xmlns:a16="http://schemas.microsoft.com/office/drawing/2014/main" id="{3D033A0D-7FB9-4B6E-A954-08E0D0792872}"/>
                </a:ext>
              </a:extLst>
            </p:cNvPr>
            <p:cNvSpPr/>
            <p:nvPr/>
          </p:nvSpPr>
          <p:spPr>
            <a:xfrm rot="5400000">
              <a:off x="4566537" y="2055621"/>
              <a:ext cx="1152399" cy="874776"/>
            </a:xfrm>
            <a:prstGeom prst="corner">
              <a:avLst>
                <a:gd name="adj1" fmla="val 16120"/>
                <a:gd name="adj2" fmla="val 16110"/>
              </a:avLst>
            </a:prstGeom>
            <a:solidFill>
              <a:schemeClr val="accent2"/>
            </a:solidFill>
            <a:ln>
              <a:solidFill>
                <a:schemeClr val="accent2"/>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txBody>
            <a:bodyPr/>
            <a:lstStyle/>
            <a:p>
              <a:endParaRPr lang="da-DK"/>
            </a:p>
          </p:txBody>
        </p:sp>
        <p:sp>
          <p:nvSpPr>
            <p:cNvPr id="6" name="Kombinationstegning: figur 5">
              <a:extLst>
                <a:ext uri="{FF2B5EF4-FFF2-40B4-BE49-F238E27FC236}">
                  <a16:creationId xmlns:a16="http://schemas.microsoft.com/office/drawing/2014/main" id="{7940085C-3E28-41F8-8F5B-C2393675D7EA}"/>
                </a:ext>
              </a:extLst>
            </p:cNvPr>
            <p:cNvSpPr/>
            <p:nvPr/>
          </p:nvSpPr>
          <p:spPr>
            <a:xfrm>
              <a:off x="4832827" y="2107164"/>
              <a:ext cx="753667"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1"/>
                  </a:solidFill>
                </a:rPr>
                <a:t>Det almene område: </a:t>
              </a:r>
            </a:p>
          </p:txBody>
        </p:sp>
        <p:sp>
          <p:nvSpPr>
            <p:cNvPr id="7" name="Ligebenet trekant 6">
              <a:extLst>
                <a:ext uri="{FF2B5EF4-FFF2-40B4-BE49-F238E27FC236}">
                  <a16:creationId xmlns:a16="http://schemas.microsoft.com/office/drawing/2014/main" id="{AA81D198-F862-4E56-ADD8-9C3DA0591800}"/>
                </a:ext>
              </a:extLst>
            </p:cNvPr>
            <p:cNvSpPr/>
            <p:nvPr/>
          </p:nvSpPr>
          <p:spPr>
            <a:xfrm>
              <a:off x="5259854"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E8564630-34A5-4F51-9F41-9680C5657621}"/>
                </a:ext>
              </a:extLst>
            </p:cNvPr>
            <p:cNvSpPr/>
            <p:nvPr/>
          </p:nvSpPr>
          <p:spPr>
            <a:xfrm rot="5400000">
              <a:off x="6656148" y="458703"/>
              <a:ext cx="1152399" cy="3019760"/>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342C1212-EA25-4BB4-9BB8-C12AC0687FEE}"/>
                </a:ext>
              </a:extLst>
            </p:cNvPr>
            <p:cNvSpPr/>
            <p:nvPr/>
          </p:nvSpPr>
          <p:spPr>
            <a:xfrm>
              <a:off x="5894081" y="1582737"/>
              <a:ext cx="285198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1"/>
                  </a:solidFill>
                </a:rPr>
                <a:t>Det indgribende område:</a:t>
              </a:r>
            </a:p>
          </p:txBody>
        </p:sp>
      </p:grpSp>
      <p:cxnSp>
        <p:nvCxnSpPr>
          <p:cNvPr id="10" name="Lige pilforbindelse 9">
            <a:extLst>
              <a:ext uri="{FF2B5EF4-FFF2-40B4-BE49-F238E27FC236}">
                <a16:creationId xmlns:a16="http://schemas.microsoft.com/office/drawing/2014/main" id="{1D10D638-BDE1-46ED-A7C2-9EC32D3113D5}"/>
              </a:ext>
            </a:extLst>
          </p:cNvPr>
          <p:cNvCxnSpPr>
            <a:cxnSpLocks/>
          </p:cNvCxnSpPr>
          <p:nvPr/>
        </p:nvCxnSpPr>
        <p:spPr>
          <a:xfrm flipV="1">
            <a:off x="971600" y="1196753"/>
            <a:ext cx="7200801" cy="611482"/>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11960002-BAD6-4936-A793-13586BC57EDC}"/>
              </a:ext>
            </a:extLst>
          </p:cNvPr>
          <p:cNvSpPr>
            <a:spLocks noGrp="1"/>
          </p:cNvSpPr>
          <p:nvPr>
            <p:ph type="sldNum" sz="quarter" idx="12"/>
          </p:nvPr>
        </p:nvSpPr>
        <p:spPr/>
        <p:txBody>
          <a:bodyPr/>
          <a:lstStyle/>
          <a:p>
            <a:fld id="{11CFF931-D198-4569-94B6-C4CEBA5B3359}" type="slidenum">
              <a:rPr lang="da-DK" noProof="0" smtClean="0"/>
              <a:pPr/>
              <a:t>47</a:t>
            </a:fld>
            <a:endParaRPr lang="da-DK" noProof="0"/>
          </a:p>
        </p:txBody>
      </p:sp>
    </p:spTree>
    <p:extLst>
      <p:ext uri="{BB962C8B-B14F-4D97-AF65-F5344CB8AC3E}">
        <p14:creationId xmlns:p14="http://schemas.microsoft.com/office/powerpoint/2010/main" val="3978274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C9890-DD69-47F9-9CE7-C6B21A32C113}"/>
              </a:ext>
            </a:extLst>
          </p:cNvPr>
          <p:cNvSpPr>
            <a:spLocks noGrp="1"/>
          </p:cNvSpPr>
          <p:nvPr>
            <p:ph type="title"/>
          </p:nvPr>
        </p:nvSpPr>
        <p:spPr>
          <a:solidFill>
            <a:srgbClr val="00B9F2"/>
          </a:solidFill>
        </p:spPr>
        <p:txBody>
          <a:bodyPr/>
          <a:lstStyle/>
          <a:p>
            <a:r>
              <a:rPr lang="da-DK" sz="2400">
                <a:solidFill>
                  <a:schemeClr val="bg1"/>
                </a:solidFill>
              </a:rPr>
              <a:t>Fritage elev fra tysk eller fransk</a:t>
            </a:r>
            <a:br>
              <a:rPr lang="da-DK" sz="2400">
                <a:solidFill>
                  <a:schemeClr val="bg1"/>
                </a:solidFill>
              </a:rPr>
            </a:br>
            <a:r>
              <a:rPr lang="da-DK" sz="1800">
                <a:solidFill>
                  <a:schemeClr val="bg1"/>
                </a:solidFill>
              </a:rPr>
              <a:t>- Rammen</a:t>
            </a:r>
            <a:endParaRPr lang="da-DK" sz="2400">
              <a:solidFill>
                <a:schemeClr val="bg1"/>
              </a:solidFill>
            </a:endParaRPr>
          </a:p>
        </p:txBody>
      </p:sp>
      <p:sp>
        <p:nvSpPr>
          <p:cNvPr id="3" name="Pladsholder til indhold 2">
            <a:extLst>
              <a:ext uri="{FF2B5EF4-FFF2-40B4-BE49-F238E27FC236}">
                <a16:creationId xmlns:a16="http://schemas.microsoft.com/office/drawing/2014/main" id="{9FE460A7-2A12-43B6-8A8A-AADF9C6666E8}"/>
              </a:ext>
            </a:extLst>
          </p:cNvPr>
          <p:cNvSpPr>
            <a:spLocks noGrp="1"/>
          </p:cNvSpPr>
          <p:nvPr>
            <p:ph idx="1"/>
          </p:nvPr>
        </p:nvSpPr>
        <p:spPr/>
        <p:txBody>
          <a:bodyPr/>
          <a:lstStyle/>
          <a:p>
            <a:r>
              <a:rPr lang="da-DK" sz="1800"/>
              <a:t>Skolelederen har kompetencen til at fritage en elev fra tysk eller fransk, hvis det er til elevens bedste</a:t>
            </a:r>
          </a:p>
          <a:p>
            <a:pPr lvl="1"/>
            <a:r>
              <a:rPr lang="da-DK" sz="1600"/>
              <a:t>Tysk / fransk er obligatorisk på 5. og 6. klassetrin.</a:t>
            </a:r>
          </a:p>
          <a:p>
            <a:pPr lvl="1"/>
            <a:r>
              <a:rPr lang="da-DK" sz="1600"/>
              <a:t>I 10. klasse skal tysk / fransk kun tilbydes elever, som har haft tysk / fransk i 5.-9. klasse.</a:t>
            </a:r>
          </a:p>
          <a:p>
            <a:r>
              <a:rPr lang="da-DK" sz="1800"/>
              <a:t>Eleven skal have anden relevant undervisning i de pågældende timer</a:t>
            </a:r>
          </a:p>
          <a:p>
            <a:r>
              <a:rPr lang="da-DK" sz="1800"/>
              <a:t>Fritagelsen skal ske efter samråd med forældre og lærere</a:t>
            </a:r>
          </a:p>
          <a:p>
            <a:r>
              <a:rPr lang="da-DK" sz="1800"/>
              <a:t>Uddannelsesvejledningen kan inddrages om uddannelsesmæssige konsekvenser af fritagelse</a:t>
            </a:r>
          </a:p>
          <a:p>
            <a:r>
              <a:rPr lang="da-DK" sz="1800"/>
              <a:t>Målgruppe: </a:t>
            </a:r>
          </a:p>
          <a:p>
            <a:pPr lvl="1"/>
            <a:r>
              <a:rPr lang="da-DK" sz="1600"/>
              <a:t>elever med faglige problemer, som har svært ved at få tilstrækkeligt udbytte af undervisningen i 2. fremmedsprog, OG som</a:t>
            </a:r>
          </a:p>
          <a:p>
            <a:pPr lvl="1"/>
            <a:r>
              <a:rPr lang="da-DK" sz="1600"/>
              <a:t>Samtidig vurderes at få større udbytte af at bruge undervisningstiden på faglig støtte i de øvrige fag</a:t>
            </a:r>
          </a:p>
          <a:p>
            <a:pPr lvl="1"/>
            <a:endParaRPr lang="da-DK" sz="1600"/>
          </a:p>
          <a:p>
            <a:pPr marL="0" indent="0">
              <a:buNone/>
            </a:pPr>
            <a:r>
              <a:rPr lang="da-DK" sz="1200">
                <a:hlinkClick r:id="rId3"/>
              </a:rPr>
              <a:t>Folkeskoleloven</a:t>
            </a:r>
            <a:r>
              <a:rPr lang="da-DK" sz="1200"/>
              <a:t> §5, stk. 3 og §19d, stk. 3</a:t>
            </a:r>
          </a:p>
        </p:txBody>
      </p:sp>
      <p:sp>
        <p:nvSpPr>
          <p:cNvPr id="4" name="Pladsholder til slidenummer 3">
            <a:extLst>
              <a:ext uri="{FF2B5EF4-FFF2-40B4-BE49-F238E27FC236}">
                <a16:creationId xmlns:a16="http://schemas.microsoft.com/office/drawing/2014/main" id="{2F5539AB-139C-4E6D-9390-67D65953AF6B}"/>
              </a:ext>
            </a:extLst>
          </p:cNvPr>
          <p:cNvSpPr>
            <a:spLocks noGrp="1"/>
          </p:cNvSpPr>
          <p:nvPr>
            <p:ph type="sldNum" sz="quarter" idx="12"/>
          </p:nvPr>
        </p:nvSpPr>
        <p:spPr/>
        <p:txBody>
          <a:bodyPr/>
          <a:lstStyle/>
          <a:p>
            <a:fld id="{63F35900-392D-46F4-8341-366E91CBDAA0}" type="slidenum">
              <a:rPr lang="da-DK" noProof="0" smtClean="0"/>
              <a:pPr/>
              <a:t>48</a:t>
            </a:fld>
            <a:endParaRPr lang="da-DK" noProof="0"/>
          </a:p>
        </p:txBody>
      </p:sp>
    </p:spTree>
    <p:extLst>
      <p:ext uri="{BB962C8B-B14F-4D97-AF65-F5344CB8AC3E}">
        <p14:creationId xmlns:p14="http://schemas.microsoft.com/office/powerpoint/2010/main" val="1773086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CF17-5E70-4D83-B019-5771BE0E010F}"/>
              </a:ext>
            </a:extLst>
          </p:cNvPr>
          <p:cNvSpPr>
            <a:spLocks noGrp="1"/>
          </p:cNvSpPr>
          <p:nvPr>
            <p:ph type="title"/>
          </p:nvPr>
        </p:nvSpPr>
        <p:spPr/>
        <p:txBody>
          <a:bodyPr/>
          <a:lstStyle/>
          <a:p>
            <a:r>
              <a:rPr lang="da-DK" sz="2400">
                <a:solidFill>
                  <a:schemeClr val="tx1"/>
                </a:solidFill>
              </a:rPr>
              <a:t>Fritage elev fra tysk eller fransk</a:t>
            </a:r>
            <a:br>
              <a:rPr lang="da-DK" sz="2400">
                <a:solidFill>
                  <a:schemeClr val="tx1"/>
                </a:solidFill>
              </a:rPr>
            </a:br>
            <a:r>
              <a:rPr lang="da-DK" sz="1800">
                <a:solidFill>
                  <a:schemeClr val="tx1"/>
                </a:solidFill>
              </a:rPr>
              <a:t>- Arbejdsgang for BESLUTNING</a:t>
            </a:r>
          </a:p>
        </p:txBody>
      </p:sp>
      <p:grpSp>
        <p:nvGrpSpPr>
          <p:cNvPr id="4" name="Gruppe 3">
            <a:extLst>
              <a:ext uri="{FF2B5EF4-FFF2-40B4-BE49-F238E27FC236}">
                <a16:creationId xmlns:a16="http://schemas.microsoft.com/office/drawing/2014/main" id="{46BBD1C5-ED7F-49BF-A21B-A24A9F172B3C}"/>
              </a:ext>
            </a:extLst>
          </p:cNvPr>
          <p:cNvGrpSpPr/>
          <p:nvPr/>
        </p:nvGrpSpPr>
        <p:grpSpPr>
          <a:xfrm>
            <a:off x="569633" y="1531306"/>
            <a:ext cx="8176439" cy="2149158"/>
            <a:chOff x="4705348" y="1475495"/>
            <a:chExt cx="4040723" cy="2149158"/>
          </a:xfrm>
        </p:grpSpPr>
        <p:sp>
          <p:nvSpPr>
            <p:cNvPr id="5" name="L-form 4">
              <a:extLst>
                <a:ext uri="{FF2B5EF4-FFF2-40B4-BE49-F238E27FC236}">
                  <a16:creationId xmlns:a16="http://schemas.microsoft.com/office/drawing/2014/main" id="{176E9D52-2A99-4772-B640-E4264C2CA252}"/>
                </a:ext>
              </a:extLst>
            </p:cNvPr>
            <p:cNvSpPr/>
            <p:nvPr/>
          </p:nvSpPr>
          <p:spPr>
            <a:xfrm rot="5400000">
              <a:off x="4591454" y="2030704"/>
              <a:ext cx="1152399" cy="924611"/>
            </a:xfrm>
            <a:prstGeom prst="corner">
              <a:avLst>
                <a:gd name="adj1" fmla="val 16120"/>
                <a:gd name="adj2" fmla="val 16110"/>
              </a:avLst>
            </a:prstGeom>
            <a:solidFill>
              <a:srgbClr val="66D5F7"/>
            </a:solidFill>
            <a:ln>
              <a:solidFill>
                <a:srgbClr val="66D5F7"/>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txBody>
            <a:bodyPr/>
            <a:lstStyle/>
            <a:p>
              <a:endParaRPr lang="da-DK"/>
            </a:p>
          </p:txBody>
        </p:sp>
        <p:sp>
          <p:nvSpPr>
            <p:cNvPr id="6" name="Kombinationstegning: figur 5">
              <a:extLst>
                <a:ext uri="{FF2B5EF4-FFF2-40B4-BE49-F238E27FC236}">
                  <a16:creationId xmlns:a16="http://schemas.microsoft.com/office/drawing/2014/main" id="{8F27A56A-F6EB-496F-AC6E-E4A03D85E19E}"/>
                </a:ext>
              </a:extLst>
            </p:cNvPr>
            <p:cNvSpPr/>
            <p:nvPr/>
          </p:nvSpPr>
          <p:spPr>
            <a:xfrm>
              <a:off x="4895567" y="2107164"/>
              <a:ext cx="791315"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1"/>
                  </a:solidFill>
                </a:rPr>
                <a:t>Det almene område: </a:t>
              </a:r>
            </a:p>
          </p:txBody>
        </p:sp>
        <p:sp>
          <p:nvSpPr>
            <p:cNvPr id="7" name="Ligebenet trekant 6">
              <a:extLst>
                <a:ext uri="{FF2B5EF4-FFF2-40B4-BE49-F238E27FC236}">
                  <a16:creationId xmlns:a16="http://schemas.microsoft.com/office/drawing/2014/main" id="{FDBCE414-8AF1-4B03-80D4-54BE03C4C06C}"/>
                </a:ext>
              </a:extLst>
            </p:cNvPr>
            <p:cNvSpPr/>
            <p:nvPr/>
          </p:nvSpPr>
          <p:spPr>
            <a:xfrm>
              <a:off x="5295439" y="1476162"/>
              <a:ext cx="326639" cy="326639"/>
            </a:xfrm>
            <a:prstGeom prst="triangle">
              <a:avLst>
                <a:gd name="adj" fmla="val 100000"/>
              </a:avLst>
            </a:prstGeom>
            <a:solidFill>
              <a:srgbClr val="065D79"/>
            </a:solidFill>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7C80C756-2293-4457-A128-5FDC77C06467}"/>
                </a:ext>
              </a:extLst>
            </p:cNvPr>
            <p:cNvSpPr/>
            <p:nvPr/>
          </p:nvSpPr>
          <p:spPr>
            <a:xfrm rot="5400000">
              <a:off x="6909839" y="244656"/>
              <a:ext cx="601550" cy="3063227"/>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txBody>
            <a:bodyPr/>
            <a:lstStyle/>
            <a:p>
              <a:endParaRPr lang="da-DK"/>
            </a:p>
          </p:txBody>
        </p:sp>
        <p:sp>
          <p:nvSpPr>
            <p:cNvPr id="9" name="Kombinationstegning: figur 8">
              <a:extLst>
                <a:ext uri="{FF2B5EF4-FFF2-40B4-BE49-F238E27FC236}">
                  <a16:creationId xmlns:a16="http://schemas.microsoft.com/office/drawing/2014/main" id="{8CFD998E-08F3-428B-95C5-E36B71470A71}"/>
                </a:ext>
              </a:extLst>
            </p:cNvPr>
            <p:cNvSpPr/>
            <p:nvPr/>
          </p:nvSpPr>
          <p:spPr>
            <a:xfrm>
              <a:off x="5820178" y="1711684"/>
              <a:ext cx="2925893"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1"/>
                  </a:solidFill>
                </a:rPr>
                <a:t>Det indgribende område:</a:t>
              </a:r>
            </a:p>
          </p:txBody>
        </p:sp>
      </p:grpSp>
      <p:cxnSp>
        <p:nvCxnSpPr>
          <p:cNvPr id="10" name="Lige pilforbindelse 9">
            <a:extLst>
              <a:ext uri="{FF2B5EF4-FFF2-40B4-BE49-F238E27FC236}">
                <a16:creationId xmlns:a16="http://schemas.microsoft.com/office/drawing/2014/main" id="{351351F4-FDEA-4347-B82E-878CFC8AD746}"/>
              </a:ext>
            </a:extLst>
          </p:cNvPr>
          <p:cNvCxnSpPr>
            <a:cxnSpLocks/>
          </p:cNvCxnSpPr>
          <p:nvPr/>
        </p:nvCxnSpPr>
        <p:spPr>
          <a:xfrm flipV="1">
            <a:off x="1115616" y="836712"/>
            <a:ext cx="7056785" cy="611482"/>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6B02B8A9-38B8-4BC8-B5C6-5A82C686311A}"/>
              </a:ext>
            </a:extLst>
          </p:cNvPr>
          <p:cNvSpPr txBox="1"/>
          <p:nvPr/>
        </p:nvSpPr>
        <p:spPr>
          <a:xfrm>
            <a:off x="569632" y="3055030"/>
            <a:ext cx="1870959" cy="7386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Tysk eller fransk i 5.-9. klasse. Hver skole skal udbyde tysk og kan udbyde fransk.</a:t>
            </a:r>
          </a:p>
        </p:txBody>
      </p:sp>
      <p:sp>
        <p:nvSpPr>
          <p:cNvPr id="12" name="Tekstfelt 11">
            <a:extLst>
              <a:ext uri="{FF2B5EF4-FFF2-40B4-BE49-F238E27FC236}">
                <a16:creationId xmlns:a16="http://schemas.microsoft.com/office/drawing/2014/main" id="{30AC74EF-8DBF-4BFC-8C95-515095AE0AEC}"/>
              </a:ext>
            </a:extLst>
          </p:cNvPr>
          <p:cNvSpPr txBox="1"/>
          <p:nvPr/>
        </p:nvSpPr>
        <p:spPr>
          <a:xfrm>
            <a:off x="2555776" y="2206019"/>
            <a:ext cx="6326532" cy="4247317"/>
          </a:xfrm>
          <a:prstGeom prst="rect">
            <a:avLst/>
          </a:prstGeom>
          <a:noFill/>
        </p:spPr>
        <p:txBody>
          <a:bodyPr wrap="square" lIns="0" tIns="0" rIns="0" bIns="0" rtlCol="0">
            <a:spAutoFit/>
          </a:bodyPr>
          <a:lstStyle/>
          <a:p>
            <a:pPr marL="228600" indent="-228600">
              <a:buAutoNum type="alphaLcParenR"/>
            </a:pPr>
            <a:r>
              <a:rPr lang="da-DK" sz="1200" i="1">
                <a:latin typeface="+mn-lt"/>
              </a:rPr>
              <a:t>Forældre ønsker, at barn fritages fra tysk/fransk fra 7. klasse. </a:t>
            </a:r>
          </a:p>
          <a:p>
            <a:pPr marL="171450" indent="-171450">
              <a:buFont typeface="Arial" panose="020B0604020202020204" pitchFamily="34" charset="0"/>
              <a:buChar char="•"/>
            </a:pPr>
            <a:r>
              <a:rPr lang="da-DK" sz="1200" i="1">
                <a:latin typeface="+mn-lt"/>
              </a:rPr>
              <a:t>Forældre bruger skema. Skolen kan ikke kræve dette. Hvis forældre ikke udfylder skema, skal den, der modtager mundtlig henvendelse skrive notat / modtage skriftlig henvendelse. Dokumentation for henvendelse journaliseres i SBSYS med hjælp fra sekretær. Se skabeloner </a:t>
            </a:r>
            <a:r>
              <a:rPr lang="da-DK" sz="1200" i="1">
                <a:highlight>
                  <a:srgbClr val="66D5F7"/>
                </a:highlight>
                <a:latin typeface="+mn-lt"/>
              </a:rPr>
              <a:t>”Skema”</a:t>
            </a:r>
            <a:r>
              <a:rPr lang="da-DK" sz="1200" i="1">
                <a:latin typeface="+mn-lt"/>
              </a:rPr>
              <a:t> og </a:t>
            </a:r>
            <a:r>
              <a:rPr lang="da-DK" sz="1200" i="1">
                <a:highlight>
                  <a:srgbClr val="66D5F7"/>
                </a:highlight>
                <a:latin typeface="+mn-lt"/>
              </a:rPr>
              <a:t>”Notat telefonnotat”</a:t>
            </a:r>
          </a:p>
          <a:p>
            <a:pPr marL="171450" indent="-171450">
              <a:buFont typeface="Arial" panose="020B0604020202020204" pitchFamily="34" charset="0"/>
              <a:buChar char="•"/>
            </a:pPr>
            <a:r>
              <a:rPr lang="da-DK" sz="1200" i="1">
                <a:latin typeface="+mn-lt"/>
              </a:rPr>
              <a:t>Ved behov indhenter leder uddybende oplysninger fra forældre. Hvis det sker mundtligt, skal der skrives notat/telefonnotat. Uddybende oplysninger skal journaliseres i SBSYS.</a:t>
            </a:r>
          </a:p>
          <a:p>
            <a:pPr marL="171450" indent="-171450">
              <a:buFont typeface="Arial" panose="020B0604020202020204" pitchFamily="34" charset="0"/>
              <a:buChar char="•"/>
            </a:pPr>
            <a:r>
              <a:rPr lang="da-DK" sz="1200" i="1">
                <a:latin typeface="+mn-lt"/>
              </a:rPr>
              <a:t>Skolen kan kun inddrage udd.vejleder med forældres samtykke. Erklæring skal journaliseres i SBSYS med hjælp fra sekretær. Se skabelon </a:t>
            </a:r>
            <a:r>
              <a:rPr lang="da-DK" sz="1200" i="1">
                <a:highlight>
                  <a:srgbClr val="66D5F7"/>
                </a:highlight>
                <a:latin typeface="+mn-lt"/>
              </a:rPr>
              <a:t>”Samtykke”</a:t>
            </a:r>
          </a:p>
          <a:p>
            <a:r>
              <a:rPr lang="da-DK" sz="1200" i="1">
                <a:latin typeface="+mn-lt"/>
              </a:rPr>
              <a:t>b) Team vurderer, at fritagelse fra tysk/fransk kan være til elevs bedste, og drøfter det med leder. Hvis relevant udarbejder leder mødeindkaldelse med dagsorden. Se skabelon </a:t>
            </a:r>
            <a:r>
              <a:rPr lang="da-DK" sz="1200" i="1">
                <a:highlight>
                  <a:srgbClr val="66D5F7"/>
                </a:highlight>
                <a:latin typeface="+mn-lt"/>
              </a:rPr>
              <a:t>”Mødeindkaldelse”</a:t>
            </a:r>
          </a:p>
          <a:p>
            <a:pPr marL="285750" indent="-285750">
              <a:buFont typeface="Arial" panose="020B0604020202020204" pitchFamily="34" charset="0"/>
              <a:buChar char="•"/>
            </a:pPr>
            <a:r>
              <a:rPr lang="da-DK" sz="1200" i="1">
                <a:latin typeface="+mn-lt"/>
              </a:rPr>
              <a:t>Leder kontakter forældre om møde om evt. behov for fritagelse og udd.vejleders evt. deltagelse. Udd.vejleder kan kun inddrages med forældres samtykke</a:t>
            </a:r>
          </a:p>
          <a:p>
            <a:pPr marL="285750" indent="-285750">
              <a:buFont typeface="Arial" panose="020B0604020202020204" pitchFamily="34" charset="0"/>
              <a:buChar char="•"/>
            </a:pPr>
            <a:r>
              <a:rPr lang="da-DK" sz="1200" i="1">
                <a:latin typeface="+mn-lt"/>
              </a:rPr>
              <a:t>Leder sender opfølgende mødeindkaldelse og samtykkeerklæring til forældre via e-boks og journaliserer materiale i SBSYS. Se skabeloner </a:t>
            </a:r>
            <a:r>
              <a:rPr lang="da-DK" sz="1200" i="1">
                <a:highlight>
                  <a:srgbClr val="66D5F7"/>
                </a:highlight>
                <a:latin typeface="+mn-lt"/>
              </a:rPr>
              <a:t>”Mødeindkaldelse”</a:t>
            </a:r>
            <a:r>
              <a:rPr lang="da-DK" sz="1200" i="1">
                <a:latin typeface="+mn-lt"/>
              </a:rPr>
              <a:t> og </a:t>
            </a:r>
            <a:r>
              <a:rPr lang="da-DK" sz="1200" i="1">
                <a:highlight>
                  <a:srgbClr val="66D5F7"/>
                </a:highlight>
                <a:latin typeface="+mn-lt"/>
              </a:rPr>
              <a:t>”Samtykke”</a:t>
            </a:r>
            <a:endParaRPr lang="da-DK" sz="1200" i="1">
              <a:latin typeface="+mn-lt"/>
            </a:endParaRPr>
          </a:p>
          <a:p>
            <a:pPr marL="285750" indent="-285750">
              <a:buFont typeface="Arial" panose="020B0604020202020204" pitchFamily="34" charset="0"/>
              <a:buChar char="•"/>
            </a:pPr>
            <a:r>
              <a:rPr lang="da-DK" sz="1200" i="1">
                <a:latin typeface="+mn-lt"/>
              </a:rPr>
              <a:t>Leder holder møde med forældre og evt. udd.vejleder om fritagelse. Forældre skal have givet samtykke for at udd.vejleder kan deltage i mødet.</a:t>
            </a:r>
          </a:p>
          <a:p>
            <a:pPr marL="285750" indent="-285750">
              <a:buFont typeface="Arial" panose="020B0604020202020204" pitchFamily="34" charset="0"/>
              <a:buChar char="•"/>
            </a:pPr>
            <a:r>
              <a:rPr lang="da-DK" sz="1200" i="1">
                <a:latin typeface="+mn-lt"/>
              </a:rPr>
              <a:t>Leder skriver referat fra møde, og sender det til kommentering hos forældre via e-boks med svarfrist og journaliserer i SBSYS. Se skabeloner </a:t>
            </a:r>
            <a:r>
              <a:rPr lang="da-DK" sz="1200" i="1">
                <a:highlight>
                  <a:srgbClr val="66D5F7"/>
                </a:highlight>
                <a:latin typeface="+mn-lt"/>
              </a:rPr>
              <a:t>”Referat”</a:t>
            </a:r>
            <a:r>
              <a:rPr lang="da-DK" sz="1200" i="1">
                <a:latin typeface="+mn-lt"/>
              </a:rPr>
              <a:t> og </a:t>
            </a:r>
            <a:r>
              <a:rPr lang="da-DK" sz="1200" i="1">
                <a:highlight>
                  <a:srgbClr val="66D5F7"/>
                </a:highlight>
                <a:latin typeface="+mn-lt"/>
              </a:rPr>
              <a:t>”Kommentering”</a:t>
            </a:r>
            <a:r>
              <a:rPr lang="da-DK" sz="1200" i="1">
                <a:latin typeface="+mn-lt"/>
              </a:rPr>
              <a:t>. </a:t>
            </a:r>
          </a:p>
          <a:p>
            <a:pPr marL="285750" indent="-285750">
              <a:buFont typeface="Arial" panose="020B0604020202020204" pitchFamily="34" charset="0"/>
              <a:buChar char="•"/>
            </a:pPr>
            <a:r>
              <a:rPr lang="da-DK" sz="1200" i="1">
                <a:latin typeface="+mn-lt"/>
              </a:rPr>
              <a:t>Sekretær modtager forældres evt kommentarer, journaliserer i SBSYS og giver til leder</a:t>
            </a:r>
          </a:p>
          <a:p>
            <a:r>
              <a:rPr lang="da-DK" sz="1200" i="1">
                <a:latin typeface="+mn-lt"/>
              </a:rPr>
              <a:t>FÆLLES A) og B): leder skriver og sender beslutning til forældres e-boks med hjælp fra sekretær, som journaliserer beslutning i SBSYS. Se skabelon </a:t>
            </a:r>
            <a:r>
              <a:rPr lang="da-DK" sz="1200" i="1">
                <a:highlight>
                  <a:srgbClr val="66D5F7"/>
                </a:highlight>
                <a:latin typeface="+mn-lt"/>
              </a:rPr>
              <a:t>”Beslutning”</a:t>
            </a:r>
          </a:p>
        </p:txBody>
      </p:sp>
      <p:sp>
        <p:nvSpPr>
          <p:cNvPr id="3" name="Pladsholder til slidenummer 2">
            <a:extLst>
              <a:ext uri="{FF2B5EF4-FFF2-40B4-BE49-F238E27FC236}">
                <a16:creationId xmlns:a16="http://schemas.microsoft.com/office/drawing/2014/main" id="{2DAD1B87-F4F1-418B-A01C-4CDE164142A5}"/>
              </a:ext>
            </a:extLst>
          </p:cNvPr>
          <p:cNvSpPr>
            <a:spLocks noGrp="1"/>
          </p:cNvSpPr>
          <p:nvPr>
            <p:ph type="sldNum" sz="quarter" idx="12"/>
          </p:nvPr>
        </p:nvSpPr>
        <p:spPr/>
        <p:txBody>
          <a:bodyPr/>
          <a:lstStyle/>
          <a:p>
            <a:fld id="{63F35900-392D-46F4-8341-366E91CBDAA0}" type="slidenum">
              <a:rPr lang="da-DK" noProof="0" smtClean="0"/>
              <a:pPr/>
              <a:t>49</a:t>
            </a:fld>
            <a:endParaRPr lang="da-DK" noProof="0"/>
          </a:p>
        </p:txBody>
      </p:sp>
    </p:spTree>
    <p:extLst>
      <p:ext uri="{BB962C8B-B14F-4D97-AF65-F5344CB8AC3E}">
        <p14:creationId xmlns:p14="http://schemas.microsoft.com/office/powerpoint/2010/main" val="167383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BC718-EEA4-47B5-8A18-3E0B1801D586}"/>
              </a:ext>
            </a:extLst>
          </p:cNvPr>
          <p:cNvSpPr>
            <a:spLocks noGrp="1"/>
          </p:cNvSpPr>
          <p:nvPr>
            <p:ph type="ctrTitle"/>
          </p:nvPr>
        </p:nvSpPr>
        <p:spPr/>
        <p:txBody>
          <a:bodyPr/>
          <a:lstStyle/>
          <a:p>
            <a:r>
              <a:rPr lang="da-DK" sz="5200"/>
              <a:t>Juraen</a:t>
            </a:r>
          </a:p>
        </p:txBody>
      </p:sp>
      <p:sp>
        <p:nvSpPr>
          <p:cNvPr id="3" name="Undertitel 2">
            <a:extLst>
              <a:ext uri="{FF2B5EF4-FFF2-40B4-BE49-F238E27FC236}">
                <a16:creationId xmlns:a16="http://schemas.microsoft.com/office/drawing/2014/main" id="{CB59F0F5-667E-4E8A-89D2-134A8DE532A7}"/>
              </a:ext>
            </a:extLst>
          </p:cNvPr>
          <p:cNvSpPr>
            <a:spLocks noGrp="1"/>
          </p:cNvSpPr>
          <p:nvPr>
            <p:ph type="subTitle" idx="1"/>
          </p:nvPr>
        </p:nvSpPr>
        <p:spPr/>
        <p:txBody>
          <a:bodyPr/>
          <a:lstStyle/>
          <a:p>
            <a:r>
              <a:rPr lang="da-DK"/>
              <a:t>God forvaltningsskik, forvaltningsloven, offentlighedsloven, persondatabeskyttelse</a:t>
            </a:r>
            <a:endParaRPr lang="da-DK">
              <a:solidFill>
                <a:srgbClr val="FF0000"/>
              </a:solidFill>
            </a:endParaRPr>
          </a:p>
        </p:txBody>
      </p:sp>
      <p:sp>
        <p:nvSpPr>
          <p:cNvPr id="4" name="Pladsholder til slidenummer 3">
            <a:extLst>
              <a:ext uri="{FF2B5EF4-FFF2-40B4-BE49-F238E27FC236}">
                <a16:creationId xmlns:a16="http://schemas.microsoft.com/office/drawing/2014/main" id="{B916A95C-C3A9-4AC6-8DA1-3FFC20D7765B}"/>
              </a:ext>
            </a:extLst>
          </p:cNvPr>
          <p:cNvSpPr>
            <a:spLocks noGrp="1"/>
          </p:cNvSpPr>
          <p:nvPr>
            <p:ph type="sldNum" sz="quarter" idx="12"/>
          </p:nvPr>
        </p:nvSpPr>
        <p:spPr/>
        <p:txBody>
          <a:bodyPr/>
          <a:lstStyle/>
          <a:p>
            <a:fld id="{135CA7DE-EF32-49F9-A743-135778064C71}" type="slidenum">
              <a:rPr lang="da-DK" noProof="0" smtClean="0"/>
              <a:pPr/>
              <a:t>5</a:t>
            </a:fld>
            <a:endParaRPr lang="da-DK" noProof="0"/>
          </a:p>
        </p:txBody>
      </p:sp>
    </p:spTree>
    <p:extLst>
      <p:ext uri="{BB962C8B-B14F-4D97-AF65-F5344CB8AC3E}">
        <p14:creationId xmlns:p14="http://schemas.microsoft.com/office/powerpoint/2010/main" val="699760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26BB7-3705-4CFE-A5F4-372839540741}"/>
              </a:ext>
            </a:extLst>
          </p:cNvPr>
          <p:cNvSpPr>
            <a:spLocks noGrp="1"/>
          </p:cNvSpPr>
          <p:nvPr>
            <p:ph type="title"/>
          </p:nvPr>
        </p:nvSpPr>
        <p:spPr>
          <a:solidFill>
            <a:srgbClr val="00B9F2"/>
          </a:solidFill>
        </p:spPr>
        <p:txBody>
          <a:bodyPr/>
          <a:lstStyle/>
          <a:p>
            <a:r>
              <a:rPr lang="da-DK" sz="2400">
                <a:solidFill>
                  <a:schemeClr val="bg1"/>
                </a:solidFill>
              </a:rPr>
              <a:t>Fritage en elev i et fag</a:t>
            </a:r>
            <a:br>
              <a:rPr lang="da-DK" sz="2400">
                <a:solidFill>
                  <a:schemeClr val="bg1"/>
                </a:solidFill>
              </a:rPr>
            </a:br>
            <a:r>
              <a:rPr lang="da-DK" sz="1800">
                <a:solidFill>
                  <a:schemeClr val="bg1"/>
                </a:solidFill>
              </a:rPr>
              <a:t>- Rammen</a:t>
            </a:r>
          </a:p>
        </p:txBody>
      </p:sp>
      <p:sp>
        <p:nvSpPr>
          <p:cNvPr id="3" name="Pladsholder til indhold 2">
            <a:extLst>
              <a:ext uri="{FF2B5EF4-FFF2-40B4-BE49-F238E27FC236}">
                <a16:creationId xmlns:a16="http://schemas.microsoft.com/office/drawing/2014/main" id="{E044E4A4-983A-4CBE-A69C-816D2AC2C4D8}"/>
              </a:ext>
            </a:extLst>
          </p:cNvPr>
          <p:cNvSpPr>
            <a:spLocks noGrp="1"/>
          </p:cNvSpPr>
          <p:nvPr>
            <p:ph idx="1"/>
          </p:nvPr>
        </p:nvSpPr>
        <p:spPr/>
        <p:txBody>
          <a:bodyPr/>
          <a:lstStyle/>
          <a:p>
            <a:r>
              <a:rPr lang="da-DK" sz="1800"/>
              <a:t>Beslutning om at fritage en elev fra undervisning i et fag, hvor eleven har usædvanligt store vanskeligheder, så det ikke er hensigtsmæssigt at give eleven specialundervisning</a:t>
            </a:r>
            <a:endParaRPr lang="da-DK" sz="1600"/>
          </a:p>
          <a:p>
            <a:pPr lvl="1"/>
            <a:r>
              <a:rPr lang="da-DK"/>
              <a:t>Eleven kan ikke fritages fra dansk og matematik</a:t>
            </a:r>
          </a:p>
          <a:p>
            <a:pPr lvl="1"/>
            <a:r>
              <a:rPr lang="da-DK"/>
              <a:t>Gælder også den obligatoriske brobygning eller kombinationer af brobygning og ulønnet praktik med et uddannelsesperspektiv i 10. klasse</a:t>
            </a:r>
          </a:p>
          <a:p>
            <a:pPr lvl="1"/>
            <a:r>
              <a:rPr lang="da-DK"/>
              <a:t>Gælder også den obligatoriske selvvalgte opgave i 10. klasse</a:t>
            </a:r>
          </a:p>
          <a:p>
            <a:endParaRPr lang="da-DK" sz="1800"/>
          </a:p>
          <a:p>
            <a:r>
              <a:rPr lang="da-DK" sz="1800"/>
              <a:t>Grundlaget for beslutningen skal være en PPV</a:t>
            </a:r>
          </a:p>
          <a:p>
            <a:r>
              <a:rPr lang="da-DK" sz="1800"/>
              <a:t>Kræver tilslutning fra forældre</a:t>
            </a:r>
          </a:p>
          <a:p>
            <a:r>
              <a:rPr lang="da-DK" sz="1800"/>
              <a:t>Eleven skal have anden undervisning i stedet for</a:t>
            </a:r>
          </a:p>
          <a:p>
            <a:pPr marL="0" indent="0">
              <a:buNone/>
            </a:pPr>
            <a:endParaRPr lang="da-DK" sz="1800"/>
          </a:p>
          <a:p>
            <a:pPr marL="356400" lvl="1" indent="0">
              <a:buNone/>
            </a:pPr>
            <a:r>
              <a:rPr lang="da-DK" sz="1200">
                <a:hlinkClick r:id="rId3"/>
              </a:rPr>
              <a:t>Folkeskoleloven</a:t>
            </a:r>
            <a:r>
              <a:rPr lang="da-DK" sz="1200"/>
              <a:t>, §19c, stk. 4-5</a:t>
            </a:r>
          </a:p>
          <a:p>
            <a:pPr marL="356400" lvl="1" indent="0">
              <a:buNone/>
            </a:pPr>
            <a:r>
              <a:rPr lang="da-DK" sz="1200">
                <a:hlinkClick r:id="rId4"/>
              </a:rPr>
              <a:t>Bekendtgørelse om folkeskolens specialundervisning og anden specialpædagogisk bistand</a:t>
            </a:r>
            <a:r>
              <a:rPr lang="da-DK" sz="1200"/>
              <a:t>, §13, stk. 1</a:t>
            </a:r>
          </a:p>
        </p:txBody>
      </p:sp>
      <p:sp>
        <p:nvSpPr>
          <p:cNvPr id="4" name="Pladsholder til slidenummer 3">
            <a:extLst>
              <a:ext uri="{FF2B5EF4-FFF2-40B4-BE49-F238E27FC236}">
                <a16:creationId xmlns:a16="http://schemas.microsoft.com/office/drawing/2014/main" id="{33D70DCA-E4DD-4DC6-AD95-A881A770E9A6}"/>
              </a:ext>
            </a:extLst>
          </p:cNvPr>
          <p:cNvSpPr>
            <a:spLocks noGrp="1"/>
          </p:cNvSpPr>
          <p:nvPr>
            <p:ph type="sldNum" sz="quarter" idx="12"/>
          </p:nvPr>
        </p:nvSpPr>
        <p:spPr/>
        <p:txBody>
          <a:bodyPr/>
          <a:lstStyle/>
          <a:p>
            <a:fld id="{63F35900-392D-46F4-8341-366E91CBDAA0}" type="slidenum">
              <a:rPr lang="da-DK" noProof="0" smtClean="0"/>
              <a:pPr/>
              <a:t>50</a:t>
            </a:fld>
            <a:endParaRPr lang="da-DK" noProof="0"/>
          </a:p>
        </p:txBody>
      </p:sp>
    </p:spTree>
    <p:extLst>
      <p:ext uri="{BB962C8B-B14F-4D97-AF65-F5344CB8AC3E}">
        <p14:creationId xmlns:p14="http://schemas.microsoft.com/office/powerpoint/2010/main" val="313218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CF17-5E70-4D83-B019-5771BE0E010F}"/>
              </a:ext>
            </a:extLst>
          </p:cNvPr>
          <p:cNvSpPr>
            <a:spLocks noGrp="1"/>
          </p:cNvSpPr>
          <p:nvPr>
            <p:ph type="title"/>
          </p:nvPr>
        </p:nvSpPr>
        <p:spPr/>
        <p:txBody>
          <a:bodyPr/>
          <a:lstStyle/>
          <a:p>
            <a:r>
              <a:rPr lang="da-DK" sz="2400">
                <a:solidFill>
                  <a:schemeClr val="tx1"/>
                </a:solidFill>
              </a:rPr>
              <a:t>Fritage elev i et fag</a:t>
            </a:r>
            <a:br>
              <a:rPr lang="da-DK" sz="2400">
                <a:solidFill>
                  <a:schemeClr val="tx1"/>
                </a:solidFill>
              </a:rPr>
            </a:br>
            <a:r>
              <a:rPr lang="da-DK" sz="1800">
                <a:solidFill>
                  <a:schemeClr val="tx1"/>
                </a:solidFill>
              </a:rPr>
              <a:t>- Arbejdsgang</a:t>
            </a:r>
          </a:p>
        </p:txBody>
      </p:sp>
      <p:grpSp>
        <p:nvGrpSpPr>
          <p:cNvPr id="4" name="Gruppe 3">
            <a:extLst>
              <a:ext uri="{FF2B5EF4-FFF2-40B4-BE49-F238E27FC236}">
                <a16:creationId xmlns:a16="http://schemas.microsoft.com/office/drawing/2014/main" id="{46BBD1C5-ED7F-49BF-A21B-A24A9F172B3C}"/>
              </a:ext>
            </a:extLst>
          </p:cNvPr>
          <p:cNvGrpSpPr/>
          <p:nvPr/>
        </p:nvGrpSpPr>
        <p:grpSpPr>
          <a:xfrm>
            <a:off x="569633" y="1808235"/>
            <a:ext cx="8176439" cy="2253272"/>
            <a:chOff x="4705348" y="1392383"/>
            <a:chExt cx="4040723" cy="2253272"/>
          </a:xfrm>
        </p:grpSpPr>
        <p:sp>
          <p:nvSpPr>
            <p:cNvPr id="5" name="L-form 4">
              <a:extLst>
                <a:ext uri="{FF2B5EF4-FFF2-40B4-BE49-F238E27FC236}">
                  <a16:creationId xmlns:a16="http://schemas.microsoft.com/office/drawing/2014/main" id="{176E9D52-2A99-4772-B640-E4264C2CA252}"/>
                </a:ext>
              </a:extLst>
            </p:cNvPr>
            <p:cNvSpPr/>
            <p:nvPr/>
          </p:nvSpPr>
          <p:spPr>
            <a:xfrm rot="5400000">
              <a:off x="4750663" y="1871493"/>
              <a:ext cx="1168348" cy="1258978"/>
            </a:xfrm>
            <a:prstGeom prst="corner">
              <a:avLst>
                <a:gd name="adj1" fmla="val 16120"/>
                <a:gd name="adj2" fmla="val 16110"/>
              </a:avLst>
            </a:prstGeom>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8F27A56A-F6EB-496F-AC6E-E4A03D85E19E}"/>
                </a:ext>
              </a:extLst>
            </p:cNvPr>
            <p:cNvSpPr/>
            <p:nvPr/>
          </p:nvSpPr>
          <p:spPr>
            <a:xfrm>
              <a:off x="4895567" y="2107164"/>
              <a:ext cx="1068759" cy="1538491"/>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2"/>
                  </a:solidFill>
                </a:rPr>
                <a:t>Det foregribende område:</a:t>
              </a:r>
              <a:r>
                <a:rPr lang="da-DK" sz="2100" kern="1200"/>
                <a:t> </a:t>
              </a:r>
            </a:p>
          </p:txBody>
        </p:sp>
        <p:sp>
          <p:nvSpPr>
            <p:cNvPr id="7" name="Ligebenet trekant 6">
              <a:extLst>
                <a:ext uri="{FF2B5EF4-FFF2-40B4-BE49-F238E27FC236}">
                  <a16:creationId xmlns:a16="http://schemas.microsoft.com/office/drawing/2014/main" id="{FDBCE414-8AF1-4B03-80D4-54BE03C4C06C}"/>
                </a:ext>
              </a:extLst>
            </p:cNvPr>
            <p:cNvSpPr/>
            <p:nvPr/>
          </p:nvSpPr>
          <p:spPr>
            <a:xfrm>
              <a:off x="5644929"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sp>
        <p:sp>
          <p:nvSpPr>
            <p:cNvPr id="8" name="L-form 7">
              <a:extLst>
                <a:ext uri="{FF2B5EF4-FFF2-40B4-BE49-F238E27FC236}">
                  <a16:creationId xmlns:a16="http://schemas.microsoft.com/office/drawing/2014/main" id="{7C80C756-2293-4457-A128-5FDC77C06467}"/>
                </a:ext>
              </a:extLst>
            </p:cNvPr>
            <p:cNvSpPr/>
            <p:nvPr/>
          </p:nvSpPr>
          <p:spPr>
            <a:xfrm rot="5400000">
              <a:off x="6869662" y="672217"/>
              <a:ext cx="1152399" cy="2592732"/>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8CFD998E-08F3-428B-95C5-E36B71470A71}"/>
                </a:ext>
              </a:extLst>
            </p:cNvPr>
            <p:cNvSpPr/>
            <p:nvPr/>
          </p:nvSpPr>
          <p:spPr>
            <a:xfrm>
              <a:off x="6451862" y="1582737"/>
              <a:ext cx="2294209"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2"/>
                  </a:solidFill>
                </a:rPr>
                <a:t>Det indgribende område:</a:t>
              </a:r>
            </a:p>
          </p:txBody>
        </p:sp>
      </p:grpSp>
      <p:cxnSp>
        <p:nvCxnSpPr>
          <p:cNvPr id="10" name="Lige pilforbindelse 9">
            <a:extLst>
              <a:ext uri="{FF2B5EF4-FFF2-40B4-BE49-F238E27FC236}">
                <a16:creationId xmlns:a16="http://schemas.microsoft.com/office/drawing/2014/main" id="{351351F4-FDEA-4347-B82E-878CFC8AD746}"/>
              </a:ext>
            </a:extLst>
          </p:cNvPr>
          <p:cNvCxnSpPr>
            <a:cxnSpLocks/>
          </p:cNvCxnSpPr>
          <p:nvPr/>
        </p:nvCxnSpPr>
        <p:spPr>
          <a:xfrm flipV="1">
            <a:off x="1115616" y="1196753"/>
            <a:ext cx="7056785" cy="611482"/>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6B02B8A9-38B8-4BC8-B5C6-5A82C686311A}"/>
              </a:ext>
            </a:extLst>
          </p:cNvPr>
          <p:cNvSpPr txBox="1"/>
          <p:nvPr/>
        </p:nvSpPr>
        <p:spPr>
          <a:xfrm>
            <a:off x="569631" y="3501008"/>
            <a:ext cx="3642327" cy="18466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Almen indsats i teamet</a:t>
            </a:r>
          </a:p>
        </p:txBody>
      </p:sp>
      <p:sp>
        <p:nvSpPr>
          <p:cNvPr id="12" name="Tekstfelt 11">
            <a:extLst>
              <a:ext uri="{FF2B5EF4-FFF2-40B4-BE49-F238E27FC236}">
                <a16:creationId xmlns:a16="http://schemas.microsoft.com/office/drawing/2014/main" id="{30AC74EF-8DBF-4BFC-8C95-515095AE0AEC}"/>
              </a:ext>
            </a:extLst>
          </p:cNvPr>
          <p:cNvSpPr txBox="1"/>
          <p:nvPr/>
        </p:nvSpPr>
        <p:spPr>
          <a:xfrm>
            <a:off x="3502096" y="3003917"/>
            <a:ext cx="5235611"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Skolen vurderer, at en elev har ”usædvanligt store vanskeligheder” i et fag, så det ikke er hensigtsmæssigt at give eleven specialundervisning i faget. Der har typisk været forudgående specialpædagogiske indsatser med samarbejde forældre og inddragelse af PPR. </a:t>
            </a:r>
          </a:p>
          <a:p>
            <a:pPr marL="285750" indent="-285750">
              <a:buFont typeface="Arial" panose="020B0604020202020204" pitchFamily="34" charset="0"/>
              <a:buChar char="•"/>
            </a:pPr>
            <a:r>
              <a:rPr lang="da-DK" sz="1200" i="1">
                <a:latin typeface="+mn-lt"/>
              </a:rPr>
              <a:t>Der er indhentet en PPV, som er journaliseret i SBSYS. Se særskilt emne.</a:t>
            </a:r>
          </a:p>
          <a:p>
            <a:pPr marL="285750" indent="-285750">
              <a:buFont typeface="Arial" panose="020B0604020202020204" pitchFamily="34" charset="0"/>
              <a:buChar char="•"/>
            </a:pPr>
            <a:r>
              <a:rPr lang="da-DK" sz="1200" i="1">
                <a:latin typeface="+mn-lt"/>
              </a:rPr>
              <a:t>Skoleleder  udarbejder dagsorden til møde med forældre. Se skabelon </a:t>
            </a:r>
            <a:r>
              <a:rPr lang="da-DK" sz="1200" i="1">
                <a:highlight>
                  <a:srgbClr val="66D5F7"/>
                </a:highlight>
                <a:latin typeface="+mn-lt"/>
              </a:rPr>
              <a:t>”Dagsorden”</a:t>
            </a:r>
          </a:p>
          <a:p>
            <a:pPr marL="285750" indent="-285750">
              <a:buFont typeface="Arial" panose="020B0604020202020204" pitchFamily="34" charset="0"/>
              <a:buChar char="•"/>
            </a:pPr>
            <a:r>
              <a:rPr lang="da-DK" sz="1200" i="1">
                <a:latin typeface="+mn-lt"/>
              </a:rPr>
              <a:t>Skoleleder kontakter forældre mundtligt om møde, og sender opfølgende mødeindkaldelse via e-boks og journaliserer i SBSYS</a:t>
            </a:r>
          </a:p>
          <a:p>
            <a:pPr marL="285750" indent="-285750">
              <a:buFont typeface="Arial" panose="020B0604020202020204" pitchFamily="34" charset="0"/>
              <a:buChar char="•"/>
            </a:pPr>
            <a:r>
              <a:rPr lang="da-DK" sz="1200" i="1">
                <a:latin typeface="+mn-lt"/>
              </a:rPr>
              <a:t>Skoleleder holder møde med forældre om PPVens indhold og fritagelse fra fag. </a:t>
            </a:r>
          </a:p>
          <a:p>
            <a:pPr marL="285750" indent="-285750">
              <a:buFont typeface="Arial" panose="020B0604020202020204" pitchFamily="34" charset="0"/>
              <a:buChar char="•"/>
            </a:pPr>
            <a:r>
              <a:rPr lang="da-DK" sz="1200" i="1">
                <a:latin typeface="+mn-lt"/>
              </a:rPr>
              <a:t>Skolens leder skriver referat til kommentering og PPV til partshøring hos forældre via e-boks og journaliserer i SBSYS. Se </a:t>
            </a:r>
            <a:r>
              <a:rPr lang="da-DK" sz="1200" i="1">
                <a:highlight>
                  <a:srgbClr val="66D5F7"/>
                </a:highlight>
                <a:latin typeface="+mn-lt"/>
              </a:rPr>
              <a:t>”Referat”</a:t>
            </a:r>
            <a:r>
              <a:rPr lang="da-DK" sz="1200" i="1">
                <a:latin typeface="+mn-lt"/>
              </a:rPr>
              <a:t> og </a:t>
            </a:r>
            <a:r>
              <a:rPr lang="da-DK" sz="1200" i="1">
                <a:highlight>
                  <a:srgbClr val="66D5F7"/>
                </a:highlight>
                <a:latin typeface="+mn-lt"/>
              </a:rPr>
              <a:t>”Partshøring og kommentarer”</a:t>
            </a:r>
          </a:p>
          <a:p>
            <a:pPr marL="285750" indent="-285750">
              <a:buFont typeface="Arial" panose="020B0604020202020204" pitchFamily="34" charset="0"/>
              <a:buChar char="•"/>
            </a:pPr>
            <a:r>
              <a:rPr lang="da-DK" sz="1200" i="1">
                <a:latin typeface="+mn-lt"/>
              </a:rPr>
              <a:t>Sekretær modtager forældres evt. kommentarer/høringssvar, journaliserer i SBSYS, og videregiver til skoleleder</a:t>
            </a:r>
          </a:p>
          <a:p>
            <a:pPr marL="285750" indent="-285750">
              <a:buFont typeface="Arial" panose="020B0604020202020204" pitchFamily="34" charset="0"/>
              <a:buChar char="•"/>
            </a:pPr>
            <a:r>
              <a:rPr lang="da-DK" sz="1200" i="1">
                <a:latin typeface="+mn-lt"/>
              </a:rPr>
              <a:t>Skoleleder træffer afgørelse og skriver afgørelsesbrev. Se skabelon </a:t>
            </a:r>
            <a:r>
              <a:rPr lang="da-DK" sz="1200" i="1">
                <a:highlight>
                  <a:srgbClr val="66D5F7"/>
                </a:highlight>
                <a:latin typeface="+mn-lt"/>
              </a:rPr>
              <a:t>”Afgørelse”</a:t>
            </a:r>
            <a:r>
              <a:rPr lang="da-DK" sz="1200" i="1">
                <a:latin typeface="+mn-lt"/>
              </a:rPr>
              <a:t> </a:t>
            </a:r>
          </a:p>
          <a:p>
            <a:pPr marL="285750" indent="-285750">
              <a:buFont typeface="Arial" panose="020B0604020202020204" pitchFamily="34" charset="0"/>
              <a:buChar char="•"/>
            </a:pPr>
            <a:r>
              <a:rPr lang="da-DK" sz="1200" i="1">
                <a:latin typeface="+mn-lt"/>
              </a:rPr>
              <a:t>Skoleleder sender afgørelsesbrevet til forældrene via e-boks og journaliserer i SBSYS, samt meddeler afgørelse til kontaktlærer</a:t>
            </a:r>
          </a:p>
          <a:p>
            <a:pPr marL="742950" lvl="1" indent="-285750">
              <a:buFont typeface="Arial" panose="020B0604020202020204" pitchFamily="34" charset="0"/>
              <a:buChar char="•"/>
            </a:pPr>
            <a:endParaRPr lang="da-DK" sz="1200" i="1" dirty="0" err="1">
              <a:latin typeface="+mn-lt"/>
            </a:endParaRPr>
          </a:p>
        </p:txBody>
      </p:sp>
      <p:sp>
        <p:nvSpPr>
          <p:cNvPr id="3" name="Pladsholder til slidenummer 2">
            <a:extLst>
              <a:ext uri="{FF2B5EF4-FFF2-40B4-BE49-F238E27FC236}">
                <a16:creationId xmlns:a16="http://schemas.microsoft.com/office/drawing/2014/main" id="{EACF01B7-D4B0-42D2-ACB0-A290050AFDAC}"/>
              </a:ext>
            </a:extLst>
          </p:cNvPr>
          <p:cNvSpPr>
            <a:spLocks noGrp="1"/>
          </p:cNvSpPr>
          <p:nvPr>
            <p:ph type="sldNum" sz="quarter" idx="12"/>
          </p:nvPr>
        </p:nvSpPr>
        <p:spPr/>
        <p:txBody>
          <a:bodyPr/>
          <a:lstStyle/>
          <a:p>
            <a:fld id="{63F35900-392D-46F4-8341-366E91CBDAA0}" type="slidenum">
              <a:rPr lang="da-DK" noProof="0" smtClean="0"/>
              <a:pPr/>
              <a:t>51</a:t>
            </a:fld>
            <a:endParaRPr lang="da-DK" noProof="0"/>
          </a:p>
        </p:txBody>
      </p:sp>
    </p:spTree>
    <p:extLst>
      <p:ext uri="{BB962C8B-B14F-4D97-AF65-F5344CB8AC3E}">
        <p14:creationId xmlns:p14="http://schemas.microsoft.com/office/powerpoint/2010/main" val="3011153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55D11-BA5C-458B-B214-7FCCCBD490ED}"/>
              </a:ext>
            </a:extLst>
          </p:cNvPr>
          <p:cNvSpPr>
            <a:spLocks noGrp="1"/>
          </p:cNvSpPr>
          <p:nvPr>
            <p:ph type="title"/>
          </p:nvPr>
        </p:nvSpPr>
        <p:spPr>
          <a:solidFill>
            <a:srgbClr val="00B9F2"/>
          </a:solidFill>
        </p:spPr>
        <p:txBody>
          <a:bodyPr/>
          <a:lstStyle/>
          <a:p>
            <a:r>
              <a:rPr lang="da-DK" sz="2400">
                <a:solidFill>
                  <a:schemeClr val="bg1"/>
                </a:solidFill>
              </a:rPr>
              <a:t>God orden</a:t>
            </a:r>
            <a:br>
              <a:rPr lang="da-DK" sz="2400">
                <a:solidFill>
                  <a:schemeClr val="bg1"/>
                </a:solidFill>
              </a:rPr>
            </a:br>
            <a:r>
              <a:rPr lang="da-DK" sz="1800">
                <a:solidFill>
                  <a:schemeClr val="bg1"/>
                </a:solidFill>
              </a:rPr>
              <a:t>- Rammen</a:t>
            </a:r>
            <a:endParaRPr lang="da-DK" sz="2400">
              <a:solidFill>
                <a:schemeClr val="bg1"/>
              </a:solidFill>
            </a:endParaRPr>
          </a:p>
        </p:txBody>
      </p:sp>
      <p:sp>
        <p:nvSpPr>
          <p:cNvPr id="3" name="Pladsholder til indhold 2">
            <a:extLst>
              <a:ext uri="{FF2B5EF4-FFF2-40B4-BE49-F238E27FC236}">
                <a16:creationId xmlns:a16="http://schemas.microsoft.com/office/drawing/2014/main" id="{C1CC7EF8-F4A3-45DC-B3A4-F77BD451BEB3}"/>
              </a:ext>
            </a:extLst>
          </p:cNvPr>
          <p:cNvSpPr>
            <a:spLocks noGrp="1"/>
          </p:cNvSpPr>
          <p:nvPr>
            <p:ph idx="1"/>
          </p:nvPr>
        </p:nvSpPr>
        <p:spPr/>
        <p:txBody>
          <a:bodyPr/>
          <a:lstStyle/>
          <a:p>
            <a:r>
              <a:rPr lang="da-DK" sz="1800"/>
              <a:t>Skolens leder oplyser ved hvert skoleårs begyndelse eleverne og forældrene om skolens ordensregler og værdiregelsæt</a:t>
            </a:r>
          </a:p>
          <a:p>
            <a:r>
              <a:rPr lang="da-DK" sz="1800"/>
              <a:t>Hvis en elev ikke overholder skolens ordensregler, værdisæt eller i øvrigt almindelige normer for god opførsel, skal årsagen søges afklaret</a:t>
            </a:r>
          </a:p>
          <a:p>
            <a:pPr lvl="1"/>
            <a:r>
              <a:rPr lang="da-DK"/>
              <a:t>Gennem samtaler med eleven og forældre</a:t>
            </a:r>
          </a:p>
          <a:p>
            <a:pPr lvl="1"/>
            <a:r>
              <a:rPr lang="da-DK"/>
              <a:t>Formål: elev og forældre skal forstå, at det er nødvendigt at overholde ordensregler m.v.</a:t>
            </a:r>
          </a:p>
          <a:p>
            <a:r>
              <a:rPr lang="da-DK" sz="1800"/>
              <a:t>Baggrund for beslutning om foranstaltninger</a:t>
            </a:r>
          </a:p>
          <a:p>
            <a:pPr lvl="1"/>
            <a:r>
              <a:rPr lang="da-DK"/>
              <a:t>En samlet vurdering af de konkrete omstændigheder</a:t>
            </a:r>
          </a:p>
          <a:p>
            <a:pPr lvl="1"/>
            <a:r>
              <a:rPr lang="da-DK"/>
              <a:t>Rimelighed i forhold til elevens forseelse – proportionalitetsprincippet, bl.a. forseelsens grovhed, alder, forudgående samtaler, påtaler, advarsler m.v., vurdering af forsætlighed / uagtsomhed</a:t>
            </a:r>
          </a:p>
          <a:p>
            <a:pPr lvl="1"/>
            <a:endParaRPr lang="da-DK"/>
          </a:p>
          <a:p>
            <a:pPr marL="356400" lvl="1" indent="0">
              <a:buNone/>
            </a:pPr>
            <a:r>
              <a:rPr lang="da-DK" sz="1200">
                <a:hlinkClick r:id="rId3"/>
              </a:rPr>
              <a:t>Folkeskoleloven</a:t>
            </a:r>
            <a:r>
              <a:rPr lang="da-DK" sz="1200"/>
              <a:t> §52, pkt. 1</a:t>
            </a:r>
          </a:p>
          <a:p>
            <a:pPr marL="356400" lvl="1" indent="0">
              <a:buNone/>
            </a:pPr>
            <a:r>
              <a:rPr lang="da-DK" sz="1200">
                <a:hlinkClick r:id="rId4"/>
              </a:rPr>
              <a:t>Bekendtgørelse om fremme af god orden i folkeskolen</a:t>
            </a:r>
            <a:endParaRPr lang="da-DK" sz="1200"/>
          </a:p>
        </p:txBody>
      </p:sp>
      <p:sp>
        <p:nvSpPr>
          <p:cNvPr id="4" name="Pladsholder til slidenummer 3">
            <a:extLst>
              <a:ext uri="{FF2B5EF4-FFF2-40B4-BE49-F238E27FC236}">
                <a16:creationId xmlns:a16="http://schemas.microsoft.com/office/drawing/2014/main" id="{84980197-1F96-4230-B21D-D8F48D1509A6}"/>
              </a:ext>
            </a:extLst>
          </p:cNvPr>
          <p:cNvSpPr>
            <a:spLocks noGrp="1"/>
          </p:cNvSpPr>
          <p:nvPr>
            <p:ph type="sldNum" sz="quarter" idx="12"/>
          </p:nvPr>
        </p:nvSpPr>
        <p:spPr/>
        <p:txBody>
          <a:bodyPr/>
          <a:lstStyle/>
          <a:p>
            <a:fld id="{63F35900-392D-46F4-8341-366E91CBDAA0}" type="slidenum">
              <a:rPr lang="da-DK" noProof="0" smtClean="0"/>
              <a:pPr/>
              <a:t>52</a:t>
            </a:fld>
            <a:endParaRPr lang="da-DK" noProof="0"/>
          </a:p>
        </p:txBody>
      </p:sp>
    </p:spTree>
    <p:extLst>
      <p:ext uri="{BB962C8B-B14F-4D97-AF65-F5344CB8AC3E}">
        <p14:creationId xmlns:p14="http://schemas.microsoft.com/office/powerpoint/2010/main" val="2597091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6F41E-8B98-404E-B0C3-EA4FEE5A6440}"/>
              </a:ext>
            </a:extLst>
          </p:cNvPr>
          <p:cNvSpPr>
            <a:spLocks noGrp="1"/>
          </p:cNvSpPr>
          <p:nvPr>
            <p:ph type="title"/>
          </p:nvPr>
        </p:nvSpPr>
        <p:spPr/>
        <p:txBody>
          <a:bodyPr/>
          <a:lstStyle/>
          <a:p>
            <a:r>
              <a:rPr lang="da-DK" sz="2400"/>
              <a:t>Handlemuligheder</a:t>
            </a:r>
            <a:br>
              <a:rPr lang="da-DK" sz="2400"/>
            </a:br>
            <a:r>
              <a:rPr lang="da-DK" sz="1800"/>
              <a:t>- Rammer (fortsat)</a:t>
            </a:r>
            <a:endParaRPr lang="da-DK" sz="2400"/>
          </a:p>
        </p:txBody>
      </p:sp>
      <p:sp>
        <p:nvSpPr>
          <p:cNvPr id="3" name="Pladsholder til indhold 2">
            <a:extLst>
              <a:ext uri="{FF2B5EF4-FFF2-40B4-BE49-F238E27FC236}">
                <a16:creationId xmlns:a16="http://schemas.microsoft.com/office/drawing/2014/main" id="{B9F072A0-6A93-42A3-9925-10F1258EBEC4}"/>
              </a:ext>
            </a:extLst>
          </p:cNvPr>
          <p:cNvSpPr>
            <a:spLocks noGrp="1"/>
          </p:cNvSpPr>
          <p:nvPr>
            <p:ph idx="1"/>
          </p:nvPr>
        </p:nvSpPr>
        <p:spPr/>
        <p:txBody>
          <a:bodyPr/>
          <a:lstStyle/>
          <a:p>
            <a:r>
              <a:rPr lang="da-DK" sz="1800"/>
              <a:t>Overførelse til anden undervisning på skolen i enkelte timer / resten af dagen, hvis det er nødvendigt for undervisning af resten af klassen</a:t>
            </a:r>
          </a:p>
          <a:p>
            <a:r>
              <a:rPr lang="da-DK" sz="1800"/>
              <a:t>Eftersidning i optil 1 time</a:t>
            </a:r>
            <a:endParaRPr lang="da-DK" sz="1600">
              <a:solidFill>
                <a:srgbClr val="FF0000"/>
              </a:solidFill>
            </a:endParaRPr>
          </a:p>
          <a:p>
            <a:r>
              <a:rPr lang="da-DK" sz="1800"/>
              <a:t>Udelukkelse af undervisningen optil 1 uge og med sikring af fornødent tilsyn</a:t>
            </a:r>
            <a:endParaRPr lang="da-DK" sz="1600"/>
          </a:p>
          <a:p>
            <a:r>
              <a:rPr lang="da-DK" sz="1800"/>
              <a:t>Overflyting til parallelklasse i samme afdeling på samme skole</a:t>
            </a:r>
          </a:p>
          <a:p>
            <a:r>
              <a:rPr lang="da-DK" sz="1800"/>
              <a:t>Overflytning til klasse på tilsvarende klassetrin på en anden afdeling ved samme skole</a:t>
            </a:r>
          </a:p>
          <a:p>
            <a:r>
              <a:rPr lang="da-DK" sz="1800"/>
              <a:t>Overflytning til en klasse på tilsvarende klassetrin på en anden af kommunens skoler</a:t>
            </a:r>
          </a:p>
          <a:p>
            <a:r>
              <a:rPr lang="da-DK" sz="1800"/>
              <a:t>Udskrivning af elev i 10. klasse</a:t>
            </a:r>
          </a:p>
          <a:p>
            <a:endParaRPr lang="da-DK" sz="1800"/>
          </a:p>
          <a:p>
            <a:pPr marL="0" indent="0">
              <a:buNone/>
            </a:pPr>
            <a:r>
              <a:rPr lang="da-DK" sz="1800"/>
              <a:t>Se konkrete rammer for den enkelte handlemulighed i bekendtgørelsen </a:t>
            </a:r>
          </a:p>
          <a:p>
            <a:pPr marL="356400" lvl="1" indent="0">
              <a:buNone/>
            </a:pPr>
            <a:r>
              <a:rPr lang="da-DK" sz="1200">
                <a:hlinkClick r:id="rId3"/>
              </a:rPr>
              <a:t>Folkeskoleloven</a:t>
            </a:r>
            <a:r>
              <a:rPr lang="da-DK" sz="1200"/>
              <a:t>, § 52, stk. 1</a:t>
            </a:r>
          </a:p>
          <a:p>
            <a:pPr marL="356400" lvl="1" indent="0">
              <a:buNone/>
            </a:pPr>
            <a:r>
              <a:rPr lang="da-DK" sz="1200">
                <a:hlinkClick r:id="rId4"/>
              </a:rPr>
              <a:t>Bekendtgørelse om fremme af god orden i folkeskolen</a:t>
            </a:r>
            <a:r>
              <a:rPr lang="da-DK" sz="1200"/>
              <a:t>, §5-6</a:t>
            </a:r>
          </a:p>
          <a:p>
            <a:pPr marL="356400" lvl="1" indent="0">
              <a:buNone/>
            </a:pPr>
            <a:r>
              <a:rPr lang="da-DK" sz="1200"/>
              <a:t>Skolens retningslinje for hjemsendelse af elever</a:t>
            </a:r>
          </a:p>
          <a:p>
            <a:pPr lvl="1"/>
            <a:r>
              <a:rPr lang="da-DK" sz="1200"/>
              <a:t>Om tilsyn: </a:t>
            </a:r>
            <a:r>
              <a:rPr lang="da-DK" sz="1200">
                <a:hlinkClick r:id="rId5"/>
              </a:rPr>
              <a:t>Bekendtgørelse om tilsynet med folkeskolens elever i skoletiden</a:t>
            </a:r>
            <a:endParaRPr lang="da-DK" sz="1200"/>
          </a:p>
        </p:txBody>
      </p:sp>
      <p:sp>
        <p:nvSpPr>
          <p:cNvPr id="4" name="Pladsholder til slidenummer 3">
            <a:extLst>
              <a:ext uri="{FF2B5EF4-FFF2-40B4-BE49-F238E27FC236}">
                <a16:creationId xmlns:a16="http://schemas.microsoft.com/office/drawing/2014/main" id="{4E62D9FD-7762-4294-B1E2-DE0D5C93ACDD}"/>
              </a:ext>
            </a:extLst>
          </p:cNvPr>
          <p:cNvSpPr>
            <a:spLocks noGrp="1"/>
          </p:cNvSpPr>
          <p:nvPr>
            <p:ph type="sldNum" sz="quarter" idx="12"/>
          </p:nvPr>
        </p:nvSpPr>
        <p:spPr/>
        <p:txBody>
          <a:bodyPr/>
          <a:lstStyle/>
          <a:p>
            <a:fld id="{63F35900-392D-46F4-8341-366E91CBDAA0}" type="slidenum">
              <a:rPr lang="da-DK" noProof="0" smtClean="0"/>
              <a:pPr/>
              <a:t>53</a:t>
            </a:fld>
            <a:endParaRPr lang="da-DK" noProof="0"/>
          </a:p>
        </p:txBody>
      </p:sp>
    </p:spTree>
    <p:extLst>
      <p:ext uri="{BB962C8B-B14F-4D97-AF65-F5344CB8AC3E}">
        <p14:creationId xmlns:p14="http://schemas.microsoft.com/office/powerpoint/2010/main" val="3367857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9169D-FCA2-4151-A0CE-0D3A7BB47338}"/>
              </a:ext>
            </a:extLst>
          </p:cNvPr>
          <p:cNvSpPr>
            <a:spLocks noGrp="1"/>
          </p:cNvSpPr>
          <p:nvPr>
            <p:ph type="title"/>
          </p:nvPr>
        </p:nvSpPr>
        <p:spPr/>
        <p:txBody>
          <a:bodyPr/>
          <a:lstStyle/>
          <a:p>
            <a:r>
              <a:rPr lang="da-DK" sz="2400">
                <a:solidFill>
                  <a:schemeClr val="tx1"/>
                </a:solidFill>
              </a:rPr>
              <a:t>Afgørelse eller beslutning om fremme af god orden</a:t>
            </a:r>
          </a:p>
        </p:txBody>
      </p:sp>
      <p:graphicFrame>
        <p:nvGraphicFramePr>
          <p:cNvPr id="5" name="Pladsholder til indhold 4">
            <a:extLst>
              <a:ext uri="{FF2B5EF4-FFF2-40B4-BE49-F238E27FC236}">
                <a16:creationId xmlns:a16="http://schemas.microsoft.com/office/drawing/2014/main" id="{F3FFFD77-8DB7-4016-A143-86D4ACE16F60}"/>
              </a:ext>
            </a:extLst>
          </p:cNvPr>
          <p:cNvGraphicFramePr>
            <a:graphicFrameLocks noGrp="1"/>
          </p:cNvGraphicFramePr>
          <p:nvPr>
            <p:ph idx="1"/>
            <p:extLst>
              <p:ext uri="{D42A27DB-BD31-4B8C-83A1-F6EECF244321}">
                <p14:modId xmlns:p14="http://schemas.microsoft.com/office/powerpoint/2010/main" val="87242030"/>
              </p:ext>
            </p:extLst>
          </p:nvPr>
        </p:nvGraphicFramePr>
        <p:xfrm>
          <a:off x="503238" y="1467192"/>
          <a:ext cx="8137526" cy="4861560"/>
        </p:xfrm>
        <a:graphic>
          <a:graphicData uri="http://schemas.openxmlformats.org/drawingml/2006/table">
            <a:tbl>
              <a:tblPr firstRow="1" bandRow="1">
                <a:tableStyleId>{3B4B98B0-60AC-42C2-AFA5-B58CD77FA1E5}</a:tableStyleId>
              </a:tblPr>
              <a:tblGrid>
                <a:gridCol w="4932858">
                  <a:extLst>
                    <a:ext uri="{9D8B030D-6E8A-4147-A177-3AD203B41FA5}">
                      <a16:colId xmlns:a16="http://schemas.microsoft.com/office/drawing/2014/main" val="1279781266"/>
                    </a:ext>
                  </a:extLst>
                </a:gridCol>
                <a:gridCol w="3204668">
                  <a:extLst>
                    <a:ext uri="{9D8B030D-6E8A-4147-A177-3AD203B41FA5}">
                      <a16:colId xmlns:a16="http://schemas.microsoft.com/office/drawing/2014/main" val="133425878"/>
                    </a:ext>
                  </a:extLst>
                </a:gridCol>
              </a:tblGrid>
              <a:tr h="370840">
                <a:tc>
                  <a:txBody>
                    <a:bodyPr/>
                    <a:lstStyle/>
                    <a:p>
                      <a:r>
                        <a:rPr lang="da-DK"/>
                        <a:t>Foranstaltning </a:t>
                      </a:r>
                      <a:r>
                        <a:rPr lang="da-DK" sz="1200" b="0">
                          <a:hlinkClick r:id="rId3"/>
                        </a:rPr>
                        <a:t>Bek. om fremme af god orden i folkeskolen</a:t>
                      </a:r>
                      <a:endParaRPr lang="da-DK" b="0"/>
                    </a:p>
                  </a:txBody>
                  <a:tcPr>
                    <a:lnR w="12700" cap="flat" cmpd="sng" algn="ctr">
                      <a:solidFill>
                        <a:schemeClr val="tx1"/>
                      </a:solidFill>
                      <a:prstDash val="solid"/>
                      <a:round/>
                      <a:headEnd type="none" w="med" len="med"/>
                      <a:tailEnd type="none" w="med" len="med"/>
                    </a:lnR>
                  </a:tcPr>
                </a:tc>
                <a:tc>
                  <a:txBody>
                    <a:bodyPr/>
                    <a:lstStyle/>
                    <a:p>
                      <a:r>
                        <a:rPr lang="da-DK"/>
                        <a:t>Beslutningskompetence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68598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a:latin typeface="+mn-lt"/>
                        </a:rPr>
                        <a:t>Udskrivning af elev i 10. klasse </a:t>
                      </a:r>
                      <a:r>
                        <a:rPr lang="da-DK" sz="1200" i="1">
                          <a:latin typeface="+mn-lt"/>
                        </a:rPr>
                        <a:t>§6 6), §8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5">
                  <a:txBody>
                    <a:bodyPr/>
                    <a:lstStyle/>
                    <a:p>
                      <a:pPr algn="ctr"/>
                      <a:r>
                        <a:rPr lang="da-DK">
                          <a:solidFill>
                            <a:schemeClr val="tx1"/>
                          </a:solidFill>
                        </a:rPr>
                        <a:t>Skoleleder – afgørelse</a:t>
                      </a:r>
                    </a:p>
                    <a:p>
                      <a:pPr algn="l"/>
                      <a:r>
                        <a:rPr lang="da-DK" sz="1200">
                          <a:solidFill>
                            <a:schemeClr val="tx1"/>
                          </a:solidFill>
                        </a:rPr>
                        <a:t>*Kommunalbestyrelsen skal orienteres om beslutning og begrundelse af beslutning, hvis skoleleder træffer beslutning uden elevs og forældres tilslutning, men skoleleder på ny skole tilslutter sig</a:t>
                      </a:r>
                    </a:p>
                    <a:p>
                      <a:pPr algn="l"/>
                      <a:r>
                        <a:rPr lang="da-DK" sz="1200" baseline="30000">
                          <a:solidFill>
                            <a:schemeClr val="tx1"/>
                          </a:solidFill>
                        </a:rPr>
                        <a:t>¤</a:t>
                      </a:r>
                      <a:r>
                        <a:rPr lang="da-DK" sz="1200">
                          <a:solidFill>
                            <a:schemeClr val="tx1"/>
                          </a:solidFill>
                        </a:rPr>
                        <a:t>Kommunalbestyrelsen træffer beslutning, hvis skoleleder fra ny skole ikke kan tilslutte sig</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4839136"/>
                  </a:ext>
                </a:extLst>
              </a:tr>
              <a:tr h="370840">
                <a:tc>
                  <a:txBody>
                    <a:bodyPr/>
                    <a:lstStyle/>
                    <a:p>
                      <a:r>
                        <a:rPr lang="da-DK" i="1">
                          <a:latin typeface="+mn-lt"/>
                        </a:rPr>
                        <a:t>Overflytning til en klasse på tilsvarende klassetrin på en anden af kommunens skoler</a:t>
                      </a:r>
                      <a:r>
                        <a:rPr lang="da-DK" i="1">
                          <a:solidFill>
                            <a:schemeClr val="tx1"/>
                          </a:solidFill>
                          <a:latin typeface="+mn-lt"/>
                        </a:rPr>
                        <a:t>*</a:t>
                      </a:r>
                      <a:r>
                        <a:rPr lang="da-DK" i="1" baseline="30000">
                          <a:solidFill>
                            <a:schemeClr val="tx1"/>
                          </a:solidFill>
                          <a:latin typeface="+mn-lt"/>
                        </a:rPr>
                        <a:t>¤</a:t>
                      </a:r>
                      <a:r>
                        <a:rPr lang="da-DK" i="1">
                          <a:latin typeface="+mn-lt"/>
                        </a:rPr>
                        <a:t> </a:t>
                      </a:r>
                      <a:r>
                        <a:rPr lang="da-DK" sz="1200" i="1">
                          <a:latin typeface="+mn-lt"/>
                        </a:rPr>
                        <a:t>§6 5), §7, stk. 5-7</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da-DK"/>
                    </a:p>
                  </a:txBody>
                  <a:tcPr/>
                </a:tc>
                <a:extLst>
                  <a:ext uri="{0D108BD9-81ED-4DB2-BD59-A6C34878D82A}">
                    <a16:rowId xmlns:a16="http://schemas.microsoft.com/office/drawing/2014/main" val="1193928403"/>
                  </a:ext>
                </a:extLst>
              </a:tr>
              <a:tr h="370840">
                <a:tc>
                  <a:txBody>
                    <a:bodyPr/>
                    <a:lstStyle/>
                    <a:p>
                      <a:r>
                        <a:rPr lang="da-DK" i="1">
                          <a:latin typeface="+mn-lt"/>
                        </a:rPr>
                        <a:t>Udelukkelse af undervisningen optil 1 uge med sikring af fornødent tilsyn </a:t>
                      </a:r>
                      <a:r>
                        <a:rPr lang="da-DK" sz="1200" i="1">
                          <a:latin typeface="+mn-lt"/>
                        </a:rPr>
                        <a:t>§6 2), §7, stk. 2</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da-DK"/>
                    </a:p>
                  </a:txBody>
                  <a:tcPr/>
                </a:tc>
                <a:extLst>
                  <a:ext uri="{0D108BD9-81ED-4DB2-BD59-A6C34878D82A}">
                    <a16:rowId xmlns:a16="http://schemas.microsoft.com/office/drawing/2014/main" val="2486785158"/>
                  </a:ext>
                </a:extLst>
              </a:tr>
              <a:tr h="370840">
                <a:tc>
                  <a:txBody>
                    <a:bodyPr/>
                    <a:lstStyle/>
                    <a:p>
                      <a:r>
                        <a:rPr lang="da-DK" i="1">
                          <a:latin typeface="+mn-lt"/>
                        </a:rPr>
                        <a:t>Overflytning til klasse på tilsvarende klassetrin på en anden afdeling ved samme skole </a:t>
                      </a:r>
                      <a:r>
                        <a:rPr lang="da-DK" sz="1200" i="1">
                          <a:latin typeface="+mn-lt"/>
                        </a:rPr>
                        <a:t>§6 2), §7 stk. 4</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da-DK"/>
                    </a:p>
                  </a:txBody>
                  <a:tcPr/>
                </a:tc>
                <a:extLst>
                  <a:ext uri="{0D108BD9-81ED-4DB2-BD59-A6C34878D82A}">
                    <a16:rowId xmlns:a16="http://schemas.microsoft.com/office/drawing/2014/main" val="2236864841"/>
                  </a:ext>
                </a:extLst>
              </a:tr>
              <a:tr h="370840">
                <a:tc>
                  <a:txBody>
                    <a:bodyPr/>
                    <a:lstStyle/>
                    <a:p>
                      <a:r>
                        <a:rPr lang="da-DK" i="1">
                          <a:latin typeface="+mn-lt"/>
                        </a:rPr>
                        <a:t>Overflytning til parallelklasse i samme afdeling på samme skole </a:t>
                      </a:r>
                      <a:r>
                        <a:rPr lang="da-DK" sz="1200" i="1">
                          <a:latin typeface="+mn-lt"/>
                        </a:rPr>
                        <a:t>§6 4), §7 stk. 3</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da-DK"/>
                    </a:p>
                  </a:txBody>
                  <a:tcPr/>
                </a:tc>
                <a:extLst>
                  <a:ext uri="{0D108BD9-81ED-4DB2-BD59-A6C34878D82A}">
                    <a16:rowId xmlns:a16="http://schemas.microsoft.com/office/drawing/2014/main" val="3415278451"/>
                  </a:ext>
                </a:extLst>
              </a:tr>
              <a:tr h="640080">
                <a:tc>
                  <a:txBody>
                    <a:bodyPr/>
                    <a:lstStyle/>
                    <a:p>
                      <a:r>
                        <a:rPr lang="da-DK" i="1">
                          <a:latin typeface="+mn-lt"/>
                        </a:rPr>
                        <a:t>Overførelse til anden undervisning på skolen i enkelte timer / resten af dagen </a:t>
                      </a:r>
                      <a:r>
                        <a:rPr lang="da-DK" sz="1200" i="1">
                          <a:latin typeface="+mn-lt"/>
                        </a:rPr>
                        <a:t>§5</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a:solidFill>
                            <a:schemeClr val="tx1"/>
                          </a:solidFill>
                        </a:rPr>
                        <a:t>Lærer – beslutning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286309"/>
                  </a:ext>
                </a:extLst>
              </a:tr>
              <a:tr h="370840">
                <a:tc>
                  <a:txBody>
                    <a:bodyPr/>
                    <a:lstStyle/>
                    <a:p>
                      <a:r>
                        <a:rPr lang="da-DK" i="1">
                          <a:latin typeface="+mn-lt"/>
                        </a:rPr>
                        <a:t>Eftersidning i optil 1 time </a:t>
                      </a:r>
                      <a:r>
                        <a:rPr lang="da-DK" sz="1200" i="1">
                          <a:latin typeface="+mn-lt"/>
                        </a:rPr>
                        <a:t>§6 1) og §7</a:t>
                      </a:r>
                      <a:endParaRPr lang="da-DK"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pattFill prst="wdUpDiag">
                      <a:fgClr>
                        <a:schemeClr val="bg1">
                          <a:lumMod val="75000"/>
                        </a:schemeClr>
                      </a:fgClr>
                      <a:bgClr>
                        <a:schemeClr val="bg1"/>
                      </a:bgClr>
                    </a:pattFill>
                  </a:tcPr>
                </a:tc>
                <a:tc>
                  <a:txBody>
                    <a:bodyPr/>
                    <a:lstStyle/>
                    <a:p>
                      <a:r>
                        <a:rPr lang="da-DK"/>
                        <a:t>Anvendes ikke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pattFill prst="wdUpDiag">
                      <a:fgClr>
                        <a:schemeClr val="bg1">
                          <a:lumMod val="75000"/>
                        </a:schemeClr>
                      </a:fgClr>
                      <a:bgClr>
                        <a:schemeClr val="bg1"/>
                      </a:bgClr>
                    </a:pattFill>
                  </a:tcPr>
                </a:tc>
                <a:extLst>
                  <a:ext uri="{0D108BD9-81ED-4DB2-BD59-A6C34878D82A}">
                    <a16:rowId xmlns:a16="http://schemas.microsoft.com/office/drawing/2014/main" val="4164312650"/>
                  </a:ext>
                </a:extLst>
              </a:tr>
            </a:tbl>
          </a:graphicData>
        </a:graphic>
      </p:graphicFrame>
      <p:sp>
        <p:nvSpPr>
          <p:cNvPr id="4" name="Pladsholder til slidenummer 3">
            <a:extLst>
              <a:ext uri="{FF2B5EF4-FFF2-40B4-BE49-F238E27FC236}">
                <a16:creationId xmlns:a16="http://schemas.microsoft.com/office/drawing/2014/main" id="{63D1EC87-9AC2-44B4-99DD-435FFB9AC342}"/>
              </a:ext>
            </a:extLst>
          </p:cNvPr>
          <p:cNvSpPr>
            <a:spLocks noGrp="1"/>
          </p:cNvSpPr>
          <p:nvPr>
            <p:ph type="sldNum" sz="quarter" idx="12"/>
          </p:nvPr>
        </p:nvSpPr>
        <p:spPr/>
        <p:txBody>
          <a:bodyPr/>
          <a:lstStyle/>
          <a:p>
            <a:fld id="{63F35900-392D-46F4-8341-366E91CBDAA0}" type="slidenum">
              <a:rPr lang="da-DK" noProof="0" smtClean="0"/>
              <a:pPr/>
              <a:t>54</a:t>
            </a:fld>
            <a:endParaRPr lang="da-DK" noProof="0"/>
          </a:p>
        </p:txBody>
      </p:sp>
    </p:spTree>
    <p:extLst>
      <p:ext uri="{BB962C8B-B14F-4D97-AF65-F5344CB8AC3E}">
        <p14:creationId xmlns:p14="http://schemas.microsoft.com/office/powerpoint/2010/main" val="3348116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CF17-5E70-4D83-B019-5771BE0E010F}"/>
              </a:ext>
            </a:extLst>
          </p:cNvPr>
          <p:cNvSpPr>
            <a:spLocks noGrp="1"/>
          </p:cNvSpPr>
          <p:nvPr>
            <p:ph type="title"/>
          </p:nvPr>
        </p:nvSpPr>
        <p:spPr>
          <a:xfrm>
            <a:off x="467544" y="584201"/>
            <a:ext cx="8176437" cy="1116012"/>
          </a:xfrm>
        </p:spPr>
        <p:txBody>
          <a:bodyPr/>
          <a:lstStyle/>
          <a:p>
            <a:r>
              <a:rPr lang="da-DK" sz="2400">
                <a:solidFill>
                  <a:schemeClr val="tx1"/>
                </a:solidFill>
              </a:rPr>
              <a:t>God orden</a:t>
            </a:r>
            <a:br>
              <a:rPr lang="da-DK" sz="2400">
                <a:solidFill>
                  <a:schemeClr val="tx1"/>
                </a:solidFill>
              </a:rPr>
            </a:br>
            <a:r>
              <a:rPr lang="da-DK" sz="1800">
                <a:solidFill>
                  <a:schemeClr val="tx1"/>
                </a:solidFill>
              </a:rPr>
              <a:t>- Arbejdsgang for AFGØRELSE</a:t>
            </a:r>
          </a:p>
        </p:txBody>
      </p:sp>
      <p:grpSp>
        <p:nvGrpSpPr>
          <p:cNvPr id="4" name="Gruppe 3">
            <a:extLst>
              <a:ext uri="{FF2B5EF4-FFF2-40B4-BE49-F238E27FC236}">
                <a16:creationId xmlns:a16="http://schemas.microsoft.com/office/drawing/2014/main" id="{46BBD1C5-ED7F-49BF-A21B-A24A9F172B3C}"/>
              </a:ext>
            </a:extLst>
          </p:cNvPr>
          <p:cNvGrpSpPr/>
          <p:nvPr/>
        </p:nvGrpSpPr>
        <p:grpSpPr>
          <a:xfrm>
            <a:off x="572027" y="1808235"/>
            <a:ext cx="8176437" cy="2232272"/>
            <a:chOff x="4705349" y="1392383"/>
            <a:chExt cx="4040722" cy="2232272"/>
          </a:xfrm>
        </p:grpSpPr>
        <p:sp>
          <p:nvSpPr>
            <p:cNvPr id="5" name="L-form 4">
              <a:extLst>
                <a:ext uri="{FF2B5EF4-FFF2-40B4-BE49-F238E27FC236}">
                  <a16:creationId xmlns:a16="http://schemas.microsoft.com/office/drawing/2014/main" id="{176E9D52-2A99-4772-B640-E4264C2CA252}"/>
                </a:ext>
              </a:extLst>
            </p:cNvPr>
            <p:cNvSpPr/>
            <p:nvPr/>
          </p:nvSpPr>
          <p:spPr>
            <a:xfrm rot="5400000">
              <a:off x="4602123" y="2020038"/>
              <a:ext cx="1152399" cy="945947"/>
            </a:xfrm>
            <a:prstGeom prst="corner">
              <a:avLst>
                <a:gd name="adj1" fmla="val 16120"/>
                <a:gd name="adj2" fmla="val 16110"/>
              </a:avLst>
            </a:prstGeom>
            <a:solidFill>
              <a:schemeClr val="accent2"/>
            </a:solidFill>
            <a:ln>
              <a:solidFill>
                <a:schemeClr val="accent2"/>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8F27A56A-F6EB-496F-AC6E-E4A03D85E19E}"/>
                </a:ext>
              </a:extLst>
            </p:cNvPr>
            <p:cNvSpPr/>
            <p:nvPr/>
          </p:nvSpPr>
          <p:spPr>
            <a:xfrm>
              <a:off x="4895567" y="2107166"/>
              <a:ext cx="826901"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1"/>
                  </a:solidFill>
                </a:rPr>
                <a:t>Det almene område: </a:t>
              </a:r>
            </a:p>
          </p:txBody>
        </p:sp>
        <p:sp>
          <p:nvSpPr>
            <p:cNvPr id="7" name="Ligebenet trekant 6">
              <a:extLst>
                <a:ext uri="{FF2B5EF4-FFF2-40B4-BE49-F238E27FC236}">
                  <a16:creationId xmlns:a16="http://schemas.microsoft.com/office/drawing/2014/main" id="{FDBCE414-8AF1-4B03-80D4-54BE03C4C06C}"/>
                </a:ext>
              </a:extLst>
            </p:cNvPr>
            <p:cNvSpPr/>
            <p:nvPr/>
          </p:nvSpPr>
          <p:spPr>
            <a:xfrm>
              <a:off x="5329843"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txBody>
            <a:bodyPr/>
            <a:lstStyle/>
            <a:p>
              <a:endParaRPr lang="da-DK"/>
            </a:p>
          </p:txBody>
        </p:sp>
        <p:sp>
          <p:nvSpPr>
            <p:cNvPr id="8" name="L-form 7">
              <a:extLst>
                <a:ext uri="{FF2B5EF4-FFF2-40B4-BE49-F238E27FC236}">
                  <a16:creationId xmlns:a16="http://schemas.microsoft.com/office/drawing/2014/main" id="{7C80C756-2293-4457-A128-5FDC77C06467}"/>
                </a:ext>
              </a:extLst>
            </p:cNvPr>
            <p:cNvSpPr/>
            <p:nvPr/>
          </p:nvSpPr>
          <p:spPr>
            <a:xfrm rot="5400000">
              <a:off x="6691142" y="493697"/>
              <a:ext cx="1152399" cy="2949771"/>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8CFD998E-08F3-428B-95C5-E36B71470A71}"/>
                </a:ext>
              </a:extLst>
            </p:cNvPr>
            <p:cNvSpPr/>
            <p:nvPr/>
          </p:nvSpPr>
          <p:spPr>
            <a:xfrm>
              <a:off x="6041557" y="1582737"/>
              <a:ext cx="2704514"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1"/>
                  </a:solidFill>
                </a:rPr>
                <a:t>Det indgribende område:</a:t>
              </a:r>
            </a:p>
          </p:txBody>
        </p:sp>
      </p:grpSp>
      <p:cxnSp>
        <p:nvCxnSpPr>
          <p:cNvPr id="10" name="Lige pilforbindelse 9">
            <a:extLst>
              <a:ext uri="{FF2B5EF4-FFF2-40B4-BE49-F238E27FC236}">
                <a16:creationId xmlns:a16="http://schemas.microsoft.com/office/drawing/2014/main" id="{351351F4-FDEA-4347-B82E-878CFC8AD746}"/>
              </a:ext>
            </a:extLst>
          </p:cNvPr>
          <p:cNvCxnSpPr>
            <a:cxnSpLocks/>
          </p:cNvCxnSpPr>
          <p:nvPr/>
        </p:nvCxnSpPr>
        <p:spPr>
          <a:xfrm flipV="1">
            <a:off x="954543" y="1196753"/>
            <a:ext cx="7217858" cy="801836"/>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6B02B8A9-38B8-4BC8-B5C6-5A82C686311A}"/>
              </a:ext>
            </a:extLst>
          </p:cNvPr>
          <p:cNvSpPr txBox="1"/>
          <p:nvPr/>
        </p:nvSpPr>
        <p:spPr>
          <a:xfrm>
            <a:off x="569632" y="3501008"/>
            <a:ext cx="1914134" cy="110799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Skolens leder oplyser ved hvert skoleårs begyndelse elever og forældre om skolens ordensregler og værdier</a:t>
            </a:r>
          </a:p>
        </p:txBody>
      </p:sp>
      <p:sp>
        <p:nvSpPr>
          <p:cNvPr id="12" name="Tekstfelt 11">
            <a:extLst>
              <a:ext uri="{FF2B5EF4-FFF2-40B4-BE49-F238E27FC236}">
                <a16:creationId xmlns:a16="http://schemas.microsoft.com/office/drawing/2014/main" id="{30AC74EF-8DBF-4BFC-8C95-515095AE0AEC}"/>
              </a:ext>
            </a:extLst>
          </p:cNvPr>
          <p:cNvSpPr txBox="1"/>
          <p:nvPr/>
        </p:nvSpPr>
        <p:spPr>
          <a:xfrm>
            <a:off x="2771797" y="2935391"/>
            <a:ext cx="6120683"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Situation, hvor elev overskrider skolens ordensregler og værdier</a:t>
            </a:r>
          </a:p>
          <a:p>
            <a:pPr marL="285750" indent="-285750">
              <a:buFont typeface="Arial" panose="020B0604020202020204" pitchFamily="34" charset="0"/>
              <a:buChar char="•"/>
            </a:pPr>
            <a:r>
              <a:rPr lang="da-DK" sz="1200" i="1">
                <a:latin typeface="+mn-lt"/>
              </a:rPr>
              <a:t>Lærer/pædagog vurderer, at situationen ikke kan håndteres gennem almene tiltag, beskriver forløbet og orienterer skoleleder om hændelsesforløb. Se skabelon </a:t>
            </a:r>
            <a:r>
              <a:rPr lang="da-DK" sz="1200" i="1">
                <a:highlight>
                  <a:srgbClr val="66D5F7"/>
                </a:highlight>
                <a:latin typeface="+mn-lt"/>
              </a:rPr>
              <a:t>”Hændelsesforløb”</a:t>
            </a:r>
          </a:p>
          <a:p>
            <a:pPr marL="285750" indent="-285750">
              <a:buFont typeface="Arial" panose="020B0604020202020204" pitchFamily="34" charset="0"/>
              <a:buChar char="•"/>
            </a:pPr>
            <a:r>
              <a:rPr lang="da-DK" sz="1200" i="1">
                <a:latin typeface="+mn-lt"/>
              </a:rPr>
              <a:t>Skoleleder vurderer sagen efter bekendtgørelsen om fremme af god orden, skolens værdier og evt. skolens retningslinje for hjemsendelse. Hændelsen vurderes umiddelbart så alvorlig, at der er behov for at træffe en afgørelse</a:t>
            </a:r>
          </a:p>
          <a:p>
            <a:pPr marL="285750" indent="-285750">
              <a:buFont typeface="Arial" panose="020B0604020202020204" pitchFamily="34" charset="0"/>
              <a:buChar char="•"/>
            </a:pPr>
            <a:r>
              <a:rPr lang="da-DK" sz="1200" i="1">
                <a:latin typeface="+mn-lt"/>
              </a:rPr>
              <a:t>Skoleleder kontakter forældre og elev om indkaldelse til møde om situationen, og sender efterfølgende dagsorden via e-boks og journaliserer i SBSYS. Se skabelon </a:t>
            </a:r>
            <a:r>
              <a:rPr lang="da-DK" sz="1200" i="1">
                <a:highlight>
                  <a:srgbClr val="66D5F7"/>
                </a:highlight>
                <a:latin typeface="+mn-lt"/>
              </a:rPr>
              <a:t>”Mødeindkaldelse”</a:t>
            </a:r>
          </a:p>
          <a:p>
            <a:pPr marL="285750" indent="-285750">
              <a:buFont typeface="Arial" panose="020B0604020202020204" pitchFamily="34" charset="0"/>
              <a:buChar char="•"/>
            </a:pPr>
            <a:r>
              <a:rPr lang="da-DK" sz="1200" i="1">
                <a:latin typeface="+mn-lt"/>
              </a:rPr>
              <a:t>Skoleleder afholder møde med forældre og elev for at afklare hændelsesforløbet, sammenhængen og at søge at bibringe forståelse for nødvendigheden af at overholdelse ordensregler/værdier</a:t>
            </a:r>
          </a:p>
          <a:p>
            <a:pPr marL="285750" indent="-285750">
              <a:buFont typeface="Arial" panose="020B0604020202020204" pitchFamily="34" charset="0"/>
              <a:buChar char="•"/>
            </a:pPr>
            <a:r>
              <a:rPr lang="da-DK" sz="1200" i="1">
                <a:latin typeface="+mn-lt"/>
              </a:rPr>
              <a:t>Skolelederen skriver referat af mødet, journaliserer i SBSYS og sender referat til kommentering og hændelsesforløb til partshøring hos forældre via e-boks svarfrist. Se skabelon </a:t>
            </a:r>
            <a:r>
              <a:rPr lang="da-DK" sz="1200" i="1">
                <a:highlight>
                  <a:srgbClr val="66D5F7"/>
                </a:highlight>
                <a:latin typeface="+mn-lt"/>
              </a:rPr>
              <a:t>”Referat” </a:t>
            </a:r>
            <a:r>
              <a:rPr lang="da-DK" sz="1200" i="1">
                <a:latin typeface="+mn-lt"/>
              </a:rPr>
              <a:t>og </a:t>
            </a:r>
            <a:r>
              <a:rPr lang="da-DK" sz="1200" i="1">
                <a:highlight>
                  <a:srgbClr val="66D5F7"/>
                </a:highlight>
                <a:latin typeface="+mn-lt"/>
              </a:rPr>
              <a:t>”Partshøring og kommentering”</a:t>
            </a:r>
          </a:p>
          <a:p>
            <a:pPr marL="285750" indent="-285750">
              <a:buFont typeface="Arial" panose="020B0604020202020204" pitchFamily="34" charset="0"/>
              <a:buChar char="•"/>
            </a:pPr>
            <a:r>
              <a:rPr lang="da-DK" sz="1200" i="1">
                <a:latin typeface="+mn-lt"/>
              </a:rPr>
              <a:t>Sekretær modtager evt. kommentarer, journaliserer i SBSYS og videregiver til skoleleder</a:t>
            </a:r>
          </a:p>
          <a:p>
            <a:pPr marL="285750" indent="-285750">
              <a:buFont typeface="Arial" panose="020B0604020202020204" pitchFamily="34" charset="0"/>
              <a:buChar char="•"/>
            </a:pPr>
            <a:r>
              <a:rPr lang="da-DK" sz="1200" i="1">
                <a:latin typeface="+mn-lt"/>
              </a:rPr>
              <a:t>Skoleleder træffer afgørelse. Se skabelon </a:t>
            </a:r>
            <a:r>
              <a:rPr lang="da-DK" sz="1200" i="1">
                <a:highlight>
                  <a:srgbClr val="66D5F7"/>
                </a:highlight>
                <a:latin typeface="+mn-lt"/>
              </a:rPr>
              <a:t>”Afgørelse” </a:t>
            </a:r>
            <a:endParaRPr lang="da-DK" sz="1200" i="1">
              <a:latin typeface="+mn-lt"/>
            </a:endParaRPr>
          </a:p>
          <a:p>
            <a:pPr marL="285750" indent="-285750">
              <a:buFont typeface="Arial" panose="020B0604020202020204" pitchFamily="34" charset="0"/>
              <a:buChar char="•"/>
            </a:pPr>
            <a:r>
              <a:rPr lang="da-DK" sz="1200" i="1">
                <a:latin typeface="+mn-lt"/>
              </a:rPr>
              <a:t>Skoleleder sender afgørelsesbrev til forældre via e-boks og meddeler afgørelse til relevante lærere/pædagoger</a:t>
            </a:r>
          </a:p>
        </p:txBody>
      </p:sp>
      <p:sp>
        <p:nvSpPr>
          <p:cNvPr id="3" name="Pladsholder til slidenummer 2">
            <a:extLst>
              <a:ext uri="{FF2B5EF4-FFF2-40B4-BE49-F238E27FC236}">
                <a16:creationId xmlns:a16="http://schemas.microsoft.com/office/drawing/2014/main" id="{26E5EB1D-F0C1-4EE2-A88A-7491E5F802DD}"/>
              </a:ext>
            </a:extLst>
          </p:cNvPr>
          <p:cNvSpPr>
            <a:spLocks noGrp="1"/>
          </p:cNvSpPr>
          <p:nvPr>
            <p:ph type="sldNum" sz="quarter" idx="12"/>
          </p:nvPr>
        </p:nvSpPr>
        <p:spPr/>
        <p:txBody>
          <a:bodyPr/>
          <a:lstStyle/>
          <a:p>
            <a:fld id="{63F35900-392D-46F4-8341-366E91CBDAA0}" type="slidenum">
              <a:rPr lang="da-DK" noProof="0" smtClean="0"/>
              <a:pPr/>
              <a:t>55</a:t>
            </a:fld>
            <a:endParaRPr lang="da-DK" noProof="0"/>
          </a:p>
        </p:txBody>
      </p:sp>
    </p:spTree>
    <p:extLst>
      <p:ext uri="{BB962C8B-B14F-4D97-AF65-F5344CB8AC3E}">
        <p14:creationId xmlns:p14="http://schemas.microsoft.com/office/powerpoint/2010/main" val="3606188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CF17-5E70-4D83-B019-5771BE0E010F}"/>
              </a:ext>
            </a:extLst>
          </p:cNvPr>
          <p:cNvSpPr>
            <a:spLocks noGrp="1"/>
          </p:cNvSpPr>
          <p:nvPr>
            <p:ph type="title"/>
          </p:nvPr>
        </p:nvSpPr>
        <p:spPr>
          <a:xfrm>
            <a:off x="467544" y="584201"/>
            <a:ext cx="8176437" cy="1116012"/>
          </a:xfrm>
        </p:spPr>
        <p:txBody>
          <a:bodyPr/>
          <a:lstStyle/>
          <a:p>
            <a:r>
              <a:rPr lang="da-DK" sz="2400">
                <a:solidFill>
                  <a:schemeClr val="tx1"/>
                </a:solidFill>
              </a:rPr>
              <a:t>God orden – overførelse til anden undervisning på skolen i enkelte timer eller resten af dagen</a:t>
            </a:r>
            <a:br>
              <a:rPr lang="da-DK" sz="2400">
                <a:solidFill>
                  <a:schemeClr val="tx1"/>
                </a:solidFill>
              </a:rPr>
            </a:br>
            <a:r>
              <a:rPr lang="da-DK" sz="1800">
                <a:solidFill>
                  <a:schemeClr val="tx1"/>
                </a:solidFill>
              </a:rPr>
              <a:t>- Arbejdsgang for BESLUTNING</a:t>
            </a:r>
          </a:p>
        </p:txBody>
      </p:sp>
      <p:grpSp>
        <p:nvGrpSpPr>
          <p:cNvPr id="4" name="Gruppe 3">
            <a:extLst>
              <a:ext uri="{FF2B5EF4-FFF2-40B4-BE49-F238E27FC236}">
                <a16:creationId xmlns:a16="http://schemas.microsoft.com/office/drawing/2014/main" id="{46BBD1C5-ED7F-49BF-A21B-A24A9F172B3C}"/>
              </a:ext>
            </a:extLst>
          </p:cNvPr>
          <p:cNvGrpSpPr/>
          <p:nvPr/>
        </p:nvGrpSpPr>
        <p:grpSpPr>
          <a:xfrm>
            <a:off x="572027" y="1808235"/>
            <a:ext cx="8176437" cy="2232272"/>
            <a:chOff x="4705349" y="1392383"/>
            <a:chExt cx="4040722" cy="2232272"/>
          </a:xfrm>
        </p:grpSpPr>
        <p:sp>
          <p:nvSpPr>
            <p:cNvPr id="5" name="L-form 4">
              <a:extLst>
                <a:ext uri="{FF2B5EF4-FFF2-40B4-BE49-F238E27FC236}">
                  <a16:creationId xmlns:a16="http://schemas.microsoft.com/office/drawing/2014/main" id="{176E9D52-2A99-4772-B640-E4264C2CA252}"/>
                </a:ext>
              </a:extLst>
            </p:cNvPr>
            <p:cNvSpPr/>
            <p:nvPr/>
          </p:nvSpPr>
          <p:spPr>
            <a:xfrm rot="5400000">
              <a:off x="4602123" y="2020038"/>
              <a:ext cx="1152399" cy="945947"/>
            </a:xfrm>
            <a:prstGeom prst="corner">
              <a:avLst>
                <a:gd name="adj1" fmla="val 16120"/>
                <a:gd name="adj2" fmla="val 16110"/>
              </a:avLst>
            </a:prstGeom>
            <a:solidFill>
              <a:schemeClr val="accent2"/>
            </a:solidFill>
            <a:ln>
              <a:solidFill>
                <a:schemeClr val="accent2"/>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8F27A56A-F6EB-496F-AC6E-E4A03D85E19E}"/>
                </a:ext>
              </a:extLst>
            </p:cNvPr>
            <p:cNvSpPr/>
            <p:nvPr/>
          </p:nvSpPr>
          <p:spPr>
            <a:xfrm>
              <a:off x="4895567" y="2107166"/>
              <a:ext cx="826901"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1"/>
                  </a:solidFill>
                </a:rPr>
                <a:t>Det almene område: </a:t>
              </a:r>
            </a:p>
          </p:txBody>
        </p:sp>
        <p:sp>
          <p:nvSpPr>
            <p:cNvPr id="7" name="Ligebenet trekant 6">
              <a:extLst>
                <a:ext uri="{FF2B5EF4-FFF2-40B4-BE49-F238E27FC236}">
                  <a16:creationId xmlns:a16="http://schemas.microsoft.com/office/drawing/2014/main" id="{FDBCE414-8AF1-4B03-80D4-54BE03C4C06C}"/>
                </a:ext>
              </a:extLst>
            </p:cNvPr>
            <p:cNvSpPr/>
            <p:nvPr/>
          </p:nvSpPr>
          <p:spPr>
            <a:xfrm>
              <a:off x="5329843" y="1393051"/>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txBody>
            <a:bodyPr/>
            <a:lstStyle/>
            <a:p>
              <a:endParaRPr lang="da-DK"/>
            </a:p>
          </p:txBody>
        </p:sp>
        <p:sp>
          <p:nvSpPr>
            <p:cNvPr id="8" name="L-form 7">
              <a:extLst>
                <a:ext uri="{FF2B5EF4-FFF2-40B4-BE49-F238E27FC236}">
                  <a16:creationId xmlns:a16="http://schemas.microsoft.com/office/drawing/2014/main" id="{7C80C756-2293-4457-A128-5FDC77C06467}"/>
                </a:ext>
              </a:extLst>
            </p:cNvPr>
            <p:cNvSpPr/>
            <p:nvPr/>
          </p:nvSpPr>
          <p:spPr>
            <a:xfrm rot="5400000">
              <a:off x="6691142" y="493697"/>
              <a:ext cx="1152399" cy="2949771"/>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8CFD998E-08F3-428B-95C5-E36B71470A71}"/>
                </a:ext>
              </a:extLst>
            </p:cNvPr>
            <p:cNvSpPr/>
            <p:nvPr/>
          </p:nvSpPr>
          <p:spPr>
            <a:xfrm>
              <a:off x="6041557" y="1582737"/>
              <a:ext cx="2704514"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1"/>
                  </a:solidFill>
                </a:rPr>
                <a:t>Det indgribende område:</a:t>
              </a:r>
            </a:p>
          </p:txBody>
        </p:sp>
      </p:grpSp>
      <p:cxnSp>
        <p:nvCxnSpPr>
          <p:cNvPr id="10" name="Lige pilforbindelse 9">
            <a:extLst>
              <a:ext uri="{FF2B5EF4-FFF2-40B4-BE49-F238E27FC236}">
                <a16:creationId xmlns:a16="http://schemas.microsoft.com/office/drawing/2014/main" id="{351351F4-FDEA-4347-B82E-878CFC8AD746}"/>
              </a:ext>
            </a:extLst>
          </p:cNvPr>
          <p:cNvCxnSpPr>
            <a:cxnSpLocks/>
          </p:cNvCxnSpPr>
          <p:nvPr/>
        </p:nvCxnSpPr>
        <p:spPr>
          <a:xfrm flipV="1">
            <a:off x="954543" y="1196753"/>
            <a:ext cx="7217858" cy="801836"/>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6B02B8A9-38B8-4BC8-B5C6-5A82C686311A}"/>
              </a:ext>
            </a:extLst>
          </p:cNvPr>
          <p:cNvSpPr txBox="1"/>
          <p:nvPr/>
        </p:nvSpPr>
        <p:spPr>
          <a:xfrm>
            <a:off x="569632" y="3501008"/>
            <a:ext cx="1914134" cy="110799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Skolens leder oplyser ved hvert skoleårs begyndelse elever og forældre om skolens ordensregler og værdier</a:t>
            </a:r>
          </a:p>
        </p:txBody>
      </p:sp>
      <p:sp>
        <p:nvSpPr>
          <p:cNvPr id="12" name="Tekstfelt 11">
            <a:extLst>
              <a:ext uri="{FF2B5EF4-FFF2-40B4-BE49-F238E27FC236}">
                <a16:creationId xmlns:a16="http://schemas.microsoft.com/office/drawing/2014/main" id="{30AC74EF-8DBF-4BFC-8C95-515095AE0AEC}"/>
              </a:ext>
            </a:extLst>
          </p:cNvPr>
          <p:cNvSpPr txBox="1"/>
          <p:nvPr/>
        </p:nvSpPr>
        <p:spPr>
          <a:xfrm>
            <a:off x="2771797" y="2935391"/>
            <a:ext cx="6120683" cy="2215991"/>
          </a:xfrm>
          <a:prstGeom prst="rect">
            <a:avLst/>
          </a:prstGeom>
          <a:noFill/>
        </p:spPr>
        <p:txBody>
          <a:bodyPr wrap="square" lIns="0" tIns="0" rIns="0" bIns="0" rtlCol="0">
            <a:spAutoFit/>
          </a:bodyPr>
          <a:lstStyle/>
          <a:p>
            <a:r>
              <a:rPr lang="da-DK" sz="1200" i="1">
                <a:latin typeface="+mn-lt"/>
              </a:rPr>
              <a:t>Overførelse til anden undervisning på skolen i enkelte timer eller resten af dagen</a:t>
            </a:r>
          </a:p>
          <a:p>
            <a:pPr marL="171450" indent="-171450">
              <a:buFont typeface="Arial" panose="020B0604020202020204" pitchFamily="34" charset="0"/>
              <a:buChar char="•"/>
            </a:pPr>
            <a:r>
              <a:rPr lang="da-DK" sz="1200" i="1">
                <a:latin typeface="+mn-lt"/>
              </a:rPr>
              <a:t>Situation, hvor elev overskrider skolens ordensregler og værdier</a:t>
            </a:r>
          </a:p>
          <a:p>
            <a:pPr marL="285750" indent="-285750">
              <a:buFont typeface="Arial" panose="020B0604020202020204" pitchFamily="34" charset="0"/>
              <a:buChar char="•"/>
            </a:pPr>
            <a:r>
              <a:rPr lang="da-DK" sz="1200" i="1">
                <a:latin typeface="+mn-lt"/>
              </a:rPr>
              <a:t>Lærer vurderer, at eleven skal overføres til anden undervisning på skolen i enkelte timer eller resten af dagen</a:t>
            </a:r>
          </a:p>
          <a:p>
            <a:pPr marL="285750" indent="-285750">
              <a:buFont typeface="Arial" panose="020B0604020202020204" pitchFamily="34" charset="0"/>
              <a:buChar char="•"/>
            </a:pPr>
            <a:r>
              <a:rPr lang="da-DK" sz="1200" i="1">
                <a:latin typeface="+mn-lt"/>
              </a:rPr>
              <a:t>Lærer finder og gennemfører den konkrete foranstaltning</a:t>
            </a:r>
          </a:p>
          <a:p>
            <a:pPr marL="285750" indent="-285750">
              <a:buFont typeface="Arial" panose="020B0604020202020204" pitchFamily="34" charset="0"/>
              <a:buChar char="•"/>
            </a:pPr>
            <a:r>
              <a:rPr lang="da-DK" sz="1200" i="1">
                <a:latin typeface="+mn-lt"/>
              </a:rPr>
              <a:t>Lærer skriver til forældre om situationen og at eleven er øverført til anden undervisning på skolen i enkelte timer / resten af dagen med hjælp fra sekretær, som journaliserer i SBSYS og sender via e-boks. Se skabelon </a:t>
            </a:r>
            <a:r>
              <a:rPr lang="da-DK" sz="1200" i="1">
                <a:highlight>
                  <a:srgbClr val="66D5F7"/>
                </a:highlight>
                <a:latin typeface="+mn-lt"/>
              </a:rPr>
              <a:t>”Brev til forældre”</a:t>
            </a:r>
          </a:p>
          <a:p>
            <a:endParaRPr lang="da-DK" sz="1200" i="1">
              <a:latin typeface="+mn-lt"/>
            </a:endParaRPr>
          </a:p>
          <a:p>
            <a:r>
              <a:rPr lang="da-DK" sz="1200" i="1">
                <a:latin typeface="+mn-lt"/>
                <a:hlinkClick r:id="rId3"/>
              </a:rPr>
              <a:t>Bekendtgørelse om fremme af god orden i folkeskolen</a:t>
            </a:r>
            <a:r>
              <a:rPr lang="da-DK" sz="1200" i="1">
                <a:latin typeface="+mn-lt"/>
              </a:rPr>
              <a:t>, §5</a:t>
            </a:r>
          </a:p>
          <a:p>
            <a:endParaRPr lang="da-DK" sz="1200" i="1">
              <a:latin typeface="+mn-lt"/>
            </a:endParaRPr>
          </a:p>
          <a:p>
            <a:endParaRPr lang="da-DK" sz="1200" i="1">
              <a:latin typeface="+mn-lt"/>
            </a:endParaRPr>
          </a:p>
        </p:txBody>
      </p:sp>
      <p:sp>
        <p:nvSpPr>
          <p:cNvPr id="3" name="Pladsholder til slidenummer 2">
            <a:extLst>
              <a:ext uri="{FF2B5EF4-FFF2-40B4-BE49-F238E27FC236}">
                <a16:creationId xmlns:a16="http://schemas.microsoft.com/office/drawing/2014/main" id="{26E5EB1D-F0C1-4EE2-A88A-7491E5F802DD}"/>
              </a:ext>
            </a:extLst>
          </p:cNvPr>
          <p:cNvSpPr>
            <a:spLocks noGrp="1"/>
          </p:cNvSpPr>
          <p:nvPr>
            <p:ph type="sldNum" sz="quarter" idx="12"/>
          </p:nvPr>
        </p:nvSpPr>
        <p:spPr/>
        <p:txBody>
          <a:bodyPr/>
          <a:lstStyle/>
          <a:p>
            <a:fld id="{63F35900-392D-46F4-8341-366E91CBDAA0}" type="slidenum">
              <a:rPr lang="da-DK" noProof="0" smtClean="0"/>
              <a:pPr/>
              <a:t>56</a:t>
            </a:fld>
            <a:endParaRPr lang="da-DK" noProof="0"/>
          </a:p>
        </p:txBody>
      </p:sp>
    </p:spTree>
    <p:extLst>
      <p:ext uri="{BB962C8B-B14F-4D97-AF65-F5344CB8AC3E}">
        <p14:creationId xmlns:p14="http://schemas.microsoft.com/office/powerpoint/2010/main" val="2321874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994-9684-4FC4-8610-2AA6276E3924}"/>
              </a:ext>
            </a:extLst>
          </p:cNvPr>
          <p:cNvSpPr>
            <a:spLocks noGrp="1"/>
          </p:cNvSpPr>
          <p:nvPr>
            <p:ph type="title"/>
          </p:nvPr>
        </p:nvSpPr>
        <p:spPr>
          <a:solidFill>
            <a:srgbClr val="00B9F2"/>
          </a:solidFill>
        </p:spPr>
        <p:txBody>
          <a:bodyPr/>
          <a:lstStyle/>
          <a:p>
            <a:r>
              <a:rPr lang="da-DK" sz="2400">
                <a:solidFill>
                  <a:schemeClr val="bg1"/>
                </a:solidFill>
              </a:rPr>
              <a:t>Elevfravær</a:t>
            </a:r>
            <a:br>
              <a:rPr lang="da-DK" sz="2400">
                <a:solidFill>
                  <a:schemeClr val="bg1"/>
                </a:solidFill>
              </a:rPr>
            </a:br>
            <a:r>
              <a:rPr lang="da-DK" sz="1800">
                <a:solidFill>
                  <a:schemeClr val="bg1"/>
                </a:solidFill>
              </a:rPr>
              <a:t>- Ramme</a:t>
            </a:r>
          </a:p>
        </p:txBody>
      </p:sp>
      <p:sp>
        <p:nvSpPr>
          <p:cNvPr id="3" name="Pladsholder til indhold 2">
            <a:extLst>
              <a:ext uri="{FF2B5EF4-FFF2-40B4-BE49-F238E27FC236}">
                <a16:creationId xmlns:a16="http://schemas.microsoft.com/office/drawing/2014/main" id="{78EFABCA-EDE9-440E-A221-3A999B874BC3}"/>
              </a:ext>
            </a:extLst>
          </p:cNvPr>
          <p:cNvSpPr>
            <a:spLocks noGrp="1"/>
          </p:cNvSpPr>
          <p:nvPr>
            <p:ph idx="1"/>
          </p:nvPr>
        </p:nvSpPr>
        <p:spPr/>
        <p:txBody>
          <a:bodyPr/>
          <a:lstStyle/>
          <a:p>
            <a:pPr marL="0" indent="0">
              <a:buNone/>
            </a:pPr>
            <a:r>
              <a:rPr lang="da-DK" sz="1800"/>
              <a:t>Det er skoleleders ansvar, at skolens elever deltager i undervisningen</a:t>
            </a:r>
          </a:p>
          <a:p>
            <a:r>
              <a:rPr lang="da-DK" sz="1800"/>
              <a:t>Skolen skal føre dagligt tilsyn</a:t>
            </a:r>
          </a:p>
          <a:p>
            <a:r>
              <a:rPr lang="da-DK" sz="1800"/>
              <a:t>Fravær skal registreres elektronisk i elevfraværssystemet</a:t>
            </a:r>
          </a:p>
          <a:p>
            <a:r>
              <a:rPr lang="da-DK" sz="1800"/>
              <a:t>Registreringerne skal være elektronisk tilgængeligt for kommunalbestyrelsen</a:t>
            </a:r>
          </a:p>
          <a:p>
            <a:endParaRPr lang="da-DK" sz="1800"/>
          </a:p>
          <a:p>
            <a:pPr marL="342900" indent="-342900">
              <a:buFont typeface="+mj-lt"/>
              <a:buAutoNum type="arabicPeriod"/>
            </a:pPr>
            <a:r>
              <a:rPr lang="da-DK" sz="1800"/>
              <a:t>Sygdom el. lign.</a:t>
            </a:r>
          </a:p>
          <a:p>
            <a:pPr marL="342900" indent="-342900">
              <a:buFont typeface="+mj-lt"/>
              <a:buAutoNum type="arabicPeriod"/>
            </a:pPr>
            <a:r>
              <a:rPr lang="da-DK" sz="1800"/>
              <a:t>Ekstraordinær frihed (fri med skolelederens tilladelse)</a:t>
            </a:r>
          </a:p>
          <a:p>
            <a:pPr marL="316800" lvl="1" indent="0">
              <a:buNone/>
            </a:pPr>
            <a:r>
              <a:rPr lang="da-DK"/>
              <a:t>Skolen kan give eleven fri ud fra en konkret vurdering af elevens behov for at holde fri sammenholdt med det afbræk i undervisningen, som det vil indebære</a:t>
            </a:r>
          </a:p>
          <a:p>
            <a:pPr marL="316800" lvl="1" indent="0">
              <a:buNone/>
            </a:pPr>
            <a:r>
              <a:rPr lang="da-DK" sz="1200"/>
              <a:t>Se skabelon </a:t>
            </a:r>
            <a:r>
              <a:rPr lang="da-DK" sz="1200">
                <a:highlight>
                  <a:srgbClr val="66D5F7"/>
                </a:highlight>
              </a:rPr>
              <a:t>”Ekstraordinært fri”</a:t>
            </a:r>
          </a:p>
          <a:p>
            <a:pPr marL="342900" indent="-342900">
              <a:buFont typeface="+mj-lt"/>
              <a:buAutoNum type="arabicPeriod"/>
            </a:pPr>
            <a:r>
              <a:rPr lang="da-DK" sz="1800"/>
              <a:t>Ulovligt fravær</a:t>
            </a:r>
          </a:p>
          <a:p>
            <a:pPr marL="0" indent="0">
              <a:buNone/>
            </a:pPr>
            <a:r>
              <a:rPr lang="da-DK" sz="1200">
                <a:hlinkClick r:id="rId3"/>
              </a:rPr>
              <a:t>Folkeskolelovens §39</a:t>
            </a:r>
            <a:endParaRPr lang="da-DK" sz="1200"/>
          </a:p>
          <a:p>
            <a:pPr marL="0" indent="0">
              <a:buNone/>
            </a:pPr>
            <a:r>
              <a:rPr lang="da-DK" sz="1200">
                <a:hlinkClick r:id="rId4"/>
              </a:rPr>
              <a:t>Bekendtgørelse om elevers fravær fra undervisningen i folkeskolen</a:t>
            </a:r>
            <a:endParaRPr lang="da-DK" sz="1200"/>
          </a:p>
          <a:p>
            <a:pPr marL="0" indent="0">
              <a:buNone/>
            </a:pPr>
            <a:r>
              <a:rPr lang="da-DK" sz="1200">
                <a:hlinkClick r:id="rId5"/>
              </a:rPr>
              <a:t>Bekendtgørelse om sygeundervisning af elever i folkeskolen og frie grundskoler</a:t>
            </a:r>
            <a:endParaRPr lang="da-DK" sz="1200"/>
          </a:p>
          <a:p>
            <a:pPr marL="0" indent="0">
              <a:buNone/>
            </a:pPr>
            <a:endParaRPr lang="da-DK" sz="1200"/>
          </a:p>
        </p:txBody>
      </p:sp>
      <p:sp>
        <p:nvSpPr>
          <p:cNvPr id="4" name="Pladsholder til slidenummer 3">
            <a:extLst>
              <a:ext uri="{FF2B5EF4-FFF2-40B4-BE49-F238E27FC236}">
                <a16:creationId xmlns:a16="http://schemas.microsoft.com/office/drawing/2014/main" id="{4E511172-410F-486A-B19D-FC935DB2D40F}"/>
              </a:ext>
            </a:extLst>
          </p:cNvPr>
          <p:cNvSpPr>
            <a:spLocks noGrp="1"/>
          </p:cNvSpPr>
          <p:nvPr>
            <p:ph type="sldNum" sz="quarter" idx="12"/>
          </p:nvPr>
        </p:nvSpPr>
        <p:spPr/>
        <p:txBody>
          <a:bodyPr/>
          <a:lstStyle/>
          <a:p>
            <a:fld id="{63F35900-392D-46F4-8341-366E91CBDAA0}" type="slidenum">
              <a:rPr lang="da-DK" noProof="0" smtClean="0"/>
              <a:pPr/>
              <a:t>57</a:t>
            </a:fld>
            <a:endParaRPr lang="da-DK" noProof="0"/>
          </a:p>
        </p:txBody>
      </p:sp>
    </p:spTree>
    <p:extLst>
      <p:ext uri="{BB962C8B-B14F-4D97-AF65-F5344CB8AC3E}">
        <p14:creationId xmlns:p14="http://schemas.microsoft.com/office/powerpoint/2010/main" val="3349494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5257B-ED36-4E7B-A277-394193C7A5B9}"/>
              </a:ext>
            </a:extLst>
          </p:cNvPr>
          <p:cNvSpPr>
            <a:spLocks noGrp="1"/>
          </p:cNvSpPr>
          <p:nvPr>
            <p:ph type="title"/>
          </p:nvPr>
        </p:nvSpPr>
        <p:spPr>
          <a:noFill/>
        </p:spPr>
        <p:txBody>
          <a:bodyPr/>
          <a:lstStyle/>
          <a:p>
            <a:r>
              <a:rPr lang="da-DK" sz="2400">
                <a:solidFill>
                  <a:schemeClr val="tx1"/>
                </a:solidFill>
              </a:rPr>
              <a:t>1. Sygdom el.lign.</a:t>
            </a:r>
            <a:br>
              <a:rPr lang="da-DK" sz="2400">
                <a:solidFill>
                  <a:schemeClr val="tx1"/>
                </a:solidFill>
              </a:rPr>
            </a:br>
            <a:r>
              <a:rPr lang="da-DK" sz="1800">
                <a:solidFill>
                  <a:schemeClr val="tx1"/>
                </a:solidFill>
              </a:rPr>
              <a:t>-Ramme</a:t>
            </a:r>
          </a:p>
        </p:txBody>
      </p:sp>
      <p:sp>
        <p:nvSpPr>
          <p:cNvPr id="3" name="Pladsholder til indhold 2">
            <a:extLst>
              <a:ext uri="{FF2B5EF4-FFF2-40B4-BE49-F238E27FC236}">
                <a16:creationId xmlns:a16="http://schemas.microsoft.com/office/drawing/2014/main" id="{84E25AFC-9217-477B-89B3-1A4F6CE07A8B}"/>
              </a:ext>
            </a:extLst>
          </p:cNvPr>
          <p:cNvSpPr>
            <a:spLocks noGrp="1"/>
          </p:cNvSpPr>
          <p:nvPr>
            <p:ph idx="1"/>
          </p:nvPr>
        </p:nvSpPr>
        <p:spPr>
          <a:xfrm>
            <a:off x="503238" y="1628800"/>
            <a:ext cx="8137525" cy="4537075"/>
          </a:xfrm>
        </p:spPr>
        <p:txBody>
          <a:bodyPr/>
          <a:lstStyle/>
          <a:p>
            <a:r>
              <a:rPr lang="da-DK" sz="1800"/>
              <a:t>Skolelederen kan forlange lægeattest ved mere end 2 ugers sygdom</a:t>
            </a:r>
          </a:p>
          <a:p>
            <a:pPr lvl="1"/>
            <a:r>
              <a:rPr lang="da-DK" sz="1600"/>
              <a:t>Især hvis der er tvivl om, hvorvidt fraværet skyldes egentlig sygdom</a:t>
            </a:r>
          </a:p>
          <a:p>
            <a:pPr marL="356400" lvl="1" indent="0">
              <a:buNone/>
            </a:pPr>
            <a:r>
              <a:rPr lang="da-DK" sz="1600"/>
              <a:t>Se skabelon </a:t>
            </a:r>
            <a:r>
              <a:rPr lang="da-DK" sz="1600">
                <a:highlight>
                  <a:srgbClr val="66D5F7"/>
                </a:highlight>
              </a:rPr>
              <a:t>”Indhente lægeattest”</a:t>
            </a:r>
          </a:p>
          <a:p>
            <a:endParaRPr lang="da-DK" sz="1800"/>
          </a:p>
          <a:p>
            <a:r>
              <a:rPr lang="da-DK" sz="1800"/>
              <a:t>Sygdom pga. forhold på skolen / i undervisningen: Skolen skal hurtigst muligt sammen med elev og forældre kortlægge problemer og udarbejde løsningsforslag</a:t>
            </a:r>
          </a:p>
          <a:p>
            <a:pPr marL="602550" lvl="1" indent="-285750"/>
            <a:r>
              <a:rPr lang="da-DK" sz="1600"/>
              <a:t>PPR, uddannelsesvejleder, sundhedspleje eller andre kan inddrages</a:t>
            </a:r>
          </a:p>
          <a:p>
            <a:pPr marL="316800" lvl="1" indent="0">
              <a:buNone/>
            </a:pPr>
            <a:r>
              <a:rPr lang="da-DK" sz="1600"/>
              <a:t>Se skabeloner </a:t>
            </a:r>
            <a:r>
              <a:rPr lang="da-DK" sz="1600">
                <a:highlight>
                  <a:srgbClr val="66D5F7"/>
                </a:highlight>
              </a:rPr>
              <a:t>”Mødeindkaldelse”</a:t>
            </a:r>
            <a:r>
              <a:rPr lang="da-DK" sz="1600"/>
              <a:t>, </a:t>
            </a:r>
            <a:r>
              <a:rPr lang="da-DK" sz="1600">
                <a:highlight>
                  <a:srgbClr val="66D5F7"/>
                </a:highlight>
              </a:rPr>
              <a:t>”Kortlægning af fravær”</a:t>
            </a:r>
          </a:p>
          <a:p>
            <a:endParaRPr lang="da-DK" sz="1800"/>
          </a:p>
          <a:p>
            <a:r>
              <a:rPr lang="da-DK" sz="1800"/>
              <a:t>Hyppigt, kortvarigt fravær pga. sygdom: Skolen skal henvende sig til forældre, når fraværet samlet er mere end 3 uger</a:t>
            </a:r>
          </a:p>
          <a:p>
            <a:pPr lvl="1"/>
            <a:r>
              <a:rPr lang="da-DK" sz="1600"/>
              <a:t>Fraværet kan for eksempel skyldes kronisk sygdom</a:t>
            </a:r>
          </a:p>
          <a:p>
            <a:pPr marL="356400" lvl="1" indent="0">
              <a:buNone/>
            </a:pPr>
            <a:r>
              <a:rPr lang="da-DK" sz="1600"/>
              <a:t>Se skabeloner </a:t>
            </a:r>
            <a:r>
              <a:rPr lang="da-DK" sz="1600">
                <a:highlight>
                  <a:srgbClr val="66D5F7"/>
                </a:highlight>
              </a:rPr>
              <a:t>”Hyppigt kort fravær over 3 uger”</a:t>
            </a:r>
            <a:endParaRPr lang="da-DK" sz="1200">
              <a:hlinkClick r:id="" action="ppaction://noaction"/>
            </a:endParaRPr>
          </a:p>
          <a:p>
            <a:pPr marL="0" indent="0">
              <a:buNone/>
            </a:pPr>
            <a:r>
              <a:rPr lang="da-DK" sz="1200">
                <a:hlinkClick r:id="" action="ppaction://noaction"/>
              </a:rPr>
              <a:t>Folkeskolelovens §39 og §23, stk. 1</a:t>
            </a:r>
            <a:endParaRPr lang="da-DK" sz="1200"/>
          </a:p>
          <a:p>
            <a:pPr marL="0" indent="0">
              <a:buNone/>
            </a:pPr>
            <a:r>
              <a:rPr lang="da-DK" sz="1200">
                <a:hlinkClick r:id="rId3"/>
              </a:rPr>
              <a:t>Bekendtgørelse om elevers fravær fra undervisningen i folkeskolen</a:t>
            </a:r>
            <a:endParaRPr lang="da-DK" sz="1200"/>
          </a:p>
          <a:p>
            <a:pPr marL="0" indent="0">
              <a:buNone/>
            </a:pPr>
            <a:r>
              <a:rPr lang="da-DK" sz="1200">
                <a:hlinkClick r:id="rId4"/>
              </a:rPr>
              <a:t>Bekendtgørelse om sygeundervisning af elever i folkeskolen og frie grundskoler</a:t>
            </a:r>
            <a:endParaRPr lang="da-DK" sz="1200"/>
          </a:p>
        </p:txBody>
      </p:sp>
      <p:sp>
        <p:nvSpPr>
          <p:cNvPr id="4" name="Pladsholder til slidenummer 3">
            <a:extLst>
              <a:ext uri="{FF2B5EF4-FFF2-40B4-BE49-F238E27FC236}">
                <a16:creationId xmlns:a16="http://schemas.microsoft.com/office/drawing/2014/main" id="{642ADFEF-C030-4E4D-B816-4BDF27B63DA0}"/>
              </a:ext>
            </a:extLst>
          </p:cNvPr>
          <p:cNvSpPr>
            <a:spLocks noGrp="1"/>
          </p:cNvSpPr>
          <p:nvPr>
            <p:ph type="sldNum" sz="quarter" idx="12"/>
          </p:nvPr>
        </p:nvSpPr>
        <p:spPr/>
        <p:txBody>
          <a:bodyPr/>
          <a:lstStyle/>
          <a:p>
            <a:fld id="{63F35900-392D-46F4-8341-366E91CBDAA0}" type="slidenum">
              <a:rPr lang="da-DK" noProof="0" smtClean="0"/>
              <a:pPr/>
              <a:t>58</a:t>
            </a:fld>
            <a:endParaRPr lang="da-DK" noProof="0"/>
          </a:p>
        </p:txBody>
      </p:sp>
    </p:spTree>
    <p:extLst>
      <p:ext uri="{BB962C8B-B14F-4D97-AF65-F5344CB8AC3E}">
        <p14:creationId xmlns:p14="http://schemas.microsoft.com/office/powerpoint/2010/main" val="3214347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49B93-F5CF-47BA-8B6E-2284E2A0F2F7}"/>
              </a:ext>
            </a:extLst>
          </p:cNvPr>
          <p:cNvSpPr>
            <a:spLocks noGrp="1"/>
          </p:cNvSpPr>
          <p:nvPr>
            <p:ph type="title"/>
          </p:nvPr>
        </p:nvSpPr>
        <p:spPr>
          <a:noFill/>
        </p:spPr>
        <p:txBody>
          <a:bodyPr/>
          <a:lstStyle/>
          <a:p>
            <a:r>
              <a:rPr lang="da-DK" sz="2400">
                <a:solidFill>
                  <a:schemeClr val="tx1"/>
                </a:solidFill>
              </a:rPr>
              <a:t>1. Sygdom el.lign. – sygeundervisning m.v. I</a:t>
            </a:r>
            <a:br>
              <a:rPr lang="da-DK" sz="2400">
                <a:solidFill>
                  <a:schemeClr val="tx1"/>
                </a:solidFill>
              </a:rPr>
            </a:br>
            <a:r>
              <a:rPr lang="da-DK" sz="1800">
                <a:solidFill>
                  <a:schemeClr val="tx1"/>
                </a:solidFill>
              </a:rPr>
              <a:t>- Ramme</a:t>
            </a:r>
          </a:p>
        </p:txBody>
      </p:sp>
      <p:sp>
        <p:nvSpPr>
          <p:cNvPr id="3" name="Pladsholder til indhold 2">
            <a:extLst>
              <a:ext uri="{FF2B5EF4-FFF2-40B4-BE49-F238E27FC236}">
                <a16:creationId xmlns:a16="http://schemas.microsoft.com/office/drawing/2014/main" id="{01FA2EDB-2EBD-4767-B593-085799A033AA}"/>
              </a:ext>
            </a:extLst>
          </p:cNvPr>
          <p:cNvSpPr>
            <a:spLocks noGrp="1"/>
          </p:cNvSpPr>
          <p:nvPr>
            <p:ph idx="1"/>
          </p:nvPr>
        </p:nvSpPr>
        <p:spPr/>
        <p:txBody>
          <a:bodyPr/>
          <a:lstStyle/>
          <a:p>
            <a:r>
              <a:rPr lang="da-DK" sz="1800"/>
              <a:t>Sygefravær, der skønnes at blive af længere varighed: Skolen skal henvende sig til forældre for at vurdere behovet for sygeundervisning</a:t>
            </a:r>
          </a:p>
          <a:p>
            <a:pPr marL="602550" lvl="1" indent="-285750"/>
            <a:r>
              <a:rPr lang="da-DK" sz="1600"/>
              <a:t>Henvendelsen skal ske hurtigst muligt og senest 3 uger efter eleven sidst var til undervisning / skulle have begyndt skolegang</a:t>
            </a:r>
          </a:p>
          <a:p>
            <a:pPr marL="316800" lvl="1" indent="0">
              <a:buNone/>
            </a:pPr>
            <a:r>
              <a:rPr lang="da-DK" sz="1600"/>
              <a:t>Se skabelon </a:t>
            </a:r>
            <a:r>
              <a:rPr lang="da-DK" sz="1600">
                <a:highlight>
                  <a:srgbClr val="66D5F7"/>
                </a:highlight>
              </a:rPr>
              <a:t>”Checkliste om sygeundervisning”</a:t>
            </a:r>
          </a:p>
          <a:p>
            <a:pPr marL="285750" indent="-285750"/>
            <a:r>
              <a:rPr lang="da-DK" sz="1800"/>
              <a:t>Hvis eleven er hjemme</a:t>
            </a:r>
          </a:p>
          <a:p>
            <a:pPr marL="602550" lvl="1" indent="-285750"/>
            <a:r>
              <a:rPr lang="da-DK" sz="1600"/>
              <a:t>Skolen skal efter samråd med forældre og elev sørge for at iværksætte nødvendige undervisning</a:t>
            </a:r>
          </a:p>
          <a:p>
            <a:pPr marL="602550" lvl="1" indent="-285750"/>
            <a:r>
              <a:rPr lang="da-DK" sz="1600"/>
              <a:t>Undervisning skal såvidt muligt varetages af en eller flere af elevens undervisere</a:t>
            </a:r>
          </a:p>
          <a:p>
            <a:pPr marL="316800" lvl="1" indent="0">
              <a:buNone/>
            </a:pPr>
            <a:r>
              <a:rPr lang="da-DK" sz="1600"/>
              <a:t>Se skabelon </a:t>
            </a:r>
            <a:r>
              <a:rPr lang="da-DK" sz="1600">
                <a:highlight>
                  <a:srgbClr val="66D5F7"/>
                </a:highlight>
              </a:rPr>
              <a:t>”Checkliste om sygeundervisning”</a:t>
            </a:r>
            <a:endParaRPr lang="da-DK" sz="1600"/>
          </a:p>
          <a:p>
            <a:pPr marL="285750" indent="-285750"/>
            <a:r>
              <a:rPr lang="da-DK" sz="1800"/>
              <a:t>Hvis eleven er på sygehus el. anden institution</a:t>
            </a:r>
          </a:p>
          <a:p>
            <a:pPr marL="602550" lvl="1" indent="-285750"/>
            <a:r>
              <a:rPr lang="da-DK" sz="1600"/>
              <a:t>Skolen skal hente oplysninger om, hvorvidt eleven får undervisning</a:t>
            </a:r>
          </a:p>
          <a:p>
            <a:pPr marL="602550" lvl="1" indent="-285750"/>
            <a:r>
              <a:rPr lang="da-DK" sz="1600"/>
              <a:t>Hvis eleven ikke får undervisning: skolen skal underrette kommunalbestyrelsen – via Skole &amp; Uddannelse – i den kommune sygehuset / institutionen ligger i</a:t>
            </a:r>
          </a:p>
          <a:p>
            <a:pPr marL="316800" lvl="1" indent="0">
              <a:buNone/>
            </a:pPr>
            <a:r>
              <a:rPr lang="da-DK" sz="1600"/>
              <a:t>Se skabelon ”Brev til anden institution om sygeundervisning”</a:t>
            </a:r>
            <a:endParaRPr lang="da-DK" sz="1200">
              <a:hlinkClick r:id="" action="ppaction://noaction"/>
            </a:endParaRPr>
          </a:p>
          <a:p>
            <a:pPr marL="0" indent="0">
              <a:buNone/>
            </a:pPr>
            <a:r>
              <a:rPr lang="da-DK" sz="1200">
                <a:hlinkClick r:id="" action="ppaction://noaction"/>
              </a:rPr>
              <a:t>Folkeskolelovens §39 og §23, stk. 1</a:t>
            </a:r>
            <a:endParaRPr lang="da-DK" sz="1200"/>
          </a:p>
          <a:p>
            <a:pPr marL="0" indent="0">
              <a:buNone/>
            </a:pPr>
            <a:r>
              <a:rPr lang="da-DK" sz="1200">
                <a:hlinkClick r:id="rId2"/>
              </a:rPr>
              <a:t>Bekendtgørelse om elevers fravær fra undervisningen i folkeskolen</a:t>
            </a:r>
            <a:endParaRPr lang="da-DK" sz="1200"/>
          </a:p>
          <a:p>
            <a:pPr marL="0" indent="0">
              <a:buNone/>
            </a:pPr>
            <a:r>
              <a:rPr lang="da-DK" sz="1200">
                <a:hlinkClick r:id="rId3"/>
              </a:rPr>
              <a:t>Bekendtgørelse om sygeundervisning af elever i folkeskolen og frie grundskoler</a:t>
            </a:r>
            <a:endParaRPr lang="da-DK" sz="1200"/>
          </a:p>
          <a:p>
            <a:pPr marL="0" indent="0">
              <a:buNone/>
            </a:pPr>
            <a:endParaRPr lang="da-DK" sz="1800"/>
          </a:p>
        </p:txBody>
      </p:sp>
      <p:sp>
        <p:nvSpPr>
          <p:cNvPr id="4" name="Pladsholder til slidenummer 3">
            <a:extLst>
              <a:ext uri="{FF2B5EF4-FFF2-40B4-BE49-F238E27FC236}">
                <a16:creationId xmlns:a16="http://schemas.microsoft.com/office/drawing/2014/main" id="{A891B9DD-D19B-44E7-9B6B-7CB3C3BDE969}"/>
              </a:ext>
            </a:extLst>
          </p:cNvPr>
          <p:cNvSpPr>
            <a:spLocks noGrp="1"/>
          </p:cNvSpPr>
          <p:nvPr>
            <p:ph type="sldNum" sz="quarter" idx="12"/>
          </p:nvPr>
        </p:nvSpPr>
        <p:spPr/>
        <p:txBody>
          <a:bodyPr/>
          <a:lstStyle/>
          <a:p>
            <a:fld id="{63F35900-392D-46F4-8341-366E91CBDAA0}" type="slidenum">
              <a:rPr lang="da-DK" noProof="0" smtClean="0"/>
              <a:pPr/>
              <a:t>59</a:t>
            </a:fld>
            <a:endParaRPr lang="da-DK" noProof="0"/>
          </a:p>
        </p:txBody>
      </p:sp>
    </p:spTree>
    <p:extLst>
      <p:ext uri="{BB962C8B-B14F-4D97-AF65-F5344CB8AC3E}">
        <p14:creationId xmlns:p14="http://schemas.microsoft.com/office/powerpoint/2010/main" val="116711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372EE-B131-4A82-834C-8FA0B1709B10}"/>
              </a:ext>
            </a:extLst>
          </p:cNvPr>
          <p:cNvSpPr>
            <a:spLocks noGrp="1"/>
          </p:cNvSpPr>
          <p:nvPr>
            <p:ph type="title"/>
          </p:nvPr>
        </p:nvSpPr>
        <p:spPr/>
        <p:txBody>
          <a:bodyPr/>
          <a:lstStyle/>
          <a:p>
            <a:r>
              <a:rPr lang="da-DK" sz="2400"/>
              <a:t>Forvaltningsretlige principper</a:t>
            </a:r>
            <a:endParaRPr lang="da-DK" sz="2400" dirty="0"/>
          </a:p>
        </p:txBody>
      </p:sp>
      <p:sp>
        <p:nvSpPr>
          <p:cNvPr id="3" name="Pladsholder til indhold 2">
            <a:extLst>
              <a:ext uri="{FF2B5EF4-FFF2-40B4-BE49-F238E27FC236}">
                <a16:creationId xmlns:a16="http://schemas.microsoft.com/office/drawing/2014/main" id="{239217CB-0FEA-4F7A-AB91-8AE354AADF7C}"/>
              </a:ext>
            </a:extLst>
          </p:cNvPr>
          <p:cNvSpPr>
            <a:spLocks noGrp="1"/>
          </p:cNvSpPr>
          <p:nvPr>
            <p:ph idx="1"/>
          </p:nvPr>
        </p:nvSpPr>
        <p:spPr/>
        <p:txBody>
          <a:bodyPr/>
          <a:lstStyle/>
          <a:p>
            <a:pPr marL="457200" indent="-457200">
              <a:buFont typeface="Arial" panose="020B0604020202020204" pitchFamily="34" charset="0"/>
              <a:buChar char="•"/>
            </a:pPr>
            <a:endParaRPr lang="da-DK" dirty="0"/>
          </a:p>
          <a:p>
            <a:pPr marL="457200" indent="-457200">
              <a:buFont typeface="Arial" panose="020B0604020202020204" pitchFamily="34" charset="0"/>
              <a:buChar char="•"/>
            </a:pPr>
            <a:r>
              <a:rPr lang="da-DK" dirty="0"/>
              <a:t>Gennemsigtighed </a:t>
            </a:r>
            <a:r>
              <a:rPr lang="da-DK"/>
              <a:t>og åbenhed </a:t>
            </a:r>
            <a:endParaRPr lang="da-DK" dirty="0"/>
          </a:p>
          <a:p>
            <a:pPr marL="457200" indent="-457200">
              <a:buFont typeface="Arial" panose="020B0604020202020204" pitchFamily="34" charset="0"/>
              <a:buChar char="•"/>
            </a:pPr>
            <a:r>
              <a:rPr lang="da-DK" dirty="0"/>
              <a:t>Legalitetsprincippet og forudsigelighed</a:t>
            </a:r>
          </a:p>
          <a:p>
            <a:pPr marL="457200" indent="-457200">
              <a:buFont typeface="Arial" panose="020B0604020202020204" pitchFamily="34" charset="0"/>
              <a:buChar char="•"/>
            </a:pPr>
            <a:r>
              <a:rPr lang="da-DK" dirty="0"/>
              <a:t>Medinddragelse af borgerne (dialogprincippet)</a:t>
            </a:r>
          </a:p>
          <a:p>
            <a:pPr marL="457200" indent="-457200">
              <a:buFont typeface="Arial" panose="020B0604020202020204" pitchFamily="34" charset="0"/>
              <a:buChar char="•"/>
            </a:pPr>
            <a:r>
              <a:rPr lang="da-DK" dirty="0"/>
              <a:t>Tavshedspligt</a:t>
            </a:r>
          </a:p>
          <a:p>
            <a:pPr marL="457200" indent="-457200">
              <a:buFont typeface="Arial" panose="020B0604020202020204" pitchFamily="34" charset="0"/>
              <a:buChar char="•"/>
            </a:pPr>
            <a:r>
              <a:rPr lang="da-DK" dirty="0"/>
              <a:t>Lighedsprincippet</a:t>
            </a:r>
          </a:p>
          <a:p>
            <a:pPr marL="457200" indent="-457200">
              <a:buFont typeface="Arial" panose="020B0604020202020204" pitchFamily="34" charset="0"/>
              <a:buChar char="•"/>
            </a:pPr>
            <a:r>
              <a:rPr lang="da-DK" dirty="0"/>
              <a:t>Proportionalitetsprincippet</a:t>
            </a:r>
          </a:p>
          <a:p>
            <a:pPr marL="457200" indent="-457200">
              <a:buFont typeface="Arial" panose="020B0604020202020204" pitchFamily="34" charset="0"/>
              <a:buChar char="•"/>
            </a:pPr>
            <a:r>
              <a:rPr lang="da-DK"/>
              <a:t>Hurtighedsprincippet </a:t>
            </a:r>
            <a:endParaRPr lang="da-DK" dirty="0"/>
          </a:p>
          <a:p>
            <a:pPr marL="457200" indent="-457200">
              <a:buFont typeface="Arial" panose="020B0604020202020204" pitchFamily="34" charset="0"/>
              <a:buChar char="•"/>
            </a:pPr>
            <a:r>
              <a:rPr lang="da-DK" dirty="0"/>
              <a:t>Helhedsprincippet </a:t>
            </a:r>
          </a:p>
          <a:p>
            <a:pPr marL="0" indent="0">
              <a:buNone/>
            </a:pPr>
            <a:r>
              <a:rPr lang="da-DK"/>
              <a:t> </a:t>
            </a:r>
            <a:endParaRPr lang="da-DK" dirty="0"/>
          </a:p>
          <a:p>
            <a:endParaRPr lang="da-DK" dirty="0"/>
          </a:p>
        </p:txBody>
      </p:sp>
      <p:sp>
        <p:nvSpPr>
          <p:cNvPr id="4" name="Pladsholder til slidenummer 3">
            <a:extLst>
              <a:ext uri="{FF2B5EF4-FFF2-40B4-BE49-F238E27FC236}">
                <a16:creationId xmlns:a16="http://schemas.microsoft.com/office/drawing/2014/main" id="{29D075A9-61EF-49AD-99ED-C49C8C38562B}"/>
              </a:ext>
            </a:extLst>
          </p:cNvPr>
          <p:cNvSpPr>
            <a:spLocks noGrp="1"/>
          </p:cNvSpPr>
          <p:nvPr>
            <p:ph type="sldNum" sz="quarter" idx="12"/>
          </p:nvPr>
        </p:nvSpPr>
        <p:spPr/>
        <p:txBody>
          <a:bodyPr/>
          <a:lstStyle/>
          <a:p>
            <a:fld id="{63F35900-392D-46F4-8341-366E91CBDAA0}" type="slidenum">
              <a:rPr lang="da-DK" noProof="0" smtClean="0"/>
              <a:pPr/>
              <a:t>6</a:t>
            </a:fld>
            <a:endParaRPr lang="da-DK" noProof="0"/>
          </a:p>
        </p:txBody>
      </p:sp>
    </p:spTree>
    <p:extLst>
      <p:ext uri="{BB962C8B-B14F-4D97-AF65-F5344CB8AC3E}">
        <p14:creationId xmlns:p14="http://schemas.microsoft.com/office/powerpoint/2010/main" val="4225051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49B93-F5CF-47BA-8B6E-2284E2A0F2F7}"/>
              </a:ext>
            </a:extLst>
          </p:cNvPr>
          <p:cNvSpPr>
            <a:spLocks noGrp="1"/>
          </p:cNvSpPr>
          <p:nvPr>
            <p:ph type="title"/>
          </p:nvPr>
        </p:nvSpPr>
        <p:spPr>
          <a:xfrm>
            <a:off x="464326" y="584201"/>
            <a:ext cx="8176437" cy="1116012"/>
          </a:xfrm>
          <a:noFill/>
        </p:spPr>
        <p:txBody>
          <a:bodyPr/>
          <a:lstStyle/>
          <a:p>
            <a:r>
              <a:rPr lang="da-DK" sz="2400">
                <a:solidFill>
                  <a:schemeClr val="tx1"/>
                </a:solidFill>
              </a:rPr>
              <a:t>1. Sygdom el.lign. – sygeundervisning m.v. II</a:t>
            </a:r>
            <a:br>
              <a:rPr lang="da-DK" sz="2400">
                <a:solidFill>
                  <a:schemeClr val="tx1"/>
                </a:solidFill>
              </a:rPr>
            </a:br>
            <a:r>
              <a:rPr lang="da-DK" sz="1800">
                <a:solidFill>
                  <a:schemeClr val="tx1"/>
                </a:solidFill>
              </a:rPr>
              <a:t>- Ramme</a:t>
            </a:r>
          </a:p>
        </p:txBody>
      </p:sp>
      <p:sp>
        <p:nvSpPr>
          <p:cNvPr id="3" name="Pladsholder til indhold 2">
            <a:extLst>
              <a:ext uri="{FF2B5EF4-FFF2-40B4-BE49-F238E27FC236}">
                <a16:creationId xmlns:a16="http://schemas.microsoft.com/office/drawing/2014/main" id="{01FA2EDB-2EBD-4767-B593-085799A033AA}"/>
              </a:ext>
            </a:extLst>
          </p:cNvPr>
          <p:cNvSpPr>
            <a:spLocks noGrp="1"/>
          </p:cNvSpPr>
          <p:nvPr>
            <p:ph idx="1"/>
          </p:nvPr>
        </p:nvSpPr>
        <p:spPr/>
        <p:txBody>
          <a:bodyPr/>
          <a:lstStyle/>
          <a:p>
            <a:pPr marL="285750" indent="-285750"/>
            <a:r>
              <a:rPr lang="da-DK" sz="1800"/>
              <a:t>Undervisningens indhold</a:t>
            </a:r>
          </a:p>
          <a:p>
            <a:pPr marL="602550" lvl="1" indent="-285750"/>
            <a:r>
              <a:rPr lang="da-DK" sz="1600"/>
              <a:t>Skal så vidt muligt følge skolens læse- og undervisningsplaner</a:t>
            </a:r>
          </a:p>
          <a:p>
            <a:pPr marL="602550" lvl="1" indent="-285750"/>
            <a:r>
              <a:rPr lang="da-DK" sz="1600"/>
              <a:t>Elever, der forventes ikke at blive i stand til at deltage i almindelige skolegang: undervisningen tilrettelægges individuelt</a:t>
            </a:r>
          </a:p>
          <a:p>
            <a:pPr marL="316800" lvl="1" indent="0">
              <a:buNone/>
            </a:pPr>
            <a:endParaRPr lang="da-DK" sz="1600">
              <a:solidFill>
                <a:srgbClr val="FF0000"/>
              </a:solidFill>
            </a:endParaRPr>
          </a:p>
          <a:p>
            <a:pPr marL="602550" lvl="1" indent="-285750"/>
            <a:endParaRPr lang="da-DK" sz="1600"/>
          </a:p>
          <a:p>
            <a:pPr marL="285750" indent="-285750"/>
            <a:r>
              <a:rPr lang="da-DK" sz="1800"/>
              <a:t>Undervisningens omfang</a:t>
            </a:r>
          </a:p>
          <a:p>
            <a:pPr marL="602550" lvl="1" indent="-285750"/>
            <a:r>
              <a:rPr lang="da-DK" sz="1600"/>
              <a:t>Afpasses efter den enkelte elevs alder, helbredstilstand og øvrige forudsætninger</a:t>
            </a:r>
          </a:p>
          <a:p>
            <a:pPr marL="602550" lvl="1" indent="-285750"/>
            <a:r>
              <a:rPr lang="da-DK" sz="1600"/>
              <a:t>Tilrettelægges efter samråd med forældre og elev</a:t>
            </a:r>
          </a:p>
          <a:p>
            <a:pPr marL="602550" lvl="1" indent="-285750"/>
            <a:endParaRPr lang="da-DK" sz="1600"/>
          </a:p>
          <a:p>
            <a:pPr marL="602550" lvl="1" indent="-285750"/>
            <a:endParaRPr lang="da-DK" sz="1600"/>
          </a:p>
          <a:p>
            <a:pPr marL="602550" lvl="1" indent="-285750"/>
            <a:endParaRPr lang="da-DK" sz="1600"/>
          </a:p>
          <a:p>
            <a:pPr marL="602550" lvl="1" indent="-285750"/>
            <a:endParaRPr lang="da-DK" sz="1600"/>
          </a:p>
          <a:p>
            <a:pPr marL="0" indent="0">
              <a:buNone/>
            </a:pPr>
            <a:r>
              <a:rPr lang="da-DK" sz="1200">
                <a:hlinkClick r:id="rId2"/>
              </a:rPr>
              <a:t>Folkeskolelovens §39 og §23, stk. 1</a:t>
            </a:r>
            <a:endParaRPr lang="da-DK" sz="1200"/>
          </a:p>
          <a:p>
            <a:pPr marL="0" indent="0">
              <a:buNone/>
            </a:pPr>
            <a:r>
              <a:rPr lang="da-DK" sz="1200">
                <a:hlinkClick r:id="rId3"/>
              </a:rPr>
              <a:t>Bekendtgørelse om elevers fravær fra undervisningen i folkeskolen</a:t>
            </a:r>
            <a:endParaRPr lang="da-DK" sz="1200"/>
          </a:p>
          <a:p>
            <a:pPr marL="0" indent="0">
              <a:buNone/>
            </a:pPr>
            <a:r>
              <a:rPr lang="da-DK" sz="1200">
                <a:hlinkClick r:id="rId4"/>
              </a:rPr>
              <a:t>Bekendtgørelse om sygeundervisning af elever i folkeskolen og frie grundskoler</a:t>
            </a:r>
            <a:endParaRPr lang="da-DK" sz="1200"/>
          </a:p>
        </p:txBody>
      </p:sp>
      <p:sp>
        <p:nvSpPr>
          <p:cNvPr id="4" name="Pladsholder til slidenummer 3">
            <a:extLst>
              <a:ext uri="{FF2B5EF4-FFF2-40B4-BE49-F238E27FC236}">
                <a16:creationId xmlns:a16="http://schemas.microsoft.com/office/drawing/2014/main" id="{A891B9DD-D19B-44E7-9B6B-7CB3C3BDE969}"/>
              </a:ext>
            </a:extLst>
          </p:cNvPr>
          <p:cNvSpPr>
            <a:spLocks noGrp="1"/>
          </p:cNvSpPr>
          <p:nvPr>
            <p:ph type="sldNum" sz="quarter" idx="12"/>
          </p:nvPr>
        </p:nvSpPr>
        <p:spPr/>
        <p:txBody>
          <a:bodyPr/>
          <a:lstStyle/>
          <a:p>
            <a:fld id="{63F35900-392D-46F4-8341-366E91CBDAA0}" type="slidenum">
              <a:rPr lang="da-DK" noProof="0" smtClean="0"/>
              <a:pPr/>
              <a:t>60</a:t>
            </a:fld>
            <a:endParaRPr lang="da-DK" noProof="0"/>
          </a:p>
        </p:txBody>
      </p:sp>
    </p:spTree>
    <p:extLst>
      <p:ext uri="{BB962C8B-B14F-4D97-AF65-F5344CB8AC3E}">
        <p14:creationId xmlns:p14="http://schemas.microsoft.com/office/powerpoint/2010/main" val="1689114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B6562-48D4-4699-B8BC-7328F90A1FAB}"/>
              </a:ext>
            </a:extLst>
          </p:cNvPr>
          <p:cNvSpPr>
            <a:spLocks noGrp="1"/>
          </p:cNvSpPr>
          <p:nvPr>
            <p:ph type="title"/>
          </p:nvPr>
        </p:nvSpPr>
        <p:spPr>
          <a:xfrm>
            <a:off x="464326" y="584201"/>
            <a:ext cx="8176437" cy="1044599"/>
          </a:xfrm>
          <a:noFill/>
        </p:spPr>
        <p:txBody>
          <a:bodyPr/>
          <a:lstStyle/>
          <a:p>
            <a:r>
              <a:rPr lang="da-DK" sz="2400">
                <a:solidFill>
                  <a:schemeClr val="tx1"/>
                </a:solidFill>
              </a:rPr>
              <a:t>3. Ulovligt fravær</a:t>
            </a:r>
            <a:br>
              <a:rPr lang="da-DK" sz="2400">
                <a:solidFill>
                  <a:schemeClr val="tx1"/>
                </a:solidFill>
              </a:rPr>
            </a:br>
            <a:r>
              <a:rPr lang="da-DK" sz="1800">
                <a:solidFill>
                  <a:schemeClr val="tx1"/>
                </a:solidFill>
              </a:rPr>
              <a:t>- Ramme</a:t>
            </a:r>
            <a:endParaRPr lang="da-DK" sz="2400">
              <a:solidFill>
                <a:schemeClr val="tx1"/>
              </a:solidFill>
            </a:endParaRPr>
          </a:p>
        </p:txBody>
      </p:sp>
      <p:sp>
        <p:nvSpPr>
          <p:cNvPr id="3" name="Pladsholder til indhold 2">
            <a:extLst>
              <a:ext uri="{FF2B5EF4-FFF2-40B4-BE49-F238E27FC236}">
                <a16:creationId xmlns:a16="http://schemas.microsoft.com/office/drawing/2014/main" id="{3294A94A-F5B8-4F64-BB7D-2C5F7D86B176}"/>
              </a:ext>
            </a:extLst>
          </p:cNvPr>
          <p:cNvSpPr>
            <a:spLocks noGrp="1"/>
          </p:cNvSpPr>
          <p:nvPr>
            <p:ph idx="1"/>
          </p:nvPr>
        </p:nvSpPr>
        <p:spPr>
          <a:xfrm>
            <a:off x="503238" y="1628800"/>
            <a:ext cx="8137525" cy="4537075"/>
          </a:xfrm>
        </p:spPr>
        <p:txBody>
          <a:bodyPr/>
          <a:lstStyle/>
          <a:p>
            <a:r>
              <a:rPr lang="da-DK" sz="1800"/>
              <a:t>Skolelederen underretter straks forældre pr. brev eller telefon om fraværet, jf. skolens </a:t>
            </a:r>
            <a:r>
              <a:rPr lang="da-DK" sz="1800">
                <a:highlight>
                  <a:srgbClr val="00B9F2"/>
                </a:highlight>
              </a:rPr>
              <a:t>skabelon 1 – Brev ved for højt fravær</a:t>
            </a:r>
            <a:r>
              <a:rPr lang="da-DK"/>
              <a:t>. Dette gøres ved:</a:t>
            </a:r>
          </a:p>
          <a:p>
            <a:pPr lvl="1"/>
            <a:r>
              <a:rPr lang="da-DK" sz="1600"/>
              <a:t>5 sammenhængende skoledage</a:t>
            </a:r>
          </a:p>
          <a:p>
            <a:pPr lvl="1"/>
            <a:r>
              <a:rPr lang="da-DK" sz="1600"/>
              <a:t>7 dage ud af 20 skoledage</a:t>
            </a:r>
          </a:p>
          <a:p>
            <a:pPr lvl="1"/>
            <a:r>
              <a:rPr lang="da-DK" sz="1600"/>
              <a:t>15 ud af 60 skoledage</a:t>
            </a:r>
          </a:p>
          <a:p>
            <a:pPr marL="0" indent="0">
              <a:buNone/>
            </a:pPr>
            <a:endParaRPr lang="da-DK" sz="1800"/>
          </a:p>
          <a:p>
            <a:r>
              <a:rPr lang="da-DK" sz="1800"/>
              <a:t>Skolen har ansvar for at kortlægge årsagen til fraværet</a:t>
            </a:r>
          </a:p>
          <a:p>
            <a:endParaRPr lang="da-DK" sz="1800"/>
          </a:p>
          <a:p>
            <a:r>
              <a:rPr lang="da-DK" sz="1800"/>
              <a:t>Albertslund Kommune har udarbejdet en </a:t>
            </a:r>
            <a:r>
              <a:rPr lang="da-DK" sz="1800">
                <a:hlinkClick r:id="rId2"/>
              </a:rPr>
              <a:t>procedure ved bekymrende fravær</a:t>
            </a:r>
            <a:endParaRPr lang="da-DK" sz="1800"/>
          </a:p>
          <a:p>
            <a:endParaRPr lang="da-DK" sz="1800"/>
          </a:p>
          <a:p>
            <a:pPr marL="0" indent="0">
              <a:buNone/>
            </a:pPr>
            <a:endParaRPr lang="da-DK" sz="1800"/>
          </a:p>
          <a:p>
            <a:pPr marL="0" indent="0">
              <a:buNone/>
            </a:pPr>
            <a:endParaRPr lang="da-DK" sz="1800"/>
          </a:p>
          <a:p>
            <a:pPr marL="0" indent="0">
              <a:buNone/>
            </a:pPr>
            <a:r>
              <a:rPr lang="da-DK" sz="1200">
                <a:hlinkClick r:id="rId3"/>
              </a:rPr>
              <a:t>Folkeskolelovens §39</a:t>
            </a:r>
            <a:endParaRPr lang="da-DK" sz="1200"/>
          </a:p>
          <a:p>
            <a:pPr marL="0" indent="0">
              <a:buNone/>
            </a:pPr>
            <a:r>
              <a:rPr lang="da-DK" sz="1200">
                <a:hlinkClick r:id="rId4"/>
              </a:rPr>
              <a:t>Bekendtgørelse om elevers fravær fra undervisningen i folkeskolen</a:t>
            </a:r>
            <a:endParaRPr lang="da-DK" sz="1200"/>
          </a:p>
        </p:txBody>
      </p:sp>
      <p:sp>
        <p:nvSpPr>
          <p:cNvPr id="4" name="Pladsholder til slidenummer 3">
            <a:extLst>
              <a:ext uri="{FF2B5EF4-FFF2-40B4-BE49-F238E27FC236}">
                <a16:creationId xmlns:a16="http://schemas.microsoft.com/office/drawing/2014/main" id="{89F3E009-8FE8-48B8-B0A5-EF1F5D7B177D}"/>
              </a:ext>
            </a:extLst>
          </p:cNvPr>
          <p:cNvSpPr>
            <a:spLocks noGrp="1"/>
          </p:cNvSpPr>
          <p:nvPr>
            <p:ph type="sldNum" sz="quarter" idx="12"/>
          </p:nvPr>
        </p:nvSpPr>
        <p:spPr/>
        <p:txBody>
          <a:bodyPr/>
          <a:lstStyle/>
          <a:p>
            <a:fld id="{63F35900-392D-46F4-8341-366E91CBDAA0}" type="slidenum">
              <a:rPr lang="da-DK" noProof="0" smtClean="0"/>
              <a:pPr/>
              <a:t>61</a:t>
            </a:fld>
            <a:endParaRPr lang="da-DK" noProof="0"/>
          </a:p>
        </p:txBody>
      </p:sp>
    </p:spTree>
    <p:extLst>
      <p:ext uri="{BB962C8B-B14F-4D97-AF65-F5344CB8AC3E}">
        <p14:creationId xmlns:p14="http://schemas.microsoft.com/office/powerpoint/2010/main" val="2537089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BD2D8-7EB4-4B6E-980E-10E8B0AC06D7}"/>
              </a:ext>
            </a:extLst>
          </p:cNvPr>
          <p:cNvSpPr>
            <a:spLocks noGrp="1"/>
          </p:cNvSpPr>
          <p:nvPr>
            <p:ph type="title"/>
          </p:nvPr>
        </p:nvSpPr>
        <p:spPr>
          <a:noFill/>
        </p:spPr>
        <p:txBody>
          <a:bodyPr/>
          <a:lstStyle/>
          <a:p>
            <a:r>
              <a:rPr lang="da-DK" sz="2400">
                <a:solidFill>
                  <a:schemeClr val="tx1"/>
                </a:solidFill>
              </a:rPr>
              <a:t>3. Ulovligt fravær</a:t>
            </a:r>
            <a:br>
              <a:rPr lang="da-DK" sz="2400">
                <a:solidFill>
                  <a:schemeClr val="tx1"/>
                </a:solidFill>
              </a:rPr>
            </a:br>
            <a:r>
              <a:rPr lang="da-DK" sz="2400">
                <a:solidFill>
                  <a:schemeClr val="tx1"/>
                </a:solidFill>
              </a:rPr>
              <a:t>- Ramme</a:t>
            </a:r>
          </a:p>
        </p:txBody>
      </p:sp>
      <p:sp>
        <p:nvSpPr>
          <p:cNvPr id="3" name="Pladsholder til indhold 2">
            <a:extLst>
              <a:ext uri="{FF2B5EF4-FFF2-40B4-BE49-F238E27FC236}">
                <a16:creationId xmlns:a16="http://schemas.microsoft.com/office/drawing/2014/main" id="{5EF30C86-633D-4205-8827-DC83B7F2EE43}"/>
              </a:ext>
            </a:extLst>
          </p:cNvPr>
          <p:cNvSpPr>
            <a:spLocks noGrp="1"/>
          </p:cNvSpPr>
          <p:nvPr>
            <p:ph idx="1"/>
          </p:nvPr>
        </p:nvSpPr>
        <p:spPr/>
        <p:txBody>
          <a:bodyPr/>
          <a:lstStyle/>
          <a:p>
            <a:r>
              <a:rPr lang="da-DK" sz="1800"/>
              <a:t>Ulovligt fravær af længere varighed / hyppigt, kortvarigt fravær</a:t>
            </a:r>
          </a:p>
          <a:p>
            <a:pPr lvl="1"/>
            <a:r>
              <a:rPr lang="da-DK" sz="1600"/>
              <a:t>Skolelederen skal tage stilling til, om eleven har brug for supplerende undervisning eller anden faglig støtte, jf. emnet ”Supplerende undervisning eller anden faglig støtte til elever under 9 timer”</a:t>
            </a:r>
            <a:endParaRPr lang="da-DK" sz="1600">
              <a:solidFill>
                <a:srgbClr val="FF0000"/>
              </a:solidFill>
            </a:endParaRPr>
          </a:p>
          <a:p>
            <a:pPr lvl="1"/>
            <a:r>
              <a:rPr lang="da-DK" sz="1600"/>
              <a:t>Skolen skal søge at løse problemerne sammen med elev og forældre. PPR, uddannelsesvejleder, sundhedspleje eller andre institutioner, som eleven har tilknytning til, kan inddrages</a:t>
            </a:r>
          </a:p>
          <a:p>
            <a:pPr lvl="1"/>
            <a:r>
              <a:rPr lang="da-DK" sz="1600"/>
              <a:t>Hvis skolen ikke kan opnå nødvendige dialog med elev og forældre: skolen skal inddrage kommunalbestyrelsen</a:t>
            </a:r>
            <a:endParaRPr lang="da-DK"/>
          </a:p>
          <a:p>
            <a:r>
              <a:rPr lang="da-DK" sz="1800"/>
              <a:t>Hvis eleven har svært ved at følge undervisningen / problemer med andre elever / personale</a:t>
            </a:r>
          </a:p>
          <a:p>
            <a:pPr lvl="1"/>
            <a:r>
              <a:rPr lang="da-DK" sz="1600"/>
              <a:t>Skolelederen skal hurtigst muligt sammen med elev og forældre kortlægge problemer og udarbejde løsningsforslag og hvis nødvendigt at iværksætte specialpædagogisk bistand, jf. emnerne ”Supplerende undervisning eller anden faglig støtte til elever under 9 timer” og ” Indstilling specialpædagogisk bistand”</a:t>
            </a:r>
            <a:endParaRPr lang="da-DK" sz="1600">
              <a:solidFill>
                <a:srgbClr val="FF0000"/>
              </a:solidFill>
            </a:endParaRPr>
          </a:p>
          <a:p>
            <a:pPr marL="0" indent="0">
              <a:buNone/>
            </a:pPr>
            <a:endParaRPr lang="da-DK" sz="1200">
              <a:hlinkClick r:id="rId2"/>
            </a:endParaRPr>
          </a:p>
          <a:p>
            <a:pPr marL="0" indent="0">
              <a:buNone/>
            </a:pPr>
            <a:r>
              <a:rPr lang="da-DK" sz="1200">
                <a:hlinkClick r:id="rId2"/>
              </a:rPr>
              <a:t>Folkeskolelovens §39</a:t>
            </a:r>
            <a:endParaRPr lang="da-DK" sz="1200"/>
          </a:p>
          <a:p>
            <a:pPr marL="0" indent="0">
              <a:buNone/>
            </a:pPr>
            <a:r>
              <a:rPr lang="da-DK" sz="1200">
                <a:hlinkClick r:id="rId3"/>
              </a:rPr>
              <a:t>Bekendtgørelse om elevers fravær fra undervisningen i folkeskolen</a:t>
            </a:r>
            <a:endParaRPr lang="da-DK" sz="1200"/>
          </a:p>
        </p:txBody>
      </p:sp>
      <p:sp>
        <p:nvSpPr>
          <p:cNvPr id="4" name="Pladsholder til slidenummer 3">
            <a:extLst>
              <a:ext uri="{FF2B5EF4-FFF2-40B4-BE49-F238E27FC236}">
                <a16:creationId xmlns:a16="http://schemas.microsoft.com/office/drawing/2014/main" id="{4D7325F9-19FE-4CAB-83B1-A2A797CDAFB8}"/>
              </a:ext>
            </a:extLst>
          </p:cNvPr>
          <p:cNvSpPr>
            <a:spLocks noGrp="1"/>
          </p:cNvSpPr>
          <p:nvPr>
            <p:ph type="sldNum" sz="quarter" idx="12"/>
          </p:nvPr>
        </p:nvSpPr>
        <p:spPr/>
        <p:txBody>
          <a:bodyPr/>
          <a:lstStyle/>
          <a:p>
            <a:fld id="{63F35900-392D-46F4-8341-366E91CBDAA0}" type="slidenum">
              <a:rPr lang="da-DK" noProof="0" smtClean="0"/>
              <a:pPr/>
              <a:t>62</a:t>
            </a:fld>
            <a:endParaRPr lang="da-DK" noProof="0"/>
          </a:p>
        </p:txBody>
      </p:sp>
    </p:spTree>
    <p:extLst>
      <p:ext uri="{BB962C8B-B14F-4D97-AF65-F5344CB8AC3E}">
        <p14:creationId xmlns:p14="http://schemas.microsoft.com/office/powerpoint/2010/main" val="3209110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3692A-94D2-48F3-B0D7-DF617F10392B}"/>
              </a:ext>
            </a:extLst>
          </p:cNvPr>
          <p:cNvSpPr>
            <a:spLocks noGrp="1"/>
          </p:cNvSpPr>
          <p:nvPr>
            <p:ph type="title"/>
          </p:nvPr>
        </p:nvSpPr>
        <p:spPr>
          <a:noFill/>
        </p:spPr>
        <p:txBody>
          <a:bodyPr/>
          <a:lstStyle/>
          <a:p>
            <a:r>
              <a:rPr lang="da-DK" sz="2400">
                <a:solidFill>
                  <a:schemeClr val="tx1"/>
                </a:solidFill>
              </a:rPr>
              <a:t>3. Ulovligt fravær – ophold i udlandet / udeblivelse efter sommerferie</a:t>
            </a:r>
            <a:br>
              <a:rPr lang="da-DK" sz="2400">
                <a:solidFill>
                  <a:schemeClr val="tx1"/>
                </a:solidFill>
              </a:rPr>
            </a:br>
            <a:r>
              <a:rPr lang="da-DK" sz="1800">
                <a:solidFill>
                  <a:schemeClr val="tx1"/>
                </a:solidFill>
              </a:rPr>
              <a:t>- Ramme</a:t>
            </a:r>
          </a:p>
        </p:txBody>
      </p:sp>
      <p:sp>
        <p:nvSpPr>
          <p:cNvPr id="3" name="Pladsholder til indhold 2">
            <a:extLst>
              <a:ext uri="{FF2B5EF4-FFF2-40B4-BE49-F238E27FC236}">
                <a16:creationId xmlns:a16="http://schemas.microsoft.com/office/drawing/2014/main" id="{991E7CD5-D3A0-432A-A542-C3115997A222}"/>
              </a:ext>
            </a:extLst>
          </p:cNvPr>
          <p:cNvSpPr>
            <a:spLocks noGrp="1"/>
          </p:cNvSpPr>
          <p:nvPr>
            <p:ph idx="1"/>
          </p:nvPr>
        </p:nvSpPr>
        <p:spPr/>
        <p:txBody>
          <a:bodyPr/>
          <a:lstStyle/>
          <a:p>
            <a:pPr marL="0" indent="0">
              <a:buNone/>
            </a:pPr>
            <a:r>
              <a:rPr lang="da-DK" sz="1800"/>
              <a:t>Skolens leder skal give meddelelse til kommunalbestyrelsen om fravær</a:t>
            </a:r>
          </a:p>
          <a:p>
            <a:r>
              <a:rPr lang="da-DK" sz="1800"/>
              <a:t>Straks, hvis skolen får oplysning om, at en elev opholder sig eller formodes at opholde sig i udlandet, og</a:t>
            </a:r>
          </a:p>
          <a:p>
            <a:r>
              <a:rPr lang="da-DK" sz="1800"/>
              <a:t>Senest, når en elev har været fraværende i en uge, hvis en elev er udeblevet i skole en uge efter sommerferien, og det ikke skyldes sygdom eller ekstraordinær frihed</a:t>
            </a:r>
          </a:p>
          <a:p>
            <a:pPr marL="356400" lvl="1" indent="0">
              <a:buNone/>
            </a:pPr>
            <a:endParaRPr lang="da-DK"/>
          </a:p>
          <a:p>
            <a:pPr marL="356400" lvl="1" indent="0">
              <a:buNone/>
            </a:pPr>
            <a:r>
              <a:rPr lang="da-DK"/>
              <a:t>Se skabelon </a:t>
            </a:r>
            <a:r>
              <a:rPr lang="da-DK">
                <a:highlight>
                  <a:srgbClr val="66D5F7"/>
                </a:highlight>
              </a:rPr>
              <a:t>”Orientering om ulovligt fravær”</a:t>
            </a:r>
            <a:r>
              <a:rPr lang="da-DK"/>
              <a:t>, som mailes til skolechef og til orientering til forældre via e-boks</a:t>
            </a:r>
          </a:p>
          <a:p>
            <a:endParaRPr lang="da-DK" sz="1800"/>
          </a:p>
          <a:p>
            <a:endParaRPr lang="da-DK" sz="1800"/>
          </a:p>
          <a:p>
            <a:endParaRPr lang="da-DK" sz="1800"/>
          </a:p>
          <a:p>
            <a:pPr marL="0" indent="0">
              <a:buNone/>
            </a:pPr>
            <a:r>
              <a:rPr lang="da-DK" sz="1200">
                <a:hlinkClick r:id="rId2"/>
              </a:rPr>
              <a:t>Folkeskolelovens §39</a:t>
            </a:r>
            <a:endParaRPr lang="da-DK" sz="1200"/>
          </a:p>
          <a:p>
            <a:pPr marL="0" indent="0">
              <a:buNone/>
            </a:pPr>
            <a:r>
              <a:rPr lang="da-DK" sz="1200">
                <a:hlinkClick r:id="rId3"/>
              </a:rPr>
              <a:t>Bekendtgørelse om elevers fravær fra undervisningen i folkeskolen</a:t>
            </a:r>
            <a:endParaRPr lang="da-DK" sz="1200"/>
          </a:p>
          <a:p>
            <a:pPr marL="0" indent="0">
              <a:buNone/>
            </a:pPr>
            <a:r>
              <a:rPr lang="da-DK" sz="1200">
                <a:hlinkClick r:id="rId4"/>
              </a:rPr>
              <a:t>Bekendtgørelse om børne- og ungeydelsen, §25 - §27</a:t>
            </a:r>
            <a:endParaRPr lang="da-DK" sz="1200"/>
          </a:p>
        </p:txBody>
      </p:sp>
      <p:sp>
        <p:nvSpPr>
          <p:cNvPr id="4" name="Pladsholder til slidenummer 3">
            <a:extLst>
              <a:ext uri="{FF2B5EF4-FFF2-40B4-BE49-F238E27FC236}">
                <a16:creationId xmlns:a16="http://schemas.microsoft.com/office/drawing/2014/main" id="{7FE35FBE-88B6-4819-837A-16B9C5658785}"/>
              </a:ext>
            </a:extLst>
          </p:cNvPr>
          <p:cNvSpPr>
            <a:spLocks noGrp="1"/>
          </p:cNvSpPr>
          <p:nvPr>
            <p:ph type="sldNum" sz="quarter" idx="12"/>
          </p:nvPr>
        </p:nvSpPr>
        <p:spPr/>
        <p:txBody>
          <a:bodyPr/>
          <a:lstStyle/>
          <a:p>
            <a:fld id="{63F35900-392D-46F4-8341-366E91CBDAA0}" type="slidenum">
              <a:rPr lang="da-DK" noProof="0" smtClean="0"/>
              <a:pPr/>
              <a:t>63</a:t>
            </a:fld>
            <a:endParaRPr lang="da-DK" noProof="0"/>
          </a:p>
        </p:txBody>
      </p:sp>
    </p:spTree>
    <p:extLst>
      <p:ext uri="{BB962C8B-B14F-4D97-AF65-F5344CB8AC3E}">
        <p14:creationId xmlns:p14="http://schemas.microsoft.com/office/powerpoint/2010/main" val="2013778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CF17-5E70-4D83-B019-5771BE0E010F}"/>
              </a:ext>
            </a:extLst>
          </p:cNvPr>
          <p:cNvSpPr>
            <a:spLocks noGrp="1"/>
          </p:cNvSpPr>
          <p:nvPr>
            <p:ph type="title"/>
          </p:nvPr>
        </p:nvSpPr>
        <p:spPr>
          <a:xfrm>
            <a:off x="467544" y="584201"/>
            <a:ext cx="8176437" cy="1116012"/>
          </a:xfrm>
        </p:spPr>
        <p:txBody>
          <a:bodyPr/>
          <a:lstStyle/>
          <a:p>
            <a:r>
              <a:rPr lang="da-DK" sz="2400">
                <a:solidFill>
                  <a:schemeClr val="tx1"/>
                </a:solidFill>
              </a:rPr>
              <a:t>3. Ulovligt fravær</a:t>
            </a:r>
            <a:br>
              <a:rPr lang="da-DK" sz="2400">
                <a:solidFill>
                  <a:schemeClr val="tx1"/>
                </a:solidFill>
              </a:rPr>
            </a:br>
            <a:r>
              <a:rPr lang="da-DK" sz="1800">
                <a:solidFill>
                  <a:schemeClr val="tx1"/>
                </a:solidFill>
              </a:rPr>
              <a:t>- </a:t>
            </a:r>
            <a:r>
              <a:rPr lang="da-DK" sz="1800">
                <a:solidFill>
                  <a:schemeClr val="tx1"/>
                </a:solidFill>
                <a:hlinkClick r:id="rId3"/>
              </a:rPr>
              <a:t>Arbejdsgang</a:t>
            </a:r>
            <a:endParaRPr lang="da-DK" sz="1800">
              <a:solidFill>
                <a:schemeClr val="tx1"/>
              </a:solidFill>
            </a:endParaRPr>
          </a:p>
        </p:txBody>
      </p:sp>
      <p:grpSp>
        <p:nvGrpSpPr>
          <p:cNvPr id="4" name="Gruppe 3">
            <a:extLst>
              <a:ext uri="{FF2B5EF4-FFF2-40B4-BE49-F238E27FC236}">
                <a16:creationId xmlns:a16="http://schemas.microsoft.com/office/drawing/2014/main" id="{46BBD1C5-ED7F-49BF-A21B-A24A9F172B3C}"/>
              </a:ext>
            </a:extLst>
          </p:cNvPr>
          <p:cNvGrpSpPr/>
          <p:nvPr/>
        </p:nvGrpSpPr>
        <p:grpSpPr>
          <a:xfrm>
            <a:off x="572027" y="1700536"/>
            <a:ext cx="8176437" cy="2339971"/>
            <a:chOff x="4705349" y="1284684"/>
            <a:chExt cx="4040722" cy="2339971"/>
          </a:xfrm>
        </p:grpSpPr>
        <p:sp>
          <p:nvSpPr>
            <p:cNvPr id="5" name="L-form 4">
              <a:extLst>
                <a:ext uri="{FF2B5EF4-FFF2-40B4-BE49-F238E27FC236}">
                  <a16:creationId xmlns:a16="http://schemas.microsoft.com/office/drawing/2014/main" id="{176E9D52-2A99-4772-B640-E4264C2CA252}"/>
                </a:ext>
              </a:extLst>
            </p:cNvPr>
            <p:cNvSpPr/>
            <p:nvPr/>
          </p:nvSpPr>
          <p:spPr>
            <a:xfrm rot="5400000">
              <a:off x="4602123" y="2020038"/>
              <a:ext cx="1152399" cy="945947"/>
            </a:xfrm>
            <a:prstGeom prst="corner">
              <a:avLst>
                <a:gd name="adj1" fmla="val 16120"/>
                <a:gd name="adj2" fmla="val 16110"/>
              </a:avLst>
            </a:prstGeom>
            <a:solidFill>
              <a:schemeClr val="accent2"/>
            </a:solidFill>
            <a:ln>
              <a:solidFill>
                <a:schemeClr val="accent2"/>
              </a:solidFill>
            </a:ln>
          </p:spPr>
          <p:style>
            <a:lnRef idx="2">
              <a:schemeClr val="accent2">
                <a:hueOff val="-7375"/>
                <a:satOff val="6625"/>
                <a:lumOff val="-29804"/>
                <a:alphaOff val="0"/>
              </a:schemeClr>
            </a:lnRef>
            <a:fillRef idx="1">
              <a:schemeClr val="accent2">
                <a:hueOff val="-7375"/>
                <a:satOff val="6625"/>
                <a:lumOff val="-29804"/>
                <a:alphaOff val="0"/>
              </a:schemeClr>
            </a:fillRef>
            <a:effectRef idx="0">
              <a:schemeClr val="accent2">
                <a:hueOff val="-7375"/>
                <a:satOff val="6625"/>
                <a:lumOff val="-29804"/>
                <a:alphaOff val="0"/>
              </a:schemeClr>
            </a:effectRef>
            <a:fontRef idx="minor">
              <a:schemeClr val="lt1"/>
            </a:fontRef>
          </p:style>
        </p:sp>
        <p:sp>
          <p:nvSpPr>
            <p:cNvPr id="6" name="Kombinationstegning: figur 5">
              <a:extLst>
                <a:ext uri="{FF2B5EF4-FFF2-40B4-BE49-F238E27FC236}">
                  <a16:creationId xmlns:a16="http://schemas.microsoft.com/office/drawing/2014/main" id="{8F27A56A-F6EB-496F-AC6E-E4A03D85E19E}"/>
                </a:ext>
              </a:extLst>
            </p:cNvPr>
            <p:cNvSpPr/>
            <p:nvPr/>
          </p:nvSpPr>
          <p:spPr>
            <a:xfrm>
              <a:off x="4895567" y="2107166"/>
              <a:ext cx="826901"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da-DK" sz="2100" kern="1200">
                  <a:solidFill>
                    <a:schemeClr val="tx1"/>
                  </a:solidFill>
                </a:rPr>
                <a:t>Det almene område: </a:t>
              </a:r>
            </a:p>
          </p:txBody>
        </p:sp>
        <p:sp>
          <p:nvSpPr>
            <p:cNvPr id="7" name="Ligebenet trekant 6">
              <a:extLst>
                <a:ext uri="{FF2B5EF4-FFF2-40B4-BE49-F238E27FC236}">
                  <a16:creationId xmlns:a16="http://schemas.microsoft.com/office/drawing/2014/main" id="{FDBCE414-8AF1-4B03-80D4-54BE03C4C06C}"/>
                </a:ext>
              </a:extLst>
            </p:cNvPr>
            <p:cNvSpPr/>
            <p:nvPr/>
          </p:nvSpPr>
          <p:spPr>
            <a:xfrm>
              <a:off x="5329843" y="1284956"/>
              <a:ext cx="326639" cy="326639"/>
            </a:xfrm>
            <a:prstGeom prst="triangle">
              <a:avLst>
                <a:gd name="adj" fmla="val 100000"/>
              </a:avLst>
            </a:prstGeom>
          </p:spPr>
          <p:style>
            <a:lnRef idx="2">
              <a:schemeClr val="accent2">
                <a:hueOff val="-9219"/>
                <a:satOff val="8282"/>
                <a:lumOff val="-37255"/>
                <a:alphaOff val="0"/>
              </a:schemeClr>
            </a:lnRef>
            <a:fillRef idx="1">
              <a:schemeClr val="accent2">
                <a:hueOff val="-9219"/>
                <a:satOff val="8282"/>
                <a:lumOff val="-37255"/>
                <a:alphaOff val="0"/>
              </a:schemeClr>
            </a:fillRef>
            <a:effectRef idx="0">
              <a:schemeClr val="accent2">
                <a:hueOff val="-9219"/>
                <a:satOff val="8282"/>
                <a:lumOff val="-37255"/>
                <a:alphaOff val="0"/>
              </a:schemeClr>
            </a:effectRef>
            <a:fontRef idx="minor">
              <a:schemeClr val="lt1"/>
            </a:fontRef>
          </p:style>
          <p:txBody>
            <a:bodyPr/>
            <a:lstStyle/>
            <a:p>
              <a:endParaRPr lang="da-DK"/>
            </a:p>
          </p:txBody>
        </p:sp>
        <p:sp>
          <p:nvSpPr>
            <p:cNvPr id="8" name="L-form 7">
              <a:extLst>
                <a:ext uri="{FF2B5EF4-FFF2-40B4-BE49-F238E27FC236}">
                  <a16:creationId xmlns:a16="http://schemas.microsoft.com/office/drawing/2014/main" id="{7C80C756-2293-4457-A128-5FDC77C06467}"/>
                </a:ext>
              </a:extLst>
            </p:cNvPr>
            <p:cNvSpPr/>
            <p:nvPr/>
          </p:nvSpPr>
          <p:spPr>
            <a:xfrm rot="5400000">
              <a:off x="6691142" y="385998"/>
              <a:ext cx="1152399" cy="2949771"/>
            </a:xfrm>
            <a:prstGeom prst="corner">
              <a:avLst>
                <a:gd name="adj1" fmla="val 16120"/>
                <a:gd name="adj2" fmla="val 16110"/>
              </a:avLst>
            </a:prstGeom>
          </p:spPr>
          <p:style>
            <a:lnRef idx="2">
              <a:schemeClr val="accent2">
                <a:hueOff val="-11063"/>
                <a:satOff val="9938"/>
                <a:lumOff val="-44706"/>
                <a:alphaOff val="0"/>
              </a:schemeClr>
            </a:lnRef>
            <a:fillRef idx="1">
              <a:schemeClr val="accent2">
                <a:hueOff val="-11063"/>
                <a:satOff val="9938"/>
                <a:lumOff val="-44706"/>
                <a:alphaOff val="0"/>
              </a:schemeClr>
            </a:fillRef>
            <a:effectRef idx="0">
              <a:schemeClr val="accent2">
                <a:hueOff val="-11063"/>
                <a:satOff val="9938"/>
                <a:lumOff val="-44706"/>
                <a:alphaOff val="0"/>
              </a:schemeClr>
            </a:effectRef>
            <a:fontRef idx="minor">
              <a:schemeClr val="lt1"/>
            </a:fontRef>
          </p:style>
        </p:sp>
        <p:sp>
          <p:nvSpPr>
            <p:cNvPr id="9" name="Kombinationstegning: figur 8">
              <a:extLst>
                <a:ext uri="{FF2B5EF4-FFF2-40B4-BE49-F238E27FC236}">
                  <a16:creationId xmlns:a16="http://schemas.microsoft.com/office/drawing/2014/main" id="{8CFD998E-08F3-428B-95C5-E36B71470A71}"/>
                </a:ext>
              </a:extLst>
            </p:cNvPr>
            <p:cNvSpPr/>
            <p:nvPr/>
          </p:nvSpPr>
          <p:spPr>
            <a:xfrm>
              <a:off x="6041557" y="1428972"/>
              <a:ext cx="2704514" cy="1517489"/>
            </a:xfrm>
            <a:custGeom>
              <a:avLst/>
              <a:gdLst>
                <a:gd name="connsiteX0" fmla="*/ 0 w 1731189"/>
                <a:gd name="connsiteY0" fmla="*/ 0 h 1517489"/>
                <a:gd name="connsiteX1" fmla="*/ 1731189 w 1731189"/>
                <a:gd name="connsiteY1" fmla="*/ 0 h 1517489"/>
                <a:gd name="connsiteX2" fmla="*/ 1731189 w 1731189"/>
                <a:gd name="connsiteY2" fmla="*/ 1517489 h 1517489"/>
                <a:gd name="connsiteX3" fmla="*/ 0 w 1731189"/>
                <a:gd name="connsiteY3" fmla="*/ 1517489 h 1517489"/>
                <a:gd name="connsiteX4" fmla="*/ 0 w 1731189"/>
                <a:gd name="connsiteY4" fmla="*/ 0 h 1517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9" h="1517489">
                  <a:moveTo>
                    <a:pt x="0" y="0"/>
                  </a:moveTo>
                  <a:lnTo>
                    <a:pt x="1731189" y="0"/>
                  </a:lnTo>
                  <a:lnTo>
                    <a:pt x="1731189" y="1517489"/>
                  </a:lnTo>
                  <a:lnTo>
                    <a:pt x="0" y="1517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a-DK" sz="2200" kern="1200">
                  <a:solidFill>
                    <a:schemeClr val="tx1"/>
                  </a:solidFill>
                </a:rPr>
                <a:t>Det indgribende område:</a:t>
              </a:r>
            </a:p>
          </p:txBody>
        </p:sp>
      </p:grpSp>
      <p:cxnSp>
        <p:nvCxnSpPr>
          <p:cNvPr id="10" name="Lige pilforbindelse 9">
            <a:extLst>
              <a:ext uri="{FF2B5EF4-FFF2-40B4-BE49-F238E27FC236}">
                <a16:creationId xmlns:a16="http://schemas.microsoft.com/office/drawing/2014/main" id="{351351F4-FDEA-4347-B82E-878CFC8AD746}"/>
              </a:ext>
            </a:extLst>
          </p:cNvPr>
          <p:cNvCxnSpPr>
            <a:cxnSpLocks/>
          </p:cNvCxnSpPr>
          <p:nvPr/>
        </p:nvCxnSpPr>
        <p:spPr>
          <a:xfrm flipV="1">
            <a:off x="956935" y="764705"/>
            <a:ext cx="7071449" cy="1141209"/>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6B02B8A9-38B8-4BC8-B5C6-5A82C686311A}"/>
              </a:ext>
            </a:extLst>
          </p:cNvPr>
          <p:cNvSpPr txBox="1"/>
          <p:nvPr/>
        </p:nvSpPr>
        <p:spPr>
          <a:xfrm>
            <a:off x="569632" y="3501008"/>
            <a:ext cx="1914134" cy="92333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sz="1200" i="1">
                <a:latin typeface="+mn-lt"/>
              </a:rPr>
              <a:t>Eleven har fraværsomfang og / eller mønster, som medarbejderne er opmærksomme på </a:t>
            </a:r>
          </a:p>
        </p:txBody>
      </p:sp>
      <p:sp>
        <p:nvSpPr>
          <p:cNvPr id="12" name="Tekstfelt 11">
            <a:extLst>
              <a:ext uri="{FF2B5EF4-FFF2-40B4-BE49-F238E27FC236}">
                <a16:creationId xmlns:a16="http://schemas.microsoft.com/office/drawing/2014/main" id="{30AC74EF-8DBF-4BFC-8C95-515095AE0AEC}"/>
              </a:ext>
            </a:extLst>
          </p:cNvPr>
          <p:cNvSpPr txBox="1"/>
          <p:nvPr/>
        </p:nvSpPr>
        <p:spPr>
          <a:xfrm>
            <a:off x="2987821" y="2276872"/>
            <a:ext cx="6120683" cy="4431983"/>
          </a:xfrm>
          <a:prstGeom prst="rect">
            <a:avLst/>
          </a:prstGeom>
          <a:noFill/>
        </p:spPr>
        <p:txBody>
          <a:bodyPr wrap="square" lIns="0" tIns="0" rIns="0" bIns="0" rtlCol="0">
            <a:spAutoFit/>
          </a:bodyPr>
          <a:lstStyle/>
          <a:p>
            <a:r>
              <a:rPr lang="da-DK" sz="1200" i="1">
                <a:latin typeface="+mn-lt"/>
              </a:rPr>
              <a:t>En elev har ulovligt fravær (5 sammenhængende skoledage, 7 dage ud af 20 skoledage, 15 ud af 60 skoledage)</a:t>
            </a:r>
          </a:p>
          <a:p>
            <a:pPr marL="171450" indent="-171450">
              <a:buFont typeface="Arial" panose="020B0604020202020204" pitchFamily="34" charset="0"/>
              <a:buChar char="•"/>
            </a:pPr>
            <a:r>
              <a:rPr lang="da-DK" sz="1200" i="1">
                <a:latin typeface="+mn-lt"/>
              </a:rPr>
              <a:t>Skoleleder underetter forældre om fraværet pr. brev eller telefon, jf. </a:t>
            </a:r>
            <a:r>
              <a:rPr lang="da-DK" sz="1200" i="1">
                <a:highlight>
                  <a:srgbClr val="66D5F7"/>
                </a:highlight>
                <a:latin typeface="+mn-lt"/>
              </a:rPr>
              <a:t>skolens skabelon 1 – Brev ved for højt fravær</a:t>
            </a:r>
          </a:p>
          <a:p>
            <a:pPr marL="171450" indent="-171450">
              <a:buFont typeface="Arial" panose="020B0604020202020204" pitchFamily="34" charset="0"/>
              <a:buChar char="•"/>
            </a:pPr>
            <a:r>
              <a:rPr lang="da-DK" sz="1200" i="1">
                <a:latin typeface="+mn-lt"/>
              </a:rPr>
              <a:t>Kontaktlærer taler med elev om fravær</a:t>
            </a:r>
          </a:p>
          <a:p>
            <a:pPr marL="171450" indent="-171450">
              <a:buFont typeface="Arial" panose="020B0604020202020204" pitchFamily="34" charset="0"/>
              <a:buChar char="•"/>
            </a:pPr>
            <a:r>
              <a:rPr lang="da-DK" sz="1200" i="1">
                <a:latin typeface="+mn-lt"/>
              </a:rPr>
              <a:t>Fravær skal være mindsket i løbet af 1 måned</a:t>
            </a:r>
          </a:p>
          <a:p>
            <a:r>
              <a:rPr lang="da-DK" sz="1200" i="1">
                <a:latin typeface="+mn-lt"/>
              </a:rPr>
              <a:t>Fraværet ikke er mindsket i løbet af 1 måned:</a:t>
            </a:r>
          </a:p>
          <a:p>
            <a:pPr marL="171450" indent="-171450">
              <a:buFont typeface="Arial" panose="020B0604020202020204" pitchFamily="34" charset="0"/>
              <a:buChar char="•"/>
            </a:pPr>
            <a:r>
              <a:rPr lang="da-DK" sz="1200" i="1">
                <a:latin typeface="+mn-lt"/>
              </a:rPr>
              <a:t>Kontaktlærer indkalder elev, forældre og socialrådgiver til samtale for at kortlægge problemer og udarbejde handleplan, jf. </a:t>
            </a:r>
            <a:r>
              <a:rPr lang="da-DK" sz="1200" i="1">
                <a:highlight>
                  <a:srgbClr val="66D5F7"/>
                </a:highlight>
                <a:latin typeface="+mn-lt"/>
              </a:rPr>
              <a:t>skolens skabelon 2 – Indkaldelse til fraværssamtale</a:t>
            </a:r>
            <a:r>
              <a:rPr lang="da-DK" sz="1200" i="1">
                <a:latin typeface="+mn-lt"/>
              </a:rPr>
              <a:t>. </a:t>
            </a:r>
          </a:p>
          <a:p>
            <a:pPr marL="628650" lvl="1" indent="-171450">
              <a:buFont typeface="Arial" panose="020B0604020202020204" pitchFamily="34" charset="0"/>
              <a:buChar char="•"/>
            </a:pPr>
            <a:r>
              <a:rPr lang="da-DK" sz="1200" i="1">
                <a:latin typeface="+mn-lt"/>
              </a:rPr>
              <a:t>Der skal indhendes samtykke fra forældre til at inddrage socialrådgiver og evt. andre. Se skabelon </a:t>
            </a:r>
            <a:r>
              <a:rPr lang="da-DK" sz="1200" i="1">
                <a:highlight>
                  <a:srgbClr val="66D5F7"/>
                </a:highlight>
                <a:latin typeface="+mn-lt"/>
              </a:rPr>
              <a:t>”Samtykkeerklæring”</a:t>
            </a:r>
          </a:p>
          <a:p>
            <a:pPr marL="171450" indent="-171450">
              <a:buFont typeface="Arial" panose="020B0604020202020204" pitchFamily="34" charset="0"/>
              <a:buChar char="•"/>
            </a:pPr>
            <a:r>
              <a:rPr lang="da-DK" sz="1200" i="1">
                <a:latin typeface="+mn-lt"/>
              </a:rPr>
              <a:t>Møde afholdes, og lærer udfylder handleplan under mødet, jf. </a:t>
            </a:r>
            <a:r>
              <a:rPr lang="da-DK" sz="1200" i="1">
                <a:highlight>
                  <a:srgbClr val="66D5F7"/>
                </a:highlight>
                <a:latin typeface="+mn-lt"/>
              </a:rPr>
              <a:t>skolens skabelon 3 – Handleplan ved bekymrende højt fravær</a:t>
            </a:r>
          </a:p>
          <a:p>
            <a:pPr marL="171450" indent="-171450">
              <a:buFont typeface="Arial" panose="020B0604020202020204" pitchFamily="34" charset="0"/>
              <a:buChar char="•"/>
            </a:pPr>
            <a:r>
              <a:rPr lang="da-DK" sz="1200" i="1">
                <a:latin typeface="+mn-lt"/>
              </a:rPr>
              <a:t>Skolen journaliserer handleplanen i SBSYS, afleveres til skoleleder og sendes sikkert til forældre. Forældre skal have mulighed for at kommentere på handleplanen</a:t>
            </a:r>
          </a:p>
          <a:p>
            <a:pPr marL="171450" indent="-171450">
              <a:buFont typeface="Arial" panose="020B0604020202020204" pitchFamily="34" charset="0"/>
              <a:buChar char="•"/>
            </a:pPr>
            <a:r>
              <a:rPr lang="da-DK" sz="1200" i="1">
                <a:latin typeface="+mn-lt"/>
              </a:rPr>
              <a:t>Skolen journaliserer eventuelle kommentarer fra forældre i SBSYS</a:t>
            </a:r>
          </a:p>
          <a:p>
            <a:r>
              <a:rPr lang="da-DK" sz="1200" i="1">
                <a:latin typeface="+mn-lt"/>
              </a:rPr>
              <a:t>Fravær mindskes ikke:</a:t>
            </a:r>
          </a:p>
          <a:p>
            <a:pPr marL="171450" indent="-171450">
              <a:buFont typeface="Arial" panose="020B0604020202020204" pitchFamily="34" charset="0"/>
              <a:buChar char="•"/>
            </a:pPr>
            <a:r>
              <a:rPr lang="da-DK" sz="1200" i="1">
                <a:latin typeface="+mn-lt"/>
              </a:rPr>
              <a:t>Kontaktlærer indkalder til netværsmøde hvor familie, repræsentant fra skoleledelsen og relevante fagpersoner deltager (fx Familieafsnit, PPR, udd.vejleder el. andre)</a:t>
            </a:r>
          </a:p>
          <a:p>
            <a:pPr marL="171450" indent="-171450">
              <a:buFont typeface="Arial" panose="020B0604020202020204" pitchFamily="34" charset="0"/>
              <a:buChar char="•"/>
            </a:pPr>
            <a:r>
              <a:rPr lang="da-DK" sz="1200" i="1">
                <a:latin typeface="+mn-lt"/>
              </a:rPr>
              <a:t>På mødet udarbejdes en ny handleplan, jf. </a:t>
            </a:r>
            <a:r>
              <a:rPr lang="da-DK" sz="1200" i="1">
                <a:highlight>
                  <a:srgbClr val="66D5F7"/>
                </a:highlight>
                <a:latin typeface="+mn-lt"/>
              </a:rPr>
              <a:t>skolens skabelon 3 – Handleplan ved bekymrende højt fravær</a:t>
            </a:r>
            <a:r>
              <a:rPr lang="da-DK" sz="1200" i="1">
                <a:latin typeface="+mn-lt"/>
              </a:rPr>
              <a:t>, som journaliseres i SBSYS og sendes til mødedeltagere</a:t>
            </a:r>
          </a:p>
          <a:p>
            <a:pPr marL="171450" indent="-171450">
              <a:buFont typeface="Arial" panose="020B0604020202020204" pitchFamily="34" charset="0"/>
              <a:buChar char="•"/>
            </a:pPr>
            <a:r>
              <a:rPr lang="da-DK" sz="1200" i="1">
                <a:latin typeface="+mn-lt"/>
              </a:rPr>
              <a:t>Forældre skal have mulighed for at kommentere, og deres kommenterer journalisers i SBSYS</a:t>
            </a:r>
          </a:p>
        </p:txBody>
      </p:sp>
      <p:sp>
        <p:nvSpPr>
          <p:cNvPr id="3" name="Pladsholder til slidenummer 2">
            <a:extLst>
              <a:ext uri="{FF2B5EF4-FFF2-40B4-BE49-F238E27FC236}">
                <a16:creationId xmlns:a16="http://schemas.microsoft.com/office/drawing/2014/main" id="{26E5EB1D-F0C1-4EE2-A88A-7491E5F802DD}"/>
              </a:ext>
            </a:extLst>
          </p:cNvPr>
          <p:cNvSpPr>
            <a:spLocks noGrp="1"/>
          </p:cNvSpPr>
          <p:nvPr>
            <p:ph type="sldNum" sz="quarter" idx="12"/>
          </p:nvPr>
        </p:nvSpPr>
        <p:spPr/>
        <p:txBody>
          <a:bodyPr/>
          <a:lstStyle/>
          <a:p>
            <a:fld id="{63F35900-392D-46F4-8341-366E91CBDAA0}" type="slidenum">
              <a:rPr lang="da-DK" noProof="0" smtClean="0"/>
              <a:pPr/>
              <a:t>64</a:t>
            </a:fld>
            <a:endParaRPr lang="da-DK" noProof="0"/>
          </a:p>
        </p:txBody>
      </p:sp>
    </p:spTree>
    <p:extLst>
      <p:ext uri="{BB962C8B-B14F-4D97-AF65-F5344CB8AC3E}">
        <p14:creationId xmlns:p14="http://schemas.microsoft.com/office/powerpoint/2010/main" val="3582998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FA5E8-7587-406B-B79F-67C7DB3B64CA}"/>
              </a:ext>
            </a:extLst>
          </p:cNvPr>
          <p:cNvSpPr>
            <a:spLocks noGrp="1"/>
          </p:cNvSpPr>
          <p:nvPr>
            <p:ph type="ctrTitle"/>
          </p:nvPr>
        </p:nvSpPr>
        <p:spPr/>
        <p:txBody>
          <a:bodyPr/>
          <a:lstStyle/>
          <a:p>
            <a:r>
              <a:rPr lang="da-DK"/>
              <a:t>Oversigt over skabeloner</a:t>
            </a:r>
          </a:p>
        </p:txBody>
      </p:sp>
      <p:sp>
        <p:nvSpPr>
          <p:cNvPr id="4" name="Pladsholder til slidenummer 3">
            <a:extLst>
              <a:ext uri="{FF2B5EF4-FFF2-40B4-BE49-F238E27FC236}">
                <a16:creationId xmlns:a16="http://schemas.microsoft.com/office/drawing/2014/main" id="{0E6AEA5B-5CCD-4F46-BE4B-68228344F629}"/>
              </a:ext>
            </a:extLst>
          </p:cNvPr>
          <p:cNvSpPr>
            <a:spLocks noGrp="1"/>
          </p:cNvSpPr>
          <p:nvPr>
            <p:ph type="sldNum" sz="quarter" idx="12"/>
          </p:nvPr>
        </p:nvSpPr>
        <p:spPr/>
        <p:txBody>
          <a:bodyPr/>
          <a:lstStyle/>
          <a:p>
            <a:fld id="{135CA7DE-EF32-49F9-A743-135778064C71}" type="slidenum">
              <a:rPr lang="da-DK" noProof="0" smtClean="0"/>
              <a:pPr/>
              <a:t>65</a:t>
            </a:fld>
            <a:endParaRPr lang="da-DK" noProof="0"/>
          </a:p>
        </p:txBody>
      </p:sp>
    </p:spTree>
    <p:extLst>
      <p:ext uri="{BB962C8B-B14F-4D97-AF65-F5344CB8AC3E}">
        <p14:creationId xmlns:p14="http://schemas.microsoft.com/office/powerpoint/2010/main" val="3090584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D2E23-5ED4-4C98-908C-CD7A3A138233}"/>
              </a:ext>
            </a:extLst>
          </p:cNvPr>
          <p:cNvSpPr>
            <a:spLocks noGrp="1"/>
          </p:cNvSpPr>
          <p:nvPr>
            <p:ph type="title"/>
          </p:nvPr>
        </p:nvSpPr>
        <p:spPr/>
        <p:txBody>
          <a:bodyPr/>
          <a:lstStyle/>
          <a:p>
            <a:r>
              <a:rPr lang="da-DK"/>
              <a:t>Skabelonoversigt</a:t>
            </a:r>
          </a:p>
        </p:txBody>
      </p:sp>
      <p:graphicFrame>
        <p:nvGraphicFramePr>
          <p:cNvPr id="4" name="Pladsholder til indhold 3">
            <a:extLst>
              <a:ext uri="{FF2B5EF4-FFF2-40B4-BE49-F238E27FC236}">
                <a16:creationId xmlns:a16="http://schemas.microsoft.com/office/drawing/2014/main" id="{051FE718-DA82-4AA5-A230-4751C4A36D7F}"/>
              </a:ext>
            </a:extLst>
          </p:cNvPr>
          <p:cNvGraphicFramePr>
            <a:graphicFrameLocks noGrp="1"/>
          </p:cNvGraphicFramePr>
          <p:nvPr>
            <p:ph idx="1"/>
            <p:extLst>
              <p:ext uri="{D42A27DB-BD31-4B8C-83A1-F6EECF244321}">
                <p14:modId xmlns:p14="http://schemas.microsoft.com/office/powerpoint/2010/main" val="63656165"/>
              </p:ext>
            </p:extLst>
          </p:nvPr>
        </p:nvGraphicFramePr>
        <p:xfrm>
          <a:off x="503238" y="1711672"/>
          <a:ext cx="8137526" cy="3505200"/>
        </p:xfrm>
        <a:graphic>
          <a:graphicData uri="http://schemas.openxmlformats.org/drawingml/2006/table">
            <a:tbl>
              <a:tblPr firstRow="1" bandRow="1">
                <a:tableStyleId>{3B4B98B0-60AC-42C2-AFA5-B58CD77FA1E5}</a:tableStyleId>
              </a:tblPr>
              <a:tblGrid>
                <a:gridCol w="4788842">
                  <a:extLst>
                    <a:ext uri="{9D8B030D-6E8A-4147-A177-3AD203B41FA5}">
                      <a16:colId xmlns:a16="http://schemas.microsoft.com/office/drawing/2014/main" val="485791444"/>
                    </a:ext>
                  </a:extLst>
                </a:gridCol>
                <a:gridCol w="3348684">
                  <a:extLst>
                    <a:ext uri="{9D8B030D-6E8A-4147-A177-3AD203B41FA5}">
                      <a16:colId xmlns:a16="http://schemas.microsoft.com/office/drawing/2014/main" val="2973513073"/>
                    </a:ext>
                  </a:extLst>
                </a:gridCol>
              </a:tblGrid>
              <a:tr h="370840">
                <a:tc gridSpan="2">
                  <a:txBody>
                    <a:bodyPr/>
                    <a:lstStyle/>
                    <a:p>
                      <a:r>
                        <a:rPr lang="da-DK" sz="1200" b="1"/>
                        <a:t>Supplerende undervisning eller anden faglig støtte til elever under 9 timer</a:t>
                      </a:r>
                    </a:p>
                    <a:p>
                      <a:r>
                        <a:rPr lang="da-DK" sz="1200" b="0"/>
                        <a:t>- SBSYS-sagsskabelon</a:t>
                      </a:r>
                    </a:p>
                  </a:txBody>
                  <a:tcPr>
                    <a:lnB w="19050" cap="flat" cmpd="sng" algn="ctr">
                      <a:solidFill>
                        <a:schemeClr val="accent2"/>
                      </a:solidFill>
                      <a:prstDash val="solid"/>
                      <a:round/>
                      <a:headEnd type="none" w="med" len="med"/>
                      <a:tailEnd type="none" w="med" len="med"/>
                    </a:lnB>
                    <a:noFill/>
                  </a:tcPr>
                </a:tc>
                <a:tc hMerge="1">
                  <a:txBody>
                    <a:bodyPr/>
                    <a:lstStyle/>
                    <a:p>
                      <a:endParaRPr lang="da-DK"/>
                    </a:p>
                  </a:txBody>
                  <a:tcPr>
                    <a:noFill/>
                  </a:tcPr>
                </a:tc>
                <a:extLst>
                  <a:ext uri="{0D108BD9-81ED-4DB2-BD59-A6C34878D82A}">
                    <a16:rowId xmlns:a16="http://schemas.microsoft.com/office/drawing/2014/main" val="1338394375"/>
                  </a:ext>
                </a:extLst>
              </a:tr>
              <a:tr h="370840">
                <a:tc>
                  <a:txBody>
                    <a:bodyPr/>
                    <a:lstStyle/>
                    <a:p>
                      <a:pPr marL="0" indent="0">
                        <a:buFont typeface="+mj-lt"/>
                        <a:buNone/>
                      </a:pPr>
                      <a:r>
                        <a:rPr lang="da-DK" sz="1200"/>
                        <a:t>1. Udkast til indstilling og indstilling– notat</a:t>
                      </a:r>
                    </a:p>
                  </a:txBody>
                  <a:tcP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solidFill>
                          <a:schemeClr val="tx1"/>
                        </a:solidFill>
                      </a:endParaRPr>
                    </a:p>
                  </a:txBody>
                  <a:tcPr anchor="ct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75581"/>
                  </a:ext>
                </a:extLst>
              </a:tr>
              <a:tr h="370840">
                <a:tc>
                  <a:txBody>
                    <a:bodyPr/>
                    <a:lstStyle/>
                    <a:p>
                      <a:pPr marL="0" indent="0">
                        <a:buFont typeface="+mj-lt"/>
                        <a:buNone/>
                      </a:pPr>
                      <a:r>
                        <a:rPr lang="da-DK" sz="1200"/>
                        <a:t>2. Mødeindkaldelse – brev</a:t>
                      </a:r>
                    </a:p>
                  </a:txBody>
                  <a:tcPr>
                    <a:lnT w="12700" cap="flat" cmpd="sng" algn="ctr">
                      <a:solidFill>
                        <a:schemeClr val="tx1"/>
                      </a:solidFill>
                      <a:prstDash val="solid"/>
                      <a:round/>
                      <a:headEnd type="none" w="med" len="med"/>
                      <a:tailEnd type="none" w="med" len="med"/>
                    </a:lnT>
                    <a:no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7F7F7F"/>
                          </a:solidFill>
                          <a:effectLst/>
                          <a:uLnTx/>
                          <a:uFillTx/>
                          <a:latin typeface="Georgia"/>
                          <a:ea typeface="+mn-ea"/>
                          <a:cs typeface="+mn-cs"/>
                        </a:rPr>
                        <a:t>For ledere og administrative: </a:t>
                      </a:r>
                      <a:r>
                        <a:rPr kumimoji="0" lang="da-DK" sz="1200" b="0" i="0" u="none" strike="noStrike" kern="1200" cap="none" spc="0" normalizeH="0" baseline="0" noProof="0">
                          <a:ln>
                            <a:noFill/>
                          </a:ln>
                          <a:solidFill>
                            <a:srgbClr val="7F7F7F"/>
                          </a:solidFill>
                          <a:effectLst/>
                          <a:uLnTx/>
                          <a:uFillTx/>
                          <a:latin typeface="Georgia"/>
                          <a:ea typeface="+mn-ea"/>
                          <a:cs typeface="+mn-cs"/>
                          <a:hlinkClick r:id="rId3" action="ppaction://hlinkfile"/>
                        </a:rPr>
                        <a:t>S-drevet</a:t>
                      </a:r>
                      <a:r>
                        <a:rPr lang="da-DK" sz="1200">
                          <a:solidFill>
                            <a:schemeClr val="tx1"/>
                          </a:solidFill>
                          <a:hlinkClick r:id="rId3" action="ppaction://hlinkfile"/>
                        </a:rPr>
                        <a:t>/Breve/Skoler</a:t>
                      </a:r>
                      <a:r>
                        <a:rPr kumimoji="0" lang="da-DK" sz="1200" b="0" i="0" u="none" strike="noStrike" kern="1200" cap="none" spc="0" normalizeH="0" baseline="0" noProof="0">
                          <a:ln>
                            <a:noFill/>
                          </a:ln>
                          <a:solidFill>
                            <a:srgbClr val="7F7F7F"/>
                          </a:solidFill>
                          <a:effectLst/>
                          <a:uLnTx/>
                          <a:uFillTx/>
                          <a:latin typeface="Georgia"/>
                          <a:ea typeface="+mn-ea"/>
                          <a:cs typeface="+mn-cs"/>
                        </a:rPr>
                        <a:t> – tekst kopieres ind i mail</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3190197"/>
                  </a:ext>
                </a:extLst>
              </a:tr>
              <a:tr h="370840">
                <a:tc>
                  <a:txBody>
                    <a:bodyPr/>
                    <a:lstStyle/>
                    <a:p>
                      <a:pPr marL="0" indent="0">
                        <a:buFont typeface="+mj-lt"/>
                        <a:buNone/>
                      </a:pPr>
                      <a:r>
                        <a:rPr lang="da-DK" sz="1200"/>
                        <a:t>3. Referat –  Word Dokument</a:t>
                      </a:r>
                    </a:p>
                  </a:txBody>
                  <a:tcPr>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751367"/>
                  </a:ext>
                </a:extLst>
              </a:tr>
              <a:tr h="370840">
                <a:tc>
                  <a:txBody>
                    <a:bodyPr/>
                    <a:lstStyle/>
                    <a:p>
                      <a:pPr marL="0" indent="0">
                        <a:buFont typeface="+mj-lt"/>
                        <a:buNone/>
                      </a:pPr>
                      <a:r>
                        <a:rPr lang="da-DK" sz="1200"/>
                        <a:t>4. Mailtekst til partshøring og kommentering</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7F7F7F"/>
                        </a:solidFill>
                        <a:effectLst/>
                        <a:uLnTx/>
                        <a:uFillTx/>
                        <a:latin typeface="Georgia"/>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22040564"/>
                  </a:ext>
                </a:extLst>
              </a:tr>
              <a:tr h="370840">
                <a:tc>
                  <a:txBody>
                    <a:bodyPr/>
                    <a:lstStyle/>
                    <a:p>
                      <a:pPr marL="0" indent="0">
                        <a:buFont typeface="+mj-lt"/>
                        <a:buNone/>
                      </a:pPr>
                      <a:r>
                        <a:rPr lang="da-DK" sz="1200"/>
                        <a:t>5. Samtykkeerklæring - pdf</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7F7F7F"/>
                        </a:solidFill>
                        <a:effectLst/>
                        <a:uLnTx/>
                        <a:uFillTx/>
                        <a:latin typeface="Georgia"/>
                        <a:ea typeface="+mn-ea"/>
                        <a:cs typeface="+mn-cs"/>
                      </a:endParaRPr>
                    </a:p>
                  </a:txBody>
                  <a:tcPr>
                    <a:noFill/>
                  </a:tcPr>
                </a:tc>
                <a:extLst>
                  <a:ext uri="{0D108BD9-81ED-4DB2-BD59-A6C34878D82A}">
                    <a16:rowId xmlns:a16="http://schemas.microsoft.com/office/drawing/2014/main" val="1057882661"/>
                  </a:ext>
                </a:extLst>
              </a:tr>
              <a:tr h="370840">
                <a:tc>
                  <a:txBody>
                    <a:bodyPr/>
                    <a:lstStyle/>
                    <a:p>
                      <a:pPr marL="0" indent="0">
                        <a:buFont typeface="+mj-lt"/>
                        <a:buNone/>
                      </a:pPr>
                      <a:r>
                        <a:rPr lang="da-DK" sz="1200"/>
                        <a:t>6. Afgørelse – brev </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7F7F7F"/>
                        </a:solidFill>
                        <a:effectLst/>
                        <a:uLnTx/>
                        <a:uFillTx/>
                        <a:latin typeface="Georgia"/>
                        <a:ea typeface="+mn-ea"/>
                        <a:cs typeface="+mn-cs"/>
                      </a:endParaRPr>
                    </a:p>
                  </a:txBody>
                  <a:tcPr>
                    <a:noFill/>
                  </a:tcPr>
                </a:tc>
                <a:extLst>
                  <a:ext uri="{0D108BD9-81ED-4DB2-BD59-A6C34878D82A}">
                    <a16:rowId xmlns:a16="http://schemas.microsoft.com/office/drawing/2014/main" val="2807342961"/>
                  </a:ext>
                </a:extLst>
              </a:tr>
              <a:tr h="370840">
                <a:tc>
                  <a:txBody>
                    <a:bodyPr/>
                    <a:lstStyle/>
                    <a:p>
                      <a:pPr marL="0" indent="0">
                        <a:buFont typeface="+mj-lt"/>
                        <a:buNone/>
                      </a:pPr>
                      <a:r>
                        <a:rPr lang="da-DK" sz="1200"/>
                        <a:t>6.a. Afgørelse lovhenvisning – bilag i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srgbClr val="7F7F7F"/>
                        </a:solidFill>
                        <a:effectLst/>
                        <a:uLnTx/>
                        <a:uFillTx/>
                        <a:latin typeface="Georgia"/>
                        <a:ea typeface="+mn-ea"/>
                        <a:cs typeface="+mn-cs"/>
                      </a:endParaRPr>
                    </a:p>
                  </a:txBody>
                  <a:tcPr>
                    <a:noFill/>
                  </a:tcPr>
                </a:tc>
                <a:extLst>
                  <a:ext uri="{0D108BD9-81ED-4DB2-BD59-A6C34878D82A}">
                    <a16:rowId xmlns:a16="http://schemas.microsoft.com/office/drawing/2014/main" val="3648702608"/>
                  </a:ext>
                </a:extLst>
              </a:tr>
            </a:tbl>
          </a:graphicData>
        </a:graphic>
      </p:graphicFrame>
      <p:sp>
        <p:nvSpPr>
          <p:cNvPr id="3" name="Pladsholder til slidenummer 2">
            <a:extLst>
              <a:ext uri="{FF2B5EF4-FFF2-40B4-BE49-F238E27FC236}">
                <a16:creationId xmlns:a16="http://schemas.microsoft.com/office/drawing/2014/main" id="{B59AD96D-7496-49E6-BBC2-BEEAF958E7FA}"/>
              </a:ext>
            </a:extLst>
          </p:cNvPr>
          <p:cNvSpPr>
            <a:spLocks noGrp="1"/>
          </p:cNvSpPr>
          <p:nvPr>
            <p:ph type="sldNum" sz="quarter" idx="12"/>
          </p:nvPr>
        </p:nvSpPr>
        <p:spPr/>
        <p:txBody>
          <a:bodyPr/>
          <a:lstStyle/>
          <a:p>
            <a:fld id="{63F35900-392D-46F4-8341-366E91CBDAA0}" type="slidenum">
              <a:rPr lang="da-DK" noProof="0" smtClean="0"/>
              <a:pPr/>
              <a:t>66</a:t>
            </a:fld>
            <a:endParaRPr lang="da-DK" noProof="0"/>
          </a:p>
        </p:txBody>
      </p:sp>
    </p:spTree>
    <p:extLst>
      <p:ext uri="{BB962C8B-B14F-4D97-AF65-F5344CB8AC3E}">
        <p14:creationId xmlns:p14="http://schemas.microsoft.com/office/powerpoint/2010/main" val="2310270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1178482841"/>
              </p:ext>
            </p:extLst>
          </p:nvPr>
        </p:nvGraphicFramePr>
        <p:xfrm>
          <a:off x="503237" y="299720"/>
          <a:ext cx="8137526" cy="6258560"/>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solidFill>
                            <a:schemeClr val="tx1"/>
                          </a:solidFill>
                        </a:rPr>
                        <a:t>Familieskolen</a:t>
                      </a:r>
                    </a:p>
                    <a:p>
                      <a:r>
                        <a:rPr lang="da-DK" sz="1200" b="0">
                          <a:solidFill>
                            <a:schemeClr val="tx1"/>
                          </a:solidFill>
                        </a:rPr>
                        <a:t>- SBSYS-sagsskabelon: Henvisning til Familieskolen – barnets navn</a:t>
                      </a:r>
                      <a:endParaRPr lang="da-DK" sz="1200" b="1">
                        <a:solidFill>
                          <a:schemeClr val="tx1"/>
                        </a:solidFill>
                      </a:endParaRPr>
                    </a:p>
                  </a:txBody>
                  <a:tcPr>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370840">
                <a:tc>
                  <a:txBody>
                    <a:bodyPr/>
                    <a:lstStyle/>
                    <a:p>
                      <a:pPr marL="0" indent="0">
                        <a:buFont typeface="Arial" panose="020B0604020202020204" pitchFamily="34" charset="0"/>
                        <a:buNone/>
                      </a:pPr>
                      <a:r>
                        <a:rPr lang="da-DK" sz="1200">
                          <a:solidFill>
                            <a:schemeClr val="tx1"/>
                          </a:solidFill>
                        </a:rPr>
                        <a:t>1. Mødeindkaldelse – brev</a:t>
                      </a:r>
                    </a:p>
                  </a:txBody>
                  <a:tcPr>
                    <a:lnT w="19050" cap="flat" cmpd="sng" algn="ctr">
                      <a:solidFill>
                        <a:schemeClr val="accent2"/>
                      </a:solidFill>
                      <a:prstDash val="solid"/>
                      <a:round/>
                      <a:headEnd type="none" w="med" len="med"/>
                      <a:tailEnd type="none" w="med" len="med"/>
                    </a:lnT>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i Albertlsund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extLst>
                              <a:ext uri="{A12FA001-AC4F-418D-AE19-62706E023703}">
                                <ahyp:hlinkClr xmlns:ahyp="http://schemas.microsoft.com/office/drawing/2018/hyperlinkcolor" val="tx"/>
                              </a:ext>
                            </a:extLst>
                          </a:hlinkClick>
                        </a:rPr>
                        <a:t>S-drevet/Breve/Skoler</a:t>
                      </a:r>
                      <a:endParaRPr lang="da-DK" sz="1200">
                        <a:solidFill>
                          <a:schemeClr val="tx1"/>
                        </a:solidFill>
                      </a:endParaRPr>
                    </a:p>
                  </a:txBody>
                  <a:tcPr anchor="ct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866992"/>
                  </a:ext>
                </a:extLst>
              </a:tr>
              <a:tr h="370840">
                <a:tc>
                  <a:txBody>
                    <a:bodyPr/>
                    <a:lstStyle/>
                    <a:p>
                      <a:pPr marL="0" indent="0">
                        <a:buFont typeface="Arial" panose="020B0604020202020204" pitchFamily="34" charset="0"/>
                        <a:buNone/>
                      </a:pPr>
                      <a:r>
                        <a:rPr lang="da-DK" sz="1200">
                          <a:solidFill>
                            <a:schemeClr val="tx1"/>
                          </a:solidFill>
                        </a:rPr>
                        <a:t>2. Referat – Word Dokument</a:t>
                      </a:r>
                    </a:p>
                  </a:txBody>
                  <a:tcPr>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114592463"/>
                  </a:ext>
                </a:extLst>
              </a:tr>
              <a:tr h="370840">
                <a:tc>
                  <a:txBody>
                    <a:bodyPr/>
                    <a:lstStyle/>
                    <a:p>
                      <a:r>
                        <a:rPr lang="da-DK" sz="1200">
                          <a:solidFill>
                            <a:schemeClr val="tx1"/>
                          </a:solidFill>
                        </a:rPr>
                        <a:t>3. Kommentering – kopi til sikker mail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extLst>
                              <a:ext uri="{A12FA001-AC4F-418D-AE19-62706E023703}">
                                <ahyp:hlinkClr xmlns:ahyp="http://schemas.microsoft.com/office/drawing/2018/hyperlinkcolor" val="tx"/>
                              </a:ext>
                            </a:extLst>
                          </a:hlinkClick>
                        </a:rPr>
                        <a:t>S-drevet/Breve/Skoler</a:t>
                      </a:r>
                      <a:endParaRPr lang="da-DK" sz="12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212820"/>
                  </a:ext>
                </a:extLst>
              </a:tr>
              <a:tr h="370840">
                <a:tc>
                  <a:txBody>
                    <a:bodyPr/>
                    <a:lstStyle/>
                    <a:p>
                      <a:r>
                        <a:rPr lang="da-DK" sz="1200">
                          <a:solidFill>
                            <a:schemeClr val="tx1"/>
                          </a:solidFill>
                        </a:rPr>
                        <a:t>4. Ansøgningsskema – PDF</a:t>
                      </a:r>
                    </a:p>
                  </a:txBody>
                  <a:tcPr>
                    <a:lnT w="12700" cap="flat" cmpd="sng" algn="ctr">
                      <a:solidFill>
                        <a:schemeClr val="tx1"/>
                      </a:solidFill>
                      <a:prstDash val="solid"/>
                      <a:round/>
                      <a:headEnd type="none" w="med" len="med"/>
                      <a:tailEnd type="none" w="med" len="med"/>
                    </a:lnT>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i Albertlsund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extLst>
                              <a:ext uri="{A12FA001-AC4F-418D-AE19-62706E023703}">
                                <ahyp:hlinkClr xmlns:ahyp="http://schemas.microsoft.com/office/drawing/2018/hyperlinkcolor" val="tx"/>
                              </a:ext>
                            </a:extLst>
                          </a:hlinkClick>
                        </a:rPr>
                        <a:t>S-drevet/Breve/Skoler</a:t>
                      </a:r>
                      <a:endParaRPr lang="da-DK" sz="120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202888"/>
                  </a:ext>
                </a:extLst>
              </a:tr>
              <a:tr h="370840">
                <a:tc>
                  <a:txBody>
                    <a:bodyPr/>
                    <a:lstStyle/>
                    <a:p>
                      <a:r>
                        <a:rPr lang="da-DK" sz="1200">
                          <a:solidFill>
                            <a:schemeClr val="tx1"/>
                          </a:solidFill>
                        </a:rPr>
                        <a:t>5. Skolens samtykkeerkklæring – PDF / docs</a:t>
                      </a:r>
                    </a:p>
                  </a:txBody>
                  <a:tcPr>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27572362"/>
                  </a:ext>
                </a:extLst>
              </a:tr>
              <a:tr h="370840">
                <a:tc>
                  <a:txBody>
                    <a:bodyPr/>
                    <a:lstStyle/>
                    <a:p>
                      <a:r>
                        <a:rPr lang="da-DK" sz="1200">
                          <a:solidFill>
                            <a:schemeClr val="tx1"/>
                          </a:solidFill>
                        </a:rPr>
                        <a:t>6. Referat Rådgivende Udvalg – Word Dokument</a:t>
                      </a:r>
                    </a:p>
                  </a:txBody>
                  <a:tcPr>
                    <a:lnT w="12700" cap="flat" cmpd="sng" algn="ctr">
                      <a:solidFill>
                        <a:schemeClr val="tx1"/>
                      </a:solidFill>
                      <a:prstDash val="solid"/>
                      <a:round/>
                      <a:headEnd type="none" w="med" len="med"/>
                      <a:tailEnd type="none" w="med" len="med"/>
                    </a:lnT>
                    <a:noFill/>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extLst>
                              <a:ext uri="{A12FA001-AC4F-418D-AE19-62706E023703}">
                                <ahyp:hlinkClr xmlns:ahyp="http://schemas.microsoft.com/office/drawing/2018/hyperlinkcolor" val="tx"/>
                              </a:ext>
                            </a:extLst>
                          </a:hlinkClick>
                        </a:rPr>
                        <a:t>S-drevet/Breve/Skoler</a:t>
                      </a:r>
                      <a:endParaRPr lang="da-DK"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26670342"/>
                  </a:ext>
                </a:extLst>
              </a:tr>
              <a:tr h="370840">
                <a:tc>
                  <a:txBody>
                    <a:bodyPr/>
                    <a:lstStyle/>
                    <a:p>
                      <a:r>
                        <a:rPr lang="da-DK" sz="1200">
                          <a:solidFill>
                            <a:schemeClr val="tx1"/>
                          </a:solidFill>
                        </a:rPr>
                        <a:t>7. Påtænkt afgørelse AFSLAG om Familieskole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061811505"/>
                  </a:ext>
                </a:extLst>
              </a:tr>
              <a:tr h="370840">
                <a:tc>
                  <a:txBody>
                    <a:bodyPr/>
                    <a:lstStyle/>
                    <a:p>
                      <a:r>
                        <a:rPr lang="da-DK" sz="1200">
                          <a:solidFill>
                            <a:schemeClr val="tx1"/>
                          </a:solidFill>
                        </a:rPr>
                        <a:t>7. Påtænkt afgørelse TILBUD om Familieskole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999576002"/>
                  </a:ext>
                </a:extLst>
              </a:tr>
              <a:tr h="370840">
                <a:tc>
                  <a:txBody>
                    <a:bodyPr/>
                    <a:lstStyle/>
                    <a:p>
                      <a:r>
                        <a:rPr lang="da-DK" sz="1200">
                          <a:solidFill>
                            <a:schemeClr val="tx1"/>
                          </a:solidFill>
                        </a:rPr>
                        <a:t>8. Familieskolens samtykkeerklæring - PDF</a:t>
                      </a:r>
                    </a:p>
                  </a:txBody>
                  <a:tcPr>
                    <a:noFill/>
                  </a:tcPr>
                </a:tc>
                <a:tc vMerge="1">
                  <a:txBody>
                    <a:bodyPr/>
                    <a:lstStyle/>
                    <a:p>
                      <a:endParaRPr lang="da-DK"/>
                    </a:p>
                  </a:txBody>
                  <a:tcPr/>
                </a:tc>
                <a:extLst>
                  <a:ext uri="{0D108BD9-81ED-4DB2-BD59-A6C34878D82A}">
                    <a16:rowId xmlns:a16="http://schemas.microsoft.com/office/drawing/2014/main" val="3368971026"/>
                  </a:ext>
                </a:extLst>
              </a:tr>
              <a:tr h="370840">
                <a:tc>
                  <a:txBody>
                    <a:bodyPr/>
                    <a:lstStyle/>
                    <a:p>
                      <a:r>
                        <a:rPr lang="da-DK" sz="1200">
                          <a:solidFill>
                            <a:schemeClr val="tx1"/>
                          </a:solidFill>
                        </a:rPr>
                        <a:t>9. Afgørelse AFSLAG om Familieskole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248477869"/>
                  </a:ext>
                </a:extLst>
              </a:tr>
              <a:tr h="370840">
                <a:tc>
                  <a:txBody>
                    <a:bodyPr/>
                    <a:lstStyle/>
                    <a:p>
                      <a:r>
                        <a:rPr lang="da-DK" sz="1200">
                          <a:solidFill>
                            <a:schemeClr val="tx1"/>
                          </a:solidFill>
                        </a:rPr>
                        <a:t>9. Afgørelse TILBUD om Familieskole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35360856"/>
                  </a:ext>
                </a:extLst>
              </a:tr>
              <a:tr h="370840">
                <a:tc>
                  <a:txBody>
                    <a:bodyPr/>
                    <a:lstStyle/>
                    <a:p>
                      <a:r>
                        <a:rPr lang="da-DK" sz="1200">
                          <a:solidFill>
                            <a:schemeClr val="tx1"/>
                          </a:solidFill>
                        </a:rPr>
                        <a:t>10. Mødeindkaldelse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782332904"/>
                  </a:ext>
                </a:extLst>
              </a:tr>
              <a:tr h="370840">
                <a:tc>
                  <a:txBody>
                    <a:bodyPr/>
                    <a:lstStyle/>
                    <a:p>
                      <a:r>
                        <a:rPr lang="da-DK" sz="1200">
                          <a:solidFill>
                            <a:schemeClr val="tx1"/>
                          </a:solidFill>
                        </a:rPr>
                        <a:t>11. Referat af forløb på Familieskolen – Word Dokument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chor="ctr">
                    <a:lnT w="190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2788969402"/>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67</a:t>
            </a:fld>
            <a:endParaRPr lang="da-DK" noProof="0"/>
          </a:p>
        </p:txBody>
      </p:sp>
    </p:spTree>
    <p:extLst>
      <p:ext uri="{BB962C8B-B14F-4D97-AF65-F5344CB8AC3E}">
        <p14:creationId xmlns:p14="http://schemas.microsoft.com/office/powerpoint/2010/main" val="2669647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3805816608"/>
              </p:ext>
            </p:extLst>
          </p:nvPr>
        </p:nvGraphicFramePr>
        <p:xfrm>
          <a:off x="503238" y="1508864"/>
          <a:ext cx="8137526" cy="1940560"/>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a:t>Indstilling til PPV</a:t>
                      </a:r>
                    </a:p>
                    <a:p>
                      <a:r>
                        <a:rPr lang="da-DK" sz="1200" b="0"/>
                        <a:t>- SBSYS-sagsskabelon</a:t>
                      </a:r>
                    </a:p>
                  </a:txBody>
                  <a:tcPr>
                    <a:noFill/>
                  </a:tcPr>
                </a:tc>
                <a:tc hMerge="1">
                  <a:txBody>
                    <a:bodyPr/>
                    <a:lstStyle/>
                    <a:p>
                      <a:endParaRPr lang="da-DK"/>
                    </a:p>
                  </a:txBody>
                  <a:tcPr>
                    <a:noFill/>
                  </a:tcPr>
                </a:tc>
                <a:extLst>
                  <a:ext uri="{0D108BD9-81ED-4DB2-BD59-A6C34878D82A}">
                    <a16:rowId xmlns:a16="http://schemas.microsoft.com/office/drawing/2014/main" val="1338394375"/>
                  </a:ext>
                </a:extLst>
              </a:tr>
              <a:tr h="370840">
                <a:tc>
                  <a:txBody>
                    <a:bodyPr/>
                    <a:lstStyle/>
                    <a:p>
                      <a:pPr marL="0" indent="0">
                        <a:buFont typeface="Arial" panose="020B0604020202020204" pitchFamily="34" charset="0"/>
                        <a:buNone/>
                      </a:pPr>
                      <a:r>
                        <a:rPr lang="da-DK" sz="1200"/>
                        <a:t>1. Indstilling til PPV – ÅBNES SOM ALMINDELIGT WORD-DOKUMENT</a:t>
                      </a:r>
                    </a:p>
                  </a:txBody>
                  <a:tcPr>
                    <a:lnB w="12700" cap="flat" cmpd="sng" algn="ctr">
                      <a:noFill/>
                      <a:prstDash val="solid"/>
                      <a:round/>
                      <a:headEnd type="none" w="med" len="med"/>
                      <a:tailEnd type="none" w="med" len="med"/>
                    </a:lnB>
                    <a:noFill/>
                  </a:tcPr>
                </a:tc>
                <a:tc rowSpan="4">
                  <a:txBody>
                    <a:bodyPr/>
                    <a:lstStyle/>
                    <a:p>
                      <a:r>
                        <a:rPr lang="da-DK" sz="1200">
                          <a:solidFill>
                            <a:schemeClr val="tx1"/>
                          </a:solidFill>
                        </a:rPr>
                        <a:t>For ledere og administrative: </a:t>
                      </a:r>
                      <a:r>
                        <a:rPr lang="da-DK" sz="1200">
                          <a:solidFill>
                            <a:schemeClr val="tx1"/>
                          </a:solidFill>
                          <a:hlinkClick r:id="rId3" action="ppaction://hlinkfile"/>
                        </a:rPr>
                        <a:t>S-drevet/Breve/Skoler</a:t>
                      </a:r>
                      <a:r>
                        <a:rPr lang="da-DK" sz="1200">
                          <a:solidFill>
                            <a:schemeClr val="tx1"/>
                          </a:solidFill>
                        </a:rPr>
                        <a:t> – tekst kopieres ind i mail</a:t>
                      </a:r>
                      <a:endParaRPr lang="da-DK" sz="1200"/>
                    </a:p>
                  </a:txBody>
                  <a:tcPr>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001175581"/>
                  </a:ext>
                </a:extLst>
              </a:tr>
              <a:tr h="370840">
                <a:tc>
                  <a:txBody>
                    <a:bodyPr/>
                    <a:lstStyle/>
                    <a:p>
                      <a:pPr marL="0" indent="0">
                        <a:buFont typeface="Arial" panose="020B0604020202020204" pitchFamily="34" charset="0"/>
                        <a:buNone/>
                      </a:pPr>
                      <a:r>
                        <a:rPr lang="da-DK" sz="1200"/>
                        <a:t>2. Mødeindkaldelse – brev</a:t>
                      </a:r>
                      <a:endParaRPr lang="da-DK" sz="1200" i="1"/>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da-DK" sz="1200">
                        <a:solidFill>
                          <a:srgbClr val="FF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90197"/>
                  </a:ext>
                </a:extLst>
              </a:tr>
              <a:tr h="370840">
                <a:tc>
                  <a:txBody>
                    <a:bodyPr/>
                    <a:lstStyle/>
                    <a:p>
                      <a:pPr marL="0" indent="0">
                        <a:buFont typeface="Arial" panose="020B0604020202020204" pitchFamily="34" charset="0"/>
                        <a:buNone/>
                      </a:pPr>
                      <a:r>
                        <a:rPr lang="da-DK" sz="1200"/>
                        <a:t>3. Referat – Word 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751367"/>
                  </a:ext>
                </a:extLst>
              </a:tr>
              <a:tr h="370840">
                <a:tc>
                  <a:txBody>
                    <a:bodyPr/>
                    <a:lstStyle/>
                    <a:p>
                      <a:r>
                        <a:rPr lang="da-DK" sz="1200"/>
                        <a:t>4. Mailtekst til </a:t>
                      </a:r>
                      <a:r>
                        <a:rPr lang="da-DK" sz="1200">
                          <a:solidFill>
                            <a:schemeClr val="tx1"/>
                          </a:solidFill>
                        </a:rPr>
                        <a:t>underskrift </a:t>
                      </a:r>
                      <a:r>
                        <a:rPr lang="da-DK" sz="1200"/>
                        <a:t>og kommentering</a:t>
                      </a:r>
                    </a:p>
                  </a:txBody>
                  <a:tcP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vMerge="1">
                  <a:txBody>
                    <a:bodyPr/>
                    <a:lstStyle/>
                    <a:p>
                      <a:endParaRPr lang="da-DK" sz="1200"/>
                    </a:p>
                  </a:txBody>
                  <a:tcP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22040564"/>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68</a:t>
            </a:fld>
            <a:endParaRPr lang="da-DK" noProof="0"/>
          </a:p>
        </p:txBody>
      </p:sp>
    </p:spTree>
    <p:extLst>
      <p:ext uri="{BB962C8B-B14F-4D97-AF65-F5344CB8AC3E}">
        <p14:creationId xmlns:p14="http://schemas.microsoft.com/office/powerpoint/2010/main" val="10076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158095240"/>
              </p:ext>
            </p:extLst>
          </p:nvPr>
        </p:nvGraphicFramePr>
        <p:xfrm>
          <a:off x="503238" y="1627728"/>
          <a:ext cx="8137526" cy="2311400"/>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Indstilling til specialpædagogisk bistand - VISITATION</a:t>
                      </a:r>
                    </a:p>
                    <a:p>
                      <a:r>
                        <a:rPr lang="da-DK" sz="1200" b="0"/>
                        <a:t>- SBSYS-sagsskabelon</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370840">
                <a:tc>
                  <a:txBody>
                    <a:bodyPr/>
                    <a:lstStyle/>
                    <a:p>
                      <a:pPr marL="0" indent="0">
                        <a:buNone/>
                      </a:pPr>
                      <a:r>
                        <a:rPr lang="da-DK" sz="1200"/>
                        <a:t>1. Mødeindkaldelse – brev </a:t>
                      </a:r>
                    </a:p>
                  </a:txBody>
                  <a:tcP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7F7F7F"/>
                          </a:solidFill>
                          <a:effectLst/>
                          <a:uLnTx/>
                          <a:uFillTx/>
                          <a:latin typeface="+mn-lt"/>
                          <a:ea typeface="+mn-ea"/>
                          <a:cs typeface="+mn-cs"/>
                        </a:rPr>
                        <a:t>For ledere og administrative: </a:t>
                      </a:r>
                      <a:r>
                        <a:rPr kumimoji="0" lang="da-DK" sz="1200" b="0" i="0" u="none" strike="noStrike" kern="1200" cap="none" spc="0" normalizeH="0" baseline="0" noProof="0">
                          <a:ln>
                            <a:noFill/>
                          </a:ln>
                          <a:solidFill>
                            <a:srgbClr val="7F7F7F"/>
                          </a:solidFill>
                          <a:effectLst/>
                          <a:uLnTx/>
                          <a:uFillTx/>
                          <a:latin typeface="+mn-lt"/>
                          <a:ea typeface="+mn-ea"/>
                          <a:cs typeface="+mn-cs"/>
                          <a:hlinkClick r:id="rId3" action="ppaction://hlinkfile"/>
                        </a:rPr>
                        <a:t>S-drevet</a:t>
                      </a:r>
                      <a:r>
                        <a:rPr lang="da-DK" sz="1200">
                          <a:solidFill>
                            <a:schemeClr val="tx1"/>
                          </a:solidFill>
                          <a:hlinkClick r:id="rId3" action="ppaction://hlinkfile"/>
                        </a:rPr>
                        <a:t>/Breve/Skoler</a:t>
                      </a: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638866992"/>
                  </a:ext>
                </a:extLst>
              </a:tr>
              <a:tr h="370840">
                <a:tc>
                  <a:txBody>
                    <a:bodyPr/>
                    <a:lstStyle/>
                    <a:p>
                      <a:r>
                        <a:rPr lang="da-DK" sz="1200"/>
                        <a:t>2. Indstilling – ÅBNES SOM ALMINDELIGT WORD-DOKUMENT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14592463"/>
                  </a:ext>
                </a:extLst>
              </a:tr>
              <a:tr h="370840">
                <a:tc>
                  <a:txBody>
                    <a:bodyPr/>
                    <a:lstStyle/>
                    <a:p>
                      <a:r>
                        <a:rPr lang="da-DK" sz="1200"/>
                        <a:t>3. Referat – Word 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7202888"/>
                  </a:ext>
                </a:extLst>
              </a:tr>
              <a:tr h="370840">
                <a:tc>
                  <a:txBody>
                    <a:bodyPr/>
                    <a:lstStyle/>
                    <a:p>
                      <a:r>
                        <a:rPr lang="da-DK" sz="1200"/>
                        <a:t>4. Samtykke - pdf</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Georgia"/>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220628095"/>
                  </a:ext>
                </a:extLst>
              </a:tr>
              <a:tr h="370840">
                <a:tc>
                  <a:txBody>
                    <a:bodyPr/>
                    <a:lstStyle/>
                    <a:p>
                      <a:r>
                        <a:rPr lang="da-DK" sz="1200"/>
                        <a:t>5. Samtykke og kommentering – kopi til sikker mail</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noFill/>
                  </a:tcPr>
                </a:tc>
                <a:extLst>
                  <a:ext uri="{0D108BD9-81ED-4DB2-BD59-A6C34878D82A}">
                    <a16:rowId xmlns:a16="http://schemas.microsoft.com/office/drawing/2014/main" val="3411013823"/>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69</a:t>
            </a:fld>
            <a:endParaRPr lang="da-DK" noProof="0"/>
          </a:p>
        </p:txBody>
      </p:sp>
    </p:spTree>
    <p:extLst>
      <p:ext uri="{BB962C8B-B14F-4D97-AF65-F5344CB8AC3E}">
        <p14:creationId xmlns:p14="http://schemas.microsoft.com/office/powerpoint/2010/main" val="289057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855E2-6B33-4EBA-B5EE-722C69F0F4F9}"/>
              </a:ext>
            </a:extLst>
          </p:cNvPr>
          <p:cNvSpPr>
            <a:spLocks noGrp="1"/>
          </p:cNvSpPr>
          <p:nvPr>
            <p:ph type="title"/>
          </p:nvPr>
        </p:nvSpPr>
        <p:spPr/>
        <p:txBody>
          <a:bodyPr/>
          <a:lstStyle/>
          <a:p>
            <a:r>
              <a:rPr lang="da-DK" sz="2400"/>
              <a:t>Afgørelser og beslutninger</a:t>
            </a:r>
          </a:p>
        </p:txBody>
      </p:sp>
      <p:sp>
        <p:nvSpPr>
          <p:cNvPr id="5" name="Pladsholder til indhold 4">
            <a:extLst>
              <a:ext uri="{FF2B5EF4-FFF2-40B4-BE49-F238E27FC236}">
                <a16:creationId xmlns:a16="http://schemas.microsoft.com/office/drawing/2014/main" id="{F95D86A1-7BE7-45CE-A4A4-432C8705409A}"/>
              </a:ext>
            </a:extLst>
          </p:cNvPr>
          <p:cNvSpPr>
            <a:spLocks noGrp="1"/>
          </p:cNvSpPr>
          <p:nvPr>
            <p:ph sz="half" idx="1"/>
          </p:nvPr>
        </p:nvSpPr>
        <p:spPr/>
        <p:txBody>
          <a:bodyPr/>
          <a:lstStyle/>
          <a:p>
            <a:pPr marL="0" indent="0">
              <a:buNone/>
            </a:pPr>
            <a:r>
              <a:rPr lang="da-DK" sz="1800"/>
              <a:t>Forvaltningsretlig </a:t>
            </a:r>
            <a:r>
              <a:rPr lang="da-DK" sz="1800" b="1"/>
              <a:t>afgørelse</a:t>
            </a:r>
          </a:p>
          <a:p>
            <a:r>
              <a:rPr lang="da-DK" sz="1800"/>
              <a:t>En udtalelse fra en offentlig myndighed,</a:t>
            </a:r>
          </a:p>
          <a:p>
            <a:r>
              <a:rPr lang="da-DK" sz="1800"/>
              <a:t>som udstedes på offentligt retligt grundlag</a:t>
            </a:r>
          </a:p>
          <a:p>
            <a:r>
              <a:rPr lang="da-DK" sz="1800"/>
              <a:t>som går ud på at bestemme, hvad der er eller skal være gældende ret, og</a:t>
            </a:r>
          </a:p>
          <a:p>
            <a:r>
              <a:rPr lang="da-DK" sz="1800"/>
              <a:t>som retter sig mod konkrete eksterne modtagere (i modsætning til internt mod myndigheden selv)</a:t>
            </a:r>
          </a:p>
          <a:p>
            <a:endParaRPr lang="da-DK" sz="1800"/>
          </a:p>
          <a:p>
            <a:r>
              <a:rPr lang="da-DK" sz="1800"/>
              <a:t>Et skridt, der afslutter sagen </a:t>
            </a:r>
          </a:p>
          <a:p>
            <a:r>
              <a:rPr lang="da-DK" sz="1800"/>
              <a:t>En beslutning med indgribende betydning for eleven</a:t>
            </a:r>
          </a:p>
        </p:txBody>
      </p:sp>
      <p:sp>
        <p:nvSpPr>
          <p:cNvPr id="6" name="Pladsholder til indhold 5">
            <a:extLst>
              <a:ext uri="{FF2B5EF4-FFF2-40B4-BE49-F238E27FC236}">
                <a16:creationId xmlns:a16="http://schemas.microsoft.com/office/drawing/2014/main" id="{0FCB6E98-8308-4BC1-8704-B1F2C5109BEB}"/>
              </a:ext>
            </a:extLst>
          </p:cNvPr>
          <p:cNvSpPr>
            <a:spLocks noGrp="1"/>
          </p:cNvSpPr>
          <p:nvPr>
            <p:ph sz="half" idx="2"/>
          </p:nvPr>
        </p:nvSpPr>
        <p:spPr>
          <a:xfrm>
            <a:off x="4665662" y="1700213"/>
            <a:ext cx="4370833" cy="4537075"/>
          </a:xfrm>
        </p:spPr>
        <p:txBody>
          <a:bodyPr/>
          <a:lstStyle/>
          <a:p>
            <a:pPr marL="0" indent="0">
              <a:buNone/>
            </a:pPr>
            <a:r>
              <a:rPr lang="da-DK" sz="1800" b="1"/>
              <a:t>Beslutning</a:t>
            </a:r>
            <a:endParaRPr lang="da-DK" sz="1800"/>
          </a:p>
          <a:p>
            <a:r>
              <a:rPr lang="da-DK" sz="1800"/>
              <a:t>Faktisk forvaltningsvirksomhed</a:t>
            </a:r>
          </a:p>
          <a:p>
            <a:endParaRPr lang="da-DK" sz="1800"/>
          </a:p>
          <a:p>
            <a:r>
              <a:rPr lang="da-DK" sz="1800"/>
              <a:t>Ikke retsligt bindende afgørelser</a:t>
            </a:r>
          </a:p>
          <a:p>
            <a:endParaRPr lang="da-DK" sz="1800"/>
          </a:p>
          <a:p>
            <a:r>
              <a:rPr lang="da-DK" sz="1800"/>
              <a:t>Fx undervisningens tilrettelæggelse for klasser/hold/grupper/enkeltelever</a:t>
            </a:r>
          </a:p>
          <a:p>
            <a:endParaRPr lang="da-DK" sz="1800"/>
          </a:p>
          <a:p>
            <a:r>
              <a:rPr lang="da-DK" sz="1800"/>
              <a:t>En procesledende beslutning</a:t>
            </a:r>
          </a:p>
          <a:p>
            <a:endParaRPr lang="da-DK" sz="1800"/>
          </a:p>
          <a:p>
            <a:endParaRPr lang="da-DK" sz="1800"/>
          </a:p>
          <a:p>
            <a:r>
              <a:rPr lang="da-DK" sz="1800"/>
              <a:t>En del af skolens ”almindelige” virke</a:t>
            </a:r>
          </a:p>
        </p:txBody>
      </p:sp>
      <p:sp>
        <p:nvSpPr>
          <p:cNvPr id="4" name="Pladsholder til slidenummer 3">
            <a:extLst>
              <a:ext uri="{FF2B5EF4-FFF2-40B4-BE49-F238E27FC236}">
                <a16:creationId xmlns:a16="http://schemas.microsoft.com/office/drawing/2014/main" id="{29C17D04-46C5-49EB-A9D0-7304CDB0E103}"/>
              </a:ext>
            </a:extLst>
          </p:cNvPr>
          <p:cNvSpPr>
            <a:spLocks noGrp="1"/>
          </p:cNvSpPr>
          <p:nvPr>
            <p:ph type="sldNum" sz="quarter" idx="12"/>
          </p:nvPr>
        </p:nvSpPr>
        <p:spPr/>
        <p:txBody>
          <a:bodyPr/>
          <a:lstStyle/>
          <a:p>
            <a:fld id="{63F35900-392D-46F4-8341-366E91CBDAA0}" type="slidenum">
              <a:rPr lang="da-DK" noProof="0" smtClean="0"/>
              <a:pPr/>
              <a:t>7</a:t>
            </a:fld>
            <a:endParaRPr lang="da-DK" noProof="0"/>
          </a:p>
        </p:txBody>
      </p:sp>
    </p:spTree>
    <p:extLst>
      <p:ext uri="{BB962C8B-B14F-4D97-AF65-F5344CB8AC3E}">
        <p14:creationId xmlns:p14="http://schemas.microsoft.com/office/powerpoint/2010/main" val="1315784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4026394430"/>
              </p:ext>
            </p:extLst>
          </p:nvPr>
        </p:nvGraphicFramePr>
        <p:xfrm>
          <a:off x="503238" y="1627728"/>
          <a:ext cx="8137526" cy="3644672"/>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Indstilling til specialpædagogisk bistand - REVISITATION</a:t>
                      </a:r>
                    </a:p>
                    <a:p>
                      <a:r>
                        <a:rPr lang="da-DK" sz="1200" b="0"/>
                        <a:t>- SBSYS-sagsskabelon</a:t>
                      </a:r>
                    </a:p>
                    <a:p>
                      <a:endParaRPr lang="da-DK" sz="1200"/>
                    </a:p>
                  </a:txBody>
                  <a:tcPr>
                    <a:lnT w="19050" cap="flat" cmpd="sng" algn="ctr">
                      <a:solidFill>
                        <a:srgbClr val="66D5F7"/>
                      </a:solidFill>
                      <a:prstDash val="solid"/>
                      <a:round/>
                      <a:headEnd type="none" w="med" len="med"/>
                      <a:tailEnd type="none" w="med" len="med"/>
                    </a:lnT>
                    <a:lnB w="19050" cap="flat" cmpd="sng" algn="ctr">
                      <a:solidFill>
                        <a:srgbClr val="66D5F7"/>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solidFill>
                        <a:srgbClr val="66D5F7"/>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55894202"/>
                  </a:ext>
                </a:extLst>
              </a:tr>
              <a:tr h="594360">
                <a:tc>
                  <a:txBody>
                    <a:bodyPr/>
                    <a:lstStyle/>
                    <a:p>
                      <a:pPr marL="0" indent="0">
                        <a:buNone/>
                      </a:pPr>
                      <a:r>
                        <a:rPr lang="da-DK" sz="1200"/>
                        <a:t>1. Statusbeskrivelse – notat</a:t>
                      </a:r>
                    </a:p>
                  </a:txBody>
                  <a:tcPr>
                    <a:lnT w="19050" cap="flat" cmpd="sng" algn="ctr">
                      <a:solidFill>
                        <a:srgbClr val="66D5F7"/>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252827"/>
                  </a:ext>
                </a:extLst>
              </a:tr>
              <a:tr h="332512">
                <a:tc>
                  <a:txBody>
                    <a:bodyPr/>
                    <a:lstStyle/>
                    <a:p>
                      <a:r>
                        <a:rPr lang="da-DK" sz="1200"/>
                        <a:t>2. Samtykke – pdf </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7F7F7F"/>
                          </a:solidFill>
                          <a:effectLst/>
                          <a:uLnTx/>
                          <a:uFillTx/>
                          <a:latin typeface="+mn-lt"/>
                          <a:ea typeface="+mn-ea"/>
                          <a:cs typeface="+mn-cs"/>
                        </a:rPr>
                        <a:t>For ledere og administrative: </a:t>
                      </a:r>
                      <a:r>
                        <a:rPr kumimoji="0" lang="da-DK" sz="1200" b="0" i="0" u="none" strike="noStrike" kern="1200" cap="none" spc="0" normalizeH="0" baseline="0" noProof="0">
                          <a:ln>
                            <a:noFill/>
                          </a:ln>
                          <a:solidFill>
                            <a:srgbClr val="7F7F7F"/>
                          </a:solidFill>
                          <a:effectLst/>
                          <a:uLnTx/>
                          <a:uFillTx/>
                          <a:latin typeface="+mn-lt"/>
                          <a:ea typeface="+mn-ea"/>
                          <a:cs typeface="+mn-cs"/>
                          <a:hlinkClick r:id="rId4" action="ppaction://hlinkfile"/>
                        </a:rPr>
                        <a:t>S-drevet</a:t>
                      </a:r>
                      <a:r>
                        <a:rPr lang="da-DK" sz="1200">
                          <a:solidFill>
                            <a:schemeClr val="tx1"/>
                          </a:solidFill>
                          <a:hlinkClick r:id="rId4" action="ppaction://hlinkfile"/>
                        </a:rPr>
                        <a:t>/Breve/Skoler</a:t>
                      </a: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86550245"/>
                  </a:ext>
                </a:extLst>
              </a:tr>
              <a:tr h="370840">
                <a:tc>
                  <a:txBody>
                    <a:bodyPr/>
                    <a:lstStyle/>
                    <a:p>
                      <a:r>
                        <a:rPr lang="da-DK" sz="1200"/>
                        <a:t>3. Mødeindkaldelse – brev</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18994206"/>
                  </a:ext>
                </a:extLst>
              </a:tr>
              <a:tr h="370840">
                <a:tc>
                  <a:txBody>
                    <a:bodyPr/>
                    <a:lstStyle/>
                    <a:p>
                      <a:r>
                        <a:rPr lang="da-DK" sz="1200"/>
                        <a:t>4. Referat – Word Dokument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62357338"/>
                  </a:ext>
                </a:extLst>
              </a:tr>
              <a:tr h="370840">
                <a:tc>
                  <a:txBody>
                    <a:bodyPr/>
                    <a:lstStyle/>
                    <a:p>
                      <a:r>
                        <a:rPr lang="da-DK" sz="1200"/>
                        <a:t>5. Indstilling – ÅBNES SOM ALMINDELIGT WORD-DOKUMENT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noFill/>
                      <a:prstDash val="solid"/>
                      <a:round/>
                      <a:headEnd type="none" w="med" len="med"/>
                      <a:tailEnd type="none" w="med" len="med"/>
                    </a:lnT>
                    <a:noFill/>
                  </a:tcPr>
                </a:tc>
                <a:extLst>
                  <a:ext uri="{0D108BD9-81ED-4DB2-BD59-A6C34878D82A}">
                    <a16:rowId xmlns:a16="http://schemas.microsoft.com/office/drawing/2014/main" val="2828315863"/>
                  </a:ext>
                </a:extLst>
              </a:tr>
              <a:tr h="370840">
                <a:tc>
                  <a:txBody>
                    <a:bodyPr/>
                    <a:lstStyle/>
                    <a:p>
                      <a:r>
                        <a:rPr lang="da-DK" sz="1200"/>
                        <a:t>6. Kommentering – kopi til sikker mail </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a:ln>
                          <a:noFill/>
                        </a:ln>
                        <a:solidFill>
                          <a:srgbClr val="7F7F7F"/>
                        </a:solidFill>
                        <a:effectLst/>
                        <a:uLnTx/>
                        <a:uFillTx/>
                        <a:latin typeface="+mn-lt"/>
                        <a:ea typeface="+mn-ea"/>
                        <a:cs typeface="+mn-cs"/>
                      </a:endParaRPr>
                    </a:p>
                  </a:txBody>
                  <a:tcPr anchor="ctr">
                    <a:lnT w="1905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3717295251"/>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70</a:t>
            </a:fld>
            <a:endParaRPr lang="da-DK" noProof="0"/>
          </a:p>
        </p:txBody>
      </p:sp>
    </p:spTree>
    <p:extLst>
      <p:ext uri="{BB962C8B-B14F-4D97-AF65-F5344CB8AC3E}">
        <p14:creationId xmlns:p14="http://schemas.microsoft.com/office/powerpoint/2010/main" val="1275112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3300230802"/>
              </p:ext>
            </p:extLst>
          </p:nvPr>
        </p:nvGraphicFramePr>
        <p:xfrm>
          <a:off x="503238" y="1484784"/>
          <a:ext cx="8137526" cy="2617440"/>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a:t>Undervisningspligt - fagrække på ungdomsskole og musikundervisning eller eliteidrætsudøvelse</a:t>
                      </a:r>
                    </a:p>
                    <a:p>
                      <a:r>
                        <a:rPr lang="da-DK" sz="1200" b="0"/>
                        <a:t>- SBSYS-sagsskabelon</a:t>
                      </a:r>
                      <a:endParaRPr lang="da-DK" sz="1200"/>
                    </a:p>
                  </a:txBody>
                  <a:tcPr>
                    <a:noFill/>
                  </a:tcPr>
                </a:tc>
                <a:tc hMerge="1">
                  <a:txBody>
                    <a:bodyPr/>
                    <a:lstStyle/>
                    <a:p>
                      <a:endParaRPr lang="da-DK"/>
                    </a:p>
                  </a:txBody>
                  <a:tcPr>
                    <a:noFill/>
                  </a:tcPr>
                </a:tc>
                <a:extLst>
                  <a:ext uri="{0D108BD9-81ED-4DB2-BD59-A6C34878D82A}">
                    <a16:rowId xmlns:a16="http://schemas.microsoft.com/office/drawing/2014/main" val="1338394375"/>
                  </a:ext>
                </a:extLst>
              </a:tr>
              <a:tr h="594360">
                <a:tc>
                  <a:txBody>
                    <a:bodyPr/>
                    <a:lstStyle/>
                    <a:p>
                      <a:pPr marL="0" indent="0">
                        <a:buFont typeface="Arial" panose="020B0604020202020204" pitchFamily="34" charset="0"/>
                        <a:buNone/>
                      </a:pPr>
                      <a:r>
                        <a:rPr lang="da-DK" sz="1200"/>
                        <a:t>1. Skema – pdf</a:t>
                      </a:r>
                    </a:p>
                  </a:txBody>
                  <a:tcP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75581"/>
                  </a:ext>
                </a:extLst>
              </a:tr>
              <a:tr h="594360">
                <a:tc>
                  <a:txBody>
                    <a:bodyPr/>
                    <a:lstStyle/>
                    <a:p>
                      <a:pPr marL="0" indent="0">
                        <a:buFont typeface="Arial" panose="020B0604020202020204" pitchFamily="34" charset="0"/>
                        <a:buNone/>
                      </a:pPr>
                      <a:r>
                        <a:rPr lang="da-DK" sz="1200"/>
                        <a:t>2. Vurdering – notat</a:t>
                      </a:r>
                    </a:p>
                  </a:txBody>
                  <a:tcPr>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3190197"/>
                  </a:ext>
                </a:extLst>
              </a:tr>
              <a:tr h="485760">
                <a:tc>
                  <a:txBody>
                    <a:bodyPr/>
                    <a:lstStyle/>
                    <a:p>
                      <a:r>
                        <a:rPr lang="da-DK" sz="1200"/>
                        <a:t>3. Beslutning – brev</a:t>
                      </a:r>
                      <a:endParaRPr lang="da-DK"/>
                    </a:p>
                  </a:txBody>
                  <a:tcPr>
                    <a:lnT w="12700" cap="flat" cmpd="sng" algn="ctr">
                      <a:solidFill>
                        <a:schemeClr val="tx1"/>
                      </a:solidFill>
                      <a:prstDash val="solid"/>
                      <a:round/>
                      <a:headEnd type="none" w="med" len="med"/>
                      <a:tailEnd type="none" w="med" len="med"/>
                    </a:lnT>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tx1"/>
                      </a:solidFill>
                      <a:prstDash val="solid"/>
                      <a:round/>
                      <a:headEnd type="none" w="med" len="med"/>
                      <a:tailEnd type="none" w="med" len="med"/>
                    </a:lnT>
                    <a:lnB w="19050" cap="flat" cmpd="sng" algn="ctr">
                      <a:solidFill>
                        <a:srgbClr val="66D5F7"/>
                      </a:solidFill>
                      <a:prstDash val="solid"/>
                      <a:round/>
                      <a:headEnd type="none" w="med" len="med"/>
                      <a:tailEnd type="none" w="med" len="med"/>
                    </a:lnB>
                    <a:noFill/>
                  </a:tcPr>
                </a:tc>
                <a:extLst>
                  <a:ext uri="{0D108BD9-81ED-4DB2-BD59-A6C34878D82A}">
                    <a16:rowId xmlns:a16="http://schemas.microsoft.com/office/drawing/2014/main" val="3779301415"/>
                  </a:ext>
                </a:extLst>
              </a:tr>
              <a:tr h="4857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t>3.a. Beslutning lovhenvisning – bilag i brev</a:t>
                      </a:r>
                    </a:p>
                    <a:p>
                      <a:pPr marL="0" indent="0">
                        <a:buFont typeface="Arial" panose="020B0604020202020204" pitchFamily="34" charset="0"/>
                        <a:buNone/>
                      </a:pPr>
                      <a:endParaRPr lang="da-DK" sz="1200"/>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9050" cap="flat" cmpd="sng" algn="ctr">
                      <a:solidFill>
                        <a:srgbClr val="66D5F7"/>
                      </a:solidFill>
                      <a:prstDash val="solid"/>
                      <a:round/>
                      <a:headEnd type="none" w="med" len="med"/>
                      <a:tailEnd type="none" w="med" len="med"/>
                    </a:lnT>
                    <a:lnB w="19050" cap="flat" cmpd="sng" algn="ctr">
                      <a:solidFill>
                        <a:srgbClr val="66D5F7"/>
                      </a:solidFill>
                      <a:prstDash val="solid"/>
                      <a:round/>
                      <a:headEnd type="none" w="med" len="med"/>
                      <a:tailEnd type="none" w="med" len="med"/>
                    </a:lnB>
                    <a:noFill/>
                  </a:tcPr>
                </a:tc>
                <a:extLst>
                  <a:ext uri="{0D108BD9-81ED-4DB2-BD59-A6C34878D82A}">
                    <a16:rowId xmlns:a16="http://schemas.microsoft.com/office/drawing/2014/main" val="7601925"/>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71</a:t>
            </a:fld>
            <a:endParaRPr lang="da-DK" noProof="0"/>
          </a:p>
        </p:txBody>
      </p:sp>
    </p:spTree>
    <p:extLst>
      <p:ext uri="{BB962C8B-B14F-4D97-AF65-F5344CB8AC3E}">
        <p14:creationId xmlns:p14="http://schemas.microsoft.com/office/powerpoint/2010/main" val="1446435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856004529"/>
              </p:ext>
            </p:extLst>
          </p:nvPr>
        </p:nvGraphicFramePr>
        <p:xfrm>
          <a:off x="503238" y="1304776"/>
          <a:ext cx="8137526" cy="5202369"/>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Særligt tilrettelagt undervisningsforløb efter 7. klasse</a:t>
                      </a:r>
                    </a:p>
                    <a:p>
                      <a:r>
                        <a:rPr lang="da-DK" sz="1200" b="0"/>
                        <a:t>- SBSYS-sagsskabelon</a:t>
                      </a:r>
                      <a:endParaRPr lang="da-DK" sz="1200" b="1"/>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549656">
                <a:tc>
                  <a:txBody>
                    <a:bodyPr/>
                    <a:lstStyle/>
                    <a:p>
                      <a:pPr marL="0" indent="0">
                        <a:buNone/>
                      </a:pPr>
                      <a:r>
                        <a:rPr lang="da-DK" sz="1200"/>
                        <a:t>1. Notat telefonnotat – notat</a:t>
                      </a:r>
                    </a:p>
                  </a:txBody>
                  <a:tcP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866992"/>
                  </a:ext>
                </a:extLst>
              </a:tr>
              <a:tr h="395161">
                <a:tc>
                  <a:txBody>
                    <a:bodyPr/>
                    <a:lstStyle/>
                    <a:p>
                      <a:r>
                        <a:rPr lang="da-DK" sz="1200"/>
                        <a:t>2. Mødeindkaldelse – brev</a:t>
                      </a:r>
                      <a:endParaRPr lang="da-DK"/>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L>
                      <a:noFill/>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05798375"/>
                  </a:ext>
                </a:extLst>
              </a:tr>
              <a:tr h="395161">
                <a:tc>
                  <a:txBody>
                    <a:bodyPr/>
                    <a:lstStyle/>
                    <a:p>
                      <a:r>
                        <a:rPr lang="da-DK" sz="1200"/>
                        <a:t>3. Samtykkeerklæring - pdf</a:t>
                      </a:r>
                      <a:endParaRPr lang="da-DK"/>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6490278"/>
                  </a:ext>
                </a:extLst>
              </a:tr>
              <a:tr h="395161">
                <a:tc>
                  <a:txBody>
                    <a:bodyPr/>
                    <a:lstStyle/>
                    <a:p>
                      <a:r>
                        <a:rPr lang="da-DK" sz="1200"/>
                        <a:t>4. Referat – Word 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20628095"/>
                  </a:ext>
                </a:extLst>
              </a:tr>
              <a:tr h="395161">
                <a:tc>
                  <a:txBody>
                    <a:bodyPr/>
                    <a:lstStyle/>
                    <a:p>
                      <a:r>
                        <a:rPr lang="da-DK" sz="1200"/>
                        <a:t>5. Vurdering - notat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11013823"/>
                  </a:ext>
                </a:extLst>
              </a:tr>
              <a:tr h="395161">
                <a:tc>
                  <a:txBody>
                    <a:bodyPr/>
                    <a:lstStyle/>
                    <a:p>
                      <a:r>
                        <a:rPr lang="da-DK" sz="1200"/>
                        <a:t>6. Partshøring og kommentering – kopi til sikker mail</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82057249"/>
                  </a:ext>
                </a:extLst>
              </a:tr>
              <a:tr h="395161">
                <a:tc>
                  <a:txBody>
                    <a:bodyPr/>
                    <a:lstStyle/>
                    <a:p>
                      <a:r>
                        <a:rPr lang="da-DK" sz="1200"/>
                        <a:t>7. Afgørelse – GODKENDELSE – brev </a:t>
                      </a:r>
                    </a:p>
                  </a:txBody>
                  <a:tcPr>
                    <a:noFill/>
                  </a:tcPr>
                </a:tc>
                <a:tc vMerge="1">
                  <a:txBody>
                    <a:bodyPr/>
                    <a:lstStyle/>
                    <a:p>
                      <a:endParaRPr lang="da-DK" sz="1200"/>
                    </a:p>
                  </a:txBody>
                  <a:tcPr>
                    <a:noFill/>
                  </a:tcPr>
                </a:tc>
                <a:extLst>
                  <a:ext uri="{0D108BD9-81ED-4DB2-BD59-A6C34878D82A}">
                    <a16:rowId xmlns:a16="http://schemas.microsoft.com/office/drawing/2014/main" val="1427484017"/>
                  </a:ext>
                </a:extLst>
              </a:tr>
              <a:tr h="395161">
                <a:tc>
                  <a:txBody>
                    <a:bodyPr/>
                    <a:lstStyle/>
                    <a:p>
                      <a:r>
                        <a:rPr lang="da-DK" sz="1200"/>
                        <a:t>7. Afgørelse – AFSLAG – brev</a:t>
                      </a:r>
                    </a:p>
                  </a:txBody>
                  <a:tcPr>
                    <a:noFill/>
                  </a:tcPr>
                </a:tc>
                <a:tc vMerge="1">
                  <a:txBody>
                    <a:bodyPr/>
                    <a:lstStyle/>
                    <a:p>
                      <a:endParaRPr lang="da-DK" sz="1200"/>
                    </a:p>
                  </a:txBody>
                  <a:tcPr>
                    <a:noFill/>
                  </a:tcPr>
                </a:tc>
                <a:extLst>
                  <a:ext uri="{0D108BD9-81ED-4DB2-BD59-A6C34878D82A}">
                    <a16:rowId xmlns:a16="http://schemas.microsoft.com/office/drawing/2014/main" val="2312928300"/>
                  </a:ext>
                </a:extLst>
              </a:tr>
              <a:tr h="39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7. a Afgørelse lovhenvisning – bilag i afgørelse</a:t>
                      </a:r>
                    </a:p>
                  </a:txBody>
                  <a:tcPr>
                    <a:noFill/>
                  </a:tcPr>
                </a:tc>
                <a:tc vMerge="1">
                  <a:txBody>
                    <a:bodyPr/>
                    <a:lstStyle/>
                    <a:p>
                      <a:endParaRPr lang="da-DK"/>
                    </a:p>
                  </a:txBody>
                  <a:tcPr/>
                </a:tc>
                <a:extLst>
                  <a:ext uri="{0D108BD9-81ED-4DB2-BD59-A6C34878D82A}">
                    <a16:rowId xmlns:a16="http://schemas.microsoft.com/office/drawing/2014/main" val="1902280363"/>
                  </a:ext>
                </a:extLst>
              </a:tr>
              <a:tr h="395161">
                <a:tc>
                  <a:txBody>
                    <a:bodyPr/>
                    <a:lstStyle/>
                    <a:p>
                      <a:r>
                        <a:rPr lang="da-DK" sz="1200"/>
                        <a:t>8. Forløb</a:t>
                      </a:r>
                    </a:p>
                  </a:txBody>
                  <a:tcPr>
                    <a:noFill/>
                  </a:tcPr>
                </a:tc>
                <a:tc vMerge="1">
                  <a:txBody>
                    <a:bodyPr/>
                    <a:lstStyle/>
                    <a:p>
                      <a:endParaRPr lang="da-DK" sz="1200"/>
                    </a:p>
                  </a:txBody>
                  <a:tcPr>
                    <a:noFill/>
                  </a:tcPr>
                </a:tc>
                <a:extLst>
                  <a:ext uri="{0D108BD9-81ED-4DB2-BD59-A6C34878D82A}">
                    <a16:rowId xmlns:a16="http://schemas.microsoft.com/office/drawing/2014/main" val="727084880"/>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72</a:t>
            </a:fld>
            <a:endParaRPr lang="da-DK" noProof="0"/>
          </a:p>
        </p:txBody>
      </p:sp>
    </p:spTree>
    <p:extLst>
      <p:ext uri="{BB962C8B-B14F-4D97-AF65-F5344CB8AC3E}">
        <p14:creationId xmlns:p14="http://schemas.microsoft.com/office/powerpoint/2010/main" val="2189498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1004879183"/>
              </p:ext>
            </p:extLst>
          </p:nvPr>
        </p:nvGraphicFramePr>
        <p:xfrm>
          <a:off x="503238" y="1304776"/>
          <a:ext cx="8137526" cy="4887032"/>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Særligt tilrettelagt undervisningsforløb i 10. klasse</a:t>
                      </a:r>
                    </a:p>
                    <a:p>
                      <a:r>
                        <a:rPr lang="da-DK" sz="1200" b="0"/>
                        <a:t>- SBSYS-sagsskabelon</a:t>
                      </a:r>
                      <a:endParaRPr lang="da-DK" sz="1200" b="1"/>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403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1. Vurdering – notat</a:t>
                      </a:r>
                    </a:p>
                  </a:txBody>
                  <a:tcP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402764"/>
                  </a:ext>
                </a:extLst>
              </a:tr>
              <a:tr h="403352">
                <a:tc>
                  <a:txBody>
                    <a:bodyPr/>
                    <a:lstStyle/>
                    <a:p>
                      <a:r>
                        <a:rPr lang="da-DK" sz="1200"/>
                        <a:t>2. Mødeindkaldelse – brev</a:t>
                      </a:r>
                      <a:endParaRPr lang="da-DK"/>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b="1"/>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57195147"/>
                  </a:ext>
                </a:extLst>
              </a:tr>
              <a:tr h="453136">
                <a:tc>
                  <a:txBody>
                    <a:bodyPr/>
                    <a:lstStyle/>
                    <a:p>
                      <a:r>
                        <a:rPr lang="da-DK" sz="1200"/>
                        <a:t>3. Samtykkeerklæring - pdf</a:t>
                      </a:r>
                      <a:endParaRPr lang="da-DK"/>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03556396"/>
                  </a:ext>
                </a:extLst>
              </a:tr>
              <a:tr h="41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4. Referat – Word 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51227838"/>
                  </a:ext>
                </a:extLst>
              </a:tr>
              <a:tr h="394144">
                <a:tc>
                  <a:txBody>
                    <a:bodyPr/>
                    <a:lstStyle/>
                    <a:p>
                      <a:r>
                        <a:rPr lang="da-DK" sz="1200"/>
                        <a:t>5. Partshøring og kommentering – kopi til sikker mail</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575905514"/>
                  </a:ext>
                </a:extLst>
              </a:tr>
              <a:tr h="394144">
                <a:tc>
                  <a:txBody>
                    <a:bodyPr/>
                    <a:lstStyle/>
                    <a:p>
                      <a:r>
                        <a:rPr lang="da-DK" sz="1200"/>
                        <a:t>6. Afgørelse AFSLAG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427484017"/>
                  </a:ext>
                </a:extLst>
              </a:tr>
              <a:tr h="39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6. Afgørelse TILBUD–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noFill/>
                  </a:tcPr>
                </a:tc>
                <a:extLst>
                  <a:ext uri="{0D108BD9-81ED-4DB2-BD59-A6C34878D82A}">
                    <a16:rowId xmlns:a16="http://schemas.microsoft.com/office/drawing/2014/main" val="2312928300"/>
                  </a:ext>
                </a:extLst>
              </a:tr>
              <a:tr h="394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6. a Afgørelse lovhenvisning – bilag i afgørelse</a:t>
                      </a:r>
                    </a:p>
                  </a:txBody>
                  <a:tcPr>
                    <a:noFill/>
                  </a:tcPr>
                </a:tc>
                <a:tc vMerge="1">
                  <a:txBody>
                    <a:bodyPr/>
                    <a:lstStyle/>
                    <a:p>
                      <a:endParaRPr lang="da-DK"/>
                    </a:p>
                  </a:txBody>
                  <a:tcPr/>
                </a:tc>
                <a:extLst>
                  <a:ext uri="{0D108BD9-81ED-4DB2-BD59-A6C34878D82A}">
                    <a16:rowId xmlns:a16="http://schemas.microsoft.com/office/drawing/2014/main" val="3061952005"/>
                  </a:ext>
                </a:extLst>
              </a:tr>
              <a:tr h="394144">
                <a:tc>
                  <a:txBody>
                    <a:bodyPr/>
                    <a:lstStyle/>
                    <a:p>
                      <a:r>
                        <a:rPr lang="da-DK" sz="1200"/>
                        <a:t>7. Forløb – notat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a:p>
                  </a:txBody>
                  <a:tcPr anchor="ctr">
                    <a:noFill/>
                  </a:tcPr>
                </a:tc>
                <a:extLst>
                  <a:ext uri="{0D108BD9-81ED-4DB2-BD59-A6C34878D82A}">
                    <a16:rowId xmlns:a16="http://schemas.microsoft.com/office/drawing/2014/main" val="727084880"/>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73</a:t>
            </a:fld>
            <a:endParaRPr lang="da-DK" noProof="0"/>
          </a:p>
        </p:txBody>
      </p:sp>
    </p:spTree>
    <p:extLst>
      <p:ext uri="{BB962C8B-B14F-4D97-AF65-F5344CB8AC3E}">
        <p14:creationId xmlns:p14="http://schemas.microsoft.com/office/powerpoint/2010/main" val="3827801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1091543921"/>
              </p:ext>
            </p:extLst>
          </p:nvPr>
        </p:nvGraphicFramePr>
        <p:xfrm>
          <a:off x="503238" y="1199163"/>
          <a:ext cx="8137526" cy="4143764"/>
        </p:xfrm>
        <a:graphic>
          <a:graphicData uri="http://schemas.openxmlformats.org/drawingml/2006/table">
            <a:tbl>
              <a:tblPr firstRow="1" bandRow="1">
                <a:tableStyleId>{0E3FDE45-AF77-4B5C-9715-49D594BDF05E}</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Undervise elev på samme klassetrin i 2 år / rykke en elev et klassetrin op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0"/>
                        <a:t>SBSYS-sagsskabelon: Undervise elev på samme klassetrin i 2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0"/>
                        <a:t>SBSYS-sagsskabelon: Rykke en elev et klassetrin op</a:t>
                      </a:r>
                      <a:endParaRPr lang="da-DK" sz="1200" b="1"/>
                    </a:p>
                  </a:txBody>
                  <a:tcPr/>
                </a:tc>
                <a:tc hMerge="1">
                  <a:txBody>
                    <a:bodyPr/>
                    <a:lstStyle/>
                    <a:p>
                      <a:endParaRPr lang="da-DK"/>
                    </a:p>
                  </a:txBody>
                  <a:tcPr>
                    <a:noFill/>
                  </a:tcPr>
                </a:tc>
                <a:extLst>
                  <a:ext uri="{0D108BD9-81ED-4DB2-BD59-A6C34878D82A}">
                    <a16:rowId xmlns:a16="http://schemas.microsoft.com/office/drawing/2014/main" val="1338394375"/>
                  </a:ext>
                </a:extLst>
              </a:tr>
              <a:tr h="1259840">
                <a:tc>
                  <a:txBody>
                    <a:bodyPr/>
                    <a:lstStyle/>
                    <a:p>
                      <a:pPr marL="0" indent="0">
                        <a:buFont typeface="Arial" panose="020B0604020202020204" pitchFamily="34" charset="0"/>
                        <a:buNone/>
                      </a:pPr>
                      <a:r>
                        <a:rPr lang="da-DK" sz="1200"/>
                        <a:t>1. Vurdering – notat</a:t>
                      </a:r>
                      <a:endParaRPr lang="da-DK" sz="120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a:t>For ledere og administrative: </a:t>
                      </a:r>
                      <a:r>
                        <a:rPr lang="da-DK" sz="1200" u="none">
                          <a:hlinkClick r:id="rId3" action="ppaction://hlinkfile"/>
                        </a:rPr>
                        <a:t>S-drevet/Breve/Skoler</a:t>
                      </a:r>
                      <a:endParaRPr lang="da-DK" sz="1200" u="none">
                        <a:solidFill>
                          <a:schemeClr val="tx1"/>
                        </a:solidFill>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75581"/>
                  </a:ext>
                </a:extLst>
              </a:tr>
              <a:tr h="389644">
                <a:tc>
                  <a:txBody>
                    <a:bodyPr/>
                    <a:lstStyle/>
                    <a:p>
                      <a:r>
                        <a:rPr lang="da-DK" sz="1200"/>
                        <a:t>2. Mødeindkaldelse – brev</a:t>
                      </a:r>
                      <a:endParaRPr lang="da-DK" sz="1200">
                        <a:solidFill>
                          <a:schemeClr val="tx1"/>
                        </a:solidFill>
                      </a:endParaRPr>
                    </a:p>
                  </a:txBody>
                  <a:tcPr>
                    <a:lnT w="12700" cap="flat" cmpd="sng" algn="ctr">
                      <a:solidFill>
                        <a:schemeClr val="tx1"/>
                      </a:solidFill>
                      <a:prstDash val="solid"/>
                      <a:round/>
                      <a:headEnd type="none" w="med" len="med"/>
                      <a:tailEnd type="none" w="med" len="med"/>
                    </a:lnT>
                    <a:no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For ledere og administrative: </a:t>
                      </a:r>
                      <a:r>
                        <a:rPr lang="da-DK" sz="1200">
                          <a:hlinkClick r:id="rId3" action="ppaction://hlinkfile"/>
                        </a:rPr>
                        <a:t>S-drevet/Breve/Skoler</a:t>
                      </a:r>
                      <a:endParaRPr lang="da-DK" sz="120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93548899"/>
                  </a:ext>
                </a:extLst>
              </a:tr>
              <a:tr h="370840">
                <a:tc>
                  <a:txBody>
                    <a:bodyPr/>
                    <a:lstStyle/>
                    <a:p>
                      <a:r>
                        <a:rPr lang="da-DK" sz="1200"/>
                        <a:t>3. Referat – Word Dokument</a:t>
                      </a:r>
                      <a:endParaRPr lang="da-DK" sz="1200">
                        <a:solidFill>
                          <a:schemeClr val="tx1"/>
                        </a:solidFill>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noFill/>
                  </a:tcPr>
                </a:tc>
                <a:extLst>
                  <a:ext uri="{0D108BD9-81ED-4DB2-BD59-A6C34878D82A}">
                    <a16:rowId xmlns:a16="http://schemas.microsoft.com/office/drawing/2014/main" val="64260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4. Partshøring og kommentering – kopi til sikker mail</a:t>
                      </a:r>
                      <a:endParaRPr lang="da-DK" sz="1200">
                        <a:solidFill>
                          <a:schemeClr val="tx1"/>
                        </a:solidFill>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noFill/>
                  </a:tcPr>
                </a:tc>
                <a:extLst>
                  <a:ext uri="{0D108BD9-81ED-4DB2-BD59-A6C34878D82A}">
                    <a16:rowId xmlns:a16="http://schemas.microsoft.com/office/drawing/2014/main" val="25938318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5. Afgørelse – brev</a:t>
                      </a:r>
                      <a:endParaRPr lang="da-DK" sz="1200">
                        <a:solidFill>
                          <a:schemeClr val="tx1"/>
                        </a:solidFill>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noFill/>
                  </a:tcPr>
                </a:tc>
                <a:extLst>
                  <a:ext uri="{0D108BD9-81ED-4DB2-BD59-A6C34878D82A}">
                    <a16:rowId xmlns:a16="http://schemas.microsoft.com/office/drawing/2014/main" val="2602463978"/>
                  </a:ext>
                </a:extLst>
              </a:tr>
              <a:tr h="370840">
                <a:tc>
                  <a:txBody>
                    <a:bodyPr/>
                    <a:lstStyle/>
                    <a:p>
                      <a:r>
                        <a:rPr lang="da-DK" sz="1200"/>
                        <a:t>5. a. Afgørelse lovhenvisning 8-9 klasse – bilag i afgørelse</a:t>
                      </a:r>
                      <a:endParaRPr lang="da-DK" sz="1200">
                        <a:solidFill>
                          <a:schemeClr val="tx1"/>
                        </a:solidFill>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noFill/>
                  </a:tcPr>
                </a:tc>
                <a:extLst>
                  <a:ext uri="{0D108BD9-81ED-4DB2-BD59-A6C34878D82A}">
                    <a16:rowId xmlns:a16="http://schemas.microsoft.com/office/drawing/2014/main" val="21220405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5. b. Afgørelse lovhenvisning 10 klasse – bilag i afgørelse</a:t>
                      </a:r>
                      <a:endParaRPr lang="da-DK" sz="1200">
                        <a:solidFill>
                          <a:schemeClr val="tx1"/>
                        </a:solidFill>
                      </a:endParaRP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noFill/>
                  </a:tcPr>
                </a:tc>
                <a:extLst>
                  <a:ext uri="{0D108BD9-81ED-4DB2-BD59-A6C34878D82A}">
                    <a16:rowId xmlns:a16="http://schemas.microsoft.com/office/drawing/2014/main" val="1057882661"/>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74</a:t>
            </a:fld>
            <a:endParaRPr lang="da-DK" noProof="0"/>
          </a:p>
        </p:txBody>
      </p:sp>
    </p:spTree>
    <p:extLst>
      <p:ext uri="{BB962C8B-B14F-4D97-AF65-F5344CB8AC3E}">
        <p14:creationId xmlns:p14="http://schemas.microsoft.com/office/powerpoint/2010/main" val="1379138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2331047916"/>
              </p:ext>
            </p:extLst>
          </p:nvPr>
        </p:nvGraphicFramePr>
        <p:xfrm>
          <a:off x="503238" y="1196752"/>
          <a:ext cx="8137526" cy="4458024"/>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4461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Fritage elev fra tysk / fransk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SBSYS-sagsskabelon</a:t>
                      </a:r>
                      <a:endParaRPr lang="da-DK" sz="1200" b="1"/>
                    </a:p>
                  </a:txBody>
                  <a:tcPr>
                    <a:noFill/>
                  </a:tcPr>
                </a:tc>
                <a:tc hMerge="1">
                  <a:txBody>
                    <a:bodyPr/>
                    <a:lstStyle/>
                    <a:p>
                      <a:endParaRPr lang="da-DK"/>
                    </a:p>
                  </a:txBody>
                  <a:tcPr>
                    <a:noFill/>
                  </a:tcPr>
                </a:tc>
                <a:extLst>
                  <a:ext uri="{0D108BD9-81ED-4DB2-BD59-A6C34878D82A}">
                    <a16:rowId xmlns:a16="http://schemas.microsoft.com/office/drawing/2014/main" val="1338394375"/>
                  </a:ext>
                </a:extLst>
              </a:tr>
              <a:tr h="425054">
                <a:tc>
                  <a:txBody>
                    <a:bodyPr/>
                    <a:lstStyle/>
                    <a:p>
                      <a:pPr marL="0" indent="0">
                        <a:buFont typeface="Arial" panose="020B0604020202020204" pitchFamily="34" charset="0"/>
                        <a:buNone/>
                      </a:pPr>
                      <a:r>
                        <a:rPr lang="da-DK" sz="1200"/>
                        <a:t>A1. Skema - pfd</a:t>
                      </a:r>
                    </a:p>
                  </a:txBody>
                  <a:tcPr>
                    <a:lnB w="12700" cap="flat" cmpd="sng" algn="ctr">
                      <a:solidFill>
                        <a:schemeClr val="bg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75581"/>
                  </a:ext>
                </a:extLst>
              </a:tr>
              <a:tr h="735046">
                <a:tc>
                  <a:txBody>
                    <a:bodyPr/>
                    <a:lstStyle/>
                    <a:p>
                      <a:r>
                        <a:rPr lang="da-DK" sz="1200"/>
                        <a:t>A2. Notat telefonnotat – notat </a:t>
                      </a:r>
                      <a:endParaRPr lang="da-DK"/>
                    </a:p>
                  </a:txBody>
                  <a:tcP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841939"/>
                  </a:ext>
                </a:extLst>
              </a:tr>
              <a:tr h="312456">
                <a:tc>
                  <a:txBody>
                    <a:bodyPr/>
                    <a:lstStyle/>
                    <a:p>
                      <a:r>
                        <a:rPr lang="da-DK" sz="1200"/>
                        <a:t>A3. Samtykkeerklæring – pdf</a:t>
                      </a:r>
                      <a:endParaRPr lang="da-DK"/>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For ledere og administrative: </a:t>
                      </a:r>
                      <a:r>
                        <a:rPr lang="da-DK" sz="1200">
                          <a:hlinkClick r:id="rId4" action="ppaction://hlinkfile"/>
                        </a:rPr>
                        <a:t>S-drevet/Breve/Skoler</a:t>
                      </a:r>
                      <a:endParaRPr lang="da-DK" sz="1200"/>
                    </a:p>
                  </a:txBody>
                  <a:tcPr anchor="ct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01620502"/>
                  </a:ext>
                </a:extLst>
              </a:tr>
              <a:tr h="312456">
                <a:tc>
                  <a:txBody>
                    <a:bodyPr/>
                    <a:lstStyle/>
                    <a:p>
                      <a:r>
                        <a:rPr lang="da-DK" sz="1200"/>
                        <a:t>B1. Mødeindkaldelse – brev</a:t>
                      </a:r>
                      <a:endParaRPr lang="da-DK"/>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71942229"/>
                  </a:ext>
                </a:extLst>
              </a:tr>
              <a:tr h="312456">
                <a:tc>
                  <a:txBody>
                    <a:bodyPr/>
                    <a:lstStyle/>
                    <a:p>
                      <a:r>
                        <a:rPr lang="da-DK" sz="1200"/>
                        <a:t>B2. Samtykkeerklæring – pdf</a:t>
                      </a:r>
                      <a:endParaRPr lang="da-DK"/>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06254567"/>
                  </a:ext>
                </a:extLst>
              </a:tr>
              <a:tr h="31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B3. Referat – Word Dokument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593831822"/>
                  </a:ext>
                </a:extLst>
              </a:tr>
              <a:tr h="31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B4. Kommentering – kopi til sikker mail</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16645667"/>
                  </a:ext>
                </a:extLst>
              </a:tr>
              <a:tr h="31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FÆLLES A og B: Beslutning – IKKE GODKENDT – brev</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02463978"/>
                  </a:ext>
                </a:extLst>
              </a:tr>
              <a:tr h="312456">
                <a:tc>
                  <a:txBody>
                    <a:bodyPr/>
                    <a:lstStyle/>
                    <a:p>
                      <a:r>
                        <a:rPr lang="da-DK" sz="1200"/>
                        <a:t>FÆLLES A og B: Beslutning – GODKENDT – brev</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22040564"/>
                  </a:ext>
                </a:extLst>
              </a:tr>
              <a:tr h="31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FÆLLES A og B: Beslutning – lovhenvisning 7.-9. klasse – bilag i beslutning</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57882661"/>
                  </a:ext>
                </a:extLst>
              </a:tr>
              <a:tr h="31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Lovhenvisning 10. klasse – </a:t>
                      </a:r>
                      <a:r>
                        <a:rPr lang="da-DK" sz="1200" i="1"/>
                        <a:t>kræver ikke ovenstående arbejdsgang og beslutning</a:t>
                      </a:r>
                      <a:endParaRPr lang="da-DK" sz="1200"/>
                    </a:p>
                  </a:txBody>
                  <a:tcP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230410652"/>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75</a:t>
            </a:fld>
            <a:endParaRPr lang="da-DK" noProof="0"/>
          </a:p>
        </p:txBody>
      </p:sp>
    </p:spTree>
    <p:extLst>
      <p:ext uri="{BB962C8B-B14F-4D97-AF65-F5344CB8AC3E}">
        <p14:creationId xmlns:p14="http://schemas.microsoft.com/office/powerpoint/2010/main" val="3485056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968388996"/>
              </p:ext>
            </p:extLst>
          </p:nvPr>
        </p:nvGraphicFramePr>
        <p:xfrm>
          <a:off x="503238" y="1265168"/>
          <a:ext cx="8137526" cy="2815248"/>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Fritage elev fra fag</a:t>
                      </a:r>
                    </a:p>
                    <a:p>
                      <a:r>
                        <a:rPr lang="da-DK" sz="1200" b="0"/>
                        <a:t>- SBSYS-sagsskabelon</a:t>
                      </a:r>
                      <a:endParaRPr lang="da-DK" sz="1200" b="1"/>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482496">
                <a:tc>
                  <a:txBody>
                    <a:bodyPr/>
                    <a:lstStyle/>
                    <a:p>
                      <a:pPr marL="0" indent="0">
                        <a:buFont typeface="Arial" panose="020B0604020202020204" pitchFamily="34" charset="0"/>
                        <a:buNone/>
                      </a:pPr>
                      <a:r>
                        <a:rPr lang="da-DK" sz="1200"/>
                        <a:t>1. Mødeindkaldelse – brev</a:t>
                      </a:r>
                    </a:p>
                  </a:txBody>
                  <a:tcPr>
                    <a:lnT w="19050" cap="flat" cmpd="sng" algn="ctr">
                      <a:solidFill>
                        <a:schemeClr val="accent2"/>
                      </a:solidFill>
                      <a:prstDash val="solid"/>
                      <a:round/>
                      <a:headEnd type="none" w="med" len="med"/>
                      <a:tailEnd type="none" w="med" len="med"/>
                    </a:lnT>
                    <a:no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nchor="ctr">
                    <a:lnT w="190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638866992"/>
                  </a:ext>
                </a:extLst>
              </a:tr>
              <a:tr h="392192">
                <a:tc>
                  <a:txBody>
                    <a:bodyPr/>
                    <a:lstStyle/>
                    <a:p>
                      <a:pPr marL="0" indent="0">
                        <a:buFont typeface="Arial" panose="020B0604020202020204" pitchFamily="34" charset="0"/>
                        <a:buNone/>
                      </a:pPr>
                      <a:r>
                        <a:rPr lang="da-DK" sz="1200"/>
                        <a:t>2. Referat – Word Dokument</a:t>
                      </a:r>
                    </a:p>
                  </a:txBody>
                  <a:tcPr>
                    <a:lnB w="12700" cap="flat" cmpd="sng" algn="ctr">
                      <a:no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rgbClr val="FF0000"/>
                        </a:solidFill>
                      </a:endParaRPr>
                    </a:p>
                  </a:txBody>
                  <a:tcPr>
                    <a:noFill/>
                  </a:tcPr>
                </a:tc>
                <a:extLst>
                  <a:ext uri="{0D108BD9-81ED-4DB2-BD59-A6C34878D82A}">
                    <a16:rowId xmlns:a16="http://schemas.microsoft.com/office/drawing/2014/main" val="1114592463"/>
                  </a:ext>
                </a:extLst>
              </a:tr>
              <a:tr h="370840">
                <a:tc>
                  <a:txBody>
                    <a:bodyPr/>
                    <a:lstStyle/>
                    <a:p>
                      <a:r>
                        <a:rPr lang="da-DK" sz="1200"/>
                        <a:t>3. Partshøring og kommentering – kopi til sikker mail</a:t>
                      </a:r>
                    </a:p>
                  </a:txBody>
                  <a:tcPr>
                    <a:lnT w="12700" cap="flat" cmpd="sng" algn="ctr">
                      <a:no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2415212820"/>
                  </a:ext>
                </a:extLst>
              </a:tr>
              <a:tr h="370840">
                <a:tc>
                  <a:txBody>
                    <a:bodyPr/>
                    <a:lstStyle/>
                    <a:p>
                      <a:r>
                        <a:rPr lang="da-DK" sz="1200"/>
                        <a:t>4. Afgørelse AFSLAG – brev</a:t>
                      </a:r>
                    </a:p>
                  </a:txBody>
                  <a:tcPr>
                    <a:noFill/>
                  </a:tcPr>
                </a:tc>
                <a:tc vMerge="1">
                  <a:txBody>
                    <a:bodyPr/>
                    <a:lstStyle/>
                    <a:p>
                      <a:endParaRPr lang="da-DK" sz="1200"/>
                    </a:p>
                  </a:txBody>
                  <a:tcPr>
                    <a:noFill/>
                  </a:tcPr>
                </a:tc>
                <a:extLst>
                  <a:ext uri="{0D108BD9-81ED-4DB2-BD59-A6C34878D82A}">
                    <a16:rowId xmlns:a16="http://schemas.microsoft.com/office/drawing/2014/main" val="1917202888"/>
                  </a:ext>
                </a:extLst>
              </a:tr>
              <a:tr h="370840">
                <a:tc>
                  <a:txBody>
                    <a:bodyPr/>
                    <a:lstStyle/>
                    <a:p>
                      <a:r>
                        <a:rPr lang="da-DK" sz="1200"/>
                        <a:t>4. Afgørelse GODKENDELSE – brev</a:t>
                      </a:r>
                    </a:p>
                  </a:txBody>
                  <a:tcPr>
                    <a:noFill/>
                  </a:tcPr>
                </a:tc>
                <a:tc vMerge="1">
                  <a:txBody>
                    <a:bodyPr/>
                    <a:lstStyle/>
                    <a:p>
                      <a:endParaRPr lang="da-DK" sz="1200"/>
                    </a:p>
                  </a:txBody>
                  <a:tcPr>
                    <a:noFill/>
                  </a:tcPr>
                </a:tc>
                <a:extLst>
                  <a:ext uri="{0D108BD9-81ED-4DB2-BD59-A6C34878D82A}">
                    <a16:rowId xmlns:a16="http://schemas.microsoft.com/office/drawing/2014/main" val="1220628095"/>
                  </a:ext>
                </a:extLst>
              </a:tr>
              <a:tr h="370840">
                <a:tc>
                  <a:txBody>
                    <a:bodyPr/>
                    <a:lstStyle/>
                    <a:p>
                      <a:r>
                        <a:rPr lang="da-DK" sz="1200"/>
                        <a:t>4. a Afgørelse lovhenvisning – bilag i afgørelse</a:t>
                      </a:r>
                    </a:p>
                  </a:txBody>
                  <a:tcPr>
                    <a:noFill/>
                  </a:tcPr>
                </a:tc>
                <a:tc vMerge="1">
                  <a:txBody>
                    <a:bodyPr/>
                    <a:lstStyle/>
                    <a:p>
                      <a:endParaRPr lang="da-DK" sz="1200"/>
                    </a:p>
                  </a:txBody>
                  <a:tcPr>
                    <a:noFill/>
                  </a:tcPr>
                </a:tc>
                <a:extLst>
                  <a:ext uri="{0D108BD9-81ED-4DB2-BD59-A6C34878D82A}">
                    <a16:rowId xmlns:a16="http://schemas.microsoft.com/office/drawing/2014/main" val="3411013823"/>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76</a:t>
            </a:fld>
            <a:endParaRPr lang="da-DK" noProof="0"/>
          </a:p>
        </p:txBody>
      </p:sp>
    </p:spTree>
    <p:extLst>
      <p:ext uri="{BB962C8B-B14F-4D97-AF65-F5344CB8AC3E}">
        <p14:creationId xmlns:p14="http://schemas.microsoft.com/office/powerpoint/2010/main" val="227789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3501932584"/>
              </p:ext>
            </p:extLst>
          </p:nvPr>
        </p:nvGraphicFramePr>
        <p:xfrm>
          <a:off x="503238" y="1167368"/>
          <a:ext cx="8137526" cy="5203696"/>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God orden – skoleleders AFGØRELSER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SBSYS-sagsskabelon: God orden – lederafgørelse</a:t>
                      </a:r>
                      <a:endParaRPr lang="da-DK" sz="1200" b="1"/>
                    </a:p>
                  </a:txBody>
                  <a:tcPr>
                    <a:noFill/>
                  </a:tcPr>
                </a:tc>
                <a:tc hMerge="1">
                  <a:txBody>
                    <a:bodyPr/>
                    <a:lstStyle/>
                    <a:p>
                      <a:endParaRPr lang="da-DK"/>
                    </a:p>
                  </a:txBody>
                  <a:tcPr>
                    <a:noFill/>
                  </a:tcPr>
                </a:tc>
                <a:extLst>
                  <a:ext uri="{0D108BD9-81ED-4DB2-BD59-A6C34878D82A}">
                    <a16:rowId xmlns:a16="http://schemas.microsoft.com/office/drawing/2014/main" val="1338394375"/>
                  </a:ext>
                </a:extLst>
              </a:tr>
              <a:tr h="370840">
                <a:tc>
                  <a:txBody>
                    <a:bodyPr/>
                    <a:lstStyle/>
                    <a:p>
                      <a:pPr marL="0" indent="0">
                        <a:buFont typeface="Arial" panose="020B0604020202020204" pitchFamily="34" charset="0"/>
                        <a:buNone/>
                      </a:pPr>
                      <a:r>
                        <a:rPr lang="da-DK" sz="1200"/>
                        <a:t>AFGØRELSE 1. Hændelsesforløb – notat</a:t>
                      </a:r>
                    </a:p>
                  </a:txBody>
                  <a:tcPr>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lærere og pædagoger: 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01175581"/>
                  </a:ext>
                </a:extLst>
              </a:tr>
              <a:tr h="370840">
                <a:tc>
                  <a:txBody>
                    <a:bodyPr/>
                    <a:lstStyle/>
                    <a:p>
                      <a:pPr marL="0" indent="0">
                        <a:buFont typeface="Arial" panose="020B0604020202020204" pitchFamily="34" charset="0"/>
                        <a:buNone/>
                      </a:pPr>
                      <a:r>
                        <a:rPr lang="da-DK" sz="1200"/>
                        <a:t>AFGØRELSE 2. Mødeindkaldelse – brev</a:t>
                      </a:r>
                    </a:p>
                  </a:txBody>
                  <a:tcPr>
                    <a:lnT w="12700" cap="flat" cmpd="sng" algn="ctr">
                      <a:solidFill>
                        <a:schemeClr val="bg1">
                          <a:lumMod val="85000"/>
                        </a:schemeClr>
                      </a:solidFill>
                      <a:prstDash val="solid"/>
                      <a:round/>
                      <a:headEnd type="none" w="med" len="med"/>
                      <a:tailEnd type="none" w="med" len="med"/>
                    </a:lnT>
                    <a:no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nchor="ctr">
                    <a:lnT w="12700" cap="flat" cmpd="sng" algn="ctr">
                      <a:solidFill>
                        <a:schemeClr val="bg1">
                          <a:lumMod val="8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190197"/>
                  </a:ext>
                </a:extLst>
              </a:tr>
              <a:tr h="370840">
                <a:tc>
                  <a:txBody>
                    <a:bodyPr/>
                    <a:lstStyle/>
                    <a:p>
                      <a:pPr marL="0" indent="0">
                        <a:buFont typeface="Arial" panose="020B0604020202020204" pitchFamily="34" charset="0"/>
                        <a:buNone/>
                      </a:pPr>
                      <a:r>
                        <a:rPr lang="da-DK" sz="1200"/>
                        <a:t>AFGØRELSE 3. Referat – Word Dokument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noFill/>
                  </a:tcPr>
                </a:tc>
                <a:extLst>
                  <a:ext uri="{0D108BD9-81ED-4DB2-BD59-A6C34878D82A}">
                    <a16:rowId xmlns:a16="http://schemas.microsoft.com/office/drawing/2014/main" val="2124751367"/>
                  </a:ext>
                </a:extLst>
              </a:tr>
              <a:tr h="370840">
                <a:tc>
                  <a:txBody>
                    <a:bodyPr/>
                    <a:lstStyle/>
                    <a:p>
                      <a:r>
                        <a:rPr lang="da-DK" sz="1200"/>
                        <a:t>AFGØRELSE 4. Partshøring og kommentering – kopi til sikker mail</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noFill/>
                  </a:tcPr>
                </a:tc>
                <a:extLst>
                  <a:ext uri="{0D108BD9-81ED-4DB2-BD59-A6C34878D82A}">
                    <a16:rowId xmlns:a16="http://schemas.microsoft.com/office/drawing/2014/main" val="642600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AFGØRELSE 5. Afgørelse – brev </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noFill/>
                  </a:tcPr>
                </a:tc>
                <a:extLst>
                  <a:ext uri="{0D108BD9-81ED-4DB2-BD59-A6C34878D82A}">
                    <a16:rowId xmlns:a16="http://schemas.microsoft.com/office/drawing/2014/main" val="4216645667"/>
                  </a:ext>
                </a:extLst>
              </a:tr>
              <a:tr h="428496">
                <a:tc>
                  <a:txBody>
                    <a:bodyPr/>
                    <a:lstStyle/>
                    <a:p>
                      <a:r>
                        <a:rPr lang="da-DK" sz="1200"/>
                        <a:t>AFGØRELSE 5. a. Afgørelse lovhenvisning– bilag i afgørelse</a:t>
                      </a:r>
                    </a:p>
                  </a:txBody>
                  <a:tcPr>
                    <a:lnB w="19050" cap="flat" cmpd="sng" algn="ctr">
                      <a:solidFill>
                        <a:schemeClr val="bg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22040564"/>
                  </a:ext>
                </a:extLst>
              </a:tr>
              <a:tr h="0">
                <a:tc>
                  <a:txBody>
                    <a:bodyPr/>
                    <a:lstStyle/>
                    <a:p>
                      <a:endParaRPr lang="da-DK" sz="600"/>
                    </a:p>
                  </a:txBody>
                  <a:tcPr>
                    <a:lnT w="19050" cap="flat" cmpd="sng" algn="ctr">
                      <a:solidFill>
                        <a:schemeClr val="bg1"/>
                      </a:solidFill>
                      <a:prstDash val="solid"/>
                      <a:round/>
                      <a:headEnd type="none" w="med" len="med"/>
                      <a:tailEnd type="none" w="med" len="med"/>
                    </a:lnT>
                    <a:lnB w="19050" cap="flat" cmpd="sng" algn="ctr">
                      <a:solidFill>
                        <a:srgbClr val="66D5F7"/>
                      </a:solidFill>
                      <a:prstDash val="solid"/>
                      <a:round/>
                      <a:headEnd type="none" w="med" len="med"/>
                      <a:tailEnd type="none" w="med" len="med"/>
                    </a:lnB>
                    <a:solidFill>
                      <a:srgbClr val="66D5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600"/>
                    </a:p>
                  </a:txBody>
                  <a:tcPr anchor="ctr">
                    <a:lnT w="19050" cap="flat" cmpd="sng" algn="ctr">
                      <a:solidFill>
                        <a:schemeClr val="bg1"/>
                      </a:solidFill>
                      <a:prstDash val="solid"/>
                      <a:round/>
                      <a:headEnd type="none" w="med" len="med"/>
                      <a:tailEnd type="none" w="med" len="med"/>
                    </a:lnT>
                    <a:lnB w="19050" cap="flat" cmpd="sng" algn="ctr">
                      <a:solidFill>
                        <a:srgbClr val="66D5F7"/>
                      </a:solidFill>
                      <a:prstDash val="solid"/>
                      <a:round/>
                      <a:headEnd type="none" w="med" len="med"/>
                      <a:tailEnd type="none" w="med" len="med"/>
                    </a:lnB>
                    <a:solidFill>
                      <a:srgbClr val="66D5F7"/>
                    </a:solidFill>
                  </a:tcPr>
                </a:tc>
                <a:extLst>
                  <a:ext uri="{0D108BD9-81ED-4DB2-BD59-A6C34878D82A}">
                    <a16:rowId xmlns:a16="http://schemas.microsoft.com/office/drawing/2014/main" val="138089065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God orden – lærers BESLUTNING om at flytte elev i enkelte timer / resten af dagen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t>- SBSYS-sagsskabelon: God orden – lærerbeslutning</a:t>
                      </a:r>
                      <a:endParaRPr lang="da-DK" sz="1200" b="1"/>
                    </a:p>
                  </a:txBody>
                  <a:tcPr>
                    <a:lnT w="19050" cap="flat" cmpd="sng" algn="ctr">
                      <a:solidFill>
                        <a:srgbClr val="66D5F7"/>
                      </a:solidFill>
                      <a:prstDash val="solid"/>
                      <a:round/>
                      <a:headEnd type="none" w="med" len="med"/>
                      <a:tailEnd type="none" w="med" len="med"/>
                    </a:lnT>
                    <a:lnB w="19050" cap="flat" cmpd="sng" algn="ctr">
                      <a:solidFill>
                        <a:srgbClr val="66D5F7"/>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chor="ctr">
                    <a:lnT w="19050" cap="flat" cmpd="sng" algn="ctr">
                      <a:solidFill>
                        <a:srgbClr val="66D5F7"/>
                      </a:solidFill>
                      <a:prstDash val="solid"/>
                      <a:round/>
                      <a:headEnd type="none" w="med" len="med"/>
                      <a:tailEnd type="none" w="med" len="med"/>
                    </a:lnT>
                    <a:lnB w="19050" cap="flat" cmpd="sng" algn="ctr">
                      <a:solidFill>
                        <a:srgbClr val="66D5F7"/>
                      </a:solidFill>
                      <a:prstDash val="solid"/>
                      <a:round/>
                      <a:headEnd type="none" w="med" len="med"/>
                      <a:tailEnd type="none" w="med" len="med"/>
                    </a:lnB>
                    <a:noFill/>
                  </a:tcPr>
                </a:tc>
                <a:extLst>
                  <a:ext uri="{0D108BD9-81ED-4DB2-BD59-A6C34878D82A}">
                    <a16:rowId xmlns:a16="http://schemas.microsoft.com/office/drawing/2014/main" val="2700335976"/>
                  </a:ext>
                </a:extLst>
              </a:tr>
              <a:tr h="370840">
                <a:tc>
                  <a:txBody>
                    <a:bodyPr/>
                    <a:lstStyle/>
                    <a:p>
                      <a:r>
                        <a:rPr lang="da-DK" sz="1200"/>
                        <a:t>BESLUTNING – 1. Brev til forældre – brev</a:t>
                      </a:r>
                    </a:p>
                  </a:txBody>
                  <a:tcPr>
                    <a:lnT w="19050" cap="flat" cmpd="sng" algn="ctr">
                      <a:solidFill>
                        <a:srgbClr val="66D5F7"/>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Google-drev mappen ”Alle – Personale Albertslund Kommune”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nchor="ctr">
                    <a:lnT w="19050" cap="flat" cmpd="sng" algn="ctr">
                      <a:solidFill>
                        <a:srgbClr val="66D5F7"/>
                      </a:solidFill>
                      <a:prstDash val="solid"/>
                      <a:round/>
                      <a:headEnd type="none" w="med" len="med"/>
                      <a:tailEnd type="none" w="med" len="med"/>
                    </a:lnT>
                    <a:noFill/>
                  </a:tcPr>
                </a:tc>
                <a:extLst>
                  <a:ext uri="{0D108BD9-81ED-4DB2-BD59-A6C34878D82A}">
                    <a16:rowId xmlns:a16="http://schemas.microsoft.com/office/drawing/2014/main" val="3460306007"/>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77</a:t>
            </a:fld>
            <a:endParaRPr lang="da-DK" noProof="0"/>
          </a:p>
        </p:txBody>
      </p:sp>
    </p:spTree>
    <p:extLst>
      <p:ext uri="{BB962C8B-B14F-4D97-AF65-F5344CB8AC3E}">
        <p14:creationId xmlns:p14="http://schemas.microsoft.com/office/powerpoint/2010/main" val="2361400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3401423756"/>
              </p:ext>
            </p:extLst>
          </p:nvPr>
        </p:nvGraphicFramePr>
        <p:xfrm>
          <a:off x="503238" y="1358776"/>
          <a:ext cx="8137526" cy="1940560"/>
        </p:xfrm>
        <a:graphic>
          <a:graphicData uri="http://schemas.openxmlformats.org/drawingml/2006/table">
            <a:tbl>
              <a:tblPr firstRow="1" bandRow="1">
                <a:tableStyleId>{3B4B98B0-60AC-42C2-AFA5-B58CD77FA1E5}</a:tableStyleId>
              </a:tblPr>
              <a:tblGrid>
                <a:gridCol w="5796954">
                  <a:extLst>
                    <a:ext uri="{9D8B030D-6E8A-4147-A177-3AD203B41FA5}">
                      <a16:colId xmlns:a16="http://schemas.microsoft.com/office/drawing/2014/main" val="485791444"/>
                    </a:ext>
                  </a:extLst>
                </a:gridCol>
                <a:gridCol w="2340572">
                  <a:extLst>
                    <a:ext uri="{9D8B030D-6E8A-4147-A177-3AD203B41FA5}">
                      <a16:colId xmlns:a16="http://schemas.microsoft.com/office/drawing/2014/main" val="2973513073"/>
                    </a:ext>
                  </a:extLst>
                </a:gridCol>
              </a:tblGrid>
              <a:tr h="370840">
                <a:tc gridSpan="2">
                  <a:txBody>
                    <a:bodyPr/>
                    <a:lstStyle/>
                    <a:p>
                      <a:r>
                        <a:rPr lang="da-DK" sz="1200" b="1"/>
                        <a:t>Aktindsigt</a:t>
                      </a:r>
                    </a:p>
                    <a:p>
                      <a:r>
                        <a:rPr lang="da-DK" sz="1200" b="0"/>
                        <a:t>- SBSYS-sagsskabelon ”Aktindsigt” i mappen ”Tværgående”</a:t>
                      </a:r>
                      <a:endParaRPr lang="da-DK" sz="1200" b="1"/>
                    </a:p>
                  </a:txBody>
                  <a:tcPr>
                    <a:lnB w="19050" cap="flat" cmpd="sng" algn="ctr">
                      <a:solidFill>
                        <a:schemeClr val="accent2"/>
                      </a:solidFill>
                      <a:prstDash val="solid"/>
                      <a:round/>
                      <a:headEnd type="none" w="med" len="med"/>
                      <a:tailEnd type="none" w="med" len="med"/>
                    </a:lnB>
                    <a:noFill/>
                  </a:tcPr>
                </a:tc>
                <a:tc hMerge="1">
                  <a:txBody>
                    <a:bodyPr/>
                    <a:lstStyle/>
                    <a:p>
                      <a:endParaRPr lang="da-DK" sz="1200"/>
                    </a:p>
                  </a:txBody>
                  <a:tcPr>
                    <a:noFill/>
                  </a:tcPr>
                </a:tc>
                <a:extLst>
                  <a:ext uri="{0D108BD9-81ED-4DB2-BD59-A6C34878D82A}">
                    <a16:rowId xmlns:a16="http://schemas.microsoft.com/office/drawing/2014/main" val="2807342961"/>
                  </a:ext>
                </a:extLst>
              </a:tr>
              <a:tr h="370840">
                <a:tc>
                  <a:txBody>
                    <a:bodyPr/>
                    <a:lstStyle/>
                    <a:p>
                      <a:pPr marL="0" indent="0">
                        <a:buFont typeface="Arial" panose="020B0604020202020204" pitchFamily="34" charset="0"/>
                        <a:buNone/>
                      </a:pPr>
                      <a:r>
                        <a:rPr lang="da-DK" sz="1200"/>
                        <a:t>1. Partsindsigt kvittering for anmodning - brev</a:t>
                      </a:r>
                    </a:p>
                  </a:txBody>
                  <a:tcPr>
                    <a:lnT w="19050" cap="flat" cmpd="sng" algn="ctr">
                      <a:solidFill>
                        <a:schemeClr val="accent2"/>
                      </a:solidFill>
                      <a:prstDash val="solid"/>
                      <a:round/>
                      <a:headEnd type="none" w="med" len="med"/>
                      <a:tailEnd type="none" w="med" len="med"/>
                    </a:lnT>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tx1"/>
                          </a:solidFill>
                        </a:rPr>
                        <a:t>For ledere og administrative: </a:t>
                      </a:r>
                      <a:r>
                        <a:rPr lang="da-DK" sz="1200">
                          <a:solidFill>
                            <a:schemeClr val="tx1"/>
                          </a:solidFill>
                          <a:hlinkClick r:id="rId3" action="ppaction://hlinkfile"/>
                        </a:rPr>
                        <a:t>S-drevet/Breve/Skoler</a:t>
                      </a:r>
                      <a:endParaRPr lang="da-DK" sz="1200"/>
                    </a:p>
                  </a:txBody>
                  <a:tcPr anchor="ctr">
                    <a:lnT w="190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638866992"/>
                  </a:ext>
                </a:extLst>
              </a:tr>
              <a:tr h="370840">
                <a:tc>
                  <a:txBody>
                    <a:bodyPr/>
                    <a:lstStyle/>
                    <a:p>
                      <a:pPr marL="0" indent="0">
                        <a:buFont typeface="Arial" panose="020B0604020202020204" pitchFamily="34" charset="0"/>
                        <a:buNone/>
                      </a:pPr>
                      <a:r>
                        <a:rPr lang="da-DK" sz="1200"/>
                        <a:t>2. Partsindsigt udsættelse af svarfrist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oFill/>
                  </a:tcPr>
                </a:tc>
                <a:extLst>
                  <a:ext uri="{0D108BD9-81ED-4DB2-BD59-A6C34878D82A}">
                    <a16:rowId xmlns:a16="http://schemas.microsoft.com/office/drawing/2014/main" val="1114592463"/>
                  </a:ext>
                </a:extLst>
              </a:tr>
              <a:tr h="370840">
                <a:tc>
                  <a:txBody>
                    <a:bodyPr/>
                    <a:lstStyle/>
                    <a:p>
                      <a:r>
                        <a:rPr lang="da-DK" sz="1200"/>
                        <a:t>3. Partsindsigt imødekommet - brev</a:t>
                      </a:r>
                    </a:p>
                  </a:txBody>
                  <a:tcPr>
                    <a:noFill/>
                  </a:tcPr>
                </a:tc>
                <a:tc vMerge="1">
                  <a:txBody>
                    <a:bodyPr/>
                    <a:lstStyle/>
                    <a:p>
                      <a:endParaRPr lang="da-DK" sz="1200"/>
                    </a:p>
                  </a:txBody>
                  <a:tcPr>
                    <a:noFill/>
                  </a:tcPr>
                </a:tc>
                <a:extLst>
                  <a:ext uri="{0D108BD9-81ED-4DB2-BD59-A6C34878D82A}">
                    <a16:rowId xmlns:a16="http://schemas.microsoft.com/office/drawing/2014/main" val="2415212820"/>
                  </a:ext>
                </a:extLst>
              </a:tr>
              <a:tr h="370840">
                <a:tc>
                  <a:txBody>
                    <a:bodyPr/>
                    <a:lstStyle/>
                    <a:p>
                      <a:r>
                        <a:rPr lang="da-DK" sz="1200"/>
                        <a:t>4. Partsindsigt ikke imødekommet - brev</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oFill/>
                  </a:tcPr>
                </a:tc>
                <a:extLst>
                  <a:ext uri="{0D108BD9-81ED-4DB2-BD59-A6C34878D82A}">
                    <a16:rowId xmlns:a16="http://schemas.microsoft.com/office/drawing/2014/main" val="1917202888"/>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78</a:t>
            </a:fld>
            <a:endParaRPr lang="da-DK" noProof="0"/>
          </a:p>
        </p:txBody>
      </p:sp>
    </p:spTree>
    <p:extLst>
      <p:ext uri="{BB962C8B-B14F-4D97-AF65-F5344CB8AC3E}">
        <p14:creationId xmlns:p14="http://schemas.microsoft.com/office/powerpoint/2010/main" val="3482642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5CA09C1-9E34-4FCA-BE8D-FC21F2D17F8F}"/>
              </a:ext>
            </a:extLst>
          </p:cNvPr>
          <p:cNvGraphicFramePr>
            <a:graphicFrameLocks noGrp="1"/>
          </p:cNvGraphicFramePr>
          <p:nvPr>
            <p:ph idx="1"/>
            <p:extLst>
              <p:ext uri="{D42A27DB-BD31-4B8C-83A1-F6EECF244321}">
                <p14:modId xmlns:p14="http://schemas.microsoft.com/office/powerpoint/2010/main" val="3738831734"/>
              </p:ext>
            </p:extLst>
          </p:nvPr>
        </p:nvGraphicFramePr>
        <p:xfrm>
          <a:off x="179512" y="487640"/>
          <a:ext cx="8856984" cy="5821680"/>
        </p:xfrm>
        <a:graphic>
          <a:graphicData uri="http://schemas.openxmlformats.org/drawingml/2006/table">
            <a:tbl>
              <a:tblPr firstRow="1" bandRow="1">
                <a:tableStyleId>{3B4B98B0-60AC-42C2-AFA5-B58CD77FA1E5}</a:tableStyleId>
              </a:tblPr>
              <a:tblGrid>
                <a:gridCol w="6309476">
                  <a:extLst>
                    <a:ext uri="{9D8B030D-6E8A-4147-A177-3AD203B41FA5}">
                      <a16:colId xmlns:a16="http://schemas.microsoft.com/office/drawing/2014/main" val="485791444"/>
                    </a:ext>
                  </a:extLst>
                </a:gridCol>
                <a:gridCol w="2547508">
                  <a:extLst>
                    <a:ext uri="{9D8B030D-6E8A-4147-A177-3AD203B41FA5}">
                      <a16:colId xmlns:a16="http://schemas.microsoft.com/office/drawing/2014/main" val="2973513073"/>
                    </a:ext>
                  </a:extLst>
                </a:gridCol>
              </a:tblGrid>
              <a:tr h="370840">
                <a:tc>
                  <a:txBody>
                    <a:bodyPr/>
                    <a:lstStyle/>
                    <a:p>
                      <a:r>
                        <a:rPr lang="da-DK" sz="1200" b="1">
                          <a:solidFill>
                            <a:schemeClr val="tx1"/>
                          </a:solidFill>
                        </a:rPr>
                        <a:t>Elevfravær - Ekstraordinær frihed</a:t>
                      </a:r>
                    </a:p>
                    <a:p>
                      <a:r>
                        <a:rPr lang="da-DK" sz="1200" b="0">
                          <a:solidFill>
                            <a:schemeClr val="tx1"/>
                          </a:solidFill>
                        </a:rPr>
                        <a:t>- SBSYS-sagsskabelon: Elevfravær – ekstraordinær frihed</a:t>
                      </a:r>
                      <a:endParaRPr lang="da-DK" sz="1200">
                        <a:solidFill>
                          <a:schemeClr val="tx1"/>
                        </a:solidFill>
                      </a:endParaRPr>
                    </a:p>
                  </a:txBody>
                  <a:tcPr>
                    <a:lnR w="12700" cap="flat" cmpd="sng" algn="ctr">
                      <a:noFill/>
                      <a:prstDash val="solid"/>
                      <a:round/>
                      <a:headEnd type="none" w="med" len="med"/>
                      <a:tailEnd type="none" w="med" len="med"/>
                    </a:lnR>
                    <a:lnB w="19050" cap="flat" cmpd="sng" algn="ctr">
                      <a:solidFill>
                        <a:schemeClr val="accent2"/>
                      </a:solidFill>
                      <a:prstDash val="solid"/>
                      <a:round/>
                      <a:headEnd type="none" w="med" len="med"/>
                      <a:tailEnd type="none" w="med" len="med"/>
                    </a:lnB>
                    <a:noFill/>
                  </a:tcPr>
                </a:tc>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a:solidFill>
                            <a:schemeClr val="tx1"/>
                          </a:solidFill>
                        </a:rPr>
                        <a:t>For ledere og administrative: </a:t>
                      </a:r>
                      <a:r>
                        <a:rPr lang="da-DK" sz="1200" b="0">
                          <a:solidFill>
                            <a:schemeClr val="tx1"/>
                          </a:solidFill>
                          <a:hlinkClick r:id="rId3" action="ppaction://hlinkfile"/>
                        </a:rPr>
                        <a:t>S-drevet/Breve/Skoler</a:t>
                      </a:r>
                      <a:endParaRPr lang="da-DK" sz="1200" b="0">
                        <a:solidFill>
                          <a:schemeClr val="tx1"/>
                        </a:solidFill>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4227551737"/>
                  </a:ext>
                </a:extLst>
              </a:tr>
              <a:tr h="370840">
                <a:tc>
                  <a:txBody>
                    <a:bodyPr/>
                    <a:lstStyle/>
                    <a:p>
                      <a:r>
                        <a:rPr lang="da-DK" sz="1200" b="0">
                          <a:solidFill>
                            <a:schemeClr val="tx1"/>
                          </a:solidFill>
                        </a:rPr>
                        <a:t>A1. Ekstraordinært fri – brev</a:t>
                      </a:r>
                    </a:p>
                    <a:p>
                      <a:r>
                        <a:rPr lang="da-DK" sz="1000" b="0" i="1">
                          <a:solidFill>
                            <a:schemeClr val="tx1"/>
                          </a:solidFill>
                        </a:rPr>
                        <a:t>Journaliseres i SBSYS og sendes sikkert til forældre</a:t>
                      </a:r>
                    </a:p>
                  </a:txBody>
                  <a:tcPr>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noFill/>
                  </a:tcPr>
                </a:tc>
                <a:tc vMerge="1">
                  <a:txBody>
                    <a:bodyPr/>
                    <a:lstStyle/>
                    <a:p>
                      <a:endParaRPr lang="da-DK"/>
                    </a:p>
                  </a:txBody>
                  <a:tcPr>
                    <a:lnT w="1905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559335891"/>
                  </a:ext>
                </a:extLst>
              </a:tr>
              <a:tr h="370840">
                <a:tc>
                  <a:txBody>
                    <a:bodyPr/>
                    <a:lstStyle/>
                    <a:p>
                      <a:r>
                        <a:rPr lang="da-DK" sz="1200" b="0">
                          <a:solidFill>
                            <a:schemeClr val="tx1"/>
                          </a:solidFill>
                        </a:rPr>
                        <a:t>A2. Beslutning lovhenvisning - bilag i beslutning</a:t>
                      </a:r>
                    </a:p>
                    <a:p>
                      <a:r>
                        <a:rPr lang="da-DK" sz="1000" b="0" i="1">
                          <a:solidFill>
                            <a:schemeClr val="tx1"/>
                          </a:solidFill>
                        </a:rPr>
                        <a:t>Journaliseres i SBSYS og sendes sikkert sammen med brev til forældre</a:t>
                      </a:r>
                    </a:p>
                  </a:txBody>
                  <a:tcPr>
                    <a:lnR w="1270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vMerge="1">
                  <a:txBody>
                    <a:bodyPr/>
                    <a:lstStyle/>
                    <a:p>
                      <a:endParaRPr lang="da-DK"/>
                    </a:p>
                  </a:txBody>
                  <a:tcPr>
                    <a:lnT w="3175"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0208411"/>
                  </a:ext>
                </a:extLst>
              </a:tr>
              <a:tr h="370840">
                <a:tc>
                  <a:txBody>
                    <a:bodyPr/>
                    <a:lstStyle/>
                    <a:p>
                      <a:r>
                        <a:rPr lang="da-DK" sz="1200" b="1">
                          <a:solidFill>
                            <a:schemeClr val="tx1"/>
                          </a:solidFill>
                        </a:rPr>
                        <a:t>Elevfravær – Sygdom el.lign.</a:t>
                      </a:r>
                    </a:p>
                    <a:p>
                      <a:r>
                        <a:rPr lang="da-DK" sz="1200" b="0">
                          <a:solidFill>
                            <a:schemeClr val="tx1"/>
                          </a:solidFill>
                        </a:rPr>
                        <a:t>- SBSYS-sagsskabelon: Elevfravær - sygdom</a:t>
                      </a:r>
                      <a:endParaRPr lang="da-DK" sz="1200" b="1">
                        <a:solidFill>
                          <a:schemeClr val="tx1"/>
                        </a:solidFill>
                      </a:endParaRPr>
                    </a:p>
                  </a:txBody>
                  <a:tcPr>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vMerge="1">
                  <a:txBody>
                    <a:bodyPr/>
                    <a:lstStyle/>
                    <a:p>
                      <a:endParaRPr lang="da-DK" sz="1200"/>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07342961"/>
                  </a:ext>
                </a:extLst>
              </a:tr>
              <a:tr h="370840">
                <a:tc>
                  <a:txBody>
                    <a:bodyPr/>
                    <a:lstStyle/>
                    <a:p>
                      <a:pPr marL="0" indent="0">
                        <a:buFont typeface="Arial" panose="020B0604020202020204" pitchFamily="34" charset="0"/>
                        <a:buNone/>
                      </a:pPr>
                      <a:r>
                        <a:rPr lang="da-DK" sz="1200"/>
                        <a:t>B.  Indhente lægeattest – brev </a:t>
                      </a:r>
                    </a:p>
                    <a:p>
                      <a:pPr marL="0" indent="0">
                        <a:buFont typeface="Arial" panose="020B0604020202020204" pitchFamily="34" charset="0"/>
                        <a:buNone/>
                      </a:pPr>
                      <a:r>
                        <a:rPr lang="da-DK" sz="1000" i="1">
                          <a:solidFill>
                            <a:schemeClr val="tx1"/>
                          </a:solidFill>
                        </a:rPr>
                        <a:t>Journaliseres i SBSYS og sendes sikkert til forældre. Lægeattest journaliseres også i SBSYB</a:t>
                      </a:r>
                    </a:p>
                  </a:txBody>
                  <a:tcPr>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38866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t>C1. Mødeindkaldelse – brev </a:t>
                      </a:r>
                    </a:p>
                    <a:p>
                      <a:pPr marL="0" indent="0">
                        <a:buFont typeface="Arial" panose="020B0604020202020204" pitchFamily="34" charset="0"/>
                        <a:buNone/>
                      </a:pPr>
                      <a:r>
                        <a:rPr lang="da-DK" sz="1000" i="1">
                          <a:solidFill>
                            <a:schemeClr val="tx1"/>
                          </a:solidFill>
                        </a:rPr>
                        <a:t>Journaliseres med bilag i SBSYS og sendes sikkert til forældre</a:t>
                      </a:r>
                      <a:endParaRPr lang="da-DK" sz="1000">
                        <a:solidFill>
                          <a:schemeClr val="tx1"/>
                        </a:solidFill>
                      </a:endParaRPr>
                    </a:p>
                  </a:txBody>
                  <a:tcPr>
                    <a:lnR w="12700" cap="flat" cmpd="sng" algn="ctr">
                      <a:noFill/>
                      <a:prstDash val="solid"/>
                      <a:round/>
                      <a:headEnd type="none" w="med" len="med"/>
                      <a:tailEnd type="none" w="med" len="med"/>
                    </a:ln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oFill/>
                  </a:tcPr>
                </a:tc>
                <a:extLst>
                  <a:ext uri="{0D108BD9-81ED-4DB2-BD59-A6C34878D82A}">
                    <a16:rowId xmlns:a16="http://schemas.microsoft.com/office/drawing/2014/main" val="1114592463"/>
                  </a:ext>
                </a:extLst>
              </a:tr>
              <a:tr h="370840">
                <a:tc>
                  <a:txBody>
                    <a:bodyPr/>
                    <a:lstStyle/>
                    <a:p>
                      <a:r>
                        <a:rPr lang="da-DK" sz="1200"/>
                        <a:t>C2. Kortlægning af fravær – tomt dokument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i="1">
                          <a:solidFill>
                            <a:schemeClr val="tx1"/>
                          </a:solidFill>
                        </a:rPr>
                        <a:t>Journaliseres med bilag i SBSYS og sendes sikkert til forældre. Evt. kommentarer fra forældre journaliseres også i SBSYS</a:t>
                      </a:r>
                      <a:endParaRPr lang="da-DK" sz="1000">
                        <a:solidFill>
                          <a:schemeClr val="tx1"/>
                        </a:solidFill>
                      </a:endParaRPr>
                    </a:p>
                  </a:txBody>
                  <a:tcPr>
                    <a:lnR w="12700" cap="flat" cmpd="sng" algn="ctr">
                      <a:noFill/>
                      <a:prstDash val="solid"/>
                      <a:round/>
                      <a:headEnd type="none" w="med" len="med"/>
                      <a:tailEnd type="none" w="med" len="med"/>
                    </a:lnR>
                    <a:noFill/>
                  </a:tcPr>
                </a:tc>
                <a:tc vMerge="1">
                  <a:txBody>
                    <a:bodyPr/>
                    <a:lstStyle/>
                    <a:p>
                      <a:endParaRPr lang="da-DK" sz="1200"/>
                    </a:p>
                  </a:txBody>
                  <a:tcPr>
                    <a:noFill/>
                  </a:tcPr>
                </a:tc>
                <a:extLst>
                  <a:ext uri="{0D108BD9-81ED-4DB2-BD59-A6C34878D82A}">
                    <a16:rowId xmlns:a16="http://schemas.microsoft.com/office/drawing/2014/main" val="2415212820"/>
                  </a:ext>
                </a:extLst>
              </a:tr>
              <a:tr h="370840">
                <a:tc>
                  <a:txBody>
                    <a:bodyPr/>
                    <a:lstStyle/>
                    <a:p>
                      <a:r>
                        <a:rPr lang="da-DK" sz="1200">
                          <a:solidFill>
                            <a:schemeClr val="tx1"/>
                          </a:solidFill>
                        </a:rPr>
                        <a:t>D. Sygefravær over 3 uger – brev</a:t>
                      </a:r>
                    </a:p>
                    <a:p>
                      <a:r>
                        <a:rPr lang="da-DK" sz="1000" i="1">
                          <a:solidFill>
                            <a:schemeClr val="tx1"/>
                          </a:solidFill>
                        </a:rPr>
                        <a:t>Journaliseres med bilag i SBSYS og sendes sikkert til forældre</a:t>
                      </a:r>
                    </a:p>
                  </a:txBody>
                  <a:tcPr>
                    <a:lnR w="12700" cap="flat" cmpd="sng" algn="ctr">
                      <a:noFill/>
                      <a:prstDash val="solid"/>
                      <a:round/>
                      <a:headEnd type="none" w="med" len="med"/>
                      <a:tailEnd type="none" w="med" len="med"/>
                    </a:ln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txBody>
                  <a:tcPr>
                    <a:noFill/>
                  </a:tcPr>
                </a:tc>
                <a:extLst>
                  <a:ext uri="{0D108BD9-81ED-4DB2-BD59-A6C34878D82A}">
                    <a16:rowId xmlns:a16="http://schemas.microsoft.com/office/drawing/2014/main" val="1917202888"/>
                  </a:ext>
                </a:extLst>
              </a:tr>
              <a:tr h="370840">
                <a:tc>
                  <a:txBody>
                    <a:bodyPr/>
                    <a:lstStyle/>
                    <a:p>
                      <a:r>
                        <a:rPr lang="da-DK" sz="1200">
                          <a:solidFill>
                            <a:schemeClr val="tx1"/>
                          </a:solidFill>
                        </a:rPr>
                        <a:t>E. Checkliste om sygeundervisning – pdf</a:t>
                      </a:r>
                    </a:p>
                    <a:p>
                      <a:r>
                        <a:rPr lang="da-DK" sz="1000" i="1">
                          <a:solidFill>
                            <a:schemeClr val="tx1"/>
                          </a:solidFill>
                        </a:rPr>
                        <a:t>Journaliseres i SBSYS. Hvis der holdes møde med forældre, skrives et referat. Albernativt bruges checklisten som referat. Forældres evt. bemærkninger skal fremgå tydeligt, og forældre skal have mulighed for at kommentere checkliste og evt. referat</a:t>
                      </a:r>
                      <a:endParaRPr lang="da-DK" sz="1000">
                        <a:solidFill>
                          <a:schemeClr val="tx1"/>
                        </a:solidFill>
                      </a:endParaRPr>
                    </a:p>
                  </a:txBody>
                  <a:tcPr>
                    <a:lnR w="12700" cap="flat" cmpd="sng" algn="ctr">
                      <a:noFill/>
                      <a:prstDash val="solid"/>
                      <a:round/>
                      <a:headEnd type="none" w="med" len="med"/>
                      <a:tailEnd type="none" w="med" len="med"/>
                    </a:lnR>
                    <a:lnB w="12700" cap="flat" cmpd="sng" algn="ctr">
                      <a:solidFill>
                        <a:srgbClr val="00B9F2"/>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3566283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solidFill>
                            <a:schemeClr val="tx1"/>
                          </a:solidFill>
                        </a:rPr>
                        <a:t>Elevfravær – Ulovligt fravær</a:t>
                      </a:r>
                    </a:p>
                    <a:p>
                      <a:r>
                        <a:rPr lang="da-DK" sz="1200" b="0">
                          <a:solidFill>
                            <a:schemeClr val="tx1"/>
                          </a:solidFill>
                        </a:rPr>
                        <a:t>- SBSYS-sagsskabelon: Elevfravær – ulovligt fravær</a:t>
                      </a:r>
                      <a:endParaRPr lang="da-DK" sz="1200">
                        <a:solidFill>
                          <a:schemeClr val="tx1"/>
                        </a:solidFill>
                      </a:endParaRPr>
                    </a:p>
                  </a:txBody>
                  <a:tcPr>
                    <a:lnR w="12700" cap="flat" cmpd="sng" algn="ctr">
                      <a:noFill/>
                      <a:prstDash val="solid"/>
                      <a:round/>
                      <a:headEnd type="none" w="med" len="med"/>
                      <a:tailEnd type="none" w="med" len="med"/>
                    </a:lnR>
                    <a:lnT w="12700" cap="flat" cmpd="sng" algn="ctr">
                      <a:solidFill>
                        <a:srgbClr val="00B9F2"/>
                      </a:solidFill>
                      <a:prstDash val="solid"/>
                      <a:round/>
                      <a:headEnd type="none" w="med" len="med"/>
                      <a:tailEnd type="none" w="med" len="med"/>
                    </a:lnT>
                    <a:lnB w="12700" cap="flat" cmpd="sng" algn="ctr">
                      <a:solidFill>
                        <a:srgbClr val="00B9F2"/>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62867285"/>
                  </a:ext>
                </a:extLst>
              </a:tr>
              <a:tr h="370840">
                <a:tc>
                  <a:txBody>
                    <a:bodyPr/>
                    <a:lstStyle/>
                    <a:p>
                      <a:r>
                        <a:rPr lang="da-DK" sz="1200">
                          <a:solidFill>
                            <a:schemeClr val="tx1"/>
                          </a:solidFill>
                        </a:rPr>
                        <a:t>F. Ulovligt fravær – notat </a:t>
                      </a:r>
                    </a:p>
                    <a:p>
                      <a:r>
                        <a:rPr lang="da-DK" sz="1000" i="1">
                          <a:solidFill>
                            <a:schemeClr val="tx1"/>
                          </a:solidFill>
                        </a:rPr>
                        <a:t>Forældrene kontaktes telefonisk for at afdække årsag til fravær. Der skrives et telefonnotat, som journaliseres i SBSYS. Forældres evt. bemærkninger skal fremgå tydeligt</a:t>
                      </a:r>
                    </a:p>
                  </a:txBody>
                  <a:tcPr>
                    <a:lnR w="12700" cap="flat" cmpd="sng" algn="ctr">
                      <a:noFill/>
                      <a:prstDash val="solid"/>
                      <a:round/>
                      <a:headEnd type="none" w="med" len="med"/>
                      <a:tailEnd type="none" w="med" len="med"/>
                    </a:lnR>
                    <a:lnT w="12700" cap="flat" cmpd="sng" algn="ctr">
                      <a:solidFill>
                        <a:srgbClr val="00B9F2"/>
                      </a:solidFill>
                      <a:prstDash val="solid"/>
                      <a:round/>
                      <a:headEnd type="none" w="med" len="med"/>
                      <a:tailEnd type="none" w="med" len="med"/>
                    </a:lnT>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46652955"/>
                  </a:ext>
                </a:extLst>
              </a:tr>
              <a:tr h="370840">
                <a:tc>
                  <a:txBody>
                    <a:bodyPr/>
                    <a:lstStyle/>
                    <a:p>
                      <a:r>
                        <a:rPr lang="da-DK" sz="1200">
                          <a:solidFill>
                            <a:schemeClr val="tx1"/>
                          </a:solidFill>
                        </a:rPr>
                        <a:t>G. Orientering om ulovligt fravær – brev.</a:t>
                      </a:r>
                    </a:p>
                    <a:p>
                      <a:r>
                        <a:rPr lang="da-DK" sz="1000" i="1">
                          <a:solidFill>
                            <a:schemeClr val="tx1"/>
                          </a:solidFill>
                        </a:rPr>
                        <a:t>Sendes sikkert til skolechefen og til orientering til forældre. Journaliseres i SBSYS</a:t>
                      </a:r>
                    </a:p>
                  </a:txBody>
                  <a:tcPr>
                    <a:lnR w="12700" cap="flat" cmpd="sng" algn="ctr">
                      <a:noFill/>
                      <a:prstDash val="solid"/>
                      <a:round/>
                      <a:headEnd type="none" w="med" len="med"/>
                      <a:tailEnd type="none" w="med" len="med"/>
                    </a:ln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869644318"/>
                  </a:ext>
                </a:extLst>
              </a:tr>
            </a:tbl>
          </a:graphicData>
        </a:graphic>
      </p:graphicFrame>
      <p:sp>
        <p:nvSpPr>
          <p:cNvPr id="3" name="Pladsholder til slidenummer 2">
            <a:extLst>
              <a:ext uri="{FF2B5EF4-FFF2-40B4-BE49-F238E27FC236}">
                <a16:creationId xmlns:a16="http://schemas.microsoft.com/office/drawing/2014/main" id="{06AD1FA6-06BB-4468-8704-674C1B96F3E9}"/>
              </a:ext>
            </a:extLst>
          </p:cNvPr>
          <p:cNvSpPr>
            <a:spLocks noGrp="1"/>
          </p:cNvSpPr>
          <p:nvPr>
            <p:ph type="sldNum" sz="quarter" idx="12"/>
          </p:nvPr>
        </p:nvSpPr>
        <p:spPr/>
        <p:txBody>
          <a:bodyPr/>
          <a:lstStyle/>
          <a:p>
            <a:fld id="{63F35900-392D-46F4-8341-366E91CBDAA0}" type="slidenum">
              <a:rPr lang="da-DK" noProof="0" smtClean="0"/>
              <a:pPr/>
              <a:t>79</a:t>
            </a:fld>
            <a:endParaRPr lang="da-DK" noProof="0"/>
          </a:p>
        </p:txBody>
      </p:sp>
    </p:spTree>
    <p:extLst>
      <p:ext uri="{BB962C8B-B14F-4D97-AF65-F5344CB8AC3E}">
        <p14:creationId xmlns:p14="http://schemas.microsoft.com/office/powerpoint/2010/main" val="36487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94C882A-E511-4797-B381-B47C8A8C6323}"/>
              </a:ext>
            </a:extLst>
          </p:cNvPr>
          <p:cNvSpPr>
            <a:spLocks noGrp="1"/>
          </p:cNvSpPr>
          <p:nvPr>
            <p:ph type="title"/>
          </p:nvPr>
        </p:nvSpPr>
        <p:spPr/>
        <p:txBody>
          <a:bodyPr/>
          <a:lstStyle/>
          <a:p>
            <a:r>
              <a:rPr lang="da-DK" sz="2400"/>
              <a:t>Cases - afgørelse eller beslutning?</a:t>
            </a:r>
          </a:p>
        </p:txBody>
      </p:sp>
      <p:sp>
        <p:nvSpPr>
          <p:cNvPr id="7" name="Pladsholder til indhold 6">
            <a:extLst>
              <a:ext uri="{FF2B5EF4-FFF2-40B4-BE49-F238E27FC236}">
                <a16:creationId xmlns:a16="http://schemas.microsoft.com/office/drawing/2014/main" id="{9EE0E120-428A-41E3-861A-E75237A746FC}"/>
              </a:ext>
            </a:extLst>
          </p:cNvPr>
          <p:cNvSpPr>
            <a:spLocks noGrp="1"/>
          </p:cNvSpPr>
          <p:nvPr>
            <p:ph idx="1"/>
          </p:nvPr>
        </p:nvSpPr>
        <p:spPr/>
        <p:txBody>
          <a:bodyPr/>
          <a:lstStyle/>
          <a:p>
            <a:pPr marL="0" indent="0">
              <a:buNone/>
            </a:pPr>
            <a:r>
              <a:rPr lang="da-DK" sz="1800"/>
              <a:t>Efter indstilling fra Albertslund Skole til PPR om specialundervisning er det afgjort, at en elev har behov for et specialundervisningstilbud, og eleven venter nu på det konkrete tilbud. Med kort varsel har skolen besluttet, at eleven ikke længere skal undervises i sin klasse, men skal modtage midlertidig enkeltmandsundervisning i 9 timer om ugen indtil specialundervisningstilbuddet er fundet.</a:t>
            </a:r>
          </a:p>
          <a:p>
            <a:r>
              <a:rPr lang="da-DK" sz="1800"/>
              <a:t>Har skolen truffet en afgørelse eller en beslutning?</a:t>
            </a:r>
          </a:p>
          <a:p>
            <a:endParaRPr lang="da-DK" sz="1800"/>
          </a:p>
          <a:p>
            <a:pPr marL="0" indent="0">
              <a:buNone/>
            </a:pPr>
            <a:r>
              <a:rPr lang="da-DK" sz="1800"/>
              <a:t>Læsetesten er gennemført i 2b på Albertslund Skole, og teamet vil bruge resultaterne til en ekstra indsats for eleverne. Teamet går resultaterne igennem, og danner læsegrupper med halvdelen af klassens elever med 4 elever i hver gruppe udfra en faglig vurdering af elevernes læseniveau. Teamet sammensætter en bogkasse til hver læsegruppe, og kører et læsekursus i 5 uger.</a:t>
            </a:r>
          </a:p>
          <a:p>
            <a:r>
              <a:rPr lang="da-DK" sz="1800"/>
              <a:t>Kræver teamets indsat en afgørelse eller en beslutning?</a:t>
            </a:r>
          </a:p>
          <a:p>
            <a:pPr marL="0" indent="0">
              <a:buNone/>
            </a:pPr>
            <a:endParaRPr lang="da-DK" sz="1800"/>
          </a:p>
        </p:txBody>
      </p:sp>
      <p:sp>
        <p:nvSpPr>
          <p:cNvPr id="5" name="Pladsholder til slidenummer 4">
            <a:extLst>
              <a:ext uri="{FF2B5EF4-FFF2-40B4-BE49-F238E27FC236}">
                <a16:creationId xmlns:a16="http://schemas.microsoft.com/office/drawing/2014/main" id="{74DBACAE-AD81-4C81-9298-BF709B88B5B9}"/>
              </a:ext>
            </a:extLst>
          </p:cNvPr>
          <p:cNvSpPr>
            <a:spLocks noGrp="1"/>
          </p:cNvSpPr>
          <p:nvPr>
            <p:ph type="sldNum" sz="quarter" idx="12"/>
          </p:nvPr>
        </p:nvSpPr>
        <p:spPr/>
        <p:txBody>
          <a:bodyPr/>
          <a:lstStyle/>
          <a:p>
            <a:fld id="{11CFF931-D198-4569-94B6-C4CEBA5B3359}" type="slidenum">
              <a:rPr lang="da-DK" noProof="0" smtClean="0"/>
              <a:pPr/>
              <a:t>8</a:t>
            </a:fld>
            <a:endParaRPr lang="da-DK" noProof="0"/>
          </a:p>
        </p:txBody>
      </p:sp>
    </p:spTree>
    <p:extLst>
      <p:ext uri="{BB962C8B-B14F-4D97-AF65-F5344CB8AC3E}">
        <p14:creationId xmlns:p14="http://schemas.microsoft.com/office/powerpoint/2010/main" val="33376457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D8221-4530-4104-91A8-D0D6FE64D6A2}"/>
              </a:ext>
            </a:extLst>
          </p:cNvPr>
          <p:cNvSpPr>
            <a:spLocks noGrp="1"/>
          </p:cNvSpPr>
          <p:nvPr>
            <p:ph type="ctrTitle"/>
          </p:nvPr>
        </p:nvSpPr>
        <p:spPr/>
        <p:txBody>
          <a:bodyPr/>
          <a:lstStyle/>
          <a:p>
            <a:r>
              <a:rPr lang="da-DK"/>
              <a:t>Implementering på skolen</a:t>
            </a:r>
          </a:p>
        </p:txBody>
      </p:sp>
      <p:sp>
        <p:nvSpPr>
          <p:cNvPr id="3" name="Undertitel 2">
            <a:extLst>
              <a:ext uri="{FF2B5EF4-FFF2-40B4-BE49-F238E27FC236}">
                <a16:creationId xmlns:a16="http://schemas.microsoft.com/office/drawing/2014/main" id="{EDBF1F62-DB61-463A-8C03-546E604E2B99}"/>
              </a:ext>
            </a:extLst>
          </p:cNvPr>
          <p:cNvSpPr>
            <a:spLocks noGrp="1"/>
          </p:cNvSpPr>
          <p:nvPr>
            <p:ph type="subTitle" idx="1"/>
          </p:nvPr>
        </p:nvSpPr>
        <p:spPr/>
        <p:txBody>
          <a:bodyPr/>
          <a:lstStyle/>
          <a:p>
            <a:endParaRPr lang="da-DK"/>
          </a:p>
        </p:txBody>
      </p:sp>
      <p:sp>
        <p:nvSpPr>
          <p:cNvPr id="4" name="Pladsholder til slidenummer 3">
            <a:extLst>
              <a:ext uri="{FF2B5EF4-FFF2-40B4-BE49-F238E27FC236}">
                <a16:creationId xmlns:a16="http://schemas.microsoft.com/office/drawing/2014/main" id="{6FD50429-F4A9-4FDF-85BD-6F91060A06D8}"/>
              </a:ext>
            </a:extLst>
          </p:cNvPr>
          <p:cNvSpPr>
            <a:spLocks noGrp="1"/>
          </p:cNvSpPr>
          <p:nvPr>
            <p:ph type="sldNum" sz="quarter" idx="12"/>
          </p:nvPr>
        </p:nvSpPr>
        <p:spPr/>
        <p:txBody>
          <a:bodyPr/>
          <a:lstStyle/>
          <a:p>
            <a:fld id="{135CA7DE-EF32-49F9-A743-135778064C71}" type="slidenum">
              <a:rPr lang="da-DK" noProof="0" smtClean="0"/>
              <a:pPr/>
              <a:t>80</a:t>
            </a:fld>
            <a:endParaRPr lang="da-DK" noProof="0"/>
          </a:p>
        </p:txBody>
      </p:sp>
    </p:spTree>
    <p:extLst>
      <p:ext uri="{BB962C8B-B14F-4D97-AF65-F5344CB8AC3E}">
        <p14:creationId xmlns:p14="http://schemas.microsoft.com/office/powerpoint/2010/main" val="7302585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5CB50-7CEF-4378-B74A-0A30244F039A}"/>
              </a:ext>
            </a:extLst>
          </p:cNvPr>
          <p:cNvSpPr>
            <a:spLocks noGrp="1"/>
          </p:cNvSpPr>
          <p:nvPr>
            <p:ph type="title"/>
          </p:nvPr>
        </p:nvSpPr>
        <p:spPr/>
        <p:txBody>
          <a:bodyPr/>
          <a:lstStyle/>
          <a:p>
            <a:r>
              <a:rPr lang="da-DK" sz="2400"/>
              <a:t>Hvordan implementeres myndighedsopgaven konkret på den enkelte skole?</a:t>
            </a:r>
          </a:p>
        </p:txBody>
      </p:sp>
      <p:sp>
        <p:nvSpPr>
          <p:cNvPr id="4" name="Pladsholder til slidenummer 3">
            <a:extLst>
              <a:ext uri="{FF2B5EF4-FFF2-40B4-BE49-F238E27FC236}">
                <a16:creationId xmlns:a16="http://schemas.microsoft.com/office/drawing/2014/main" id="{5F8C40F9-5AB3-41CB-834C-8DF3926E04CE}"/>
              </a:ext>
            </a:extLst>
          </p:cNvPr>
          <p:cNvSpPr>
            <a:spLocks noGrp="1"/>
          </p:cNvSpPr>
          <p:nvPr>
            <p:ph type="sldNum" sz="quarter" idx="12"/>
          </p:nvPr>
        </p:nvSpPr>
        <p:spPr/>
        <p:txBody>
          <a:bodyPr/>
          <a:lstStyle/>
          <a:p>
            <a:fld id="{63F35900-392D-46F4-8341-366E91CBDAA0}" type="slidenum">
              <a:rPr lang="da-DK" noProof="0" smtClean="0"/>
              <a:pPr/>
              <a:t>81</a:t>
            </a:fld>
            <a:endParaRPr lang="da-DK" noProof="0"/>
          </a:p>
        </p:txBody>
      </p:sp>
      <p:sp>
        <p:nvSpPr>
          <p:cNvPr id="6" name="Tekstfelt 5">
            <a:extLst>
              <a:ext uri="{FF2B5EF4-FFF2-40B4-BE49-F238E27FC236}">
                <a16:creationId xmlns:a16="http://schemas.microsoft.com/office/drawing/2014/main" id="{02B1D91F-9D7E-4B88-82E8-3B3BDE1ACE55}"/>
              </a:ext>
            </a:extLst>
          </p:cNvPr>
          <p:cNvSpPr txBox="1"/>
          <p:nvPr/>
        </p:nvSpPr>
        <p:spPr>
          <a:xfrm>
            <a:off x="4067944" y="2446881"/>
            <a:ext cx="648072" cy="1477328"/>
          </a:xfrm>
          <a:prstGeom prst="rect">
            <a:avLst/>
          </a:prstGeom>
          <a:noFill/>
        </p:spPr>
        <p:txBody>
          <a:bodyPr wrap="square" lIns="0" tIns="0" rIns="0" bIns="0" rtlCol="0">
            <a:spAutoFit/>
          </a:bodyPr>
          <a:lstStyle/>
          <a:p>
            <a:r>
              <a:rPr lang="da-DK" sz="9600">
                <a:solidFill>
                  <a:srgbClr val="00B9F2"/>
                </a:solidFill>
                <a:latin typeface="+mn-lt"/>
              </a:rPr>
              <a:t>?</a:t>
            </a:r>
            <a:endParaRPr lang="da-DK" sz="9600" dirty="0" err="1">
              <a:solidFill>
                <a:srgbClr val="00B9F2"/>
              </a:solidFill>
              <a:latin typeface="+mn-lt"/>
            </a:endParaRPr>
          </a:p>
        </p:txBody>
      </p:sp>
      <p:sp>
        <p:nvSpPr>
          <p:cNvPr id="7" name="Taleboble: oval 6">
            <a:extLst>
              <a:ext uri="{FF2B5EF4-FFF2-40B4-BE49-F238E27FC236}">
                <a16:creationId xmlns:a16="http://schemas.microsoft.com/office/drawing/2014/main" id="{A6771AC0-F9DB-4E9B-B89C-BD6FB99F1B81}"/>
              </a:ext>
            </a:extLst>
          </p:cNvPr>
          <p:cNvSpPr/>
          <p:nvPr/>
        </p:nvSpPr>
        <p:spPr>
          <a:xfrm>
            <a:off x="3622864" y="1096062"/>
            <a:ext cx="2448272" cy="1224731"/>
          </a:xfrm>
          <a:prstGeom prst="wedgeEllipseCallout">
            <a:avLst>
              <a:gd name="adj1" fmla="val -20399"/>
              <a:gd name="adj2" fmla="val 72049"/>
            </a:avLst>
          </a:prstGeom>
          <a:solidFill>
            <a:schemeClr val="accent1">
              <a:lumMod val="20000"/>
              <a:lumOff val="80000"/>
            </a:schemeClr>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tx1"/>
                </a:solidFill>
              </a:rPr>
              <a:t>Hvilke emner starter vi med?</a:t>
            </a:r>
            <a:endParaRPr lang="da-DK" i="1" dirty="0" err="1">
              <a:solidFill>
                <a:schemeClr val="tx1"/>
              </a:solidFill>
            </a:endParaRPr>
          </a:p>
        </p:txBody>
      </p:sp>
      <p:sp>
        <p:nvSpPr>
          <p:cNvPr id="8" name="Taleboble: oval 7">
            <a:extLst>
              <a:ext uri="{FF2B5EF4-FFF2-40B4-BE49-F238E27FC236}">
                <a16:creationId xmlns:a16="http://schemas.microsoft.com/office/drawing/2014/main" id="{A230E4C7-2673-4AD6-8BCE-4158602DC3A9}"/>
              </a:ext>
            </a:extLst>
          </p:cNvPr>
          <p:cNvSpPr/>
          <p:nvPr/>
        </p:nvSpPr>
        <p:spPr>
          <a:xfrm>
            <a:off x="5436096" y="2446881"/>
            <a:ext cx="3384376" cy="1224731"/>
          </a:xfrm>
          <a:prstGeom prst="wedgeEllipseCallout">
            <a:avLst>
              <a:gd name="adj1" fmla="val -68586"/>
              <a:gd name="adj2" fmla="val 7806"/>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bg1"/>
                </a:solidFill>
              </a:rPr>
              <a:t>Hvordan kommunikerer vi myndighedsopgaven på skolen?</a:t>
            </a:r>
            <a:endParaRPr lang="da-DK" i="1" dirty="0" err="1">
              <a:solidFill>
                <a:schemeClr val="bg1"/>
              </a:solidFill>
            </a:endParaRPr>
          </a:p>
        </p:txBody>
      </p:sp>
      <p:sp>
        <p:nvSpPr>
          <p:cNvPr id="9" name="Taleboble: oval 8">
            <a:extLst>
              <a:ext uri="{FF2B5EF4-FFF2-40B4-BE49-F238E27FC236}">
                <a16:creationId xmlns:a16="http://schemas.microsoft.com/office/drawing/2014/main" id="{3490B836-C25C-47EB-910F-6E2F1649A45D}"/>
              </a:ext>
            </a:extLst>
          </p:cNvPr>
          <p:cNvSpPr/>
          <p:nvPr/>
        </p:nvSpPr>
        <p:spPr>
          <a:xfrm>
            <a:off x="4046630" y="4849943"/>
            <a:ext cx="3384376" cy="1402992"/>
          </a:xfrm>
          <a:prstGeom prst="wedgeEllipseCallout">
            <a:avLst>
              <a:gd name="adj1" fmla="val -34342"/>
              <a:gd name="adj2" fmla="val -122936"/>
            </a:avLst>
          </a:prstGeom>
          <a:solidFill>
            <a:schemeClr val="accent1">
              <a:lumMod val="60000"/>
              <a:lumOff val="4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bg1"/>
                </a:solidFill>
              </a:rPr>
              <a:t>Hvordan sikrer vi, at alle kender egne og andres rolle i arbejdsgangen?</a:t>
            </a:r>
            <a:endParaRPr lang="da-DK" i="1" dirty="0" err="1">
              <a:solidFill>
                <a:schemeClr val="bg1"/>
              </a:solidFill>
            </a:endParaRPr>
          </a:p>
        </p:txBody>
      </p:sp>
      <p:sp>
        <p:nvSpPr>
          <p:cNvPr id="10" name="Taleboble: oval 9">
            <a:extLst>
              <a:ext uri="{FF2B5EF4-FFF2-40B4-BE49-F238E27FC236}">
                <a16:creationId xmlns:a16="http://schemas.microsoft.com/office/drawing/2014/main" id="{74438D5A-CEF2-43F8-BCD8-3850C203C8A9}"/>
              </a:ext>
            </a:extLst>
          </p:cNvPr>
          <p:cNvSpPr/>
          <p:nvPr/>
        </p:nvSpPr>
        <p:spPr>
          <a:xfrm>
            <a:off x="240030" y="3789040"/>
            <a:ext cx="3384376" cy="1854466"/>
          </a:xfrm>
          <a:prstGeom prst="wedgeEllipseCallout">
            <a:avLst>
              <a:gd name="adj1" fmla="val 57709"/>
              <a:gd name="adj2" fmla="val -52895"/>
            </a:avLst>
          </a:prstGeom>
          <a:solidFill>
            <a:schemeClr val="accent1">
              <a:lumMod val="75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bg1"/>
                </a:solidFill>
              </a:rPr>
              <a:t>Hvordan sikrer vi, at alle relevante er klædt på til den tekniske brug af skabelonerne?</a:t>
            </a:r>
            <a:endParaRPr lang="da-DK" i="1" dirty="0" err="1">
              <a:solidFill>
                <a:schemeClr val="bg1"/>
              </a:solidFill>
            </a:endParaRPr>
          </a:p>
        </p:txBody>
      </p:sp>
      <p:sp>
        <p:nvSpPr>
          <p:cNvPr id="11" name="Taleboble: oval 10">
            <a:extLst>
              <a:ext uri="{FF2B5EF4-FFF2-40B4-BE49-F238E27FC236}">
                <a16:creationId xmlns:a16="http://schemas.microsoft.com/office/drawing/2014/main" id="{7E8F7918-E97E-49D2-ABF6-1D56440540E3}"/>
              </a:ext>
            </a:extLst>
          </p:cNvPr>
          <p:cNvSpPr/>
          <p:nvPr/>
        </p:nvSpPr>
        <p:spPr>
          <a:xfrm>
            <a:off x="323527" y="2129775"/>
            <a:ext cx="2997305" cy="1477329"/>
          </a:xfrm>
          <a:prstGeom prst="wedgeEllipseCallout">
            <a:avLst>
              <a:gd name="adj1" fmla="val 59280"/>
              <a:gd name="adj2" fmla="val 1573"/>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solidFill>
                  <a:schemeClr val="bg1"/>
                </a:solidFill>
              </a:rPr>
              <a:t>…</a:t>
            </a:r>
            <a:endParaRPr lang="da-DK" i="1" dirty="0" err="1">
              <a:solidFill>
                <a:schemeClr val="bg1"/>
              </a:solidFill>
            </a:endParaRPr>
          </a:p>
        </p:txBody>
      </p:sp>
    </p:spTree>
    <p:extLst>
      <p:ext uri="{BB962C8B-B14F-4D97-AF65-F5344CB8AC3E}">
        <p14:creationId xmlns:p14="http://schemas.microsoft.com/office/powerpoint/2010/main" val="15980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E350D-E90F-4055-B502-C785883CA777}"/>
              </a:ext>
            </a:extLst>
          </p:cNvPr>
          <p:cNvSpPr>
            <a:spLocks noGrp="1"/>
          </p:cNvSpPr>
          <p:nvPr>
            <p:ph type="title"/>
          </p:nvPr>
        </p:nvSpPr>
        <p:spPr/>
        <p:txBody>
          <a:bodyPr/>
          <a:lstStyle/>
          <a:p>
            <a:r>
              <a:rPr lang="da-DK" sz="2400"/>
              <a:t>Afgørelser og begrundelser</a:t>
            </a:r>
          </a:p>
        </p:txBody>
      </p:sp>
      <p:sp>
        <p:nvSpPr>
          <p:cNvPr id="3" name="Pladsholder til indhold 2">
            <a:extLst>
              <a:ext uri="{FF2B5EF4-FFF2-40B4-BE49-F238E27FC236}">
                <a16:creationId xmlns:a16="http://schemas.microsoft.com/office/drawing/2014/main" id="{24A25520-16C3-416A-91F4-8D0625EBBE91}"/>
              </a:ext>
            </a:extLst>
          </p:cNvPr>
          <p:cNvSpPr>
            <a:spLocks noGrp="1"/>
          </p:cNvSpPr>
          <p:nvPr>
            <p:ph idx="1"/>
          </p:nvPr>
        </p:nvSpPr>
        <p:spPr/>
        <p:txBody>
          <a:bodyPr/>
          <a:lstStyle/>
          <a:p>
            <a:r>
              <a:rPr lang="da-DK"/>
              <a:t>En afgørelse skal meddeles skriftligt og begrundes</a:t>
            </a:r>
          </a:p>
          <a:p>
            <a:r>
              <a:rPr lang="da-DK"/>
              <a:t>Den skriftlige afgørelse skal indeholde</a:t>
            </a:r>
          </a:p>
          <a:p>
            <a:pPr lvl="1"/>
            <a:r>
              <a:rPr lang="da-DK"/>
              <a:t>En begrundelse for afgørelsen med henvisning til relevant lovgivning, herunder eventuelle klage/ankemuligheder</a:t>
            </a:r>
          </a:p>
          <a:p>
            <a:pPr lvl="1"/>
            <a:r>
              <a:rPr lang="da-DK"/>
              <a:t>En kort redegørelse for de oplysninger i sagen, som har haft væsentlig betydning for afgørelsen, herunder skal skolen forholde sig aktivt til forældres eventuelle indsigelser</a:t>
            </a:r>
          </a:p>
          <a:p>
            <a:pPr lvl="1"/>
            <a:r>
              <a:rPr lang="da-DK"/>
              <a:t>At der er foretaget en partshøring, og at parterne er orienteret om de retslige konsekvenser</a:t>
            </a:r>
          </a:p>
          <a:p>
            <a:pPr lvl="1"/>
            <a:r>
              <a:rPr lang="da-DK"/>
              <a:t>Forældrenes eventuelle bemærkninger og indsigelser skal fremgå af begrundelsen, og begrundelsen skal forholde sig aktivt til indsigelserne</a:t>
            </a:r>
          </a:p>
          <a:p>
            <a:pPr lvl="1"/>
            <a:endParaRPr lang="da-DK"/>
          </a:p>
          <a:p>
            <a:endParaRPr lang="da-DK"/>
          </a:p>
        </p:txBody>
      </p:sp>
      <p:sp>
        <p:nvSpPr>
          <p:cNvPr id="4" name="Pladsholder til slidenummer 3">
            <a:extLst>
              <a:ext uri="{FF2B5EF4-FFF2-40B4-BE49-F238E27FC236}">
                <a16:creationId xmlns:a16="http://schemas.microsoft.com/office/drawing/2014/main" id="{6B41FDC9-6694-4A15-A616-76C6BE78A3F7}"/>
              </a:ext>
            </a:extLst>
          </p:cNvPr>
          <p:cNvSpPr>
            <a:spLocks noGrp="1"/>
          </p:cNvSpPr>
          <p:nvPr>
            <p:ph type="sldNum" sz="quarter" idx="12"/>
          </p:nvPr>
        </p:nvSpPr>
        <p:spPr/>
        <p:txBody>
          <a:bodyPr/>
          <a:lstStyle/>
          <a:p>
            <a:fld id="{63F35900-392D-46F4-8341-366E91CBDAA0}" type="slidenum">
              <a:rPr lang="da-DK" noProof="0" smtClean="0"/>
              <a:pPr/>
              <a:t>9</a:t>
            </a:fld>
            <a:endParaRPr lang="da-DK" noProof="0"/>
          </a:p>
        </p:txBody>
      </p:sp>
    </p:spTree>
    <p:extLst>
      <p:ext uri="{BB962C8B-B14F-4D97-AF65-F5344CB8AC3E}">
        <p14:creationId xmlns:p14="http://schemas.microsoft.com/office/powerpoint/2010/main" val="3916459903"/>
      </p:ext>
    </p:extLst>
  </p:cSld>
  <p:clrMapOvr>
    <a:masterClrMapping/>
  </p:clrMapOvr>
</p:sld>
</file>

<file path=ppt/theme/theme1.xml><?xml version="1.0" encoding="utf-8"?>
<a:theme xmlns:a="http://schemas.openxmlformats.org/drawingml/2006/main" name="Albertslund Kommune">
  <a:themeElements>
    <a:clrScheme name="5 Albertslund Børneområde">
      <a:dk1>
        <a:srgbClr val="7F7F7F"/>
      </a:dk1>
      <a:lt1>
        <a:srgbClr val="FFFFFF"/>
      </a:lt1>
      <a:dk2>
        <a:srgbClr val="000000"/>
      </a:dk2>
      <a:lt2>
        <a:srgbClr val="034EA2"/>
      </a:lt2>
      <a:accent1>
        <a:srgbClr val="00B9F2"/>
      </a:accent1>
      <a:accent2>
        <a:srgbClr val="66D5F7"/>
      </a:accent2>
      <a:accent3>
        <a:srgbClr val="005D79"/>
      </a:accent3>
      <a:accent4>
        <a:srgbClr val="008BB6"/>
      </a:accent4>
      <a:accent5>
        <a:srgbClr val="99E3FA"/>
      </a:accent5>
      <a:accent6>
        <a:srgbClr val="CCF1FD"/>
      </a:accent6>
      <a:hlink>
        <a:srgbClr val="66D5F7"/>
      </a:hlink>
      <a:folHlink>
        <a:srgbClr val="CCF1FD"/>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5 Albertslund Børneområde.potx" id="{B057EB33-DA99-44FB-89B5-E111EF00A806}" vid="{CBC4012B-522F-430D-B15F-7C5FF0137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 Albertslund Børneområde</Template>
  <TotalTime>14998</TotalTime>
  <Words>10194</Words>
  <Application>Microsoft Office PowerPoint</Application>
  <PresentationFormat>Skærmshow (4:3)</PresentationFormat>
  <Paragraphs>1185</Paragraphs>
  <Slides>81</Slides>
  <Notes>73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81</vt:i4>
      </vt:variant>
    </vt:vector>
  </HeadingPairs>
  <TitlesOfParts>
    <vt:vector size="88" baseType="lpstr">
      <vt:lpstr>Arial Unicode MS</vt:lpstr>
      <vt:lpstr>Arial</vt:lpstr>
      <vt:lpstr>Georgia</vt:lpstr>
      <vt:lpstr>Calibri</vt:lpstr>
      <vt:lpstr>Open Sans</vt:lpstr>
      <vt:lpstr>Times New Roman</vt:lpstr>
      <vt:lpstr>Albertslund Kommune</vt:lpstr>
      <vt:lpstr>God forvaltningsskik for skolelederen som myndighedsudøver</vt:lpstr>
      <vt:lpstr>Dagens formål</vt:lpstr>
      <vt:lpstr>PowerPoint-præsentation</vt:lpstr>
      <vt:lpstr>Indsatstrappe</vt:lpstr>
      <vt:lpstr>Juraen</vt:lpstr>
      <vt:lpstr>Forvaltningsretlige principper</vt:lpstr>
      <vt:lpstr>Afgørelser og beslutninger</vt:lpstr>
      <vt:lpstr>Cases - afgørelse eller beslutning?</vt:lpstr>
      <vt:lpstr>Afgørelser og begrundelser</vt:lpstr>
      <vt:lpstr>Inddragelse – partshøring Forvaltningsloven §19</vt:lpstr>
      <vt:lpstr>Referater og notatpligt Offentlighedsloven §13</vt:lpstr>
      <vt:lpstr>Videregivelse af oplysninger </vt:lpstr>
      <vt:lpstr>Personfølsomme oplysninger</vt:lpstr>
      <vt:lpstr>Journalisering og databeskyttelse</vt:lpstr>
      <vt:lpstr>Journalisering og databeskyttelse</vt:lpstr>
      <vt:lpstr>Aktindsigt</vt:lpstr>
      <vt:lpstr>1. Aktindsigt efter forvaltningsloven – partsindsigt - Rammer</vt:lpstr>
      <vt:lpstr>1. Aktindsigt efter forvaltningsloven – partsindsigt - Omfang og undtagelser</vt:lpstr>
      <vt:lpstr>Aktindsigt efter forvaltningsloven – partsindsigt - Arbejdsgang</vt:lpstr>
      <vt:lpstr>Svar på klage</vt:lpstr>
      <vt:lpstr>Borgerrådgiverens rolle</vt:lpstr>
      <vt:lpstr>Samtykkeerklæring</vt:lpstr>
      <vt:lpstr>Overblik over klageindstanser</vt:lpstr>
      <vt:lpstr>Skolelederens kompetence om enkeltelever</vt:lpstr>
      <vt:lpstr>Fælles afsæt for arbejdsgange</vt:lpstr>
      <vt:lpstr>Emneoversigt -Skolelederens kompetencer om enkeltelever</vt:lpstr>
      <vt:lpstr>Supplerende undervisning eller anden faglig støtte til elever under 9 timer - Rammen</vt:lpstr>
      <vt:lpstr>Supplerende undervisning eller anden faglig støtte til elever under 9 timer - Rammen</vt:lpstr>
      <vt:lpstr>Supplerende undervisning eller anden faglig støtte til elever – under 9 timer - Arbejdsgang</vt:lpstr>
      <vt:lpstr>Familieskolen - Ramme</vt:lpstr>
      <vt:lpstr>Familieskolen -Arbejdsgang</vt:lpstr>
      <vt:lpstr>Indstilling til PPV - Rammen</vt:lpstr>
      <vt:lpstr>Indstilling til PPV - Arbejdsgang</vt:lpstr>
      <vt:lpstr>Indstilling til specialpædagogisk bistand - Rammen</vt:lpstr>
      <vt:lpstr>Årshjul for visitation og revisitation</vt:lpstr>
      <vt:lpstr>Indstilling til specialpædagogisk bistand - Visitation - Arbejdsgang</vt:lpstr>
      <vt:lpstr>Indstilling til specialpædagogisk bistand - Revisitation - Arbejdsgang</vt:lpstr>
      <vt:lpstr>Undervisningspligt - delvis overholdelse ved at følge fag på ungdomsskole - opfyldelse i begrænset omfang ved musikundervisning på musikskole eller ved eliteidrætsudøvelse</vt:lpstr>
      <vt:lpstr>Undervisningspligt - delvis overholdelse ved at følge fagrække på ungdomsskole - opfyldelse i begrænset omfang gennem musikundervisning på musikskole eller ved eliteidrætsudøvelse</vt:lpstr>
      <vt:lpstr>Særligt tilrettelagt forløb efter 7. klasse - Rammen</vt:lpstr>
      <vt:lpstr>Konkrete krav til særligt tilrettelagt forløb efter 7. klasse</vt:lpstr>
      <vt:lpstr>Særlig tilrettelagt forløb efter 7. klasse - Arbejdsgang</vt:lpstr>
      <vt:lpstr>Særligt tilrettelagt undervisningsforløb i  10. klasse - Rammen</vt:lpstr>
      <vt:lpstr>Særligt tilrettelagt undervisningsforløb i  10. klasse - Rammen</vt:lpstr>
      <vt:lpstr>Særlig tilrettelagt undervisningsforløb i 10. klasse - Arbejdsgang</vt:lpstr>
      <vt:lpstr>Undervise elev på samme klassetrin i 2 år / rykke en elev et klassetrin op - Rammen</vt:lpstr>
      <vt:lpstr>Undervise elev på klassetrin i 2 år / rykke en elev et klassetrin op - Arbejdsgang</vt:lpstr>
      <vt:lpstr>Fritage elev fra tysk eller fransk - Rammen</vt:lpstr>
      <vt:lpstr>Fritage elev fra tysk eller fransk - Arbejdsgang for BESLUTNING</vt:lpstr>
      <vt:lpstr>Fritage en elev i et fag - Rammen</vt:lpstr>
      <vt:lpstr>Fritage elev i et fag - Arbejdsgang</vt:lpstr>
      <vt:lpstr>God orden - Rammen</vt:lpstr>
      <vt:lpstr>Handlemuligheder - Rammer (fortsat)</vt:lpstr>
      <vt:lpstr>Afgørelse eller beslutning om fremme af god orden</vt:lpstr>
      <vt:lpstr>God orden - Arbejdsgang for AFGØRELSE</vt:lpstr>
      <vt:lpstr>God orden – overførelse til anden undervisning på skolen i enkelte timer eller resten af dagen - Arbejdsgang for BESLUTNING</vt:lpstr>
      <vt:lpstr>Elevfravær - Ramme</vt:lpstr>
      <vt:lpstr>1. Sygdom el.lign. -Ramme</vt:lpstr>
      <vt:lpstr>1. Sygdom el.lign. – sygeundervisning m.v. I - Ramme</vt:lpstr>
      <vt:lpstr>1. Sygdom el.lign. – sygeundervisning m.v. II - Ramme</vt:lpstr>
      <vt:lpstr>3. Ulovligt fravær - Ramme</vt:lpstr>
      <vt:lpstr>3. Ulovligt fravær - Ramme</vt:lpstr>
      <vt:lpstr>3. Ulovligt fravær – ophold i udlandet / udeblivelse efter sommerferie - Ramme</vt:lpstr>
      <vt:lpstr>3. Ulovligt fravær - Arbejdsgang</vt:lpstr>
      <vt:lpstr>Oversigt over skabeloner</vt:lpstr>
      <vt:lpstr>Skabelonoversigt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Implementering på skolen</vt:lpstr>
      <vt:lpstr>Hvordan implementeres myndighedsopgaven konkret på den enkelte skole?</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Skolelederen som myndighedsudøver</dc:title>
  <dc:creator>Bente Poulsen</dc:creator>
  <cp:lastModifiedBy>Gitte Camillus</cp:lastModifiedBy>
  <cp:revision>1269</cp:revision>
  <cp:lastPrinted>2018-11-05T14:27:05Z</cp:lastPrinted>
  <dcterms:created xsi:type="dcterms:W3CDTF">2018-05-25T09:55:33Z</dcterms:created>
  <dcterms:modified xsi:type="dcterms:W3CDTF">2019-01-31T10:40:36Z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