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3" r:id="rId2"/>
    <p:sldId id="275" r:id="rId3"/>
    <p:sldId id="281" r:id="rId4"/>
    <p:sldId id="277" r:id="rId5"/>
    <p:sldId id="289" r:id="rId6"/>
    <p:sldId id="290" r:id="rId7"/>
    <p:sldId id="291" r:id="rId8"/>
    <p:sldId id="293" r:id="rId9"/>
    <p:sldId id="298" r:id="rId10"/>
    <p:sldId id="297" r:id="rId11"/>
    <p:sldId id="299" r:id="rId12"/>
    <p:sldId id="300" r:id="rId13"/>
    <p:sldId id="276" r:id="rId14"/>
    <p:sldId id="279" r:id="rId15"/>
    <p:sldId id="282" r:id="rId16"/>
    <p:sldId id="288" r:id="rId17"/>
    <p:sldId id="301" r:id="rId18"/>
    <p:sldId id="286" r:id="rId19"/>
  </p:sldIdLst>
  <p:sldSz cx="9144000" cy="6858000" type="screen4x3"/>
  <p:notesSz cx="6662738" cy="9926638"/>
  <p:defaultTextStyle>
    <a:defPPr>
      <a:defRPr lang="da-DK"/>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2B2B2"/>
    <a:srgbClr val="3366FF"/>
    <a:srgbClr val="9FB7CA"/>
    <a:srgbClr val="2572A6"/>
    <a:srgbClr val="666699"/>
    <a:srgbClr val="00339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00" autoAdjust="0"/>
  </p:normalViewPr>
  <p:slideViewPr>
    <p:cSldViewPr snapToGrid="0">
      <p:cViewPr varScale="1">
        <p:scale>
          <a:sx n="112" d="100"/>
          <a:sy n="112" d="100"/>
        </p:scale>
        <p:origin x="1584" y="102"/>
      </p:cViewPr>
      <p:guideLst>
        <p:guide orient="horz" pos="2160"/>
        <p:guide pos="2880"/>
      </p:guideLst>
    </p:cSldViewPr>
  </p:slideViewPr>
  <p:notesTextViewPr>
    <p:cViewPr>
      <p:scale>
        <a:sx n="100" d="100"/>
        <a:sy n="100" d="100"/>
      </p:scale>
      <p:origin x="0" y="0"/>
    </p:cViewPr>
  </p:notesTextViewPr>
  <p:notesViewPr>
    <p:cSldViewPr snapToGrid="0">
      <p:cViewPr varScale="1">
        <p:scale>
          <a:sx n="73" d="100"/>
          <a:sy n="73" d="100"/>
        </p:scale>
        <p:origin x="-2664" y="-90"/>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87186"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da-DK"/>
          </a:p>
        </p:txBody>
      </p:sp>
      <p:sp>
        <p:nvSpPr>
          <p:cNvPr id="36867" name="Rectangle 3"/>
          <p:cNvSpPr>
            <a:spLocks noGrp="1" noChangeArrowheads="1"/>
          </p:cNvSpPr>
          <p:nvPr>
            <p:ph type="dt" sz="quarter" idx="1"/>
          </p:nvPr>
        </p:nvSpPr>
        <p:spPr bwMode="auto">
          <a:xfrm>
            <a:off x="3774010" y="0"/>
            <a:ext cx="2887186"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da-DK"/>
          </a:p>
        </p:txBody>
      </p:sp>
      <p:sp>
        <p:nvSpPr>
          <p:cNvPr id="36868" name="Rectangle 4"/>
          <p:cNvSpPr>
            <a:spLocks noGrp="1" noChangeArrowheads="1"/>
          </p:cNvSpPr>
          <p:nvPr>
            <p:ph type="ftr" sz="quarter" idx="2"/>
          </p:nvPr>
        </p:nvSpPr>
        <p:spPr bwMode="auto">
          <a:xfrm>
            <a:off x="0" y="9428583"/>
            <a:ext cx="288718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da-DK"/>
          </a:p>
        </p:txBody>
      </p:sp>
      <p:sp>
        <p:nvSpPr>
          <p:cNvPr id="36869" name="Rectangle 5"/>
          <p:cNvSpPr>
            <a:spLocks noGrp="1" noChangeArrowheads="1"/>
          </p:cNvSpPr>
          <p:nvPr>
            <p:ph type="sldNum" sz="quarter" idx="3"/>
          </p:nvPr>
        </p:nvSpPr>
        <p:spPr bwMode="auto">
          <a:xfrm>
            <a:off x="3774010" y="9428583"/>
            <a:ext cx="288718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8305CE32-FCB2-40B1-A882-84511378A524}" type="slidenum">
              <a:rPr lang="da-DK"/>
              <a:pPr>
                <a:defRPr/>
              </a:pPr>
              <a:t>‹nr.›</a:t>
            </a:fld>
            <a:endParaRPr lang="da-DK"/>
          </a:p>
        </p:txBody>
      </p:sp>
    </p:spTree>
    <p:extLst>
      <p:ext uri="{BB962C8B-B14F-4D97-AF65-F5344CB8AC3E}">
        <p14:creationId xmlns:p14="http://schemas.microsoft.com/office/powerpoint/2010/main" val="826778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pPr>
              <a:defRPr/>
            </a:pPr>
            <a:endParaRPr lang="da-DK"/>
          </a:p>
        </p:txBody>
      </p:sp>
      <p:sp>
        <p:nvSpPr>
          <p:cNvPr id="3" name="Pladsholder til dato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pPr>
              <a:defRPr/>
            </a:pPr>
            <a:fld id="{CCF19288-9FAE-4BF6-8E57-2E57CF07D73E}" type="datetimeFigureOut">
              <a:rPr lang="da-DK"/>
              <a:pPr>
                <a:defRPr/>
              </a:pPr>
              <a:t>19-04-2018</a:t>
            </a:fld>
            <a:endParaRPr lang="da-DK"/>
          </a:p>
        </p:txBody>
      </p:sp>
      <p:sp>
        <p:nvSpPr>
          <p:cNvPr id="4" name="Pladsholder til diasbillede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da-DK" noProof="0"/>
              <a:t>Klik for at redigere typografi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pPr>
              <a:defRPr/>
            </a:pPr>
            <a:endParaRPr lang="da-DK"/>
          </a:p>
        </p:txBody>
      </p:sp>
      <p:sp>
        <p:nvSpPr>
          <p:cNvPr id="7" name="Pladsholder til diasnumm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pPr>
              <a:defRPr/>
            </a:pPr>
            <a:fld id="{1C5C16D5-B962-491B-B755-F59927109D68}" type="slidenum">
              <a:rPr lang="da-DK"/>
              <a:pPr>
                <a:defRPr/>
              </a:pPr>
              <a:t>‹nr.›</a:t>
            </a:fld>
            <a:endParaRPr lang="da-DK"/>
          </a:p>
        </p:txBody>
      </p:sp>
    </p:spTree>
    <p:extLst>
      <p:ext uri="{BB962C8B-B14F-4D97-AF65-F5344CB8AC3E}">
        <p14:creationId xmlns:p14="http://schemas.microsoft.com/office/powerpoint/2010/main" val="543938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1C5C16D5-B962-491B-B755-F59927109D68}" type="slidenum">
              <a:rPr lang="da-DK" smtClean="0"/>
              <a:pPr>
                <a:defRPr/>
              </a:pPr>
              <a:t>18</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dret titel og teks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a-DK"/>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a-DK"/>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AE5FA811-D916-442E-927E-F61360270E45}"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cxnSp>
        <p:nvCxnSpPr>
          <p:cNvPr id="2" name="Lige forbindelse 1"/>
          <p:cNvCxnSpPr/>
          <p:nvPr userDrawn="1"/>
        </p:nvCxnSpPr>
        <p:spPr>
          <a:xfrm>
            <a:off x="520700" y="6235700"/>
            <a:ext cx="81407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4" descr="logo3"/>
          <p:cNvPicPr>
            <a:picLocks noChangeAspect="1" noChangeArrowheads="1"/>
          </p:cNvPicPr>
          <p:nvPr userDrawn="1"/>
        </p:nvPicPr>
        <p:blipFill>
          <a:blip r:embed="rId14" cstate="print"/>
          <a:srcRect/>
          <a:stretch>
            <a:fillRect/>
          </a:stretch>
        </p:blipFill>
        <p:spPr bwMode="auto">
          <a:xfrm>
            <a:off x="525463" y="534988"/>
            <a:ext cx="1990725" cy="720725"/>
          </a:xfrm>
          <a:prstGeom prst="rect">
            <a:avLst/>
          </a:prstGeom>
          <a:noFill/>
          <a:ln w="9525">
            <a:noFill/>
            <a:miter lim="800000"/>
            <a:headEnd/>
            <a:tailEnd/>
          </a:ln>
        </p:spPr>
      </p:pic>
      <p:sp>
        <p:nvSpPr>
          <p:cNvPr id="1027" name="Line 15"/>
          <p:cNvSpPr>
            <a:spLocks noChangeShapeType="1"/>
          </p:cNvSpPr>
          <p:nvPr userDrawn="1"/>
        </p:nvSpPr>
        <p:spPr bwMode="auto">
          <a:xfrm>
            <a:off x="520700" y="1524000"/>
            <a:ext cx="8140700" cy="0"/>
          </a:xfrm>
          <a:prstGeom prst="line">
            <a:avLst/>
          </a:prstGeom>
          <a:noFill/>
          <a:ln w="9525">
            <a:solidFill>
              <a:srgbClr val="006699"/>
            </a:solidFill>
            <a:round/>
            <a:headEnd/>
            <a:tailEnd/>
          </a:ln>
        </p:spPr>
        <p:txBody>
          <a:bodyPr/>
          <a:lstStyle/>
          <a:p>
            <a:pPr>
              <a:defRPr/>
            </a:pPr>
            <a:endParaRPr lang="da-DK"/>
          </a:p>
        </p:txBody>
      </p:sp>
      <p:sp>
        <p:nvSpPr>
          <p:cNvPr id="1028" name="Rectangle 18"/>
          <p:cNvSpPr>
            <a:spLocks noChangeArrowheads="1"/>
          </p:cNvSpPr>
          <p:nvPr userDrawn="1"/>
        </p:nvSpPr>
        <p:spPr bwMode="auto">
          <a:xfrm>
            <a:off x="8667750" y="288925"/>
            <a:ext cx="300038" cy="855663"/>
          </a:xfrm>
          <a:prstGeom prst="rect">
            <a:avLst/>
          </a:prstGeom>
          <a:solidFill>
            <a:schemeClr val="tx1"/>
          </a:solidFill>
          <a:ln w="9525">
            <a:noFill/>
            <a:miter lim="800000"/>
            <a:headEnd/>
            <a:tailEnd/>
          </a:ln>
        </p:spPr>
        <p:txBody>
          <a:bodyPr wrap="none" anchor="ctr"/>
          <a:lstStyle/>
          <a:p>
            <a:pPr>
              <a:defRPr/>
            </a:pPr>
            <a:endParaRPr lang="da-DK"/>
          </a:p>
        </p:txBody>
      </p:sp>
      <p:sp>
        <p:nvSpPr>
          <p:cNvPr id="2" name="Rektangel 1"/>
          <p:cNvSpPr/>
          <p:nvPr userDrawn="1"/>
        </p:nvSpPr>
        <p:spPr>
          <a:xfrm>
            <a:off x="2641600" y="534988"/>
            <a:ext cx="6026150" cy="360362"/>
          </a:xfrm>
          <a:prstGeom prst="rect">
            <a:avLst/>
          </a:prstGeom>
          <a:solidFill>
            <a:srgbClr val="25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2" name="Rektangel 11"/>
          <p:cNvSpPr/>
          <p:nvPr userDrawn="1"/>
        </p:nvSpPr>
        <p:spPr>
          <a:xfrm>
            <a:off x="2641600" y="928688"/>
            <a:ext cx="6026150" cy="360362"/>
          </a:xfrm>
          <a:prstGeom prst="rect">
            <a:avLst/>
          </a:prstGeom>
          <a:solidFill>
            <a:srgbClr val="9FB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031" name="Line 15"/>
          <p:cNvSpPr>
            <a:spLocks noChangeShapeType="1"/>
          </p:cNvSpPr>
          <p:nvPr userDrawn="1"/>
        </p:nvSpPr>
        <p:spPr bwMode="auto">
          <a:xfrm>
            <a:off x="520700" y="6311900"/>
            <a:ext cx="8140700" cy="0"/>
          </a:xfrm>
          <a:prstGeom prst="line">
            <a:avLst/>
          </a:prstGeom>
          <a:noFill/>
          <a:ln w="9525">
            <a:solidFill>
              <a:srgbClr val="006699"/>
            </a:solidFill>
            <a:round/>
            <a:headEnd/>
            <a:tailEnd/>
          </a:ln>
        </p:spPr>
        <p:txBody>
          <a:bodyPr/>
          <a:lstStyle/>
          <a:p>
            <a:pPr>
              <a:defRPr/>
            </a:pPr>
            <a:endParaRPr lang="da-DK"/>
          </a:p>
        </p:txBody>
      </p:sp>
    </p:spTree>
  </p:cSld>
  <p:clrMap bg1="dk2" tx1="lt1" bg2="dk1" tx2="lt2" accent1="accent1" accent2="accent2" accent3="accent3" accent4="accent4" accent5="accent5" accent6="accent6" hlink="hlink" folHlink="folHlink"/>
  <p:sldLayoutIdLst>
    <p:sldLayoutId id="2147483651" r:id="rId1"/>
    <p:sldLayoutId id="214748366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mailto:bkmb.risikostyring.callcenter@albertslund.dk"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bkmb.risikostyring.callcenter@albertslund.d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1016000" y="2503488"/>
            <a:ext cx="6858000" cy="2431435"/>
          </a:xfrm>
          <a:prstGeom prst="rect">
            <a:avLst/>
          </a:prstGeom>
          <a:noFill/>
        </p:spPr>
        <p:txBody>
          <a:bodyPr>
            <a:spAutoFit/>
          </a:bodyPr>
          <a:lstStyle/>
          <a:p>
            <a:pPr algn="ctr">
              <a:defRPr/>
            </a:pPr>
            <a:r>
              <a:rPr lang="da-DK" sz="4000">
                <a:solidFill>
                  <a:srgbClr val="000000"/>
                </a:solidFill>
                <a:latin typeface="Tahoma" pitchFamily="34" charset="0"/>
                <a:ea typeface="Tahoma" pitchFamily="34" charset="0"/>
                <a:cs typeface="Tahoma" pitchFamily="34" charset="0"/>
              </a:rPr>
              <a:t>Motorkøretøjsskader</a:t>
            </a:r>
            <a:endParaRPr lang="da-DK" sz="4000" dirty="0">
              <a:solidFill>
                <a:srgbClr val="000000"/>
              </a:solidFill>
              <a:latin typeface="Tahoma" pitchFamily="34" charset="0"/>
              <a:ea typeface="Tahoma" pitchFamily="34" charset="0"/>
              <a:cs typeface="Tahoma" pitchFamily="34" charset="0"/>
            </a:endParaRPr>
          </a:p>
          <a:p>
            <a:pPr algn="ctr">
              <a:defRPr/>
            </a:pPr>
            <a:r>
              <a:rPr lang="da-DK" sz="4000" dirty="0">
                <a:solidFill>
                  <a:srgbClr val="000000"/>
                </a:solidFill>
                <a:latin typeface="Tahoma" pitchFamily="34" charset="0"/>
                <a:ea typeface="Tahoma" pitchFamily="34" charset="0"/>
                <a:cs typeface="Tahoma" pitchFamily="34" charset="0"/>
              </a:rPr>
              <a:t>-</a:t>
            </a:r>
          </a:p>
          <a:p>
            <a:pPr algn="ctr">
              <a:defRPr/>
            </a:pPr>
            <a:r>
              <a:rPr lang="da-DK" sz="2400" dirty="0">
                <a:solidFill>
                  <a:srgbClr val="000000"/>
                </a:solidFill>
                <a:latin typeface="Tahoma" pitchFamily="34" charset="0"/>
                <a:ea typeface="Tahoma" pitchFamily="34" charset="0"/>
                <a:cs typeface="Tahoma" pitchFamily="34" charset="0"/>
              </a:rPr>
              <a:t>Sådan anmelder du en skade!</a:t>
            </a:r>
          </a:p>
          <a:p>
            <a:pPr algn="ctr">
              <a:defRPr/>
            </a:pPr>
            <a:endParaRPr lang="da-DK" sz="2400" dirty="0">
              <a:solidFill>
                <a:schemeClr val="accent1">
                  <a:lumMod val="60000"/>
                  <a:lumOff val="40000"/>
                </a:schemeClr>
              </a:solidFill>
              <a:latin typeface="Tahoma" pitchFamily="34" charset="0"/>
              <a:ea typeface="Tahoma" pitchFamily="34" charset="0"/>
              <a:cs typeface="Tahoma" pitchFamily="34" charset="0"/>
            </a:endParaRPr>
          </a:p>
          <a:p>
            <a:pPr algn="ctr">
              <a:defRPr/>
            </a:pPr>
            <a:endParaRPr lang="da-DK" sz="2400" dirty="0">
              <a:solidFill>
                <a:schemeClr val="accent1">
                  <a:lumMod val="60000"/>
                  <a:lumOff val="40000"/>
                </a:schemeClr>
              </a:solidFill>
              <a:latin typeface="Tahoma" pitchFamily="34" charset="0"/>
              <a:ea typeface="Tahoma" pitchFamily="34" charset="0"/>
              <a:cs typeface="Tahoma" pitchFamily="34" charset="0"/>
            </a:endParaRPr>
          </a:p>
        </p:txBody>
      </p:sp>
      <p:pic>
        <p:nvPicPr>
          <p:cNvPr id="3" name="Billede 2"/>
          <p:cNvPicPr/>
          <p:nvPr/>
        </p:nvPicPr>
        <p:blipFill>
          <a:blip r:embed="rId2">
            <a:extLst>
              <a:ext uri="{28A0092B-C50C-407E-A947-70E740481C1C}">
                <a14:useLocalDpi xmlns:a14="http://schemas.microsoft.com/office/drawing/2010/main" val="0"/>
              </a:ext>
            </a:extLst>
          </a:blip>
          <a:stretch>
            <a:fillRect/>
          </a:stretch>
        </p:blipFill>
        <p:spPr bwMode="auto">
          <a:xfrm>
            <a:off x="3304381" y="4934923"/>
            <a:ext cx="2281238" cy="46257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kstboks 2"/>
          <p:cNvSpPr txBox="1">
            <a:spLocks noChangeArrowheads="1"/>
          </p:cNvSpPr>
          <p:nvPr/>
        </p:nvSpPr>
        <p:spPr bwMode="auto">
          <a:xfrm>
            <a:off x="7958902" y="544513"/>
            <a:ext cx="708848" cy="338554"/>
          </a:xfrm>
          <a:prstGeom prst="rect">
            <a:avLst/>
          </a:prstGeom>
          <a:noFill/>
          <a:ln w="9525">
            <a:noFill/>
            <a:miter lim="800000"/>
            <a:headEnd/>
            <a:tailEnd/>
          </a:ln>
        </p:spPr>
        <p:txBody>
          <a:bodyPr wrap="none">
            <a:spAutoFit/>
          </a:bodyPr>
          <a:lstStyle/>
          <a:p>
            <a:pPr algn="r"/>
            <a:r>
              <a:rPr lang="da-DK" sz="1600" b="1"/>
              <a:t>Fører</a:t>
            </a:r>
          </a:p>
        </p:txBody>
      </p:sp>
      <p:pic>
        <p:nvPicPr>
          <p:cNvPr id="9" name="Billede 8">
            <a:extLst>
              <a:ext uri="{FF2B5EF4-FFF2-40B4-BE49-F238E27FC236}">
                <a16:creationId xmlns:a16="http://schemas.microsoft.com/office/drawing/2014/main" id="{0AC82D75-C738-4D46-AEF3-CD3A297EF77F}"/>
              </a:ext>
            </a:extLst>
          </p:cNvPr>
          <p:cNvPicPr/>
          <p:nvPr/>
        </p:nvPicPr>
        <p:blipFill>
          <a:blip r:embed="rId2"/>
          <a:stretch>
            <a:fillRect/>
          </a:stretch>
        </p:blipFill>
        <p:spPr>
          <a:xfrm>
            <a:off x="831659" y="1817052"/>
            <a:ext cx="7526127" cy="4224825"/>
          </a:xfrm>
          <a:prstGeom prst="rect">
            <a:avLst/>
          </a:prstGeom>
        </p:spPr>
      </p:pic>
      <p:cxnSp>
        <p:nvCxnSpPr>
          <p:cNvPr id="15" name="Lige pilforbindelse 2">
            <a:extLst>
              <a:ext uri="{FF2B5EF4-FFF2-40B4-BE49-F238E27FC236}">
                <a16:creationId xmlns:a16="http://schemas.microsoft.com/office/drawing/2014/main" id="{00B8C2B8-8794-4F72-A8DD-04FE99FB5D5B}"/>
              </a:ext>
            </a:extLst>
          </p:cNvPr>
          <p:cNvCxnSpPr>
            <a:cxnSpLocks noChangeShapeType="1"/>
          </p:cNvCxnSpPr>
          <p:nvPr/>
        </p:nvCxnSpPr>
        <p:spPr bwMode="auto">
          <a:xfrm flipH="1" flipV="1">
            <a:off x="3281585" y="3563596"/>
            <a:ext cx="2042299" cy="1312876"/>
          </a:xfrm>
          <a:prstGeom prst="straightConnector1">
            <a:avLst/>
          </a:prstGeom>
          <a:noFill/>
          <a:ln w="9525" algn="ctr">
            <a:solidFill>
              <a:srgbClr val="5D5679"/>
            </a:solidFill>
            <a:round/>
            <a:headEnd/>
            <a:tailEnd type="arrow" w="med" len="med"/>
          </a:ln>
        </p:spPr>
      </p:cxnSp>
      <p:sp>
        <p:nvSpPr>
          <p:cNvPr id="14" name="Tekstboks 11">
            <a:extLst>
              <a:ext uri="{FF2B5EF4-FFF2-40B4-BE49-F238E27FC236}">
                <a16:creationId xmlns:a16="http://schemas.microsoft.com/office/drawing/2014/main" id="{364164DE-846D-4B9E-BC0A-9357780C9968}"/>
              </a:ext>
            </a:extLst>
          </p:cNvPr>
          <p:cNvSpPr txBox="1">
            <a:spLocks noChangeArrowheads="1"/>
          </p:cNvSpPr>
          <p:nvPr/>
        </p:nvSpPr>
        <p:spPr bwMode="auto">
          <a:xfrm>
            <a:off x="5323884" y="4553307"/>
            <a:ext cx="2384425" cy="1015663"/>
          </a:xfrm>
          <a:prstGeom prst="rect">
            <a:avLst/>
          </a:prstGeom>
          <a:solidFill>
            <a:schemeClr val="tx1"/>
          </a:solidFill>
          <a:ln w="9525">
            <a:solidFill>
              <a:schemeClr val="accent1"/>
            </a:solidFill>
            <a:miter lim="800000"/>
            <a:headEnd/>
            <a:tailEnd/>
          </a:ln>
        </p:spPr>
        <p:txBody>
          <a:bodyPr>
            <a:spAutoFit/>
          </a:bodyPr>
          <a:lstStyle/>
          <a:p>
            <a:r>
              <a:rPr lang="da-DK" b="1">
                <a:solidFill>
                  <a:srgbClr val="000000"/>
                </a:solidFill>
                <a:latin typeface="Tahoma" charset="0"/>
                <a:cs typeface="Tahoma" charset="0"/>
              </a:rPr>
              <a:t>Her kan du nøjes med at skrive navnet (navn og efternavn) på fører af bilen. Har bil holdt parkeret, skal du skrive ”Ingen fører”. </a:t>
            </a:r>
          </a:p>
        </p:txBody>
      </p:sp>
    </p:spTree>
    <p:extLst>
      <p:ext uri="{BB962C8B-B14F-4D97-AF65-F5344CB8AC3E}">
        <p14:creationId xmlns:p14="http://schemas.microsoft.com/office/powerpoint/2010/main" val="165247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kstboks 2"/>
          <p:cNvSpPr txBox="1">
            <a:spLocks noChangeArrowheads="1"/>
          </p:cNvSpPr>
          <p:nvPr/>
        </p:nvSpPr>
        <p:spPr bwMode="auto">
          <a:xfrm>
            <a:off x="7673567" y="544513"/>
            <a:ext cx="994183" cy="338554"/>
          </a:xfrm>
          <a:prstGeom prst="rect">
            <a:avLst/>
          </a:prstGeom>
          <a:noFill/>
          <a:ln w="9525">
            <a:noFill/>
            <a:miter lim="800000"/>
            <a:headEnd/>
            <a:tailEnd/>
          </a:ln>
        </p:spPr>
        <p:txBody>
          <a:bodyPr wrap="none">
            <a:spAutoFit/>
          </a:bodyPr>
          <a:lstStyle/>
          <a:p>
            <a:pPr algn="r"/>
            <a:r>
              <a:rPr lang="da-DK" sz="1600" b="1"/>
              <a:t>Modpart</a:t>
            </a:r>
          </a:p>
        </p:txBody>
      </p:sp>
      <p:pic>
        <p:nvPicPr>
          <p:cNvPr id="6" name="Billede 5">
            <a:extLst>
              <a:ext uri="{FF2B5EF4-FFF2-40B4-BE49-F238E27FC236}">
                <a16:creationId xmlns:a16="http://schemas.microsoft.com/office/drawing/2014/main" id="{737184FA-B734-4764-8165-C6592A1560DE}"/>
              </a:ext>
            </a:extLst>
          </p:cNvPr>
          <p:cNvPicPr/>
          <p:nvPr/>
        </p:nvPicPr>
        <p:blipFill>
          <a:blip r:embed="rId2"/>
          <a:stretch>
            <a:fillRect/>
          </a:stretch>
        </p:blipFill>
        <p:spPr>
          <a:xfrm>
            <a:off x="784585" y="1817052"/>
            <a:ext cx="7564655" cy="4190641"/>
          </a:xfrm>
          <a:prstGeom prst="rect">
            <a:avLst/>
          </a:prstGeom>
        </p:spPr>
      </p:pic>
      <p:cxnSp>
        <p:nvCxnSpPr>
          <p:cNvPr id="15" name="Lige pilforbindelse 2">
            <a:extLst>
              <a:ext uri="{FF2B5EF4-FFF2-40B4-BE49-F238E27FC236}">
                <a16:creationId xmlns:a16="http://schemas.microsoft.com/office/drawing/2014/main" id="{00B8C2B8-8794-4F72-A8DD-04FE99FB5D5B}"/>
              </a:ext>
            </a:extLst>
          </p:cNvPr>
          <p:cNvCxnSpPr>
            <a:cxnSpLocks noChangeShapeType="1"/>
            <a:stCxn id="14" idx="1"/>
          </p:cNvCxnSpPr>
          <p:nvPr/>
        </p:nvCxnSpPr>
        <p:spPr bwMode="auto">
          <a:xfrm flipH="1" flipV="1">
            <a:off x="3281587" y="3563596"/>
            <a:ext cx="2362762" cy="937230"/>
          </a:xfrm>
          <a:prstGeom prst="straightConnector1">
            <a:avLst/>
          </a:prstGeom>
          <a:noFill/>
          <a:ln w="9525" algn="ctr">
            <a:solidFill>
              <a:srgbClr val="5D5679"/>
            </a:solidFill>
            <a:round/>
            <a:headEnd/>
            <a:tailEnd type="arrow" w="med" len="med"/>
          </a:ln>
        </p:spPr>
      </p:cxnSp>
      <p:sp>
        <p:nvSpPr>
          <p:cNvPr id="14" name="Tekstboks 11">
            <a:extLst>
              <a:ext uri="{FF2B5EF4-FFF2-40B4-BE49-F238E27FC236}">
                <a16:creationId xmlns:a16="http://schemas.microsoft.com/office/drawing/2014/main" id="{364164DE-846D-4B9E-BC0A-9357780C9968}"/>
              </a:ext>
            </a:extLst>
          </p:cNvPr>
          <p:cNvSpPr txBox="1">
            <a:spLocks noChangeArrowheads="1"/>
          </p:cNvSpPr>
          <p:nvPr/>
        </p:nvSpPr>
        <p:spPr bwMode="auto">
          <a:xfrm>
            <a:off x="5644349" y="3715996"/>
            <a:ext cx="2384425" cy="1569660"/>
          </a:xfrm>
          <a:prstGeom prst="rect">
            <a:avLst/>
          </a:prstGeom>
          <a:solidFill>
            <a:schemeClr val="tx1"/>
          </a:solidFill>
          <a:ln w="9525">
            <a:solidFill>
              <a:schemeClr val="accent1"/>
            </a:solidFill>
            <a:miter lim="800000"/>
            <a:headEnd/>
            <a:tailEnd/>
          </a:ln>
        </p:spPr>
        <p:txBody>
          <a:bodyPr>
            <a:spAutoFit/>
          </a:bodyPr>
          <a:lstStyle/>
          <a:p>
            <a:r>
              <a:rPr lang="da-DK" b="1">
                <a:solidFill>
                  <a:srgbClr val="000000"/>
                </a:solidFill>
                <a:latin typeface="Tahoma" charset="0"/>
                <a:cs typeface="Tahoma" charset="0"/>
              </a:rPr>
              <a:t>Er der en modpart involveret i uheldet, skal du skrive navnet (navn og efternavn) på modpart. Har bilen holdt parkeret eller er der tale om et solouheld, skal du ikke skrive noget. Du skal bare gå videre til næste fane.</a:t>
            </a:r>
          </a:p>
        </p:txBody>
      </p:sp>
      <p:sp>
        <p:nvSpPr>
          <p:cNvPr id="7" name="Tekstboks 6">
            <a:extLst>
              <a:ext uri="{FF2B5EF4-FFF2-40B4-BE49-F238E27FC236}">
                <a16:creationId xmlns:a16="http://schemas.microsoft.com/office/drawing/2014/main" id="{969E6BC0-7B34-41B3-84CA-11C11C7671C7}"/>
              </a:ext>
            </a:extLst>
          </p:cNvPr>
          <p:cNvSpPr txBox="1"/>
          <p:nvPr/>
        </p:nvSpPr>
        <p:spPr>
          <a:xfrm>
            <a:off x="2954725" y="4815677"/>
            <a:ext cx="1854200" cy="830997"/>
          </a:xfrm>
          <a:prstGeom prst="rect">
            <a:avLst/>
          </a:prstGeom>
          <a:noFill/>
          <a:ln>
            <a:solidFill>
              <a:srgbClr val="000000"/>
            </a:solidFill>
          </a:ln>
        </p:spPr>
        <p:txBody>
          <a:bodyPr wrap="square" rtlCol="0">
            <a:spAutoFit/>
          </a:bodyPr>
          <a:lstStyle/>
          <a:p>
            <a:r>
              <a:rPr lang="da-DK" b="1">
                <a:solidFill>
                  <a:srgbClr val="000000"/>
                </a:solidFill>
                <a:latin typeface="Tahoma" panose="020B0604030504040204" pitchFamily="34" charset="0"/>
                <a:ea typeface="Tahoma" panose="020B0604030504040204" pitchFamily="34" charset="0"/>
                <a:cs typeface="Tahoma" panose="020B0604030504040204" pitchFamily="34" charset="0"/>
              </a:rPr>
              <a:t>Under note skal du oplyse reg.nr. og forsikringsselskab på modpart. </a:t>
            </a:r>
            <a:endParaRPr lang="da-DK">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Lige pilforbindelse 2">
            <a:extLst>
              <a:ext uri="{FF2B5EF4-FFF2-40B4-BE49-F238E27FC236}">
                <a16:creationId xmlns:a16="http://schemas.microsoft.com/office/drawing/2014/main" id="{0B13349B-F934-4990-BB84-8458CB3A6B6C}"/>
              </a:ext>
            </a:extLst>
          </p:cNvPr>
          <p:cNvCxnSpPr>
            <a:cxnSpLocks noChangeShapeType="1"/>
            <a:stCxn id="7" idx="1"/>
          </p:cNvCxnSpPr>
          <p:nvPr/>
        </p:nvCxnSpPr>
        <p:spPr bwMode="auto">
          <a:xfrm flipH="1" flipV="1">
            <a:off x="2287367" y="4918160"/>
            <a:ext cx="667358" cy="313016"/>
          </a:xfrm>
          <a:prstGeom prst="straightConnector1">
            <a:avLst/>
          </a:prstGeom>
          <a:noFill/>
          <a:ln w="9525" algn="ctr">
            <a:solidFill>
              <a:srgbClr val="5D5679"/>
            </a:solidFill>
            <a:round/>
            <a:headEnd/>
            <a:tailEnd type="arrow" w="med" len="med"/>
          </a:ln>
        </p:spPr>
      </p:cxnSp>
    </p:spTree>
    <p:extLst>
      <p:ext uri="{BB962C8B-B14F-4D97-AF65-F5344CB8AC3E}">
        <p14:creationId xmlns:p14="http://schemas.microsoft.com/office/powerpoint/2010/main" val="238679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kstboks 4"/>
          <p:cNvSpPr txBox="1">
            <a:spLocks noChangeArrowheads="1"/>
          </p:cNvSpPr>
          <p:nvPr/>
        </p:nvSpPr>
        <p:spPr bwMode="auto">
          <a:xfrm>
            <a:off x="584200" y="1625600"/>
            <a:ext cx="7899400" cy="738664"/>
          </a:xfrm>
          <a:prstGeom prst="rect">
            <a:avLst/>
          </a:prstGeom>
          <a:noFill/>
          <a:ln w="9525">
            <a:noFill/>
            <a:miter lim="800000"/>
            <a:headEnd/>
            <a:tailEnd/>
          </a:ln>
        </p:spPr>
        <p:txBody>
          <a:bodyPr wrap="square">
            <a:spAutoFit/>
          </a:bodyPr>
          <a:lstStyle/>
          <a:p>
            <a:r>
              <a:rPr lang="da-DK" sz="1400" b="1">
                <a:solidFill>
                  <a:srgbClr val="000000"/>
                </a:solidFill>
                <a:latin typeface="Tahoma" charset="0"/>
              </a:rPr>
              <a:t>Du har mulighed for at vedhæfte bilag. F.eks. en tegning over uheldsstedet. Klik på ”Select” og vælg det pågælende dokument i stifindersystemet. Herefter klikker du på ”Tilføj”.</a:t>
            </a:r>
            <a:endParaRPr lang="da-DK" sz="1400" b="1" dirty="0">
              <a:solidFill>
                <a:srgbClr val="000000"/>
              </a:solidFill>
              <a:latin typeface="Tahoma" charset="0"/>
            </a:endParaRPr>
          </a:p>
        </p:txBody>
      </p:sp>
      <p:sp>
        <p:nvSpPr>
          <p:cNvPr id="21506" name="Tekstboks 2"/>
          <p:cNvSpPr txBox="1">
            <a:spLocks noChangeArrowheads="1"/>
          </p:cNvSpPr>
          <p:nvPr/>
        </p:nvSpPr>
        <p:spPr bwMode="auto">
          <a:xfrm>
            <a:off x="7981344" y="544513"/>
            <a:ext cx="686406" cy="338554"/>
          </a:xfrm>
          <a:prstGeom prst="rect">
            <a:avLst/>
          </a:prstGeom>
          <a:noFill/>
          <a:ln w="9525">
            <a:noFill/>
            <a:miter lim="800000"/>
            <a:headEnd/>
            <a:tailEnd/>
          </a:ln>
        </p:spPr>
        <p:txBody>
          <a:bodyPr wrap="none">
            <a:spAutoFit/>
          </a:bodyPr>
          <a:lstStyle/>
          <a:p>
            <a:pPr algn="r"/>
            <a:r>
              <a:rPr lang="da-DK" sz="1600" b="1"/>
              <a:t>Bilag</a:t>
            </a:r>
          </a:p>
        </p:txBody>
      </p:sp>
      <p:pic>
        <p:nvPicPr>
          <p:cNvPr id="6" name="Billede 5">
            <a:extLst>
              <a:ext uri="{FF2B5EF4-FFF2-40B4-BE49-F238E27FC236}">
                <a16:creationId xmlns:a16="http://schemas.microsoft.com/office/drawing/2014/main" id="{0D294DAB-CBFC-4200-AF65-4D3D57482CD8}"/>
              </a:ext>
            </a:extLst>
          </p:cNvPr>
          <p:cNvPicPr/>
          <p:nvPr/>
        </p:nvPicPr>
        <p:blipFill>
          <a:blip r:embed="rId2"/>
          <a:stretch>
            <a:fillRect/>
          </a:stretch>
        </p:blipFill>
        <p:spPr>
          <a:xfrm>
            <a:off x="584200" y="2500715"/>
            <a:ext cx="7961594" cy="3600982"/>
          </a:xfrm>
          <a:prstGeom prst="rect">
            <a:avLst/>
          </a:prstGeom>
        </p:spPr>
      </p:pic>
    </p:spTree>
    <p:extLst>
      <p:ext uri="{BB962C8B-B14F-4D97-AF65-F5344CB8AC3E}">
        <p14:creationId xmlns:p14="http://schemas.microsoft.com/office/powerpoint/2010/main" val="226265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kstboks 5"/>
          <p:cNvSpPr txBox="1">
            <a:spLocks noChangeArrowheads="1"/>
          </p:cNvSpPr>
          <p:nvPr/>
        </p:nvSpPr>
        <p:spPr bwMode="auto">
          <a:xfrm>
            <a:off x="2891810" y="544513"/>
            <a:ext cx="5775940" cy="338554"/>
          </a:xfrm>
          <a:prstGeom prst="rect">
            <a:avLst/>
          </a:prstGeom>
          <a:noFill/>
          <a:ln w="9525">
            <a:noFill/>
            <a:miter lim="800000"/>
            <a:headEnd/>
            <a:tailEnd/>
          </a:ln>
        </p:spPr>
        <p:txBody>
          <a:bodyPr wrap="none">
            <a:spAutoFit/>
          </a:bodyPr>
          <a:lstStyle/>
          <a:p>
            <a:pPr algn="r"/>
            <a:r>
              <a:rPr lang="da-DK" sz="1600" b="1"/>
              <a:t>Godkendelse før afsendelse til Risikostyring &amp; Callcenter</a:t>
            </a:r>
          </a:p>
        </p:txBody>
      </p:sp>
      <p:sp>
        <p:nvSpPr>
          <p:cNvPr id="24579" name="Tekstboks 2"/>
          <p:cNvSpPr txBox="1">
            <a:spLocks noChangeArrowheads="1"/>
          </p:cNvSpPr>
          <p:nvPr/>
        </p:nvSpPr>
        <p:spPr bwMode="auto">
          <a:xfrm>
            <a:off x="6072188" y="2339757"/>
            <a:ext cx="2741612" cy="3108543"/>
          </a:xfrm>
          <a:prstGeom prst="rect">
            <a:avLst/>
          </a:prstGeom>
          <a:noFill/>
          <a:ln w="9525">
            <a:noFill/>
            <a:miter lim="800000"/>
            <a:headEnd/>
            <a:tailEnd/>
          </a:ln>
        </p:spPr>
        <p:txBody>
          <a:bodyPr>
            <a:spAutoFit/>
          </a:bodyPr>
          <a:lstStyle/>
          <a:p>
            <a:r>
              <a:rPr lang="da-DK" sz="1400" b="1" dirty="0">
                <a:solidFill>
                  <a:srgbClr val="000000"/>
                </a:solidFill>
                <a:latin typeface="Tahoma" charset="0"/>
                <a:cs typeface="Tahoma" charset="0"/>
              </a:rPr>
              <a:t>Før du endeligt anmelder skaden </a:t>
            </a:r>
            <a:r>
              <a:rPr lang="da-DK" sz="1400" b="1">
                <a:solidFill>
                  <a:srgbClr val="000000"/>
                </a:solidFill>
                <a:latin typeface="Tahoma" charset="0"/>
                <a:cs typeface="Tahoma" charset="0"/>
              </a:rPr>
              <a:t>til Risikostyring &amp; Callcenter vises </a:t>
            </a:r>
            <a:r>
              <a:rPr lang="da-DK" sz="1400" b="1" dirty="0">
                <a:solidFill>
                  <a:srgbClr val="000000"/>
                </a:solidFill>
                <a:latin typeface="Tahoma" charset="0"/>
                <a:cs typeface="Tahoma" charset="0"/>
              </a:rPr>
              <a:t>indholdet af din anmeldelse. </a:t>
            </a:r>
          </a:p>
          <a:p>
            <a:endParaRPr lang="da-DK" sz="1400" b="1" dirty="0">
              <a:solidFill>
                <a:srgbClr val="000000"/>
              </a:solidFill>
              <a:latin typeface="Tahoma" charset="0"/>
              <a:cs typeface="Tahoma" charset="0"/>
            </a:endParaRPr>
          </a:p>
          <a:p>
            <a:r>
              <a:rPr lang="da-DK" sz="1400" b="1" dirty="0">
                <a:solidFill>
                  <a:srgbClr val="000000"/>
                </a:solidFill>
                <a:latin typeface="Tahoma" charset="0"/>
                <a:cs typeface="Tahoma" charset="0"/>
              </a:rPr>
              <a:t>Har du rettelser, så går du tilbage og retter. Ellers trykker du Godkend, hvorefter anmeldelsen kvitteres med et </a:t>
            </a:r>
            <a:r>
              <a:rPr lang="da-DK" sz="1400" b="1" dirty="0" err="1">
                <a:solidFill>
                  <a:srgbClr val="000000"/>
                </a:solidFill>
                <a:latin typeface="Tahoma" charset="0"/>
                <a:cs typeface="Tahoma" charset="0"/>
              </a:rPr>
              <a:t>skadenr</a:t>
            </a:r>
            <a:r>
              <a:rPr lang="da-DK" sz="1400" b="1" dirty="0">
                <a:solidFill>
                  <a:srgbClr val="000000"/>
                </a:solidFill>
                <a:latin typeface="Tahoma" charset="0"/>
                <a:cs typeface="Tahoma" charset="0"/>
              </a:rPr>
              <a:t>. </a:t>
            </a:r>
          </a:p>
          <a:p>
            <a:endParaRPr lang="da-DK" sz="1400" b="1" dirty="0">
              <a:solidFill>
                <a:srgbClr val="000000"/>
              </a:solidFill>
              <a:latin typeface="Tahoma" charset="0"/>
              <a:cs typeface="Tahoma" charset="0"/>
            </a:endParaRPr>
          </a:p>
          <a:p>
            <a:r>
              <a:rPr lang="da-DK" sz="1400" b="1" dirty="0">
                <a:solidFill>
                  <a:srgbClr val="000000"/>
                </a:solidFill>
                <a:latin typeface="Tahoma" charset="0"/>
                <a:cs typeface="Tahoma" charset="0"/>
              </a:rPr>
              <a:t>Det er også indholdet af dette billede, du vil modtage i en </a:t>
            </a:r>
            <a:r>
              <a:rPr lang="da-DK" sz="1400" b="1">
                <a:solidFill>
                  <a:srgbClr val="000000"/>
                </a:solidFill>
                <a:latin typeface="Tahoma" charset="0"/>
                <a:cs typeface="Tahoma" charset="0"/>
              </a:rPr>
              <a:t>mail.</a:t>
            </a:r>
            <a:endParaRPr lang="da-DK" sz="1400" b="1" dirty="0">
              <a:solidFill>
                <a:srgbClr val="000000"/>
              </a:solidFill>
              <a:latin typeface="Tahoma" charset="0"/>
              <a:cs typeface="Tahoma" charset="0"/>
            </a:endParaRPr>
          </a:p>
        </p:txBody>
      </p:sp>
      <p:cxnSp>
        <p:nvCxnSpPr>
          <p:cNvPr id="6" name="Lige forbindelse 5"/>
          <p:cNvCxnSpPr/>
          <p:nvPr/>
        </p:nvCxnSpPr>
        <p:spPr>
          <a:xfrm>
            <a:off x="5932488" y="1778000"/>
            <a:ext cx="0" cy="406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D5FB5E02-A521-4831-BB4E-930625E0AC61}"/>
              </a:ext>
            </a:extLst>
          </p:cNvPr>
          <p:cNvPicPr/>
          <p:nvPr/>
        </p:nvPicPr>
        <p:blipFill>
          <a:blip r:embed="rId2"/>
          <a:stretch>
            <a:fillRect/>
          </a:stretch>
        </p:blipFill>
        <p:spPr>
          <a:xfrm>
            <a:off x="646566" y="2282080"/>
            <a:ext cx="5146218" cy="32238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kstboks 4"/>
          <p:cNvSpPr txBox="1">
            <a:spLocks noChangeArrowheads="1"/>
          </p:cNvSpPr>
          <p:nvPr/>
        </p:nvSpPr>
        <p:spPr bwMode="auto">
          <a:xfrm>
            <a:off x="876300" y="1943099"/>
            <a:ext cx="7416800" cy="1384995"/>
          </a:xfrm>
          <a:prstGeom prst="rect">
            <a:avLst/>
          </a:prstGeom>
          <a:noFill/>
          <a:ln w="9525">
            <a:noFill/>
            <a:miter lim="800000"/>
            <a:headEnd/>
            <a:tailEnd/>
          </a:ln>
        </p:spPr>
        <p:txBody>
          <a:bodyPr>
            <a:spAutoFit/>
          </a:bodyPr>
          <a:lstStyle/>
          <a:p>
            <a:r>
              <a:rPr lang="da-DK" sz="1400" b="1" dirty="0">
                <a:solidFill>
                  <a:srgbClr val="000000"/>
                </a:solidFill>
                <a:latin typeface="Tahoma" charset="0"/>
                <a:cs typeface="Tahoma" charset="0"/>
              </a:rPr>
              <a:t>Anmeldelsen er nu sendt </a:t>
            </a:r>
            <a:r>
              <a:rPr lang="da-DK" sz="1400" b="1">
                <a:solidFill>
                  <a:srgbClr val="000000"/>
                </a:solidFill>
                <a:latin typeface="Tahoma" charset="0"/>
                <a:cs typeface="Tahoma" charset="0"/>
              </a:rPr>
              <a:t>til Risikostyring &amp; Callcenter, som behandler sagen. Er skaden over kommunes selvrisiko på kr. 20.000 sendes skaden videre til kommunens forsikringsselskab. </a:t>
            </a:r>
          </a:p>
          <a:p>
            <a:endParaRPr lang="da-DK" sz="1400" b="1">
              <a:solidFill>
                <a:srgbClr val="000000"/>
              </a:solidFill>
              <a:latin typeface="Tahoma" charset="0"/>
              <a:cs typeface="Tahoma" charset="0"/>
            </a:endParaRPr>
          </a:p>
          <a:p>
            <a:r>
              <a:rPr lang="da-DK" sz="1400" b="1">
                <a:solidFill>
                  <a:srgbClr val="000000"/>
                </a:solidFill>
                <a:latin typeface="Tahoma" charset="0"/>
                <a:cs typeface="Tahoma" charset="0"/>
              </a:rPr>
              <a:t>Når der foreligger en afgørelse i sagen, vil den blive tilsendt anmelder via en mail.</a:t>
            </a:r>
            <a:endParaRPr lang="da-DK" sz="1400" b="1" dirty="0">
              <a:solidFill>
                <a:srgbClr val="000000"/>
              </a:solidFill>
              <a:latin typeface="Tahoma" charset="0"/>
              <a:cs typeface="Tahoma" charset="0"/>
            </a:endParaRPr>
          </a:p>
        </p:txBody>
      </p:sp>
      <p:sp>
        <p:nvSpPr>
          <p:cNvPr id="25602" name="Tekstboks 5"/>
          <p:cNvSpPr txBox="1">
            <a:spLocks noChangeArrowheads="1"/>
          </p:cNvSpPr>
          <p:nvPr/>
        </p:nvSpPr>
        <p:spPr bwMode="auto">
          <a:xfrm>
            <a:off x="4981575" y="544513"/>
            <a:ext cx="3686175" cy="338137"/>
          </a:xfrm>
          <a:prstGeom prst="rect">
            <a:avLst/>
          </a:prstGeom>
          <a:noFill/>
          <a:ln w="9525">
            <a:noFill/>
            <a:miter lim="800000"/>
            <a:headEnd/>
            <a:tailEnd/>
          </a:ln>
        </p:spPr>
        <p:txBody>
          <a:bodyPr wrap="none">
            <a:spAutoFit/>
          </a:bodyPr>
          <a:lstStyle/>
          <a:p>
            <a:pPr algn="r"/>
            <a:r>
              <a:rPr lang="da-DK" sz="1600" b="1"/>
              <a:t>Hvad sker der med din anmeldelse?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kstboks 4"/>
          <p:cNvSpPr txBox="1">
            <a:spLocks noChangeArrowheads="1"/>
          </p:cNvSpPr>
          <p:nvPr/>
        </p:nvSpPr>
        <p:spPr bwMode="auto">
          <a:xfrm>
            <a:off x="838200" y="1943100"/>
            <a:ext cx="7416800" cy="1600438"/>
          </a:xfrm>
          <a:prstGeom prst="rect">
            <a:avLst/>
          </a:prstGeom>
          <a:noFill/>
          <a:ln w="9525">
            <a:noFill/>
            <a:miter lim="800000"/>
            <a:headEnd/>
            <a:tailEnd/>
          </a:ln>
        </p:spPr>
        <p:txBody>
          <a:bodyPr>
            <a:spAutoFit/>
          </a:bodyPr>
          <a:lstStyle/>
          <a:p>
            <a:r>
              <a:rPr lang="da-DK" sz="1400" b="1" dirty="0">
                <a:solidFill>
                  <a:srgbClr val="000000"/>
                </a:solidFill>
                <a:latin typeface="Tahoma" charset="0"/>
                <a:cs typeface="Tahoma" charset="0"/>
              </a:rPr>
              <a:t>Det er ikke muligt at lave berigtigelser i </a:t>
            </a:r>
            <a:r>
              <a:rPr lang="da-DK" sz="1400" b="1" dirty="0" err="1">
                <a:solidFill>
                  <a:srgbClr val="000000"/>
                </a:solidFill>
                <a:latin typeface="Tahoma" charset="0"/>
                <a:cs typeface="Tahoma" charset="0"/>
              </a:rPr>
              <a:t>InsuBiz</a:t>
            </a:r>
            <a:r>
              <a:rPr lang="da-DK" sz="1400" b="1" dirty="0">
                <a:solidFill>
                  <a:srgbClr val="000000"/>
                </a:solidFill>
                <a:latin typeface="Tahoma" charset="0"/>
                <a:cs typeface="Tahoma" charset="0"/>
              </a:rPr>
              <a:t> </a:t>
            </a:r>
            <a:r>
              <a:rPr lang="da-DK" sz="1400" b="1" dirty="0" err="1">
                <a:solidFill>
                  <a:srgbClr val="000000"/>
                </a:solidFill>
                <a:latin typeface="Tahoma" charset="0"/>
                <a:cs typeface="Tahoma" charset="0"/>
              </a:rPr>
              <a:t>X-net</a:t>
            </a:r>
            <a:r>
              <a:rPr lang="da-DK" sz="1400" b="1" dirty="0">
                <a:solidFill>
                  <a:srgbClr val="000000"/>
                </a:solidFill>
                <a:latin typeface="Tahoma" charset="0"/>
                <a:cs typeface="Tahoma" charset="0"/>
              </a:rPr>
              <a:t>, så hvis du ønsker at rette en oplysning på anmeldelsen, efter at du har godkendt den – så </a:t>
            </a:r>
            <a:r>
              <a:rPr lang="da-DK" sz="1400" b="1">
                <a:solidFill>
                  <a:srgbClr val="000000"/>
                </a:solidFill>
                <a:latin typeface="Tahoma" charset="0"/>
                <a:cs typeface="Tahoma" charset="0"/>
              </a:rPr>
              <a:t>kontakt Risikostyring &amp; Callcenter:</a:t>
            </a:r>
            <a:endParaRPr lang="da-DK" sz="1400" b="1" dirty="0">
              <a:solidFill>
                <a:srgbClr val="000000"/>
              </a:solidFill>
              <a:latin typeface="Tahoma" charset="0"/>
              <a:cs typeface="Tahoma" charset="0"/>
            </a:endParaRPr>
          </a:p>
          <a:p>
            <a:endParaRPr lang="da-DK" sz="1400" b="1" dirty="0">
              <a:solidFill>
                <a:srgbClr val="000000"/>
              </a:solidFill>
              <a:latin typeface="Tahoma" charset="0"/>
              <a:cs typeface="Tahoma" charset="0"/>
            </a:endParaRPr>
          </a:p>
          <a:p>
            <a:pPr>
              <a:tabLst>
                <a:tab pos="533400" algn="l"/>
              </a:tabLst>
            </a:pPr>
            <a:r>
              <a:rPr lang="da-DK" sz="1400" b="1" dirty="0">
                <a:solidFill>
                  <a:srgbClr val="000000"/>
                </a:solidFill>
                <a:latin typeface="Tahoma" charset="0"/>
                <a:cs typeface="Tahoma" charset="0"/>
              </a:rPr>
              <a:t>Mail</a:t>
            </a:r>
            <a:r>
              <a:rPr lang="da-DK" sz="1400" b="1">
                <a:solidFill>
                  <a:srgbClr val="000000"/>
                </a:solidFill>
                <a:latin typeface="Tahoma" charset="0"/>
                <a:cs typeface="Tahoma" charset="0"/>
              </a:rPr>
              <a:t>:</a:t>
            </a:r>
            <a:r>
              <a:rPr lang="da-DK" sz="1400" b="1">
                <a:solidFill>
                  <a:schemeClr val="bg2"/>
                </a:solidFill>
                <a:latin typeface="Tahoma" charset="0"/>
                <a:cs typeface="Tahoma" charset="0"/>
              </a:rPr>
              <a:t>   </a:t>
            </a:r>
            <a:r>
              <a:rPr lang="da-DK" sz="1400" b="1">
                <a:solidFill>
                  <a:srgbClr val="000000"/>
                </a:solidFill>
                <a:latin typeface="Tahoma" charset="0"/>
                <a:cs typeface="Tahoma" charset="0"/>
                <a:hlinkClick r:id="rId2"/>
              </a:rPr>
              <a:t>bkmb.risikostyring.callcenter@albertslund.dk</a:t>
            </a:r>
            <a:endParaRPr lang="da-DK" sz="1400" b="1" dirty="0">
              <a:solidFill>
                <a:srgbClr val="000000"/>
              </a:solidFill>
              <a:latin typeface="Tahoma" charset="0"/>
              <a:cs typeface="Tahoma" charset="0"/>
            </a:endParaRPr>
          </a:p>
          <a:p>
            <a:r>
              <a:rPr lang="da-DK" sz="1400" b="1" dirty="0">
                <a:solidFill>
                  <a:srgbClr val="000000"/>
                </a:solidFill>
                <a:latin typeface="Tahoma" charset="0"/>
                <a:cs typeface="Tahoma" charset="0"/>
              </a:rPr>
              <a:t>eller</a:t>
            </a:r>
          </a:p>
          <a:p>
            <a:r>
              <a:rPr lang="da-DK" sz="1400" b="1" dirty="0">
                <a:solidFill>
                  <a:srgbClr val="000000"/>
                </a:solidFill>
                <a:latin typeface="Tahoma" charset="0"/>
                <a:cs typeface="Tahoma" charset="0"/>
              </a:rPr>
              <a:t>Tlf</a:t>
            </a:r>
            <a:r>
              <a:rPr lang="da-DK" sz="1400" b="1">
                <a:solidFill>
                  <a:srgbClr val="000000"/>
                </a:solidFill>
                <a:latin typeface="Tahoma" charset="0"/>
                <a:cs typeface="Tahoma" charset="0"/>
              </a:rPr>
              <a:t>.:    4368 6706 </a:t>
            </a:r>
          </a:p>
        </p:txBody>
      </p:sp>
      <p:sp>
        <p:nvSpPr>
          <p:cNvPr id="26626" name="Tekstboks 5"/>
          <p:cNvSpPr txBox="1">
            <a:spLocks noChangeArrowheads="1"/>
          </p:cNvSpPr>
          <p:nvPr/>
        </p:nvSpPr>
        <p:spPr bwMode="auto">
          <a:xfrm>
            <a:off x="5197475" y="544513"/>
            <a:ext cx="3470275" cy="336550"/>
          </a:xfrm>
          <a:prstGeom prst="rect">
            <a:avLst/>
          </a:prstGeom>
          <a:noFill/>
          <a:ln w="9525">
            <a:noFill/>
            <a:miter lim="800000"/>
            <a:headEnd/>
            <a:tailEnd/>
          </a:ln>
        </p:spPr>
        <p:txBody>
          <a:bodyPr wrap="none">
            <a:spAutoFit/>
          </a:bodyPr>
          <a:lstStyle/>
          <a:p>
            <a:pPr algn="r"/>
            <a:r>
              <a:rPr lang="en-US" sz="1600" b="1"/>
              <a:t>Efter godkendelse af anmeldelsen</a:t>
            </a:r>
            <a:endParaRPr lang="da-DK" sz="1600" b="1"/>
          </a:p>
        </p:txBody>
      </p:sp>
      <p:sp>
        <p:nvSpPr>
          <p:cNvPr id="26627" name="Tekstboks 4"/>
          <p:cNvSpPr txBox="1">
            <a:spLocks noChangeArrowheads="1"/>
          </p:cNvSpPr>
          <p:nvPr/>
        </p:nvSpPr>
        <p:spPr bwMode="auto">
          <a:xfrm>
            <a:off x="558800" y="3632200"/>
            <a:ext cx="7416800" cy="304800"/>
          </a:xfrm>
          <a:prstGeom prst="rect">
            <a:avLst/>
          </a:prstGeom>
          <a:noFill/>
          <a:ln w="9525">
            <a:noFill/>
            <a:miter lim="800000"/>
            <a:headEnd/>
            <a:tailEnd/>
          </a:ln>
        </p:spPr>
        <p:txBody>
          <a:bodyPr>
            <a:spAutoFit/>
          </a:bodyPr>
          <a:lstStyle/>
          <a:p>
            <a:endParaRPr lang="da-DK" sz="1400" b="1">
              <a:solidFill>
                <a:schemeClr val="bg2"/>
              </a:solidFill>
              <a:latin typeface="Tahom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kstboks 4"/>
          <p:cNvSpPr txBox="1">
            <a:spLocks noChangeArrowheads="1"/>
          </p:cNvSpPr>
          <p:nvPr/>
        </p:nvSpPr>
        <p:spPr bwMode="auto">
          <a:xfrm>
            <a:off x="838200" y="1943100"/>
            <a:ext cx="7416800" cy="954107"/>
          </a:xfrm>
          <a:prstGeom prst="rect">
            <a:avLst/>
          </a:prstGeom>
          <a:noFill/>
          <a:ln w="9525">
            <a:noFill/>
            <a:miter lim="800000"/>
            <a:headEnd/>
            <a:tailEnd/>
          </a:ln>
        </p:spPr>
        <p:txBody>
          <a:bodyPr>
            <a:spAutoFit/>
          </a:bodyPr>
          <a:lstStyle/>
          <a:p>
            <a:r>
              <a:rPr lang="da-DK" sz="1400" b="1">
                <a:solidFill>
                  <a:srgbClr val="000000"/>
                </a:solidFill>
                <a:latin typeface="Tahoma" charset="0"/>
                <a:cs typeface="Tahoma" charset="0"/>
              </a:rPr>
              <a:t>Reaprationen af motorkøretøjet sker hos Materielgården. Kontakt dem derfor hurtigst muligt, så skaden kan blive udbedret. </a:t>
            </a:r>
          </a:p>
          <a:p>
            <a:endParaRPr lang="da-DK" sz="1400" b="1">
              <a:solidFill>
                <a:srgbClr val="000000"/>
              </a:solidFill>
              <a:latin typeface="Tahoma" charset="0"/>
              <a:cs typeface="Tahoma" charset="0"/>
            </a:endParaRPr>
          </a:p>
          <a:p>
            <a:r>
              <a:rPr lang="da-DK" sz="1400" b="1">
                <a:solidFill>
                  <a:srgbClr val="000000"/>
                </a:solidFill>
                <a:latin typeface="Tahoma" charset="0"/>
                <a:cs typeface="Tahoma" charset="0"/>
              </a:rPr>
              <a:t>HUSK at medbringe en kopi af skadeanmeldelsen til Materialegården.</a:t>
            </a:r>
          </a:p>
        </p:txBody>
      </p:sp>
      <p:sp>
        <p:nvSpPr>
          <p:cNvPr id="26626" name="Tekstboks 5"/>
          <p:cNvSpPr txBox="1">
            <a:spLocks noChangeArrowheads="1"/>
          </p:cNvSpPr>
          <p:nvPr/>
        </p:nvSpPr>
        <p:spPr bwMode="auto">
          <a:xfrm>
            <a:off x="5653783" y="544513"/>
            <a:ext cx="3013967" cy="338554"/>
          </a:xfrm>
          <a:prstGeom prst="rect">
            <a:avLst/>
          </a:prstGeom>
          <a:noFill/>
          <a:ln w="9525">
            <a:noFill/>
            <a:miter lim="800000"/>
            <a:headEnd/>
            <a:tailEnd/>
          </a:ln>
        </p:spPr>
        <p:txBody>
          <a:bodyPr wrap="none">
            <a:spAutoFit/>
          </a:bodyPr>
          <a:lstStyle/>
          <a:p>
            <a:pPr algn="r"/>
            <a:r>
              <a:rPr lang="da-DK" sz="1600" b="1"/>
              <a:t>Reparation af motorkøretøjer</a:t>
            </a:r>
          </a:p>
        </p:txBody>
      </p:sp>
      <p:sp>
        <p:nvSpPr>
          <p:cNvPr id="26627" name="Tekstboks 4"/>
          <p:cNvSpPr txBox="1">
            <a:spLocks noChangeArrowheads="1"/>
          </p:cNvSpPr>
          <p:nvPr/>
        </p:nvSpPr>
        <p:spPr bwMode="auto">
          <a:xfrm>
            <a:off x="558800" y="3632200"/>
            <a:ext cx="7416800" cy="304800"/>
          </a:xfrm>
          <a:prstGeom prst="rect">
            <a:avLst/>
          </a:prstGeom>
          <a:noFill/>
          <a:ln w="9525">
            <a:noFill/>
            <a:miter lim="800000"/>
            <a:headEnd/>
            <a:tailEnd/>
          </a:ln>
        </p:spPr>
        <p:txBody>
          <a:bodyPr>
            <a:spAutoFit/>
          </a:bodyPr>
          <a:lstStyle/>
          <a:p>
            <a:endParaRPr lang="da-DK" sz="1400" b="1">
              <a:solidFill>
                <a:schemeClr val="bg2"/>
              </a:solidFill>
              <a:latin typeface="Tahoma" charset="0"/>
            </a:endParaRPr>
          </a:p>
        </p:txBody>
      </p:sp>
    </p:spTree>
    <p:extLst>
      <p:ext uri="{BB962C8B-B14F-4D97-AF65-F5344CB8AC3E}">
        <p14:creationId xmlns:p14="http://schemas.microsoft.com/office/powerpoint/2010/main" val="206502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kstboks 4"/>
          <p:cNvSpPr txBox="1">
            <a:spLocks noChangeArrowheads="1"/>
          </p:cNvSpPr>
          <p:nvPr/>
        </p:nvSpPr>
        <p:spPr bwMode="auto">
          <a:xfrm>
            <a:off x="1316959" y="1600200"/>
            <a:ext cx="6648894" cy="738664"/>
          </a:xfrm>
          <a:prstGeom prst="rect">
            <a:avLst/>
          </a:prstGeom>
          <a:noFill/>
          <a:ln w="9525">
            <a:noFill/>
            <a:miter lim="800000"/>
            <a:headEnd/>
            <a:tailEnd/>
          </a:ln>
        </p:spPr>
        <p:txBody>
          <a:bodyPr wrap="square">
            <a:spAutoFit/>
          </a:bodyPr>
          <a:lstStyle/>
          <a:p>
            <a:r>
              <a:rPr lang="en-US" sz="1400" b="1" dirty="0" err="1">
                <a:solidFill>
                  <a:srgbClr val="000000"/>
                </a:solidFill>
                <a:latin typeface="Tahoma" charset="0"/>
                <a:cs typeface="Tahoma" charset="0"/>
              </a:rPr>
              <a:t>Hvis</a:t>
            </a:r>
            <a:r>
              <a:rPr lang="en-US" sz="1400" b="1" dirty="0">
                <a:solidFill>
                  <a:srgbClr val="000000"/>
                </a:solidFill>
                <a:latin typeface="Tahoma" charset="0"/>
                <a:cs typeface="Tahoma" charset="0"/>
              </a:rPr>
              <a:t> du </a:t>
            </a:r>
            <a:r>
              <a:rPr lang="en-US" sz="1400" b="1" dirty="0" err="1">
                <a:solidFill>
                  <a:srgbClr val="000000"/>
                </a:solidFill>
                <a:latin typeface="Tahoma" charset="0"/>
                <a:cs typeface="Tahoma" charset="0"/>
              </a:rPr>
              <a:t>vil</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finde</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anmeldelsen</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igen</a:t>
            </a:r>
            <a:r>
              <a:rPr lang="en-US" sz="1400" b="1" dirty="0">
                <a:solidFill>
                  <a:srgbClr val="000000"/>
                </a:solidFill>
                <a:latin typeface="Tahoma" charset="0"/>
                <a:cs typeface="Tahoma" charset="0"/>
              </a:rPr>
              <a:t>, s</a:t>
            </a:r>
            <a:r>
              <a:rPr lang="da-DK" sz="1400" b="1" dirty="0">
                <a:solidFill>
                  <a:srgbClr val="000000"/>
                </a:solidFill>
                <a:latin typeface="Tahoma" charset="0"/>
              </a:rPr>
              <a:t>å klik </a:t>
            </a:r>
            <a:r>
              <a:rPr lang="da-DK" sz="1400" b="1">
                <a:solidFill>
                  <a:srgbClr val="000000"/>
                </a:solidFill>
                <a:latin typeface="Tahoma" charset="0"/>
              </a:rPr>
              <a:t>på ”Risk Management”, ”Vis skader” og herefter fanen Motor. Skriv </a:t>
            </a:r>
            <a:r>
              <a:rPr lang="da-DK" sz="1400" b="1" dirty="0">
                <a:solidFill>
                  <a:srgbClr val="000000"/>
                </a:solidFill>
                <a:latin typeface="Tahoma" charset="0"/>
              </a:rPr>
              <a:t>evt</a:t>
            </a:r>
            <a:r>
              <a:rPr lang="da-DK" sz="1400" b="1">
                <a:solidFill>
                  <a:srgbClr val="000000"/>
                </a:solidFill>
                <a:latin typeface="Tahoma" charset="0"/>
              </a:rPr>
              <a:t>. skadenr. i </a:t>
            </a:r>
            <a:r>
              <a:rPr lang="da-DK" sz="1400" b="1" dirty="0">
                <a:solidFill>
                  <a:srgbClr val="000000"/>
                </a:solidFill>
                <a:latin typeface="Tahoma" charset="0"/>
              </a:rPr>
              <a:t>søgefeltet.</a:t>
            </a:r>
          </a:p>
          <a:p>
            <a:r>
              <a:rPr lang="en-US" sz="1400" b="1" dirty="0">
                <a:solidFill>
                  <a:srgbClr val="000000"/>
                </a:solidFill>
                <a:latin typeface="Tahoma" charset="0"/>
              </a:rPr>
              <a:t>Her </a:t>
            </a:r>
            <a:r>
              <a:rPr lang="en-US" sz="1400" b="1" dirty="0" err="1">
                <a:solidFill>
                  <a:srgbClr val="000000"/>
                </a:solidFill>
                <a:latin typeface="Tahoma" charset="0"/>
              </a:rPr>
              <a:t>kan</a:t>
            </a:r>
            <a:r>
              <a:rPr lang="en-US" sz="1400" b="1" dirty="0">
                <a:solidFill>
                  <a:srgbClr val="000000"/>
                </a:solidFill>
                <a:latin typeface="Tahoma" charset="0"/>
              </a:rPr>
              <a:t> du </a:t>
            </a:r>
            <a:r>
              <a:rPr lang="en-US" sz="1400" b="1" dirty="0" err="1">
                <a:solidFill>
                  <a:srgbClr val="000000"/>
                </a:solidFill>
                <a:latin typeface="Tahoma" charset="0"/>
              </a:rPr>
              <a:t>ogs</a:t>
            </a:r>
            <a:r>
              <a:rPr lang="da-DK" sz="1400" b="1" dirty="0">
                <a:solidFill>
                  <a:srgbClr val="000000"/>
                </a:solidFill>
                <a:latin typeface="Tahoma" charset="0"/>
              </a:rPr>
              <a:t>å</a:t>
            </a:r>
            <a:r>
              <a:rPr lang="en-US" sz="1400" b="1" dirty="0">
                <a:solidFill>
                  <a:srgbClr val="000000"/>
                </a:solidFill>
                <a:latin typeface="Tahoma" charset="0"/>
              </a:rPr>
              <a:t> </a:t>
            </a:r>
            <a:r>
              <a:rPr lang="en-US" sz="1400" b="1" dirty="0" err="1">
                <a:solidFill>
                  <a:srgbClr val="000000"/>
                </a:solidFill>
                <a:latin typeface="Tahoma" charset="0"/>
              </a:rPr>
              <a:t>finde</a:t>
            </a:r>
            <a:r>
              <a:rPr lang="en-US" sz="1400" b="1" dirty="0">
                <a:solidFill>
                  <a:srgbClr val="000000"/>
                </a:solidFill>
                <a:latin typeface="Tahoma" charset="0"/>
              </a:rPr>
              <a:t> de </a:t>
            </a:r>
            <a:r>
              <a:rPr lang="en-US" sz="1400" b="1" dirty="0" err="1">
                <a:solidFill>
                  <a:srgbClr val="000000"/>
                </a:solidFill>
                <a:latin typeface="Tahoma" charset="0"/>
              </a:rPr>
              <a:t>bilag</a:t>
            </a:r>
            <a:r>
              <a:rPr lang="en-US" sz="1400" b="1" dirty="0">
                <a:solidFill>
                  <a:srgbClr val="000000"/>
                </a:solidFill>
                <a:latin typeface="Tahoma" charset="0"/>
              </a:rPr>
              <a:t>, </a:t>
            </a:r>
            <a:r>
              <a:rPr lang="en-US" sz="1400" b="1" dirty="0" err="1">
                <a:solidFill>
                  <a:srgbClr val="000000"/>
                </a:solidFill>
                <a:latin typeface="Tahoma" charset="0"/>
              </a:rPr>
              <a:t>som</a:t>
            </a:r>
            <a:r>
              <a:rPr lang="en-US" sz="1400" b="1" dirty="0">
                <a:solidFill>
                  <a:srgbClr val="000000"/>
                </a:solidFill>
                <a:latin typeface="Tahoma" charset="0"/>
              </a:rPr>
              <a:t> du </a:t>
            </a:r>
            <a:r>
              <a:rPr lang="en-US" sz="1400" b="1" dirty="0" err="1">
                <a:solidFill>
                  <a:srgbClr val="000000"/>
                </a:solidFill>
                <a:latin typeface="Tahoma" charset="0"/>
              </a:rPr>
              <a:t>evt</a:t>
            </a:r>
            <a:r>
              <a:rPr lang="en-US" sz="1400" b="1" dirty="0">
                <a:solidFill>
                  <a:srgbClr val="000000"/>
                </a:solidFill>
                <a:latin typeface="Tahoma" charset="0"/>
              </a:rPr>
              <a:t>. </a:t>
            </a:r>
            <a:r>
              <a:rPr lang="en-US" sz="1400" b="1" dirty="0" err="1">
                <a:solidFill>
                  <a:srgbClr val="000000"/>
                </a:solidFill>
                <a:latin typeface="Tahoma" charset="0"/>
              </a:rPr>
              <a:t>har</a:t>
            </a:r>
            <a:r>
              <a:rPr lang="en-US" sz="1400" b="1" dirty="0">
                <a:solidFill>
                  <a:srgbClr val="000000"/>
                </a:solidFill>
                <a:latin typeface="Tahoma" charset="0"/>
              </a:rPr>
              <a:t> </a:t>
            </a:r>
            <a:r>
              <a:rPr lang="en-US" sz="1400" b="1" dirty="0" err="1">
                <a:solidFill>
                  <a:srgbClr val="000000"/>
                </a:solidFill>
                <a:latin typeface="Tahoma" charset="0"/>
              </a:rPr>
              <a:t>vedh</a:t>
            </a:r>
            <a:r>
              <a:rPr lang="da-DK" sz="1400" b="1" dirty="0">
                <a:solidFill>
                  <a:srgbClr val="000000"/>
                </a:solidFill>
                <a:latin typeface="Tahoma" charset="0"/>
              </a:rPr>
              <a:t>æ</a:t>
            </a:r>
            <a:r>
              <a:rPr lang="en-US" sz="1400" b="1" dirty="0" err="1">
                <a:solidFill>
                  <a:srgbClr val="000000"/>
                </a:solidFill>
                <a:latin typeface="Tahoma" charset="0"/>
              </a:rPr>
              <a:t>ftet</a:t>
            </a:r>
            <a:r>
              <a:rPr lang="en-US" sz="1400" b="1" dirty="0">
                <a:solidFill>
                  <a:srgbClr val="000000"/>
                </a:solidFill>
                <a:latin typeface="Tahoma" charset="0"/>
              </a:rPr>
              <a:t> </a:t>
            </a:r>
            <a:r>
              <a:rPr lang="en-US" sz="1400" b="1" dirty="0" err="1">
                <a:solidFill>
                  <a:srgbClr val="000000"/>
                </a:solidFill>
                <a:latin typeface="Tahoma" charset="0"/>
              </a:rPr>
              <a:t>anmeldelsen</a:t>
            </a:r>
            <a:r>
              <a:rPr lang="en-US" sz="1400" b="1" dirty="0">
                <a:solidFill>
                  <a:srgbClr val="000000"/>
                </a:solidFill>
                <a:latin typeface="Tahoma" charset="0"/>
              </a:rPr>
              <a:t>.</a:t>
            </a:r>
            <a:endParaRPr lang="da-DK" sz="1400" b="1" dirty="0">
              <a:solidFill>
                <a:srgbClr val="000000"/>
              </a:solidFill>
              <a:latin typeface="Tahoma" charset="0"/>
            </a:endParaRPr>
          </a:p>
        </p:txBody>
      </p:sp>
      <p:sp>
        <p:nvSpPr>
          <p:cNvPr id="27650" name="Tekstboks 5"/>
          <p:cNvSpPr txBox="1">
            <a:spLocks noChangeArrowheads="1"/>
          </p:cNvSpPr>
          <p:nvPr/>
        </p:nvSpPr>
        <p:spPr bwMode="auto">
          <a:xfrm>
            <a:off x="4972050" y="544513"/>
            <a:ext cx="3695700" cy="336550"/>
          </a:xfrm>
          <a:prstGeom prst="rect">
            <a:avLst/>
          </a:prstGeom>
          <a:noFill/>
          <a:ln w="9525">
            <a:noFill/>
            <a:miter lim="800000"/>
            <a:headEnd/>
            <a:tailEnd/>
          </a:ln>
        </p:spPr>
        <p:txBody>
          <a:bodyPr wrap="none">
            <a:spAutoFit/>
          </a:bodyPr>
          <a:lstStyle/>
          <a:p>
            <a:pPr algn="r"/>
            <a:r>
              <a:rPr lang="en-US" sz="1600" b="1" dirty="0" err="1"/>
              <a:t>Hvordan</a:t>
            </a:r>
            <a:r>
              <a:rPr lang="en-US" sz="1600" b="1" dirty="0"/>
              <a:t> finder du </a:t>
            </a:r>
            <a:r>
              <a:rPr lang="en-US" sz="1600" b="1" dirty="0" err="1"/>
              <a:t>anmeldelsen</a:t>
            </a:r>
            <a:r>
              <a:rPr lang="en-US" sz="1600" b="1" dirty="0"/>
              <a:t> </a:t>
            </a:r>
            <a:r>
              <a:rPr lang="en-US" sz="1600" b="1" dirty="0" err="1"/>
              <a:t>igen</a:t>
            </a:r>
            <a:endParaRPr lang="da-DK" sz="1600" b="1" dirty="0"/>
          </a:p>
        </p:txBody>
      </p:sp>
      <p:pic>
        <p:nvPicPr>
          <p:cNvPr id="5" name="Billede 4">
            <a:extLst>
              <a:ext uri="{FF2B5EF4-FFF2-40B4-BE49-F238E27FC236}">
                <a16:creationId xmlns:a16="http://schemas.microsoft.com/office/drawing/2014/main" id="{3A8273FA-641D-4025-8802-A3C33656C3D7}"/>
              </a:ext>
            </a:extLst>
          </p:cNvPr>
          <p:cNvPicPr/>
          <p:nvPr/>
        </p:nvPicPr>
        <p:blipFill>
          <a:blip r:embed="rId2"/>
          <a:stretch>
            <a:fillRect/>
          </a:stretch>
        </p:blipFill>
        <p:spPr>
          <a:xfrm>
            <a:off x="1482695" y="2452643"/>
            <a:ext cx="6285432" cy="3657600"/>
          </a:xfrm>
          <a:prstGeom prst="rect">
            <a:avLst/>
          </a:prstGeom>
        </p:spPr>
      </p:pic>
    </p:spTree>
    <p:extLst>
      <p:ext uri="{BB962C8B-B14F-4D97-AF65-F5344CB8AC3E}">
        <p14:creationId xmlns:p14="http://schemas.microsoft.com/office/powerpoint/2010/main" val="95146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kstboks 4"/>
          <p:cNvSpPr txBox="1">
            <a:spLocks noChangeArrowheads="1"/>
          </p:cNvSpPr>
          <p:nvPr/>
        </p:nvSpPr>
        <p:spPr bwMode="auto">
          <a:xfrm>
            <a:off x="673100" y="1943100"/>
            <a:ext cx="7416800" cy="2031325"/>
          </a:xfrm>
          <a:prstGeom prst="rect">
            <a:avLst/>
          </a:prstGeom>
          <a:noFill/>
          <a:ln w="9525">
            <a:noFill/>
            <a:miter lim="800000"/>
            <a:headEnd/>
            <a:tailEnd/>
          </a:ln>
        </p:spPr>
        <p:txBody>
          <a:bodyPr wrap="square">
            <a:spAutoFit/>
          </a:bodyPr>
          <a:lstStyle/>
          <a:p>
            <a:r>
              <a:rPr lang="en-US" sz="1400" b="1" dirty="0" err="1">
                <a:solidFill>
                  <a:srgbClr val="000000"/>
                </a:solidFill>
                <a:latin typeface="Tahoma" charset="0"/>
                <a:cs typeface="Tahoma" charset="0"/>
              </a:rPr>
              <a:t>Hvis</a:t>
            </a:r>
            <a:r>
              <a:rPr lang="en-US" sz="1400" b="1" dirty="0">
                <a:solidFill>
                  <a:srgbClr val="000000"/>
                </a:solidFill>
                <a:latin typeface="Tahoma" charset="0"/>
                <a:cs typeface="Tahoma" charset="0"/>
              </a:rPr>
              <a:t> du </a:t>
            </a:r>
            <a:r>
              <a:rPr lang="en-US" sz="1400" b="1" dirty="0" err="1">
                <a:solidFill>
                  <a:srgbClr val="000000"/>
                </a:solidFill>
                <a:latin typeface="Tahoma" charset="0"/>
                <a:cs typeface="Tahoma" charset="0"/>
              </a:rPr>
              <a:t>har</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brug</a:t>
            </a:r>
            <a:r>
              <a:rPr lang="en-US" sz="1400" b="1" dirty="0">
                <a:solidFill>
                  <a:srgbClr val="000000"/>
                </a:solidFill>
                <a:latin typeface="Tahoma" charset="0"/>
                <a:cs typeface="Tahoma" charset="0"/>
              </a:rPr>
              <a:t> for </a:t>
            </a:r>
            <a:r>
              <a:rPr lang="en-US" sz="1400" b="1" dirty="0" err="1">
                <a:solidFill>
                  <a:srgbClr val="000000"/>
                </a:solidFill>
                <a:latin typeface="Tahoma" charset="0"/>
                <a:cs typeface="Tahoma" charset="0"/>
              </a:rPr>
              <a:t>hj</a:t>
            </a:r>
            <a:r>
              <a:rPr lang="da-DK" sz="1400" b="1" dirty="0" err="1">
                <a:solidFill>
                  <a:srgbClr val="000000"/>
                </a:solidFill>
                <a:latin typeface="Tahoma" charset="0"/>
              </a:rPr>
              <a:t>ælp</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eller</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har</a:t>
            </a:r>
            <a:r>
              <a:rPr lang="en-US" sz="1400" b="1" dirty="0">
                <a:solidFill>
                  <a:srgbClr val="000000"/>
                </a:solidFill>
                <a:latin typeface="Tahoma" charset="0"/>
                <a:cs typeface="Tahoma" charset="0"/>
              </a:rPr>
              <a:t> sp</a:t>
            </a:r>
            <a:r>
              <a:rPr lang="da-DK" sz="1400" b="1" dirty="0">
                <a:solidFill>
                  <a:srgbClr val="000000"/>
                </a:solidFill>
                <a:latin typeface="Tahoma" charset="0"/>
              </a:rPr>
              <a:t>ø</a:t>
            </a:r>
            <a:r>
              <a:rPr lang="en-US" sz="1400" b="1" dirty="0" err="1">
                <a:solidFill>
                  <a:srgbClr val="000000"/>
                </a:solidFill>
                <a:latin typeface="Tahoma" charset="0"/>
                <a:cs typeface="Tahoma" charset="0"/>
              </a:rPr>
              <a:t>rgsm</a:t>
            </a:r>
            <a:r>
              <a:rPr lang="da-DK" sz="1400" b="1" dirty="0">
                <a:solidFill>
                  <a:srgbClr val="000000"/>
                </a:solidFill>
                <a:latin typeface="Tahoma" charset="0"/>
              </a:rPr>
              <a:t>ål</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til</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anmeldelse</a:t>
            </a:r>
            <a:r>
              <a:rPr lang="en-US" sz="1400" b="1" dirty="0">
                <a:solidFill>
                  <a:srgbClr val="000000"/>
                </a:solidFill>
                <a:latin typeface="Tahoma" charset="0"/>
                <a:cs typeface="Tahoma" charset="0"/>
              </a:rPr>
              <a:t> </a:t>
            </a:r>
            <a:r>
              <a:rPr lang="en-US" sz="1400" b="1" err="1">
                <a:solidFill>
                  <a:srgbClr val="000000"/>
                </a:solidFill>
                <a:latin typeface="Tahoma" charset="0"/>
                <a:cs typeface="Tahoma" charset="0"/>
              </a:rPr>
              <a:t>af</a:t>
            </a:r>
            <a:r>
              <a:rPr lang="en-US" sz="1400" b="1">
                <a:solidFill>
                  <a:srgbClr val="000000"/>
                </a:solidFill>
                <a:latin typeface="Tahoma" charset="0"/>
                <a:cs typeface="Tahoma" charset="0"/>
              </a:rPr>
              <a:t> motorkøretøjsskader </a:t>
            </a:r>
            <a:r>
              <a:rPr lang="en-US" sz="1400" b="1" dirty="0" err="1">
                <a:solidFill>
                  <a:srgbClr val="000000"/>
                </a:solidFill>
                <a:latin typeface="Tahoma" charset="0"/>
                <a:cs typeface="Tahoma" charset="0"/>
              </a:rPr>
              <a:t>i</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InsuBiz</a:t>
            </a:r>
            <a:r>
              <a:rPr lang="en-US" sz="1400" b="1" dirty="0">
                <a:solidFill>
                  <a:srgbClr val="000000"/>
                </a:solidFill>
                <a:latin typeface="Tahoma" charset="0"/>
                <a:cs typeface="Tahoma" charset="0"/>
              </a:rPr>
              <a:t>, s</a:t>
            </a:r>
            <a:r>
              <a:rPr lang="da-DK" sz="1400" b="1" dirty="0">
                <a:solidFill>
                  <a:srgbClr val="000000"/>
                </a:solidFill>
                <a:latin typeface="Tahoma" charset="0"/>
              </a:rPr>
              <a:t>å</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kontakt</a:t>
            </a:r>
            <a:r>
              <a:rPr lang="da-DK" sz="1400" b="1" dirty="0">
                <a:solidFill>
                  <a:srgbClr val="000000"/>
                </a:solidFill>
                <a:latin typeface="Tahoma" charset="0"/>
              </a:rPr>
              <a:t>:</a:t>
            </a:r>
          </a:p>
          <a:p>
            <a:endParaRPr lang="en-US" sz="1400" b="1" dirty="0">
              <a:solidFill>
                <a:srgbClr val="000000"/>
              </a:solidFill>
              <a:latin typeface="Tahoma" charset="0"/>
            </a:endParaRPr>
          </a:p>
          <a:p>
            <a:r>
              <a:rPr lang="en-US" sz="1400" b="1">
                <a:solidFill>
                  <a:srgbClr val="000000"/>
                </a:solidFill>
                <a:latin typeface="Tahoma" charset="0"/>
              </a:rPr>
              <a:t>Risikostyring &amp; Callcenter</a:t>
            </a:r>
            <a:endParaRPr lang="en-US" sz="1400" b="1" dirty="0">
              <a:solidFill>
                <a:srgbClr val="000000"/>
              </a:solidFill>
              <a:latin typeface="Tahoma" charset="0"/>
            </a:endParaRPr>
          </a:p>
          <a:p>
            <a:endParaRPr lang="da-DK" sz="1400" b="1" dirty="0">
              <a:solidFill>
                <a:srgbClr val="000000"/>
              </a:solidFill>
              <a:latin typeface="Tahoma" charset="0"/>
            </a:endParaRPr>
          </a:p>
          <a:p>
            <a:r>
              <a:rPr lang="da-DK" sz="1400" b="1" dirty="0">
                <a:solidFill>
                  <a:srgbClr val="000000"/>
                </a:solidFill>
                <a:latin typeface="Tahoma" charset="0"/>
              </a:rPr>
              <a:t>Mail</a:t>
            </a:r>
            <a:r>
              <a:rPr lang="da-DK" sz="1400" b="1">
                <a:solidFill>
                  <a:srgbClr val="000000"/>
                </a:solidFill>
                <a:latin typeface="Tahoma" charset="0"/>
              </a:rPr>
              <a:t>:</a:t>
            </a:r>
            <a:r>
              <a:rPr lang="da-DK" sz="1400" b="1">
                <a:solidFill>
                  <a:schemeClr val="bg2"/>
                </a:solidFill>
                <a:latin typeface="Tahoma" charset="0"/>
              </a:rPr>
              <a:t>   </a:t>
            </a:r>
            <a:r>
              <a:rPr lang="da-DK" sz="1400" b="1">
                <a:solidFill>
                  <a:srgbClr val="000000"/>
                </a:solidFill>
                <a:latin typeface="Tahoma" charset="0"/>
                <a:cs typeface="Tahoma" charset="0"/>
                <a:hlinkClick r:id="rId3"/>
              </a:rPr>
              <a:t>bkmb.risikostyring.callcenter@albertslund.dk</a:t>
            </a:r>
            <a:endParaRPr lang="da-DK" sz="1400" b="1">
              <a:solidFill>
                <a:srgbClr val="000000"/>
              </a:solidFill>
              <a:latin typeface="Tahoma" charset="0"/>
              <a:cs typeface="Tahoma" charset="0"/>
            </a:endParaRPr>
          </a:p>
          <a:p>
            <a:r>
              <a:rPr lang="da-DK" sz="1400" b="1">
                <a:solidFill>
                  <a:srgbClr val="000000"/>
                </a:solidFill>
                <a:latin typeface="Tahoma" charset="0"/>
              </a:rPr>
              <a:t>Tlf.:     </a:t>
            </a:r>
            <a:r>
              <a:rPr lang="da-DK" sz="1400" b="1">
                <a:solidFill>
                  <a:srgbClr val="000000"/>
                </a:solidFill>
                <a:latin typeface="Tahoma" charset="0"/>
                <a:cs typeface="Tahoma" charset="0"/>
              </a:rPr>
              <a:t>4368 6706 </a:t>
            </a:r>
            <a:endParaRPr lang="da-DK" sz="1400" b="1" dirty="0">
              <a:solidFill>
                <a:srgbClr val="000000"/>
              </a:solidFill>
              <a:latin typeface="Tahoma" charset="0"/>
            </a:endParaRPr>
          </a:p>
          <a:p>
            <a:endParaRPr lang="da-DK" sz="1400" b="1" dirty="0">
              <a:solidFill>
                <a:srgbClr val="000000"/>
              </a:solidFill>
              <a:latin typeface="Tahoma" charset="0"/>
            </a:endParaRPr>
          </a:p>
          <a:p>
            <a:endParaRPr lang="en-US" sz="1400" b="1" dirty="0">
              <a:solidFill>
                <a:schemeClr val="bg2"/>
              </a:solidFill>
              <a:latin typeface="Tahoma" charset="0"/>
              <a:cs typeface="Tahoma" charset="0"/>
            </a:endParaRPr>
          </a:p>
        </p:txBody>
      </p:sp>
      <p:sp>
        <p:nvSpPr>
          <p:cNvPr id="28674" name="Tekstboks 5"/>
          <p:cNvSpPr txBox="1">
            <a:spLocks noChangeArrowheads="1"/>
          </p:cNvSpPr>
          <p:nvPr/>
        </p:nvSpPr>
        <p:spPr bwMode="auto">
          <a:xfrm>
            <a:off x="6900863" y="544513"/>
            <a:ext cx="1766887" cy="336550"/>
          </a:xfrm>
          <a:prstGeom prst="rect">
            <a:avLst/>
          </a:prstGeom>
          <a:noFill/>
          <a:ln w="9525">
            <a:noFill/>
            <a:miter lim="800000"/>
            <a:headEnd/>
            <a:tailEnd/>
          </a:ln>
        </p:spPr>
        <p:txBody>
          <a:bodyPr wrap="none">
            <a:spAutoFit/>
          </a:bodyPr>
          <a:lstStyle/>
          <a:p>
            <a:pPr algn="r"/>
            <a:r>
              <a:rPr lang="da-DK" sz="1600" b="1"/>
              <a:t>Brug for hjælp?</a:t>
            </a:r>
          </a:p>
        </p:txBody>
      </p:sp>
      <p:sp>
        <p:nvSpPr>
          <p:cNvPr id="5" name="Tekstboks 3"/>
          <p:cNvSpPr txBox="1">
            <a:spLocks noChangeArrowheads="1"/>
          </p:cNvSpPr>
          <p:nvPr/>
        </p:nvSpPr>
        <p:spPr bwMode="auto">
          <a:xfrm>
            <a:off x="5562600" y="2768600"/>
            <a:ext cx="3009900" cy="830997"/>
          </a:xfrm>
          <a:prstGeom prst="rect">
            <a:avLst/>
          </a:prstGeom>
          <a:solidFill>
            <a:schemeClr val="tx1"/>
          </a:solidFill>
          <a:ln w="9525">
            <a:solidFill>
              <a:schemeClr val="bg2"/>
            </a:solidFill>
            <a:miter lim="800000"/>
            <a:headEnd/>
            <a:tailEnd/>
          </a:ln>
        </p:spPr>
        <p:txBody>
          <a:bodyPr wrap="square">
            <a:spAutoFit/>
          </a:bodyPr>
          <a:lstStyle/>
          <a:p>
            <a:r>
              <a:rPr lang="da-DK" b="1" dirty="0">
                <a:solidFill>
                  <a:srgbClr val="000000"/>
                </a:solidFill>
                <a:latin typeface="Tahoma" charset="0"/>
                <a:cs typeface="Tahoma" charset="0"/>
              </a:rPr>
              <a:t>Vær opmærksom på, at det </a:t>
            </a:r>
            <a:r>
              <a:rPr lang="da-DK" b="1">
                <a:solidFill>
                  <a:srgbClr val="000000"/>
                </a:solidFill>
                <a:latin typeface="Tahoma" charset="0"/>
                <a:cs typeface="Tahoma" charset="0"/>
              </a:rPr>
              <a:t>er Risikostyring &amp; Callcenter, </a:t>
            </a:r>
            <a:r>
              <a:rPr lang="da-DK" b="1" dirty="0">
                <a:solidFill>
                  <a:srgbClr val="000000"/>
                </a:solidFill>
                <a:latin typeface="Tahoma" charset="0"/>
                <a:cs typeface="Tahoma" charset="0"/>
              </a:rPr>
              <a:t>der opretter </a:t>
            </a:r>
            <a:r>
              <a:rPr lang="da-DK" b="1" dirty="0" err="1">
                <a:solidFill>
                  <a:srgbClr val="000000"/>
                </a:solidFill>
                <a:latin typeface="Tahoma" charset="0"/>
                <a:cs typeface="Tahoma" charset="0"/>
              </a:rPr>
              <a:t>login</a:t>
            </a:r>
            <a:r>
              <a:rPr lang="da-DK" b="1" dirty="0">
                <a:solidFill>
                  <a:srgbClr val="000000"/>
                </a:solidFill>
                <a:latin typeface="Tahoma" charset="0"/>
                <a:cs typeface="Tahoma" charset="0"/>
              </a:rPr>
              <a:t> – og er sagsbehandler </a:t>
            </a:r>
            <a:r>
              <a:rPr lang="da-DK" b="1">
                <a:solidFill>
                  <a:srgbClr val="000000"/>
                </a:solidFill>
                <a:latin typeface="Tahoma" charset="0"/>
                <a:cs typeface="Tahoma" charset="0"/>
              </a:rPr>
              <a:t>for motorkøretøjsskaderne.</a:t>
            </a:r>
            <a:endParaRPr lang="da-DK" b="1" dirty="0">
              <a:solidFill>
                <a:srgbClr val="000000"/>
              </a:solidFill>
              <a:latin typeface="Tahoma" charset="0"/>
              <a:cs typeface="Tahom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774700" y="1676400"/>
            <a:ext cx="7416800" cy="4801314"/>
          </a:xfrm>
          <a:prstGeom prst="rect">
            <a:avLst/>
          </a:prstGeom>
          <a:noFill/>
        </p:spPr>
        <p:txBody>
          <a:bodyPr>
            <a:spAutoFit/>
          </a:bodyPr>
          <a:lstStyle/>
          <a:p>
            <a:pPr marL="266700" indent="-266700">
              <a:buFont typeface="Arial" pitchFamily="34" charset="0"/>
              <a:buChar char="•"/>
              <a:defRPr/>
            </a:pPr>
            <a:r>
              <a:rPr lang="da-DK" sz="1400" b="1" dirty="0">
                <a:solidFill>
                  <a:srgbClr val="000000"/>
                </a:solidFill>
                <a:latin typeface="Tahoma" pitchFamily="34" charset="0"/>
                <a:ea typeface="Tahoma" pitchFamily="34" charset="0"/>
                <a:cs typeface="Tahoma" pitchFamily="34" charset="0"/>
              </a:rPr>
              <a:t>Du skal have modtaget en mail </a:t>
            </a:r>
            <a:r>
              <a:rPr lang="da-DK" sz="1400" b="1">
                <a:solidFill>
                  <a:srgbClr val="000000"/>
                </a:solidFill>
                <a:latin typeface="Tahoma" pitchFamily="34" charset="0"/>
                <a:ea typeface="Tahoma" pitchFamily="34" charset="0"/>
                <a:cs typeface="Tahoma" pitchFamily="34" charset="0"/>
              </a:rPr>
              <a:t>fra Risikostyring &amp; Callcenter, </a:t>
            </a:r>
            <a:r>
              <a:rPr lang="da-DK" sz="1400" b="1" dirty="0">
                <a:solidFill>
                  <a:srgbClr val="000000"/>
                </a:solidFill>
                <a:latin typeface="Tahoma" pitchFamily="34" charset="0"/>
                <a:ea typeface="Tahoma" pitchFamily="34" charset="0"/>
                <a:cs typeface="Tahoma" pitchFamily="34" charset="0"/>
              </a:rPr>
              <a:t>der rummer:</a:t>
            </a:r>
          </a:p>
          <a:p>
            <a:pPr>
              <a:defRPr/>
            </a:pPr>
            <a:endParaRPr lang="da-DK" sz="1600"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Kundenummer</a:t>
            </a:r>
            <a:endParaRPr lang="da-DK" b="1" dirty="0">
              <a:solidFill>
                <a:srgbClr val="000000"/>
              </a:solidFill>
              <a:latin typeface="Tahoma" pitchFamily="34" charset="0"/>
              <a:ea typeface="Tahoma" pitchFamily="34" charset="0"/>
              <a:cs typeface="Tahoma" pitchFamily="34" charset="0"/>
            </a:endParaRPr>
          </a:p>
          <a:p>
            <a:pPr lvl="1">
              <a:defRPr/>
            </a:pPr>
            <a:r>
              <a:rPr lang="da-DK" b="1" dirty="0">
                <a:solidFill>
                  <a:srgbClr val="000000"/>
                </a:solidFill>
                <a:latin typeface="Tahoma" pitchFamily="34" charset="0"/>
                <a:ea typeface="Tahoma" pitchFamily="34" charset="0"/>
                <a:cs typeface="Tahoma" pitchFamily="34" charset="0"/>
              </a:rPr>
              <a:t>Brugernavn</a:t>
            </a:r>
          </a:p>
          <a:p>
            <a:pPr lvl="1">
              <a:defRPr/>
            </a:pPr>
            <a:r>
              <a:rPr lang="da-DK" b="1" dirty="0">
                <a:solidFill>
                  <a:srgbClr val="000000"/>
                </a:solidFill>
                <a:latin typeface="Tahoma" pitchFamily="34" charset="0"/>
                <a:ea typeface="Tahoma" pitchFamily="34" charset="0"/>
                <a:cs typeface="Tahoma" pitchFamily="34" charset="0"/>
              </a:rPr>
              <a:t>Password</a:t>
            </a:r>
          </a:p>
          <a:p>
            <a:pPr>
              <a:defRPr/>
            </a:pPr>
            <a:endParaRPr lang="da-DK" sz="1600" b="1" dirty="0">
              <a:solidFill>
                <a:srgbClr val="000000"/>
              </a:solidFill>
              <a:latin typeface="Tahoma" pitchFamily="34" charset="0"/>
              <a:ea typeface="Tahoma" pitchFamily="34" charset="0"/>
              <a:cs typeface="Tahoma" pitchFamily="34" charset="0"/>
            </a:endParaRPr>
          </a:p>
          <a:p>
            <a:pPr marL="266700" lvl="1" indent="177800">
              <a:defRPr/>
            </a:pPr>
            <a:r>
              <a:rPr lang="da-DK" b="1" dirty="0">
                <a:solidFill>
                  <a:srgbClr val="000000"/>
                </a:solidFill>
                <a:latin typeface="Tahoma" pitchFamily="34" charset="0"/>
                <a:ea typeface="Tahoma" pitchFamily="34" charset="0"/>
                <a:cs typeface="Tahoma" pitchFamily="34" charset="0"/>
              </a:rPr>
              <a:t>Dette er afgørende for, at du kan logge på InsuBiz X-net.</a:t>
            </a:r>
          </a:p>
          <a:p>
            <a:pPr lvl="1">
              <a:defRPr/>
            </a:pPr>
            <a:endParaRPr lang="da-DK" sz="1400" b="1" dirty="0">
              <a:solidFill>
                <a:srgbClr val="000000"/>
              </a:solidFill>
              <a:latin typeface="Tahoma" pitchFamily="34" charset="0"/>
              <a:ea typeface="Tahoma" pitchFamily="34" charset="0"/>
              <a:cs typeface="Tahoma" pitchFamily="34" charset="0"/>
            </a:endParaRPr>
          </a:p>
          <a:p>
            <a:pPr lvl="1" indent="-12700">
              <a:defRPr/>
            </a:pPr>
            <a:r>
              <a:rPr lang="da-DK" sz="1400" b="1" dirty="0">
                <a:solidFill>
                  <a:srgbClr val="000000"/>
                </a:solidFill>
                <a:latin typeface="Tahoma" pitchFamily="34" charset="0"/>
                <a:ea typeface="Tahoma" pitchFamily="34" charset="0"/>
                <a:cs typeface="Tahoma" pitchFamily="34" charset="0"/>
              </a:rPr>
              <a:t>	</a:t>
            </a:r>
            <a:r>
              <a:rPr lang="da-DK" b="1" dirty="0">
                <a:solidFill>
                  <a:srgbClr val="000000"/>
                </a:solidFill>
                <a:latin typeface="Tahoma" pitchFamily="34" charset="0"/>
                <a:ea typeface="Tahoma" pitchFamily="34" charset="0"/>
                <a:cs typeface="Tahoma" pitchFamily="34" charset="0"/>
              </a:rPr>
              <a:t>Du kan ændre dit password efter, at du har logget på første gang.</a:t>
            </a:r>
          </a:p>
          <a:p>
            <a:pPr lvl="1">
              <a:defRPr/>
            </a:pPr>
            <a:r>
              <a:rPr lang="da-DK" b="1">
                <a:solidFill>
                  <a:srgbClr val="000000"/>
                </a:solidFill>
                <a:latin typeface="Tahoma" pitchFamily="34" charset="0"/>
                <a:ea typeface="Tahoma" pitchFamily="34" charset="0"/>
                <a:cs typeface="Tahoma" pitchFamily="34" charset="0"/>
              </a:rPr>
              <a:t>Hvis </a:t>
            </a:r>
            <a:r>
              <a:rPr lang="da-DK" b="1" dirty="0">
                <a:solidFill>
                  <a:srgbClr val="000000"/>
                </a:solidFill>
                <a:latin typeface="Tahoma" pitchFamily="34" charset="0"/>
                <a:ea typeface="Tahoma" pitchFamily="34" charset="0"/>
                <a:cs typeface="Tahoma" pitchFamily="34" charset="0"/>
              </a:rPr>
              <a:t>du har glemt dit password, så klik på ”Glemt password” – og indtast din mail-adresse, </a:t>
            </a:r>
            <a:r>
              <a:rPr lang="da-DK" b="1">
                <a:solidFill>
                  <a:srgbClr val="000000"/>
                </a:solidFill>
                <a:latin typeface="Tahoma" pitchFamily="34" charset="0"/>
                <a:ea typeface="Tahoma" pitchFamily="34" charset="0"/>
                <a:cs typeface="Tahoma" pitchFamily="34" charset="0"/>
              </a:rPr>
              <a:t>så sendes </a:t>
            </a:r>
            <a:r>
              <a:rPr lang="da-DK" b="1" dirty="0">
                <a:solidFill>
                  <a:srgbClr val="000000"/>
                </a:solidFill>
                <a:latin typeface="Tahoma" pitchFamily="34" charset="0"/>
                <a:ea typeface="Tahoma" pitchFamily="34" charset="0"/>
                <a:cs typeface="Tahoma" pitchFamily="34" charset="0"/>
              </a:rPr>
              <a:t>en mail med dit password.</a:t>
            </a:r>
          </a:p>
          <a:p>
            <a:pPr>
              <a:defRPr/>
            </a:pPr>
            <a:r>
              <a:rPr lang="da-DK" sz="1600" b="1" dirty="0">
                <a:solidFill>
                  <a:srgbClr val="000000"/>
                </a:solidFill>
                <a:latin typeface="Tahoma" pitchFamily="34" charset="0"/>
                <a:ea typeface="Tahoma" pitchFamily="34" charset="0"/>
                <a:cs typeface="Tahoma" pitchFamily="34" charset="0"/>
              </a:rPr>
              <a:t>	 	</a:t>
            </a:r>
          </a:p>
          <a:p>
            <a:pPr marL="285750" indent="-285750">
              <a:buFont typeface="Arial" pitchFamily="34" charset="0"/>
              <a:buChar char="•"/>
              <a:defRPr/>
            </a:pPr>
            <a:r>
              <a:rPr lang="da-DK" sz="1400" b="1" dirty="0">
                <a:solidFill>
                  <a:srgbClr val="000000"/>
                </a:solidFill>
                <a:latin typeface="Tahoma" pitchFamily="34" charset="0"/>
                <a:ea typeface="Tahoma" pitchFamily="34" charset="0"/>
                <a:cs typeface="Tahoma" pitchFamily="34" charset="0"/>
              </a:rPr>
              <a:t>Du skal have dine anmeldelsesdata klar til indtastning. Du skal minimum indtaste:</a:t>
            </a:r>
          </a:p>
          <a:p>
            <a:pPr>
              <a:defRPr/>
            </a:pPr>
            <a:endParaRPr lang="da-DK" sz="1600"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Motorkøretøj – hvilket køretøj har været involveret i trafikuheldet</a:t>
            </a:r>
            <a:endParaRPr lang="da-DK" b="1"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Skadedato</a:t>
            </a:r>
          </a:p>
          <a:p>
            <a:pPr lvl="1">
              <a:defRPr/>
            </a:pPr>
            <a:r>
              <a:rPr lang="da-DK" b="1">
                <a:solidFill>
                  <a:srgbClr val="000000"/>
                </a:solidFill>
                <a:latin typeface="Tahoma" pitchFamily="34" charset="0"/>
                <a:ea typeface="Tahoma" pitchFamily="34" charset="0"/>
                <a:cs typeface="Tahoma" pitchFamily="34" charset="0"/>
              </a:rPr>
              <a:t>Tidspunkt</a:t>
            </a:r>
            <a:endParaRPr lang="da-DK" b="1"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Skadetype – hvordan er skaden sket</a:t>
            </a:r>
            <a:endParaRPr lang="da-DK" b="1"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En beskrivelse af skaden</a:t>
            </a:r>
            <a:endParaRPr lang="da-DK" b="1"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Hvad er beskadiget på køretøjet</a:t>
            </a:r>
            <a:endParaRPr lang="da-DK" b="1"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Førerens navn og evt. modpart</a:t>
            </a:r>
            <a:endParaRPr lang="da-DK" b="1" dirty="0">
              <a:solidFill>
                <a:srgbClr val="000000"/>
              </a:solidFill>
              <a:latin typeface="Tahoma" pitchFamily="34" charset="0"/>
              <a:ea typeface="Tahoma" pitchFamily="34" charset="0"/>
              <a:cs typeface="Tahoma" pitchFamily="34" charset="0"/>
            </a:endParaRPr>
          </a:p>
          <a:p>
            <a:pPr>
              <a:defRPr/>
            </a:pPr>
            <a:endParaRPr lang="da-DK" sz="1600" b="1" dirty="0">
              <a:solidFill>
                <a:schemeClr val="accent1">
                  <a:lumMod val="60000"/>
                  <a:lumOff val="40000"/>
                </a:schemeClr>
              </a:solidFill>
              <a:latin typeface="Tahoma" pitchFamily="34" charset="0"/>
              <a:ea typeface="Tahoma" pitchFamily="34" charset="0"/>
              <a:cs typeface="Tahoma" pitchFamily="34" charset="0"/>
            </a:endParaRPr>
          </a:p>
        </p:txBody>
      </p:sp>
      <p:sp>
        <p:nvSpPr>
          <p:cNvPr id="17410" name="Tekstboks 2"/>
          <p:cNvSpPr txBox="1">
            <a:spLocks noChangeArrowheads="1"/>
          </p:cNvSpPr>
          <p:nvPr/>
        </p:nvSpPr>
        <p:spPr bwMode="auto">
          <a:xfrm>
            <a:off x="6910388" y="544513"/>
            <a:ext cx="1757362" cy="338137"/>
          </a:xfrm>
          <a:prstGeom prst="rect">
            <a:avLst/>
          </a:prstGeom>
          <a:noFill/>
          <a:ln w="9525">
            <a:noFill/>
            <a:miter lim="800000"/>
            <a:headEnd/>
            <a:tailEnd/>
          </a:ln>
        </p:spPr>
        <p:txBody>
          <a:bodyPr wrap="none">
            <a:spAutoFit/>
          </a:bodyPr>
          <a:lstStyle/>
          <a:p>
            <a:pPr algn="r"/>
            <a:r>
              <a:rPr lang="da-DK" sz="1600" b="1"/>
              <a:t>Forudsætninger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840581" y="1854200"/>
            <a:ext cx="7416800" cy="3108543"/>
          </a:xfrm>
          <a:prstGeom prst="rect">
            <a:avLst/>
          </a:prstGeom>
          <a:noFill/>
        </p:spPr>
        <p:txBody>
          <a:bodyPr>
            <a:spAutoFit/>
          </a:bodyPr>
          <a:lstStyle/>
          <a:p>
            <a:pPr marL="285750" indent="-285750">
              <a:buFont typeface="Arial" pitchFamily="34" charset="0"/>
              <a:buChar char="•"/>
              <a:defRPr/>
            </a:pPr>
            <a:r>
              <a:rPr lang="da-DK" sz="1400" b="1" dirty="0">
                <a:solidFill>
                  <a:srgbClr val="000000"/>
                </a:solidFill>
                <a:latin typeface="Tahoma" pitchFamily="34" charset="0"/>
                <a:ea typeface="Tahoma" pitchFamily="34" charset="0"/>
                <a:cs typeface="Tahoma" pitchFamily="34" charset="0"/>
              </a:rPr>
              <a:t>Data skal indtastes </a:t>
            </a:r>
            <a:r>
              <a:rPr lang="da-DK" sz="1400" b="1">
                <a:solidFill>
                  <a:srgbClr val="000000"/>
                </a:solidFill>
                <a:latin typeface="Tahoma" pitchFamily="34" charset="0"/>
                <a:ea typeface="Tahoma" pitchFamily="34" charset="0"/>
                <a:cs typeface="Tahoma" pitchFamily="34" charset="0"/>
              </a:rPr>
              <a:t>i en </a:t>
            </a:r>
            <a:r>
              <a:rPr lang="da-DK" sz="1400" b="1" dirty="0">
                <a:solidFill>
                  <a:srgbClr val="000000"/>
                </a:solidFill>
                <a:latin typeface="Tahoma" pitchFamily="34" charset="0"/>
                <a:ea typeface="Tahoma" pitchFamily="34" charset="0"/>
                <a:cs typeface="Tahoma" pitchFamily="34" charset="0"/>
              </a:rPr>
              <a:t>proces. Du kan med andre ord ikke lagre en kladde, som du efterfølgende kan arbejde videre på. Hav derfor alle de nødvendige data klar inden du taster skaden. </a:t>
            </a:r>
          </a:p>
          <a:p>
            <a:pPr marL="285750" indent="-285750">
              <a:buFont typeface="Arial" pitchFamily="34" charset="0"/>
              <a:buChar char="•"/>
              <a:defRPr/>
            </a:pPr>
            <a:endParaRPr lang="da-DK" sz="1400" b="1" dirty="0">
              <a:solidFill>
                <a:srgbClr val="000000"/>
              </a:solidFill>
              <a:latin typeface="Tahoma" pitchFamily="34" charset="0"/>
              <a:ea typeface="Tahoma" pitchFamily="34" charset="0"/>
              <a:cs typeface="Tahoma" pitchFamily="34" charset="0"/>
            </a:endParaRPr>
          </a:p>
          <a:p>
            <a:pPr marL="285750" indent="-285750">
              <a:buFont typeface="Arial" pitchFamily="34" charset="0"/>
              <a:buChar char="•"/>
              <a:defRPr/>
            </a:pPr>
            <a:r>
              <a:rPr lang="da-DK" sz="1400" b="1" dirty="0">
                <a:solidFill>
                  <a:srgbClr val="000000"/>
                </a:solidFill>
                <a:latin typeface="Tahoma" pitchFamily="34" charset="0"/>
                <a:ea typeface="Tahoma" pitchFamily="34" charset="0"/>
                <a:cs typeface="Tahoma" pitchFamily="34" charset="0"/>
              </a:rPr>
              <a:t>Skaden skal være indtastet inden for 45 minutter. Ellers lukker systemet ned, og du må genindtaste data.</a:t>
            </a:r>
          </a:p>
          <a:p>
            <a:pPr marL="285750" indent="-285750">
              <a:buFont typeface="Arial" pitchFamily="34" charset="0"/>
              <a:buChar char="•"/>
              <a:defRPr/>
            </a:pPr>
            <a:endParaRPr lang="da-DK" sz="1400" b="1" dirty="0">
              <a:solidFill>
                <a:srgbClr val="000000"/>
              </a:solidFill>
              <a:latin typeface="Tahoma" pitchFamily="34" charset="0"/>
              <a:ea typeface="Tahoma" pitchFamily="34" charset="0"/>
              <a:cs typeface="Tahoma" pitchFamily="34" charset="0"/>
            </a:endParaRPr>
          </a:p>
          <a:p>
            <a:pPr marL="285750" indent="-285750">
              <a:buFont typeface="Arial" pitchFamily="34" charset="0"/>
              <a:buChar char="•"/>
              <a:defRPr/>
            </a:pPr>
            <a:r>
              <a:rPr lang="da-DK" sz="1400" b="1" dirty="0">
                <a:solidFill>
                  <a:srgbClr val="000000"/>
                </a:solidFill>
                <a:latin typeface="Tahoma" pitchFamily="34" charset="0"/>
                <a:ea typeface="Tahoma" pitchFamily="34" charset="0"/>
                <a:cs typeface="Tahoma" pitchFamily="34" charset="0"/>
              </a:rPr>
              <a:t>Når du trykker Godkend, sendes anmeldelsen </a:t>
            </a:r>
            <a:r>
              <a:rPr lang="da-DK" sz="1400" b="1">
                <a:solidFill>
                  <a:srgbClr val="000000"/>
                </a:solidFill>
                <a:latin typeface="Tahoma" pitchFamily="34" charset="0"/>
                <a:ea typeface="Tahoma" pitchFamily="34" charset="0"/>
                <a:cs typeface="Tahoma" pitchFamily="34" charset="0"/>
              </a:rPr>
              <a:t>til Risikostyring &amp; Callcenter, som sørger for at skaden behandles.</a:t>
            </a:r>
            <a:endParaRPr lang="da-DK" sz="1400" b="1" dirty="0">
              <a:solidFill>
                <a:srgbClr val="000000"/>
              </a:solidFill>
              <a:latin typeface="Tahoma" pitchFamily="34" charset="0"/>
              <a:ea typeface="Tahoma" pitchFamily="34" charset="0"/>
              <a:cs typeface="Tahoma" pitchFamily="34" charset="0"/>
            </a:endParaRPr>
          </a:p>
          <a:p>
            <a:pPr marL="285750" indent="-285750">
              <a:defRPr/>
            </a:pPr>
            <a:endParaRPr lang="da-DK" sz="1400" b="1" dirty="0">
              <a:solidFill>
                <a:srgbClr val="000000"/>
              </a:solidFill>
              <a:latin typeface="Tahoma" pitchFamily="34" charset="0"/>
              <a:ea typeface="Tahoma" pitchFamily="34" charset="0"/>
              <a:cs typeface="Tahoma" pitchFamily="34" charset="0"/>
            </a:endParaRPr>
          </a:p>
          <a:p>
            <a:pPr marL="285750" indent="-285750">
              <a:buFont typeface="Arial" pitchFamily="34" charset="0"/>
              <a:buChar char="•"/>
              <a:defRPr/>
            </a:pPr>
            <a:r>
              <a:rPr lang="da-DK" sz="1400" b="1">
                <a:solidFill>
                  <a:srgbClr val="000000"/>
                </a:solidFill>
                <a:latin typeface="Tahoma" pitchFamily="34" charset="0"/>
                <a:ea typeface="Tahoma" pitchFamily="34" charset="0"/>
                <a:cs typeface="Tahoma" pitchFamily="34" charset="0"/>
              </a:rPr>
              <a:t>Det skade nr. </a:t>
            </a:r>
            <a:r>
              <a:rPr lang="da-DK" sz="1400" b="1" dirty="0">
                <a:solidFill>
                  <a:srgbClr val="000000"/>
                </a:solidFill>
                <a:latin typeface="Tahoma" pitchFamily="34" charset="0"/>
                <a:ea typeface="Tahoma" pitchFamily="34" charset="0"/>
                <a:cs typeface="Tahoma" pitchFamily="34" charset="0"/>
              </a:rPr>
              <a:t>som skaden tildeles </a:t>
            </a:r>
            <a:r>
              <a:rPr lang="da-DK" sz="1400" b="1">
                <a:solidFill>
                  <a:srgbClr val="000000"/>
                </a:solidFill>
                <a:latin typeface="Tahoma" pitchFamily="34" charset="0"/>
                <a:ea typeface="Tahoma" pitchFamily="34" charset="0"/>
                <a:cs typeface="Tahoma" pitchFamily="34" charset="0"/>
              </a:rPr>
              <a:t>efter </a:t>
            </a:r>
            <a:r>
              <a:rPr lang="da-DK" sz="1400" b="1" dirty="0">
                <a:solidFill>
                  <a:srgbClr val="000000"/>
                </a:solidFill>
                <a:latin typeface="Tahoma" pitchFamily="34" charset="0"/>
                <a:ea typeface="Tahoma" pitchFamily="34" charset="0"/>
                <a:cs typeface="Tahoma" pitchFamily="34" charset="0"/>
              </a:rPr>
              <a:t>g</a:t>
            </a:r>
            <a:r>
              <a:rPr lang="da-DK" sz="1400" b="1">
                <a:solidFill>
                  <a:srgbClr val="000000"/>
                </a:solidFill>
                <a:latin typeface="Tahoma" pitchFamily="34" charset="0"/>
                <a:ea typeface="Tahoma" pitchFamily="34" charset="0"/>
                <a:cs typeface="Tahoma" pitchFamily="34" charset="0"/>
              </a:rPr>
              <a:t>odkendelse</a:t>
            </a:r>
            <a:r>
              <a:rPr lang="da-DK" sz="1400" b="1" dirty="0">
                <a:solidFill>
                  <a:srgbClr val="000000"/>
                </a:solidFill>
                <a:latin typeface="Tahoma" pitchFamily="34" charset="0"/>
                <a:ea typeface="Tahoma" pitchFamily="34" charset="0"/>
                <a:cs typeface="Tahoma" pitchFamily="34" charset="0"/>
              </a:rPr>
              <a:t>, er dit referencenr. </a:t>
            </a:r>
            <a:r>
              <a:rPr lang="da-DK" sz="1400" b="1">
                <a:solidFill>
                  <a:srgbClr val="000000"/>
                </a:solidFill>
                <a:latin typeface="Tahoma" pitchFamily="34" charset="0"/>
                <a:ea typeface="Tahoma" pitchFamily="34" charset="0"/>
                <a:cs typeface="Tahoma" pitchFamily="34" charset="0"/>
              </a:rPr>
              <a:t>hos Risikostyring &amp; Callcenter. </a:t>
            </a:r>
            <a:r>
              <a:rPr lang="da-DK" sz="1400" b="1" dirty="0">
                <a:solidFill>
                  <a:srgbClr val="000000"/>
                </a:solidFill>
                <a:latin typeface="Tahoma" pitchFamily="34" charset="0"/>
                <a:ea typeface="Tahoma" pitchFamily="34" charset="0"/>
                <a:cs typeface="Tahoma" pitchFamily="34" charset="0"/>
              </a:rPr>
              <a:t>Brug det ved fremtidige henvendelser om skaden. </a:t>
            </a:r>
          </a:p>
          <a:p>
            <a:pPr marL="285750" indent="-285750">
              <a:buFont typeface="Arial" pitchFamily="34" charset="0"/>
              <a:buChar char="•"/>
              <a:defRPr/>
            </a:pPr>
            <a:endParaRPr lang="da-DK" sz="1400" b="1" dirty="0">
              <a:solidFill>
                <a:srgbClr val="000000"/>
              </a:solidFill>
              <a:latin typeface="Tahoma" pitchFamily="34" charset="0"/>
              <a:ea typeface="Tahoma" pitchFamily="34" charset="0"/>
              <a:cs typeface="Tahoma" pitchFamily="34" charset="0"/>
            </a:endParaRPr>
          </a:p>
          <a:p>
            <a:pPr marL="285750" indent="-285750">
              <a:buFont typeface="Arial" pitchFamily="34" charset="0"/>
              <a:buChar char="•"/>
              <a:defRPr/>
            </a:pPr>
            <a:r>
              <a:rPr lang="da-DK" sz="1400" b="1">
                <a:solidFill>
                  <a:srgbClr val="000000"/>
                </a:solidFill>
                <a:latin typeface="Tahoma" pitchFamily="34" charset="0"/>
                <a:ea typeface="Tahoma" pitchFamily="34" charset="0"/>
                <a:cs typeface="Tahoma" pitchFamily="34" charset="0"/>
              </a:rPr>
              <a:t>Alle motorkøretøjsskader </a:t>
            </a:r>
            <a:r>
              <a:rPr lang="da-DK" sz="1400" b="1" dirty="0">
                <a:solidFill>
                  <a:srgbClr val="000000"/>
                </a:solidFill>
                <a:latin typeface="Tahoma" pitchFamily="34" charset="0"/>
                <a:ea typeface="Tahoma" pitchFamily="34" charset="0"/>
                <a:cs typeface="Tahoma" pitchFamily="34" charset="0"/>
              </a:rPr>
              <a:t>skal anmeldes via InsuBiz X-net. </a:t>
            </a:r>
          </a:p>
        </p:txBody>
      </p:sp>
      <p:sp>
        <p:nvSpPr>
          <p:cNvPr id="18434" name="Tekstboks 2"/>
          <p:cNvSpPr txBox="1">
            <a:spLocks noChangeArrowheads="1"/>
          </p:cNvSpPr>
          <p:nvPr/>
        </p:nvSpPr>
        <p:spPr bwMode="auto">
          <a:xfrm>
            <a:off x="7847013" y="544513"/>
            <a:ext cx="820737" cy="338137"/>
          </a:xfrm>
          <a:prstGeom prst="rect">
            <a:avLst/>
          </a:prstGeom>
          <a:noFill/>
          <a:ln w="9525">
            <a:noFill/>
            <a:miter lim="800000"/>
            <a:headEnd/>
            <a:tailEnd/>
          </a:ln>
        </p:spPr>
        <p:txBody>
          <a:bodyPr wrap="none">
            <a:spAutoFit/>
          </a:bodyPr>
          <a:lstStyle/>
          <a:p>
            <a:pPr algn="r"/>
            <a:r>
              <a:rPr lang="da-DK" sz="1600" b="1"/>
              <a:t>Vigtigt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kstboks 4"/>
          <p:cNvSpPr txBox="1">
            <a:spLocks noChangeArrowheads="1"/>
          </p:cNvSpPr>
          <p:nvPr/>
        </p:nvSpPr>
        <p:spPr bwMode="auto">
          <a:xfrm>
            <a:off x="622300" y="1854200"/>
            <a:ext cx="7416800" cy="554038"/>
          </a:xfrm>
          <a:prstGeom prst="rect">
            <a:avLst/>
          </a:prstGeom>
          <a:noFill/>
          <a:ln w="9525">
            <a:noFill/>
            <a:miter lim="800000"/>
            <a:headEnd/>
            <a:tailEnd/>
          </a:ln>
        </p:spPr>
        <p:txBody>
          <a:bodyPr>
            <a:spAutoFit/>
          </a:bodyPr>
          <a:lstStyle/>
          <a:p>
            <a:endParaRPr lang="da-DK" sz="1600">
              <a:solidFill>
                <a:schemeClr val="accent1"/>
              </a:solidFill>
            </a:endParaRPr>
          </a:p>
          <a:p>
            <a:endParaRPr lang="da-DK" sz="1400">
              <a:solidFill>
                <a:schemeClr val="accent1"/>
              </a:solidFill>
            </a:endParaRPr>
          </a:p>
        </p:txBody>
      </p:sp>
      <p:sp>
        <p:nvSpPr>
          <p:cNvPr id="19458" name="Tekstboks 2"/>
          <p:cNvSpPr txBox="1">
            <a:spLocks noChangeArrowheads="1"/>
          </p:cNvSpPr>
          <p:nvPr/>
        </p:nvSpPr>
        <p:spPr bwMode="auto">
          <a:xfrm>
            <a:off x="6194425" y="544513"/>
            <a:ext cx="2473325" cy="338137"/>
          </a:xfrm>
          <a:prstGeom prst="rect">
            <a:avLst/>
          </a:prstGeom>
          <a:noFill/>
          <a:ln w="9525">
            <a:noFill/>
            <a:miter lim="800000"/>
            <a:headEnd/>
            <a:tailEnd/>
          </a:ln>
        </p:spPr>
        <p:txBody>
          <a:bodyPr wrap="none">
            <a:spAutoFit/>
          </a:bodyPr>
          <a:lstStyle/>
          <a:p>
            <a:pPr algn="r"/>
            <a:r>
              <a:rPr lang="da-DK" sz="1600" b="1"/>
              <a:t>Anmeldelsesprocessen</a:t>
            </a:r>
          </a:p>
        </p:txBody>
      </p:sp>
      <p:grpSp>
        <p:nvGrpSpPr>
          <p:cNvPr id="19459" name="Gruppe 3"/>
          <p:cNvGrpSpPr>
            <a:grpSpLocks/>
          </p:cNvGrpSpPr>
          <p:nvPr/>
        </p:nvGrpSpPr>
        <p:grpSpPr bwMode="auto">
          <a:xfrm>
            <a:off x="669924" y="2130425"/>
            <a:ext cx="3919699" cy="3292437"/>
            <a:chOff x="2225504" y="1416130"/>
            <a:chExt cx="2110444" cy="2591619"/>
          </a:xfrm>
        </p:grpSpPr>
        <p:pic>
          <p:nvPicPr>
            <p:cNvPr id="19462" name="Picture 2" descr="C:\Program Files (x86)\Microsoft Office\MEDIA\CAGCAT10\j0292020.wmf"/>
            <p:cNvPicPr>
              <a:picLocks noChangeAspect="1" noChangeArrowheads="1"/>
            </p:cNvPicPr>
            <p:nvPr/>
          </p:nvPicPr>
          <p:blipFill>
            <a:blip r:embed="rId2" cstate="print"/>
            <a:srcRect/>
            <a:stretch>
              <a:fillRect/>
            </a:stretch>
          </p:blipFill>
          <p:spPr bwMode="auto">
            <a:xfrm>
              <a:off x="2225504" y="1416130"/>
              <a:ext cx="494134" cy="468992"/>
            </a:xfrm>
            <a:prstGeom prst="rect">
              <a:avLst/>
            </a:prstGeom>
            <a:noFill/>
            <a:ln w="9525">
              <a:noFill/>
              <a:miter lim="800000"/>
              <a:headEnd/>
              <a:tailEnd/>
            </a:ln>
          </p:spPr>
        </p:pic>
        <p:sp>
          <p:nvSpPr>
            <p:cNvPr id="19463" name="Tekstboks 6"/>
            <p:cNvSpPr txBox="1">
              <a:spLocks noChangeArrowheads="1"/>
            </p:cNvSpPr>
            <p:nvPr/>
          </p:nvSpPr>
          <p:spPr bwMode="auto">
            <a:xfrm>
              <a:off x="2252001" y="1945956"/>
              <a:ext cx="507717" cy="287406"/>
            </a:xfrm>
            <a:prstGeom prst="rect">
              <a:avLst/>
            </a:prstGeom>
            <a:noFill/>
            <a:ln w="9525">
              <a:noFill/>
              <a:miter lim="800000"/>
              <a:headEnd/>
              <a:tailEnd/>
            </a:ln>
          </p:spPr>
          <p:txBody>
            <a:bodyPr wrap="none">
              <a:spAutoFit/>
            </a:bodyPr>
            <a:lstStyle/>
            <a:p>
              <a:pPr algn="ctr"/>
              <a:r>
                <a:rPr lang="da-DK" sz="900">
                  <a:solidFill>
                    <a:schemeClr val="bg2"/>
                  </a:solidFill>
                  <a:latin typeface="Tahoma" charset="0"/>
                  <a:cs typeface="Tahoma" charset="0"/>
                </a:rPr>
                <a:t>Anmelder</a:t>
              </a:r>
            </a:p>
            <a:p>
              <a:pPr algn="ctr"/>
              <a:r>
                <a:rPr lang="da-DK" sz="900">
                  <a:solidFill>
                    <a:schemeClr val="bg2"/>
                  </a:solidFill>
                  <a:latin typeface="Tahoma" charset="0"/>
                  <a:cs typeface="Tahoma" charset="0"/>
                </a:rPr>
                <a:t>(InsuBiz X-net)</a:t>
              </a:r>
            </a:p>
          </p:txBody>
        </p:sp>
        <p:pic>
          <p:nvPicPr>
            <p:cNvPr id="19464" name="Picture 3" descr="C:\Program Files (x86)\Microsoft Office\MEDIA\CAGCAT10\j0195384.wmf"/>
            <p:cNvPicPr>
              <a:picLocks noChangeAspect="1" noChangeArrowheads="1"/>
            </p:cNvPicPr>
            <p:nvPr/>
          </p:nvPicPr>
          <p:blipFill>
            <a:blip r:embed="rId3" cstate="print"/>
            <a:srcRect/>
            <a:stretch>
              <a:fillRect/>
            </a:stretch>
          </p:blipFill>
          <p:spPr bwMode="auto">
            <a:xfrm>
              <a:off x="3606303" y="1424681"/>
              <a:ext cx="442649" cy="451890"/>
            </a:xfrm>
            <a:prstGeom prst="rect">
              <a:avLst/>
            </a:prstGeom>
            <a:noFill/>
            <a:ln w="9525">
              <a:noFill/>
              <a:miter lim="800000"/>
              <a:headEnd/>
              <a:tailEnd/>
            </a:ln>
          </p:spPr>
        </p:pic>
        <p:sp>
          <p:nvSpPr>
            <p:cNvPr id="19465" name="Tekstboks 8"/>
            <p:cNvSpPr txBox="1">
              <a:spLocks noChangeArrowheads="1"/>
            </p:cNvSpPr>
            <p:nvPr/>
          </p:nvSpPr>
          <p:spPr bwMode="auto">
            <a:xfrm>
              <a:off x="3438307" y="1954703"/>
              <a:ext cx="794214" cy="290717"/>
            </a:xfrm>
            <a:prstGeom prst="rect">
              <a:avLst/>
            </a:prstGeom>
            <a:noFill/>
            <a:ln w="9525">
              <a:noFill/>
              <a:miter lim="800000"/>
              <a:headEnd/>
              <a:tailEnd/>
            </a:ln>
          </p:spPr>
          <p:txBody>
            <a:bodyPr wrap="none">
              <a:spAutoFit/>
            </a:bodyPr>
            <a:lstStyle/>
            <a:p>
              <a:pPr algn="ctr"/>
              <a:r>
                <a:rPr lang="da-DK" sz="900">
                  <a:solidFill>
                    <a:schemeClr val="bg2"/>
                  </a:solidFill>
                  <a:latin typeface="Tahoma" charset="0"/>
                  <a:cs typeface="Tahoma" charset="0"/>
                </a:rPr>
                <a:t>Risikostyring &amp; Callcenter</a:t>
              </a:r>
            </a:p>
            <a:p>
              <a:pPr algn="ctr"/>
              <a:r>
                <a:rPr lang="da-DK" sz="900">
                  <a:solidFill>
                    <a:schemeClr val="bg2"/>
                  </a:solidFill>
                  <a:latin typeface="Tahoma" charset="0"/>
                  <a:cs typeface="Tahoma" charset="0"/>
                </a:rPr>
                <a:t>(InsuBiz)</a:t>
              </a:r>
            </a:p>
          </p:txBody>
        </p:sp>
        <p:pic>
          <p:nvPicPr>
            <p:cNvPr id="19466" name="Picture 5" descr="C:\Users\Allan\AppData\Local\Microsoft\Windows\Temporary Internet Files\Content.IE5\KTD3D8TX\MC900280738[1].wmf"/>
            <p:cNvPicPr>
              <a:picLocks noChangeAspect="1" noChangeArrowheads="1"/>
            </p:cNvPicPr>
            <p:nvPr/>
          </p:nvPicPr>
          <p:blipFill>
            <a:blip r:embed="rId4" cstate="print"/>
            <a:srcRect/>
            <a:stretch>
              <a:fillRect/>
            </a:stretch>
          </p:blipFill>
          <p:spPr bwMode="auto">
            <a:xfrm>
              <a:off x="3542256" y="3068960"/>
              <a:ext cx="586397" cy="584197"/>
            </a:xfrm>
            <a:prstGeom prst="rect">
              <a:avLst/>
            </a:prstGeom>
            <a:noFill/>
            <a:ln w="9525">
              <a:noFill/>
              <a:miter lim="800000"/>
              <a:headEnd/>
              <a:tailEnd/>
            </a:ln>
          </p:spPr>
        </p:pic>
        <p:sp>
          <p:nvSpPr>
            <p:cNvPr id="19467" name="Tekstboks 10"/>
            <p:cNvSpPr txBox="1">
              <a:spLocks noChangeArrowheads="1"/>
            </p:cNvSpPr>
            <p:nvPr/>
          </p:nvSpPr>
          <p:spPr bwMode="auto">
            <a:xfrm>
              <a:off x="3349265" y="3717032"/>
              <a:ext cx="986683" cy="290717"/>
            </a:xfrm>
            <a:prstGeom prst="rect">
              <a:avLst/>
            </a:prstGeom>
            <a:noFill/>
            <a:ln w="9525">
              <a:noFill/>
              <a:miter lim="800000"/>
              <a:headEnd/>
              <a:tailEnd/>
            </a:ln>
          </p:spPr>
          <p:txBody>
            <a:bodyPr wrap="none">
              <a:spAutoFit/>
            </a:bodyPr>
            <a:lstStyle/>
            <a:p>
              <a:pPr algn="ctr"/>
              <a:r>
                <a:rPr lang="da-DK" sz="900">
                  <a:solidFill>
                    <a:schemeClr val="bg2"/>
                  </a:solidFill>
                  <a:latin typeface="Tahoma" charset="0"/>
                  <a:cs typeface="Tahoma" charset="0"/>
                </a:rPr>
                <a:t>Protector  forsikring</a:t>
              </a:r>
            </a:p>
            <a:p>
              <a:pPr algn="ctr"/>
              <a:r>
                <a:rPr lang="da-DK" sz="900">
                  <a:solidFill>
                    <a:schemeClr val="bg2"/>
                  </a:solidFill>
                  <a:latin typeface="Tahoma" charset="0"/>
                  <a:cs typeface="Tahoma" charset="0"/>
                </a:rPr>
                <a:t>(Kommunens forsikringsselskab)</a:t>
              </a:r>
            </a:p>
          </p:txBody>
        </p:sp>
        <p:sp>
          <p:nvSpPr>
            <p:cNvPr id="12" name="Kløftet højrepil 11"/>
            <p:cNvSpPr/>
            <p:nvPr/>
          </p:nvSpPr>
          <p:spPr>
            <a:xfrm>
              <a:off x="3053749" y="1542339"/>
              <a:ext cx="288048" cy="216179"/>
            </a:xfrm>
            <a:prstGeom prst="notchedRightArrow">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chemeClr val="bg2"/>
                </a:solidFill>
              </a:endParaRPr>
            </a:p>
          </p:txBody>
        </p:sp>
        <p:sp>
          <p:nvSpPr>
            <p:cNvPr id="13" name="Kløftet højrepil 12"/>
            <p:cNvSpPr/>
            <p:nvPr/>
          </p:nvSpPr>
          <p:spPr>
            <a:xfrm rot="5400000">
              <a:off x="3691083" y="2636944"/>
              <a:ext cx="288656" cy="216249"/>
            </a:xfrm>
            <a:prstGeom prst="notchedRightArrow">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chemeClr val="bg2"/>
                </a:solidFill>
              </a:endParaRPr>
            </a:p>
          </p:txBody>
        </p:sp>
      </p:grpSp>
      <p:sp>
        <p:nvSpPr>
          <p:cNvPr id="3" name="Rektangel 2"/>
          <p:cNvSpPr/>
          <p:nvPr/>
        </p:nvSpPr>
        <p:spPr>
          <a:xfrm>
            <a:off x="5029200" y="2130425"/>
            <a:ext cx="3416300" cy="2246769"/>
          </a:xfrm>
          <a:prstGeom prst="rect">
            <a:avLst/>
          </a:prstGeom>
        </p:spPr>
        <p:txBody>
          <a:bodyPr wrap="square">
            <a:spAutoFit/>
          </a:bodyPr>
          <a:lstStyle/>
          <a:p>
            <a:pPr>
              <a:defRPr/>
            </a:pPr>
            <a:r>
              <a:rPr lang="da-DK" sz="1400" b="1" dirty="0">
                <a:solidFill>
                  <a:srgbClr val="000000"/>
                </a:solidFill>
                <a:latin typeface="Tahoma" pitchFamily="34" charset="0"/>
                <a:ea typeface="Tahoma" pitchFamily="34" charset="0"/>
                <a:cs typeface="Tahoma" pitchFamily="34" charset="0"/>
              </a:rPr>
              <a:t>Når skaden er anmeldt, </a:t>
            </a:r>
            <a:r>
              <a:rPr lang="da-DK" sz="1400" b="1">
                <a:solidFill>
                  <a:srgbClr val="000000"/>
                </a:solidFill>
                <a:latin typeface="Tahoma" pitchFamily="34" charset="0"/>
                <a:ea typeface="Tahoma" pitchFamily="34" charset="0"/>
                <a:cs typeface="Tahoma" pitchFamily="34" charset="0"/>
              </a:rPr>
              <a:t>og Risikostyring &amp; Callcenter har </a:t>
            </a:r>
            <a:r>
              <a:rPr lang="da-DK" sz="1400" b="1" dirty="0">
                <a:solidFill>
                  <a:srgbClr val="000000"/>
                </a:solidFill>
                <a:latin typeface="Tahoma" pitchFamily="34" charset="0"/>
                <a:ea typeface="Tahoma" pitchFamily="34" charset="0"/>
                <a:cs typeface="Tahoma" pitchFamily="34" charset="0"/>
              </a:rPr>
              <a:t>kvalificeret den i forhold </a:t>
            </a:r>
            <a:r>
              <a:rPr lang="da-DK" sz="1400" b="1">
                <a:solidFill>
                  <a:srgbClr val="000000"/>
                </a:solidFill>
                <a:latin typeface="Tahoma" pitchFamily="34" charset="0"/>
                <a:ea typeface="Tahoma" pitchFamily="34" charset="0"/>
                <a:cs typeface="Tahoma" pitchFamily="34" charset="0"/>
              </a:rPr>
              <a:t>til kommunes forsikringsselskab, </a:t>
            </a:r>
            <a:r>
              <a:rPr lang="da-DK" sz="1400" b="1" dirty="0">
                <a:solidFill>
                  <a:srgbClr val="000000"/>
                </a:solidFill>
                <a:latin typeface="Tahoma" pitchFamily="34" charset="0"/>
                <a:ea typeface="Tahoma" pitchFamily="34" charset="0"/>
                <a:cs typeface="Tahoma" pitchFamily="34" charset="0"/>
              </a:rPr>
              <a:t>kan du efterfølgende se skaden og følge dens status. </a:t>
            </a:r>
          </a:p>
          <a:p>
            <a:pPr>
              <a:defRPr/>
            </a:pPr>
            <a:endParaRPr lang="da-DK" sz="1400" b="1" dirty="0">
              <a:solidFill>
                <a:srgbClr val="000000"/>
              </a:solidFill>
              <a:latin typeface="Tahoma" pitchFamily="34" charset="0"/>
              <a:ea typeface="Tahoma" pitchFamily="34" charset="0"/>
              <a:cs typeface="Tahoma" pitchFamily="34" charset="0"/>
            </a:endParaRPr>
          </a:p>
          <a:p>
            <a:pPr>
              <a:defRPr/>
            </a:pPr>
            <a:r>
              <a:rPr lang="da-DK" sz="1400" b="1" dirty="0">
                <a:solidFill>
                  <a:srgbClr val="000000"/>
                </a:solidFill>
                <a:latin typeface="Tahoma" pitchFamily="34" charset="0"/>
                <a:ea typeface="Tahoma" pitchFamily="34" charset="0"/>
                <a:cs typeface="Tahoma" pitchFamily="34" charset="0"/>
              </a:rPr>
              <a:t>Du finder alle anmeldte skader under punktet Vis skader på InsuBiz X-net.</a:t>
            </a:r>
          </a:p>
        </p:txBody>
      </p:sp>
      <p:cxnSp>
        <p:nvCxnSpPr>
          <p:cNvPr id="15" name="Lige forbindelse 14"/>
          <p:cNvCxnSpPr/>
          <p:nvPr/>
        </p:nvCxnSpPr>
        <p:spPr>
          <a:xfrm>
            <a:off x="4660900" y="1854200"/>
            <a:ext cx="0" cy="4089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kstboks 4"/>
          <p:cNvSpPr txBox="1">
            <a:spLocks noChangeArrowheads="1"/>
          </p:cNvSpPr>
          <p:nvPr/>
        </p:nvSpPr>
        <p:spPr bwMode="auto">
          <a:xfrm>
            <a:off x="457200" y="1600200"/>
            <a:ext cx="7607300" cy="549275"/>
          </a:xfrm>
          <a:prstGeom prst="rect">
            <a:avLst/>
          </a:prstGeom>
          <a:noFill/>
          <a:ln w="9525">
            <a:noFill/>
            <a:miter lim="800000"/>
            <a:headEnd/>
            <a:tailEnd/>
          </a:ln>
        </p:spPr>
        <p:txBody>
          <a:bodyPr>
            <a:spAutoFit/>
          </a:bodyPr>
          <a:lstStyle/>
          <a:p>
            <a:endParaRPr lang="da-DK" sz="1600">
              <a:solidFill>
                <a:schemeClr val="accent1"/>
              </a:solidFill>
            </a:endParaRPr>
          </a:p>
          <a:p>
            <a:endParaRPr lang="da-DK" sz="1400">
              <a:solidFill>
                <a:schemeClr val="accent1"/>
              </a:solidFill>
            </a:endParaRPr>
          </a:p>
        </p:txBody>
      </p:sp>
      <p:sp>
        <p:nvSpPr>
          <p:cNvPr id="20482" name="Tekstboks 2"/>
          <p:cNvSpPr txBox="1">
            <a:spLocks noChangeArrowheads="1"/>
          </p:cNvSpPr>
          <p:nvPr/>
        </p:nvSpPr>
        <p:spPr bwMode="auto">
          <a:xfrm>
            <a:off x="6473825" y="544513"/>
            <a:ext cx="2193925" cy="336550"/>
          </a:xfrm>
          <a:prstGeom prst="rect">
            <a:avLst/>
          </a:prstGeom>
          <a:noFill/>
          <a:ln w="9525">
            <a:noFill/>
            <a:miter lim="800000"/>
            <a:headEnd/>
            <a:tailEnd/>
          </a:ln>
        </p:spPr>
        <p:txBody>
          <a:bodyPr wrap="none">
            <a:spAutoFit/>
          </a:bodyPr>
          <a:lstStyle/>
          <a:p>
            <a:pPr algn="r"/>
            <a:r>
              <a:rPr lang="da-DK" sz="1600" b="1"/>
              <a:t>Log på InsuBiz X-net</a:t>
            </a:r>
          </a:p>
        </p:txBody>
      </p:sp>
      <p:sp>
        <p:nvSpPr>
          <p:cNvPr id="20483" name="Rektangel 2"/>
          <p:cNvSpPr>
            <a:spLocks noChangeArrowheads="1"/>
          </p:cNvSpPr>
          <p:nvPr/>
        </p:nvSpPr>
        <p:spPr bwMode="auto">
          <a:xfrm>
            <a:off x="597918" y="1635125"/>
            <a:ext cx="7854950" cy="523220"/>
          </a:xfrm>
          <a:prstGeom prst="rect">
            <a:avLst/>
          </a:prstGeom>
          <a:noFill/>
          <a:ln w="9525">
            <a:noFill/>
            <a:miter lim="800000"/>
            <a:headEnd/>
            <a:tailEnd/>
          </a:ln>
        </p:spPr>
        <p:txBody>
          <a:bodyPr>
            <a:spAutoFit/>
          </a:bodyPr>
          <a:lstStyle/>
          <a:p>
            <a:r>
              <a:rPr lang="da-DK" sz="1400" b="1">
                <a:solidFill>
                  <a:srgbClr val="000000"/>
                </a:solidFill>
                <a:latin typeface="Tahoma" charset="0"/>
                <a:cs typeface="Tahoma" charset="0"/>
              </a:rPr>
              <a:t>I mailen med dit login til InsuBiz X-net finder du link til websiden, som du skal klikke p</a:t>
            </a:r>
            <a:r>
              <a:rPr lang="da-DK" sz="1400" b="1">
                <a:solidFill>
                  <a:srgbClr val="000000"/>
                </a:solidFill>
                <a:latin typeface="Tahoma" charset="0"/>
              </a:rPr>
              <a:t>å</a:t>
            </a:r>
            <a:r>
              <a:rPr lang="da-DK" sz="1400" b="1">
                <a:solidFill>
                  <a:srgbClr val="000000"/>
                </a:solidFill>
                <a:latin typeface="Tahoma" charset="0"/>
                <a:cs typeface="Tahoma" charset="0"/>
              </a:rPr>
              <a:t> eller kopiere ind i browseren.</a:t>
            </a:r>
          </a:p>
        </p:txBody>
      </p:sp>
      <p:pic>
        <p:nvPicPr>
          <p:cNvPr id="6" name="Billede 5">
            <a:extLst>
              <a:ext uri="{FF2B5EF4-FFF2-40B4-BE49-F238E27FC236}">
                <a16:creationId xmlns:a16="http://schemas.microsoft.com/office/drawing/2014/main" id="{09333ADC-0BEF-4AC7-89AB-F4D392425DA9}"/>
              </a:ext>
            </a:extLst>
          </p:cNvPr>
          <p:cNvPicPr/>
          <p:nvPr/>
        </p:nvPicPr>
        <p:blipFill>
          <a:blip r:embed="rId2"/>
          <a:stretch>
            <a:fillRect/>
          </a:stretch>
        </p:blipFill>
        <p:spPr>
          <a:xfrm>
            <a:off x="902939" y="2261433"/>
            <a:ext cx="7454847" cy="3831718"/>
          </a:xfrm>
          <a:prstGeom prst="rect">
            <a:avLst/>
          </a:prstGeom>
        </p:spPr>
      </p:pic>
    </p:spTree>
    <p:extLst>
      <p:ext uri="{BB962C8B-B14F-4D97-AF65-F5344CB8AC3E}">
        <p14:creationId xmlns:p14="http://schemas.microsoft.com/office/powerpoint/2010/main" val="139204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kstboks 4"/>
          <p:cNvSpPr txBox="1">
            <a:spLocks noChangeArrowheads="1"/>
          </p:cNvSpPr>
          <p:nvPr/>
        </p:nvSpPr>
        <p:spPr bwMode="auto">
          <a:xfrm>
            <a:off x="584200" y="1625600"/>
            <a:ext cx="7899400" cy="523220"/>
          </a:xfrm>
          <a:prstGeom prst="rect">
            <a:avLst/>
          </a:prstGeom>
          <a:noFill/>
          <a:ln w="9525">
            <a:noFill/>
            <a:miter lim="800000"/>
            <a:headEnd/>
            <a:tailEnd/>
          </a:ln>
        </p:spPr>
        <p:txBody>
          <a:bodyPr wrap="square">
            <a:spAutoFit/>
          </a:bodyPr>
          <a:lstStyle/>
          <a:p>
            <a:r>
              <a:rPr lang="da-DK" sz="1400" b="1" dirty="0">
                <a:solidFill>
                  <a:srgbClr val="000000"/>
                </a:solidFill>
                <a:latin typeface="Tahoma" charset="0"/>
              </a:rPr>
              <a:t>Når du har logget på, så klik på </a:t>
            </a:r>
            <a:r>
              <a:rPr lang="da-DK" sz="1400" b="1" err="1">
                <a:solidFill>
                  <a:srgbClr val="000000"/>
                </a:solidFill>
                <a:latin typeface="Tahoma" charset="0"/>
              </a:rPr>
              <a:t>Risk</a:t>
            </a:r>
            <a:r>
              <a:rPr lang="da-DK" sz="1400" b="1">
                <a:solidFill>
                  <a:srgbClr val="000000"/>
                </a:solidFill>
                <a:latin typeface="Tahoma" charset="0"/>
              </a:rPr>
              <a:t> Management og herefter på Anmeld skade. Når du har gjort det, vil du få nedenstående billede. Klik på Motor.</a:t>
            </a:r>
            <a:endParaRPr lang="da-DK" sz="1400" b="1" dirty="0">
              <a:solidFill>
                <a:srgbClr val="000000"/>
              </a:solidFill>
              <a:latin typeface="Tahoma" charset="0"/>
            </a:endParaRPr>
          </a:p>
        </p:txBody>
      </p:sp>
      <p:sp>
        <p:nvSpPr>
          <p:cNvPr id="21506" name="Tekstboks 2"/>
          <p:cNvSpPr txBox="1">
            <a:spLocks noChangeArrowheads="1"/>
          </p:cNvSpPr>
          <p:nvPr/>
        </p:nvSpPr>
        <p:spPr bwMode="auto">
          <a:xfrm>
            <a:off x="6349615" y="544513"/>
            <a:ext cx="2318135" cy="338554"/>
          </a:xfrm>
          <a:prstGeom prst="rect">
            <a:avLst/>
          </a:prstGeom>
          <a:noFill/>
          <a:ln w="9525">
            <a:noFill/>
            <a:miter lim="800000"/>
            <a:headEnd/>
            <a:tailEnd/>
          </a:ln>
        </p:spPr>
        <p:txBody>
          <a:bodyPr wrap="none">
            <a:spAutoFit/>
          </a:bodyPr>
          <a:lstStyle/>
          <a:p>
            <a:pPr algn="r"/>
            <a:r>
              <a:rPr lang="da-DK" sz="1600" b="1"/>
              <a:t>Valg af skadeformular</a:t>
            </a:r>
          </a:p>
        </p:txBody>
      </p:sp>
      <p:pic>
        <p:nvPicPr>
          <p:cNvPr id="7" name="Billede 6">
            <a:extLst>
              <a:ext uri="{FF2B5EF4-FFF2-40B4-BE49-F238E27FC236}">
                <a16:creationId xmlns:a16="http://schemas.microsoft.com/office/drawing/2014/main" id="{1E4CF575-738F-4678-9248-D4628E060EE6}"/>
              </a:ext>
            </a:extLst>
          </p:cNvPr>
          <p:cNvPicPr/>
          <p:nvPr/>
        </p:nvPicPr>
        <p:blipFill>
          <a:blip r:embed="rId2"/>
          <a:stretch>
            <a:fillRect/>
          </a:stretch>
        </p:blipFill>
        <p:spPr>
          <a:xfrm>
            <a:off x="902939" y="2287071"/>
            <a:ext cx="7386481" cy="3814626"/>
          </a:xfrm>
          <a:prstGeom prst="rect">
            <a:avLst/>
          </a:prstGeom>
        </p:spPr>
      </p:pic>
    </p:spTree>
    <p:extLst>
      <p:ext uri="{BB962C8B-B14F-4D97-AF65-F5344CB8AC3E}">
        <p14:creationId xmlns:p14="http://schemas.microsoft.com/office/powerpoint/2010/main" val="398981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kstboks 4"/>
          <p:cNvSpPr txBox="1">
            <a:spLocks noChangeArrowheads="1"/>
          </p:cNvSpPr>
          <p:nvPr/>
        </p:nvSpPr>
        <p:spPr bwMode="auto">
          <a:xfrm>
            <a:off x="584200" y="1625600"/>
            <a:ext cx="7899400" cy="2646878"/>
          </a:xfrm>
          <a:prstGeom prst="rect">
            <a:avLst/>
          </a:prstGeom>
          <a:noFill/>
          <a:ln w="9525">
            <a:noFill/>
            <a:miter lim="800000"/>
            <a:headEnd/>
            <a:tailEnd/>
          </a:ln>
        </p:spPr>
        <p:txBody>
          <a:bodyPr wrap="square">
            <a:spAutoFit/>
          </a:bodyPr>
          <a:lstStyle/>
          <a:p>
            <a:r>
              <a:rPr lang="da-DK" sz="1400" b="1">
                <a:solidFill>
                  <a:srgbClr val="000000"/>
                </a:solidFill>
                <a:latin typeface="Tahoma" charset="0"/>
              </a:rPr>
              <a:t>Skadeformularen skal du udfylde i kronologisk orden. Det er ikke muligt at komme videre til næste punkt i anmeldelsen før påkrævede felter er udfyldt.</a:t>
            </a:r>
          </a:p>
          <a:p>
            <a:endParaRPr lang="da-DK" sz="1400" b="1">
              <a:solidFill>
                <a:srgbClr val="000000"/>
              </a:solidFill>
              <a:latin typeface="Tahoma" charset="0"/>
            </a:endParaRPr>
          </a:p>
          <a:p>
            <a:r>
              <a:rPr lang="da-DK" sz="1400" b="1">
                <a:solidFill>
                  <a:srgbClr val="000000"/>
                </a:solidFill>
                <a:latin typeface="Tahoma" charset="0"/>
              </a:rPr>
              <a:t>Anmeldelsen er inddelt i 5 faser:</a:t>
            </a:r>
          </a:p>
          <a:p>
            <a:endParaRPr lang="da-DK" sz="1400" b="1">
              <a:solidFill>
                <a:srgbClr val="000000"/>
              </a:solidFill>
              <a:latin typeface="Tahoma" charset="0"/>
            </a:endParaRPr>
          </a:p>
          <a:p>
            <a:pPr marL="342900" indent="-342900">
              <a:buAutoNum type="arabicPeriod"/>
            </a:pPr>
            <a:r>
              <a:rPr lang="da-DK" sz="1400" b="1">
                <a:solidFill>
                  <a:srgbClr val="000000"/>
                </a:solidFill>
                <a:latin typeface="Tahoma" charset="0"/>
              </a:rPr>
              <a:t>Beskriv skaden</a:t>
            </a:r>
          </a:p>
          <a:p>
            <a:pPr marL="342900" indent="-342900">
              <a:buAutoNum type="arabicPeriod"/>
            </a:pPr>
            <a:r>
              <a:rPr lang="da-DK" sz="1400" b="1">
                <a:solidFill>
                  <a:srgbClr val="000000"/>
                </a:solidFill>
                <a:latin typeface="Tahoma" charset="0"/>
              </a:rPr>
              <a:t>Kontaktperson</a:t>
            </a:r>
          </a:p>
          <a:p>
            <a:pPr marL="342900" indent="-342900">
              <a:buAutoNum type="arabicPeriod"/>
            </a:pPr>
            <a:r>
              <a:rPr lang="da-DK" sz="1400" b="1">
                <a:solidFill>
                  <a:srgbClr val="000000"/>
                </a:solidFill>
                <a:latin typeface="Tahoma" charset="0"/>
              </a:rPr>
              <a:t>Fører</a:t>
            </a:r>
          </a:p>
          <a:p>
            <a:pPr marL="342900" indent="-342900">
              <a:buAutoNum type="arabicPeriod"/>
            </a:pPr>
            <a:r>
              <a:rPr lang="da-DK" sz="1400" b="1">
                <a:solidFill>
                  <a:srgbClr val="000000"/>
                </a:solidFill>
                <a:latin typeface="Tahoma" charset="0"/>
              </a:rPr>
              <a:t>Modpart</a:t>
            </a:r>
          </a:p>
          <a:p>
            <a:pPr marL="342900" indent="-342900">
              <a:buAutoNum type="arabicPeriod"/>
            </a:pPr>
            <a:r>
              <a:rPr lang="da-DK" sz="1400" b="1">
                <a:solidFill>
                  <a:srgbClr val="000000"/>
                </a:solidFill>
                <a:latin typeface="Tahoma" charset="0"/>
              </a:rPr>
              <a:t>Bilag</a:t>
            </a:r>
            <a:r>
              <a:rPr lang="da-DK"/>
              <a:t>s et cpr. nr., hentes data om navn, adresse og statsborgerskab automatiskNår der derfor tastes et cpr. nr., hentes data om navn, adresse og statsborgerskab automatiskNår der derfor tastes et cpr. nr., hentes data om navn, adresse og statsborgerskab automatisk</a:t>
            </a:r>
            <a:r>
              <a:rPr lang="da-DK" sz="1400" b="1">
                <a:solidFill>
                  <a:srgbClr val="000000"/>
                </a:solidFill>
                <a:latin typeface="Tahoma" charset="0"/>
              </a:rPr>
              <a:t> </a:t>
            </a:r>
            <a:endParaRPr lang="da-DK" sz="1400" b="1" dirty="0">
              <a:solidFill>
                <a:srgbClr val="000000"/>
              </a:solidFill>
              <a:latin typeface="Tahoma" charset="0"/>
            </a:endParaRPr>
          </a:p>
        </p:txBody>
      </p:sp>
      <p:sp>
        <p:nvSpPr>
          <p:cNvPr id="21506" name="Tekstboks 2"/>
          <p:cNvSpPr txBox="1">
            <a:spLocks noChangeArrowheads="1"/>
          </p:cNvSpPr>
          <p:nvPr/>
        </p:nvSpPr>
        <p:spPr bwMode="auto">
          <a:xfrm>
            <a:off x="7046793" y="544513"/>
            <a:ext cx="1620957" cy="338554"/>
          </a:xfrm>
          <a:prstGeom prst="rect">
            <a:avLst/>
          </a:prstGeom>
          <a:noFill/>
          <a:ln w="9525">
            <a:noFill/>
            <a:miter lim="800000"/>
            <a:headEnd/>
            <a:tailEnd/>
          </a:ln>
        </p:spPr>
        <p:txBody>
          <a:bodyPr wrap="none">
            <a:spAutoFit/>
          </a:bodyPr>
          <a:lstStyle/>
          <a:p>
            <a:pPr algn="r"/>
            <a:r>
              <a:rPr lang="da-DK" sz="1600" b="1"/>
              <a:t>Skadeformular</a:t>
            </a:r>
          </a:p>
        </p:txBody>
      </p:sp>
    </p:spTree>
    <p:extLst>
      <p:ext uri="{BB962C8B-B14F-4D97-AF65-F5344CB8AC3E}">
        <p14:creationId xmlns:p14="http://schemas.microsoft.com/office/powerpoint/2010/main" val="2225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kstboks 2"/>
          <p:cNvSpPr txBox="1">
            <a:spLocks noChangeArrowheads="1"/>
          </p:cNvSpPr>
          <p:nvPr/>
        </p:nvSpPr>
        <p:spPr bwMode="auto">
          <a:xfrm>
            <a:off x="6979467" y="544513"/>
            <a:ext cx="1688283" cy="338554"/>
          </a:xfrm>
          <a:prstGeom prst="rect">
            <a:avLst/>
          </a:prstGeom>
          <a:noFill/>
          <a:ln w="9525">
            <a:noFill/>
            <a:miter lim="800000"/>
            <a:headEnd/>
            <a:tailEnd/>
          </a:ln>
        </p:spPr>
        <p:txBody>
          <a:bodyPr wrap="none">
            <a:spAutoFit/>
          </a:bodyPr>
          <a:lstStyle/>
          <a:p>
            <a:pPr algn="r"/>
            <a:r>
              <a:rPr lang="da-DK" sz="1600" b="1"/>
              <a:t>Beskriv skaden</a:t>
            </a:r>
          </a:p>
        </p:txBody>
      </p:sp>
      <p:pic>
        <p:nvPicPr>
          <p:cNvPr id="8" name="Billede 7">
            <a:extLst>
              <a:ext uri="{FF2B5EF4-FFF2-40B4-BE49-F238E27FC236}">
                <a16:creationId xmlns:a16="http://schemas.microsoft.com/office/drawing/2014/main" id="{DE3AD9E9-3C3A-4496-8A2F-59D78CB7AD95}"/>
              </a:ext>
            </a:extLst>
          </p:cNvPr>
          <p:cNvPicPr/>
          <p:nvPr/>
        </p:nvPicPr>
        <p:blipFill>
          <a:blip r:embed="rId2"/>
          <a:stretch>
            <a:fillRect/>
          </a:stretch>
        </p:blipFill>
        <p:spPr>
          <a:xfrm>
            <a:off x="791196" y="1817052"/>
            <a:ext cx="7455496" cy="4139367"/>
          </a:xfrm>
          <a:prstGeom prst="rect">
            <a:avLst/>
          </a:prstGeom>
        </p:spPr>
      </p:pic>
      <p:cxnSp>
        <p:nvCxnSpPr>
          <p:cNvPr id="6" name="Lige pilforbindelse 5">
            <a:extLst>
              <a:ext uri="{FF2B5EF4-FFF2-40B4-BE49-F238E27FC236}">
                <a16:creationId xmlns:a16="http://schemas.microsoft.com/office/drawing/2014/main" id="{1D35BB12-901A-4A9F-BABD-A765210253AE}"/>
              </a:ext>
            </a:extLst>
          </p:cNvPr>
          <p:cNvCxnSpPr>
            <a:cxnSpLocks/>
          </p:cNvCxnSpPr>
          <p:nvPr/>
        </p:nvCxnSpPr>
        <p:spPr>
          <a:xfrm flipH="1">
            <a:off x="2640651" y="4119073"/>
            <a:ext cx="3487455" cy="564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kstboks 3">
            <a:extLst>
              <a:ext uri="{FF2B5EF4-FFF2-40B4-BE49-F238E27FC236}">
                <a16:creationId xmlns:a16="http://schemas.microsoft.com/office/drawing/2014/main" id="{C8D7B418-7015-4CD6-A4F9-7FC126BD2779}"/>
              </a:ext>
            </a:extLst>
          </p:cNvPr>
          <p:cNvSpPr txBox="1"/>
          <p:nvPr/>
        </p:nvSpPr>
        <p:spPr>
          <a:xfrm>
            <a:off x="6128106" y="3713599"/>
            <a:ext cx="2641600" cy="1938992"/>
          </a:xfrm>
          <a:prstGeom prst="rect">
            <a:avLst/>
          </a:prstGeom>
          <a:noFill/>
          <a:ln>
            <a:solidFill>
              <a:srgbClr val="000000"/>
            </a:solidFill>
          </a:ln>
        </p:spPr>
        <p:txBody>
          <a:bodyPr wrap="square" rtlCol="0">
            <a:spAutoFit/>
          </a:bodyPr>
          <a:lstStyle/>
          <a:p>
            <a:r>
              <a:rPr lang="da-DK" b="1">
                <a:solidFill>
                  <a:srgbClr val="000000"/>
                </a:solidFill>
                <a:latin typeface="Tahoma" panose="020B0604030504040204" pitchFamily="34" charset="0"/>
                <a:ea typeface="Tahoma" panose="020B0604030504040204" pitchFamily="34" charset="0"/>
                <a:cs typeface="Tahoma" panose="020B0604030504040204" pitchFamily="34" charset="0"/>
              </a:rPr>
              <a:t>Det er det vigtigt, at skaden beskrivers udførligt, herunder hvad årsagen til skaden var og hvad der er sket. </a:t>
            </a:r>
          </a:p>
          <a:p>
            <a:endParaRPr lang="da-DK" b="1">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da-DK" b="1">
                <a:solidFill>
                  <a:srgbClr val="000000"/>
                </a:solidFill>
                <a:latin typeface="Tahoma" panose="020B0604030504040204" pitchFamily="34" charset="0"/>
                <a:ea typeface="Tahoma" panose="020B0604030504040204" pitchFamily="34" charset="0"/>
                <a:cs typeface="Tahoma" panose="020B0604030504040204" pitchFamily="34" charset="0"/>
              </a:rPr>
              <a:t>Det er også vigtigt, at der er en beskrivelse af hvad der er sket skade på og hvad det koster at reparere. Reparationsudgiften skal kun være anslået.</a:t>
            </a:r>
            <a:endParaRPr lang="da-DK" b="1">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12" name="Lige pilforbindelse 11">
            <a:extLst>
              <a:ext uri="{FF2B5EF4-FFF2-40B4-BE49-F238E27FC236}">
                <a16:creationId xmlns:a16="http://schemas.microsoft.com/office/drawing/2014/main" id="{AED2D969-B7E2-4101-9519-70CFE9AF5BD1}"/>
              </a:ext>
            </a:extLst>
          </p:cNvPr>
          <p:cNvCxnSpPr>
            <a:cxnSpLocks/>
            <a:stCxn id="10" idx="1"/>
          </p:cNvCxnSpPr>
          <p:nvPr/>
        </p:nvCxnSpPr>
        <p:spPr>
          <a:xfrm flipH="1">
            <a:off x="2580832" y="4683095"/>
            <a:ext cx="3547274" cy="564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kstboks 11">
            <a:extLst>
              <a:ext uri="{FF2B5EF4-FFF2-40B4-BE49-F238E27FC236}">
                <a16:creationId xmlns:a16="http://schemas.microsoft.com/office/drawing/2014/main" id="{364164DE-846D-4B9E-BC0A-9357780C9968}"/>
              </a:ext>
            </a:extLst>
          </p:cNvPr>
          <p:cNvSpPr txBox="1">
            <a:spLocks noChangeArrowheads="1"/>
          </p:cNvSpPr>
          <p:nvPr/>
        </p:nvSpPr>
        <p:spPr bwMode="auto">
          <a:xfrm>
            <a:off x="196407" y="3886735"/>
            <a:ext cx="2384425" cy="646331"/>
          </a:xfrm>
          <a:prstGeom prst="rect">
            <a:avLst/>
          </a:prstGeom>
          <a:solidFill>
            <a:schemeClr val="tx1"/>
          </a:solidFill>
          <a:ln w="9525">
            <a:solidFill>
              <a:schemeClr val="accent1"/>
            </a:solidFill>
            <a:miter lim="800000"/>
            <a:headEnd/>
            <a:tailEnd/>
          </a:ln>
        </p:spPr>
        <p:txBody>
          <a:bodyPr>
            <a:spAutoFit/>
          </a:bodyPr>
          <a:lstStyle/>
          <a:p>
            <a:r>
              <a:rPr lang="da-DK" b="1">
                <a:solidFill>
                  <a:srgbClr val="000000"/>
                </a:solidFill>
                <a:latin typeface="Tahoma" charset="0"/>
                <a:cs typeface="Tahoma" charset="0"/>
              </a:rPr>
              <a:t>I rubrikkerne med pile, skal du klikke i feltet – og vælge et svar fra listen.</a:t>
            </a:r>
          </a:p>
        </p:txBody>
      </p:sp>
      <p:cxnSp>
        <p:nvCxnSpPr>
          <p:cNvPr id="15" name="Lige pilforbindelse 2">
            <a:extLst>
              <a:ext uri="{FF2B5EF4-FFF2-40B4-BE49-F238E27FC236}">
                <a16:creationId xmlns:a16="http://schemas.microsoft.com/office/drawing/2014/main" id="{00B8C2B8-8794-4F72-A8DD-04FE99FB5D5B}"/>
              </a:ext>
            </a:extLst>
          </p:cNvPr>
          <p:cNvCxnSpPr>
            <a:cxnSpLocks noChangeShapeType="1"/>
          </p:cNvCxnSpPr>
          <p:nvPr/>
        </p:nvCxnSpPr>
        <p:spPr bwMode="auto">
          <a:xfrm flipV="1">
            <a:off x="1304929" y="3520867"/>
            <a:ext cx="1976656" cy="365868"/>
          </a:xfrm>
          <a:prstGeom prst="straightConnector1">
            <a:avLst/>
          </a:prstGeom>
          <a:noFill/>
          <a:ln w="9525" algn="ctr">
            <a:solidFill>
              <a:srgbClr val="5D5679"/>
            </a:solidFill>
            <a:round/>
            <a:headEnd/>
            <a:tailEnd type="arrow" w="med" len="med"/>
          </a:ln>
        </p:spPr>
      </p:cxnSp>
    </p:spTree>
    <p:extLst>
      <p:ext uri="{BB962C8B-B14F-4D97-AF65-F5344CB8AC3E}">
        <p14:creationId xmlns:p14="http://schemas.microsoft.com/office/powerpoint/2010/main" val="236782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kstboks 2"/>
          <p:cNvSpPr txBox="1">
            <a:spLocks noChangeArrowheads="1"/>
          </p:cNvSpPr>
          <p:nvPr/>
        </p:nvSpPr>
        <p:spPr bwMode="auto">
          <a:xfrm>
            <a:off x="7037174" y="544513"/>
            <a:ext cx="1630576" cy="338554"/>
          </a:xfrm>
          <a:prstGeom prst="rect">
            <a:avLst/>
          </a:prstGeom>
          <a:noFill/>
          <a:ln w="9525">
            <a:noFill/>
            <a:miter lim="800000"/>
            <a:headEnd/>
            <a:tailEnd/>
          </a:ln>
        </p:spPr>
        <p:txBody>
          <a:bodyPr wrap="none">
            <a:spAutoFit/>
          </a:bodyPr>
          <a:lstStyle/>
          <a:p>
            <a:pPr algn="r"/>
            <a:r>
              <a:rPr lang="da-DK" sz="1600" b="1"/>
              <a:t>Kontaktperson</a:t>
            </a:r>
          </a:p>
        </p:txBody>
      </p:sp>
      <p:pic>
        <p:nvPicPr>
          <p:cNvPr id="9" name="Billede 8">
            <a:extLst>
              <a:ext uri="{FF2B5EF4-FFF2-40B4-BE49-F238E27FC236}">
                <a16:creationId xmlns:a16="http://schemas.microsoft.com/office/drawing/2014/main" id="{34DE062B-3D60-4935-B596-FAC244731D94}"/>
              </a:ext>
            </a:extLst>
          </p:cNvPr>
          <p:cNvPicPr/>
          <p:nvPr/>
        </p:nvPicPr>
        <p:blipFill>
          <a:blip r:embed="rId2"/>
          <a:stretch>
            <a:fillRect/>
          </a:stretch>
        </p:blipFill>
        <p:spPr>
          <a:xfrm>
            <a:off x="831660" y="1817052"/>
            <a:ext cx="7491944" cy="4147912"/>
          </a:xfrm>
          <a:prstGeom prst="rect">
            <a:avLst/>
          </a:prstGeom>
        </p:spPr>
      </p:pic>
      <p:sp>
        <p:nvSpPr>
          <p:cNvPr id="14" name="Tekstboks 11">
            <a:extLst>
              <a:ext uri="{FF2B5EF4-FFF2-40B4-BE49-F238E27FC236}">
                <a16:creationId xmlns:a16="http://schemas.microsoft.com/office/drawing/2014/main" id="{364164DE-846D-4B9E-BC0A-9357780C9968}"/>
              </a:ext>
            </a:extLst>
          </p:cNvPr>
          <p:cNvSpPr txBox="1">
            <a:spLocks noChangeArrowheads="1"/>
          </p:cNvSpPr>
          <p:nvPr/>
        </p:nvSpPr>
        <p:spPr bwMode="auto">
          <a:xfrm>
            <a:off x="4443667" y="4279841"/>
            <a:ext cx="2384425" cy="830997"/>
          </a:xfrm>
          <a:prstGeom prst="rect">
            <a:avLst/>
          </a:prstGeom>
          <a:solidFill>
            <a:schemeClr val="tx1"/>
          </a:solidFill>
          <a:ln w="9525">
            <a:solidFill>
              <a:schemeClr val="accent1"/>
            </a:solidFill>
            <a:miter lim="800000"/>
            <a:headEnd/>
            <a:tailEnd/>
          </a:ln>
        </p:spPr>
        <p:txBody>
          <a:bodyPr>
            <a:spAutoFit/>
          </a:bodyPr>
          <a:lstStyle/>
          <a:p>
            <a:r>
              <a:rPr lang="da-DK" b="1">
                <a:solidFill>
                  <a:srgbClr val="000000"/>
                </a:solidFill>
                <a:latin typeface="Tahoma" charset="0"/>
                <a:cs typeface="Tahoma" charset="0"/>
              </a:rPr>
              <a:t>Under fanen kontaktpersoner skal du ikke indtaste noget, det har systemet gjort automastik.</a:t>
            </a:r>
          </a:p>
        </p:txBody>
      </p:sp>
      <p:cxnSp>
        <p:nvCxnSpPr>
          <p:cNvPr id="15" name="Lige pilforbindelse 2">
            <a:extLst>
              <a:ext uri="{FF2B5EF4-FFF2-40B4-BE49-F238E27FC236}">
                <a16:creationId xmlns:a16="http://schemas.microsoft.com/office/drawing/2014/main" id="{00B8C2B8-8794-4F72-A8DD-04FE99FB5D5B}"/>
              </a:ext>
            </a:extLst>
          </p:cNvPr>
          <p:cNvCxnSpPr>
            <a:cxnSpLocks noChangeShapeType="1"/>
            <a:stCxn id="14" idx="0"/>
          </p:cNvCxnSpPr>
          <p:nvPr/>
        </p:nvCxnSpPr>
        <p:spPr bwMode="auto">
          <a:xfrm flipH="1" flipV="1">
            <a:off x="2914116" y="3520867"/>
            <a:ext cx="2721764" cy="758974"/>
          </a:xfrm>
          <a:prstGeom prst="straightConnector1">
            <a:avLst/>
          </a:prstGeom>
          <a:noFill/>
          <a:ln w="9525" algn="ctr">
            <a:solidFill>
              <a:srgbClr val="5D5679"/>
            </a:solidFill>
            <a:round/>
            <a:headEnd/>
            <a:tailEnd type="arrow" w="med" len="med"/>
          </a:ln>
        </p:spPr>
      </p:cxnSp>
    </p:spTree>
    <p:extLst>
      <p:ext uri="{BB962C8B-B14F-4D97-AF65-F5344CB8AC3E}">
        <p14:creationId xmlns:p14="http://schemas.microsoft.com/office/powerpoint/2010/main" val="3369451965"/>
      </p:ext>
    </p:extLst>
  </p:cSld>
  <p:clrMapOvr>
    <a:masterClrMapping/>
  </p:clrMapOvr>
</p:sld>
</file>

<file path=ppt/theme/theme1.xml><?xml version="1.0" encoding="utf-8"?>
<a:theme xmlns:a="http://schemas.openxmlformats.org/drawingml/2006/main" name="Standarddesign">
  <a:themeElements>
    <a:clrScheme name="Standarddesign 15">
      <a:dk1>
        <a:srgbClr val="3E3E5C"/>
      </a:dk1>
      <a:lt1>
        <a:srgbClr val="FFFFFF"/>
      </a:lt1>
      <a:dk2>
        <a:srgbClr val="EFEFC6"/>
      </a:dk2>
      <a:lt2>
        <a:srgbClr val="FFFFFF"/>
      </a:lt2>
      <a:accent1>
        <a:srgbClr val="60597B"/>
      </a:accent1>
      <a:accent2>
        <a:srgbClr val="6666FF"/>
      </a:accent2>
      <a:accent3>
        <a:srgbClr val="F6F6DF"/>
      </a:accent3>
      <a:accent4>
        <a:srgbClr val="DADADA"/>
      </a:accent4>
      <a:accent5>
        <a:srgbClr val="B6B5BF"/>
      </a:accent5>
      <a:accent6>
        <a:srgbClr val="5C5CE7"/>
      </a:accent6>
      <a:hlink>
        <a:srgbClr val="99CCFF"/>
      </a:hlink>
      <a:folHlink>
        <a:srgbClr val="FFFF99"/>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3E3E5C"/>
        </a:dk1>
        <a:lt1>
          <a:srgbClr val="FFFFFF"/>
        </a:lt1>
        <a:dk2>
          <a:srgbClr val="66CCFF"/>
        </a:dk2>
        <a:lt2>
          <a:srgbClr val="FFFFFF"/>
        </a:lt2>
        <a:accent1>
          <a:srgbClr val="60597B"/>
        </a:accent1>
        <a:accent2>
          <a:srgbClr val="6666FF"/>
        </a:accent2>
        <a:accent3>
          <a:srgbClr val="B8E2F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4">
        <a:dk1>
          <a:srgbClr val="3E3E5C"/>
        </a:dk1>
        <a:lt1>
          <a:srgbClr val="FFFFFF"/>
        </a:lt1>
        <a:dk2>
          <a:srgbClr val="CCECFF"/>
        </a:dk2>
        <a:lt2>
          <a:srgbClr val="FFFFFF"/>
        </a:lt2>
        <a:accent1>
          <a:srgbClr val="60597B"/>
        </a:accent1>
        <a:accent2>
          <a:srgbClr val="6666FF"/>
        </a:accent2>
        <a:accent3>
          <a:srgbClr val="E2F4F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5">
        <a:dk1>
          <a:srgbClr val="3E3E5C"/>
        </a:dk1>
        <a:lt1>
          <a:srgbClr val="FFFFFF"/>
        </a:lt1>
        <a:dk2>
          <a:srgbClr val="EFEFC6"/>
        </a:dk2>
        <a:lt2>
          <a:srgbClr val="FFFFFF"/>
        </a:lt2>
        <a:accent1>
          <a:srgbClr val="60597B"/>
        </a:accent1>
        <a:accent2>
          <a:srgbClr val="6666FF"/>
        </a:accent2>
        <a:accent3>
          <a:srgbClr val="F6F6D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Competition</Template>
  <TotalTime>3527</TotalTime>
  <Words>906</Words>
  <Application>Microsoft Office PowerPoint</Application>
  <PresentationFormat>Skærmshow (4:3)</PresentationFormat>
  <Paragraphs>104</Paragraphs>
  <Slides>18</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18</vt:i4>
      </vt:variant>
    </vt:vector>
  </HeadingPairs>
  <TitlesOfParts>
    <vt:vector size="22" baseType="lpstr">
      <vt:lpstr>Arial</vt:lpstr>
      <vt:lpstr>Calibri</vt:lpstr>
      <vt:lpstr>Tahoma</vt:lpstr>
      <vt:lpstr>Standarddesign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Willis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Allan Lundbjerg Nielsen</dc:creator>
  <cp:lastModifiedBy>Lars Voldum</cp:lastModifiedBy>
  <cp:revision>289</cp:revision>
  <dcterms:created xsi:type="dcterms:W3CDTF">2006-05-21T11:50:52Z</dcterms:created>
  <dcterms:modified xsi:type="dcterms:W3CDTF">2018-04-19T10:29:01Z</dcterms:modified>
</cp:coreProperties>
</file>