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99" r:id="rId4"/>
    <p:sldId id="300" r:id="rId5"/>
    <p:sldId id="301" r:id="rId6"/>
    <p:sldId id="289" r:id="rId7"/>
    <p:sldId id="290" r:id="rId8"/>
    <p:sldId id="291" r:id="rId9"/>
    <p:sldId id="315" r:id="rId10"/>
    <p:sldId id="307" r:id="rId11"/>
    <p:sldId id="293" r:id="rId12"/>
    <p:sldId id="314" r:id="rId13"/>
    <p:sldId id="295" r:id="rId14"/>
    <p:sldId id="296" r:id="rId15"/>
    <p:sldId id="297" r:id="rId16"/>
    <p:sldId id="306" r:id="rId17"/>
    <p:sldId id="311" r:id="rId18"/>
    <p:sldId id="278" r:id="rId19"/>
    <p:sldId id="282" r:id="rId20"/>
    <p:sldId id="283" r:id="rId21"/>
    <p:sldId id="288" r:id="rId22"/>
    <p:sldId id="302" r:id="rId23"/>
    <p:sldId id="305" r:id="rId24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Arial Unicode MS" panose="020B0604020202020204" pitchFamily="34" charset="-128"/>
      <p:regular r:id="rId34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28" userDrawn="1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DD00"/>
    <a:srgbClr val="BF1F24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88" autoAdjust="0"/>
  </p:normalViewPr>
  <p:slideViewPr>
    <p:cSldViewPr snapToGrid="0">
      <p:cViewPr varScale="1">
        <p:scale>
          <a:sx n="68" d="100"/>
          <a:sy n="68" d="100"/>
        </p:scale>
        <p:origin x="2832" y="54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2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20EF1-A693-4304-A755-DCEE479465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510BDAF-38EA-4F77-822E-EA0ACA84A7AD}">
      <dgm:prSet phldrT="[Tekst]"/>
      <dgm:spPr/>
      <dgm:t>
        <a:bodyPr/>
        <a:lstStyle/>
        <a:p>
          <a:r>
            <a:rPr lang="da-DK"/>
            <a:t>Kortlægning</a:t>
          </a:r>
        </a:p>
      </dgm:t>
    </dgm:pt>
    <dgm:pt modelId="{A5666717-BDCC-4C8D-B58D-22023E4B9E06}" type="parTrans" cxnId="{4EAD5101-0E24-4A1F-97BA-26C98F7E5625}">
      <dgm:prSet/>
      <dgm:spPr/>
      <dgm:t>
        <a:bodyPr/>
        <a:lstStyle/>
        <a:p>
          <a:endParaRPr lang="da-DK"/>
        </a:p>
      </dgm:t>
    </dgm:pt>
    <dgm:pt modelId="{DA73ED6C-91B7-47CB-8408-A34A4CCB619D}" type="sibTrans" cxnId="{4EAD5101-0E24-4A1F-97BA-26C98F7E5625}">
      <dgm:prSet/>
      <dgm:spPr/>
      <dgm:t>
        <a:bodyPr/>
        <a:lstStyle/>
        <a:p>
          <a:endParaRPr lang="da-DK"/>
        </a:p>
      </dgm:t>
    </dgm:pt>
    <dgm:pt modelId="{97FEF7E7-4E56-463D-8154-7871EE2C2438}">
      <dgm:prSet phldrT="[Tekst]"/>
      <dgm:spPr/>
      <dgm:t>
        <a:bodyPr/>
        <a:lstStyle/>
        <a:p>
          <a:r>
            <a:rPr lang="da-DK"/>
            <a:t>Forberedelse af dialog</a:t>
          </a:r>
        </a:p>
      </dgm:t>
    </dgm:pt>
    <dgm:pt modelId="{055A1F65-B99A-49C1-A07F-AF7A3EEE31C3}" type="parTrans" cxnId="{7C4BEAA9-4196-47C0-9E59-701CF3488E4E}">
      <dgm:prSet/>
      <dgm:spPr/>
      <dgm:t>
        <a:bodyPr/>
        <a:lstStyle/>
        <a:p>
          <a:endParaRPr lang="da-DK"/>
        </a:p>
      </dgm:t>
    </dgm:pt>
    <dgm:pt modelId="{FBCB944A-D476-4499-9132-190428223F7D}" type="sibTrans" cxnId="{7C4BEAA9-4196-47C0-9E59-701CF3488E4E}">
      <dgm:prSet/>
      <dgm:spPr/>
      <dgm:t>
        <a:bodyPr/>
        <a:lstStyle/>
        <a:p>
          <a:endParaRPr lang="da-DK"/>
        </a:p>
      </dgm:t>
    </dgm:pt>
    <dgm:pt modelId="{498A7595-426E-4F77-B7AE-8FEDD7929E74}">
      <dgm:prSet phldrT="[Tekst]"/>
      <dgm:spPr/>
      <dgm:t>
        <a:bodyPr/>
        <a:lstStyle/>
        <a:p>
          <a:r>
            <a:rPr lang="da-DK"/>
            <a:t>Dialog og handling</a:t>
          </a:r>
        </a:p>
      </dgm:t>
    </dgm:pt>
    <dgm:pt modelId="{7D972FC7-9237-45F2-8EFD-A7D85840944A}" type="parTrans" cxnId="{64D5BB1F-4B24-49D6-BEC4-F3E2753A7DF4}">
      <dgm:prSet/>
      <dgm:spPr/>
      <dgm:t>
        <a:bodyPr/>
        <a:lstStyle/>
        <a:p>
          <a:endParaRPr lang="da-DK"/>
        </a:p>
      </dgm:t>
    </dgm:pt>
    <dgm:pt modelId="{102907FE-7FD9-4FE4-8BBD-23998EB086FA}" type="sibTrans" cxnId="{64D5BB1F-4B24-49D6-BEC4-F3E2753A7DF4}">
      <dgm:prSet/>
      <dgm:spPr/>
      <dgm:t>
        <a:bodyPr/>
        <a:lstStyle/>
        <a:p>
          <a:endParaRPr lang="da-DK"/>
        </a:p>
      </dgm:t>
    </dgm:pt>
    <dgm:pt modelId="{D0171EED-E969-4EB8-8A38-F3E630028317}">
      <dgm:prSet phldrT="[Tekst]"/>
      <dgm:spPr/>
      <dgm:t>
        <a:bodyPr/>
        <a:lstStyle/>
        <a:p>
          <a:r>
            <a:rPr lang="da-DK"/>
            <a:t>Opfølgning og forankring </a:t>
          </a:r>
        </a:p>
      </dgm:t>
    </dgm:pt>
    <dgm:pt modelId="{6C773E4C-E3B8-405F-AD37-98541A9764BA}" type="parTrans" cxnId="{BC4C790B-A7B2-4278-BE0E-D5B744D7AD98}">
      <dgm:prSet/>
      <dgm:spPr/>
      <dgm:t>
        <a:bodyPr/>
        <a:lstStyle/>
        <a:p>
          <a:endParaRPr lang="da-DK"/>
        </a:p>
      </dgm:t>
    </dgm:pt>
    <dgm:pt modelId="{EC9C1682-01AF-4FED-B2B5-D08648D1B9EA}" type="sibTrans" cxnId="{BC4C790B-A7B2-4278-BE0E-D5B744D7AD98}">
      <dgm:prSet/>
      <dgm:spPr/>
      <dgm:t>
        <a:bodyPr/>
        <a:lstStyle/>
        <a:p>
          <a:endParaRPr lang="da-DK"/>
        </a:p>
      </dgm:t>
    </dgm:pt>
    <dgm:pt modelId="{4FA94736-569E-4AAA-A7FE-3317253256FF}">
      <dgm:prSet phldrT="[Tekst]"/>
      <dgm:spPr/>
      <dgm:t>
        <a:bodyPr/>
        <a:lstStyle/>
        <a:p>
          <a:r>
            <a:rPr lang="da-DK"/>
            <a:t>Rapporter</a:t>
          </a:r>
        </a:p>
      </dgm:t>
    </dgm:pt>
    <dgm:pt modelId="{544D8B1B-BC3B-4E94-9FA4-F547E2E4AE3B}" type="sibTrans" cxnId="{0D93659E-BD20-4C6D-8C12-79825DB6239F}">
      <dgm:prSet/>
      <dgm:spPr/>
      <dgm:t>
        <a:bodyPr/>
        <a:lstStyle/>
        <a:p>
          <a:endParaRPr lang="da-DK"/>
        </a:p>
      </dgm:t>
    </dgm:pt>
    <dgm:pt modelId="{D0BF3B96-15DF-4711-A122-EFA2703697BA}" type="parTrans" cxnId="{0D93659E-BD20-4C6D-8C12-79825DB6239F}">
      <dgm:prSet/>
      <dgm:spPr/>
      <dgm:t>
        <a:bodyPr/>
        <a:lstStyle/>
        <a:p>
          <a:endParaRPr lang="da-DK"/>
        </a:p>
      </dgm:t>
    </dgm:pt>
    <dgm:pt modelId="{53952D0D-A2B5-4F83-9C8F-BD69EB5DB92A}" type="pres">
      <dgm:prSet presAssocID="{26E20EF1-A693-4304-A755-DCEE4794656F}" presName="Name0" presStyleCnt="0">
        <dgm:presLayoutVars>
          <dgm:dir/>
          <dgm:resizeHandles val="exact"/>
        </dgm:presLayoutVars>
      </dgm:prSet>
      <dgm:spPr/>
    </dgm:pt>
    <dgm:pt modelId="{C20C56A4-598C-4506-88C7-C5BFD5E46A43}" type="pres">
      <dgm:prSet presAssocID="{26E20EF1-A693-4304-A755-DCEE4794656F}" presName="cycle" presStyleCnt="0"/>
      <dgm:spPr/>
    </dgm:pt>
    <dgm:pt modelId="{D404808F-A17F-4A89-97C9-4F89803494B6}" type="pres">
      <dgm:prSet presAssocID="{4510BDAF-38EA-4F77-822E-EA0ACA84A7AD}" presName="nodeFirstNode" presStyleLbl="node1" presStyleIdx="0" presStyleCnt="5">
        <dgm:presLayoutVars>
          <dgm:bulletEnabled val="1"/>
        </dgm:presLayoutVars>
      </dgm:prSet>
      <dgm:spPr/>
    </dgm:pt>
    <dgm:pt modelId="{52045887-9FAA-4756-A0A2-AED939D31CA7}" type="pres">
      <dgm:prSet presAssocID="{DA73ED6C-91B7-47CB-8408-A34A4CCB619D}" presName="sibTransFirstNode" presStyleLbl="bgShp" presStyleIdx="0" presStyleCnt="1"/>
      <dgm:spPr/>
    </dgm:pt>
    <dgm:pt modelId="{03A3666D-F744-46B4-A080-1BD87484D293}" type="pres">
      <dgm:prSet presAssocID="{4FA94736-569E-4AAA-A7FE-3317253256FF}" presName="nodeFollowingNodes" presStyleLbl="node1" presStyleIdx="1" presStyleCnt="5">
        <dgm:presLayoutVars>
          <dgm:bulletEnabled val="1"/>
        </dgm:presLayoutVars>
      </dgm:prSet>
      <dgm:spPr/>
    </dgm:pt>
    <dgm:pt modelId="{8D81616A-187A-4BFB-9332-CC029C5CEA2C}" type="pres">
      <dgm:prSet presAssocID="{97FEF7E7-4E56-463D-8154-7871EE2C2438}" presName="nodeFollowingNodes" presStyleLbl="node1" presStyleIdx="2" presStyleCnt="5">
        <dgm:presLayoutVars>
          <dgm:bulletEnabled val="1"/>
        </dgm:presLayoutVars>
      </dgm:prSet>
      <dgm:spPr/>
    </dgm:pt>
    <dgm:pt modelId="{1FEB9EBC-7D6D-4D9B-BBFB-0828553A6E75}" type="pres">
      <dgm:prSet presAssocID="{498A7595-426E-4F77-B7AE-8FEDD7929E74}" presName="nodeFollowingNodes" presStyleLbl="node1" presStyleIdx="3" presStyleCnt="5">
        <dgm:presLayoutVars>
          <dgm:bulletEnabled val="1"/>
        </dgm:presLayoutVars>
      </dgm:prSet>
      <dgm:spPr/>
    </dgm:pt>
    <dgm:pt modelId="{48565ED8-26F1-4A29-946F-A4DCA993E5C4}" type="pres">
      <dgm:prSet presAssocID="{D0171EED-E969-4EB8-8A38-F3E63002831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EAD5101-0E24-4A1F-97BA-26C98F7E5625}" srcId="{26E20EF1-A693-4304-A755-DCEE4794656F}" destId="{4510BDAF-38EA-4F77-822E-EA0ACA84A7AD}" srcOrd="0" destOrd="0" parTransId="{A5666717-BDCC-4C8D-B58D-22023E4B9E06}" sibTransId="{DA73ED6C-91B7-47CB-8408-A34A4CCB619D}"/>
    <dgm:cxn modelId="{BC4C790B-A7B2-4278-BE0E-D5B744D7AD98}" srcId="{26E20EF1-A693-4304-A755-DCEE4794656F}" destId="{D0171EED-E969-4EB8-8A38-F3E630028317}" srcOrd="4" destOrd="0" parTransId="{6C773E4C-E3B8-405F-AD37-98541A9764BA}" sibTransId="{EC9C1682-01AF-4FED-B2B5-D08648D1B9EA}"/>
    <dgm:cxn modelId="{64D5BB1F-4B24-49D6-BEC4-F3E2753A7DF4}" srcId="{26E20EF1-A693-4304-A755-DCEE4794656F}" destId="{498A7595-426E-4F77-B7AE-8FEDD7929E74}" srcOrd="3" destOrd="0" parTransId="{7D972FC7-9237-45F2-8EFD-A7D85840944A}" sibTransId="{102907FE-7FD9-4FE4-8BBD-23998EB086FA}"/>
    <dgm:cxn modelId="{38FAB632-2FE9-49C5-B003-4AEEC1F5E018}" type="presOf" srcId="{498A7595-426E-4F77-B7AE-8FEDD7929E74}" destId="{1FEB9EBC-7D6D-4D9B-BBFB-0828553A6E75}" srcOrd="0" destOrd="0" presId="urn:microsoft.com/office/officeart/2005/8/layout/cycle3"/>
    <dgm:cxn modelId="{492A2F3F-B296-4CC4-97E5-EA72A55BE34F}" type="presOf" srcId="{D0171EED-E969-4EB8-8A38-F3E630028317}" destId="{48565ED8-26F1-4A29-946F-A4DCA993E5C4}" srcOrd="0" destOrd="0" presId="urn:microsoft.com/office/officeart/2005/8/layout/cycle3"/>
    <dgm:cxn modelId="{A411C940-D9C3-4A08-8769-8648251FE0F1}" type="presOf" srcId="{26E20EF1-A693-4304-A755-DCEE4794656F}" destId="{53952D0D-A2B5-4F83-9C8F-BD69EB5DB92A}" srcOrd="0" destOrd="0" presId="urn:microsoft.com/office/officeart/2005/8/layout/cycle3"/>
    <dgm:cxn modelId="{0D93659E-BD20-4C6D-8C12-79825DB6239F}" srcId="{26E20EF1-A693-4304-A755-DCEE4794656F}" destId="{4FA94736-569E-4AAA-A7FE-3317253256FF}" srcOrd="1" destOrd="0" parTransId="{D0BF3B96-15DF-4711-A122-EFA2703697BA}" sibTransId="{544D8B1B-BC3B-4E94-9FA4-F547E2E4AE3B}"/>
    <dgm:cxn modelId="{7C4BEAA9-4196-47C0-9E59-701CF3488E4E}" srcId="{26E20EF1-A693-4304-A755-DCEE4794656F}" destId="{97FEF7E7-4E56-463D-8154-7871EE2C2438}" srcOrd="2" destOrd="0" parTransId="{055A1F65-B99A-49C1-A07F-AF7A3EEE31C3}" sibTransId="{FBCB944A-D476-4499-9132-190428223F7D}"/>
    <dgm:cxn modelId="{008E15BC-9F5D-4629-95AC-52E4307E488F}" type="presOf" srcId="{DA73ED6C-91B7-47CB-8408-A34A4CCB619D}" destId="{52045887-9FAA-4756-A0A2-AED939D31CA7}" srcOrd="0" destOrd="0" presId="urn:microsoft.com/office/officeart/2005/8/layout/cycle3"/>
    <dgm:cxn modelId="{136621C6-FE94-4D59-9432-154D7BD40328}" type="presOf" srcId="{4FA94736-569E-4AAA-A7FE-3317253256FF}" destId="{03A3666D-F744-46B4-A080-1BD87484D293}" srcOrd="0" destOrd="0" presId="urn:microsoft.com/office/officeart/2005/8/layout/cycle3"/>
    <dgm:cxn modelId="{7405D3C6-9B53-4F8E-B957-B13C1A23C9E1}" type="presOf" srcId="{4510BDAF-38EA-4F77-822E-EA0ACA84A7AD}" destId="{D404808F-A17F-4A89-97C9-4F89803494B6}" srcOrd="0" destOrd="0" presId="urn:microsoft.com/office/officeart/2005/8/layout/cycle3"/>
    <dgm:cxn modelId="{6ADD53CB-9212-4C25-8E44-3EF52D61E292}" type="presOf" srcId="{97FEF7E7-4E56-463D-8154-7871EE2C2438}" destId="{8D81616A-187A-4BFB-9332-CC029C5CEA2C}" srcOrd="0" destOrd="0" presId="urn:microsoft.com/office/officeart/2005/8/layout/cycle3"/>
    <dgm:cxn modelId="{002154FC-DBCC-4A6C-AA7F-E36389C8FC0C}" type="presParOf" srcId="{53952D0D-A2B5-4F83-9C8F-BD69EB5DB92A}" destId="{C20C56A4-598C-4506-88C7-C5BFD5E46A43}" srcOrd="0" destOrd="0" presId="urn:microsoft.com/office/officeart/2005/8/layout/cycle3"/>
    <dgm:cxn modelId="{39161D2F-84A5-4575-954F-2B3172E1B795}" type="presParOf" srcId="{C20C56A4-598C-4506-88C7-C5BFD5E46A43}" destId="{D404808F-A17F-4A89-97C9-4F89803494B6}" srcOrd="0" destOrd="0" presId="urn:microsoft.com/office/officeart/2005/8/layout/cycle3"/>
    <dgm:cxn modelId="{079AE238-AD14-42C8-8D05-39FDF1DFFE7F}" type="presParOf" srcId="{C20C56A4-598C-4506-88C7-C5BFD5E46A43}" destId="{52045887-9FAA-4756-A0A2-AED939D31CA7}" srcOrd="1" destOrd="0" presId="urn:microsoft.com/office/officeart/2005/8/layout/cycle3"/>
    <dgm:cxn modelId="{9872E1D9-5C3B-4989-BB2D-9258FB6A6629}" type="presParOf" srcId="{C20C56A4-598C-4506-88C7-C5BFD5E46A43}" destId="{03A3666D-F744-46B4-A080-1BD87484D293}" srcOrd="2" destOrd="0" presId="urn:microsoft.com/office/officeart/2005/8/layout/cycle3"/>
    <dgm:cxn modelId="{A92E432A-A950-42AC-B5DD-F5C73F9EF349}" type="presParOf" srcId="{C20C56A4-598C-4506-88C7-C5BFD5E46A43}" destId="{8D81616A-187A-4BFB-9332-CC029C5CEA2C}" srcOrd="3" destOrd="0" presId="urn:microsoft.com/office/officeart/2005/8/layout/cycle3"/>
    <dgm:cxn modelId="{F1A98423-A100-4389-BA3A-E775080977E9}" type="presParOf" srcId="{C20C56A4-598C-4506-88C7-C5BFD5E46A43}" destId="{1FEB9EBC-7D6D-4D9B-BBFB-0828553A6E75}" srcOrd="4" destOrd="0" presId="urn:microsoft.com/office/officeart/2005/8/layout/cycle3"/>
    <dgm:cxn modelId="{77707BA0-3492-4A35-B6C7-41A5C926FB18}" type="presParOf" srcId="{C20C56A4-598C-4506-88C7-C5BFD5E46A43}" destId="{48565ED8-26F1-4A29-946F-A4DCA993E5C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5887-9FAA-4756-A0A2-AED939D31CA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08F-A17F-4A89-97C9-4F89803494B6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Kortlægning</a:t>
          </a:r>
        </a:p>
      </dsp:txBody>
      <dsp:txXfrm>
        <a:off x="2160400" y="47068"/>
        <a:ext cx="1775198" cy="842046"/>
      </dsp:txXfrm>
    </dsp:sp>
    <dsp:sp modelId="{03A3666D-F744-46B4-A080-1BD87484D293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Rapporter</a:t>
          </a:r>
        </a:p>
      </dsp:txBody>
      <dsp:txXfrm>
        <a:off x="3804791" y="1241788"/>
        <a:ext cx="1775198" cy="842046"/>
      </dsp:txXfrm>
    </dsp:sp>
    <dsp:sp modelId="{8D81616A-187A-4BFB-9332-CC029C5CEA2C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Forberedelse af dialog</a:t>
          </a:r>
        </a:p>
      </dsp:txBody>
      <dsp:txXfrm>
        <a:off x="3176690" y="3174885"/>
        <a:ext cx="1775198" cy="842046"/>
      </dsp:txXfrm>
    </dsp:sp>
    <dsp:sp modelId="{1FEB9EBC-7D6D-4D9B-BBFB-0828553A6E75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Dialog og handling</a:t>
          </a:r>
        </a:p>
      </dsp:txBody>
      <dsp:txXfrm>
        <a:off x="1144111" y="3174885"/>
        <a:ext cx="1775198" cy="842046"/>
      </dsp:txXfrm>
    </dsp:sp>
    <dsp:sp modelId="{48565ED8-26F1-4A29-946F-A4DCA993E5C4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Opfølgning og forankring </a:t>
          </a:r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Joan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92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05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3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71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07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66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sng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8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15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63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26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669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021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98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683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5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03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052513" y="693738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6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99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43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2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54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19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14" r="38720" b="56385"/>
          <a:stretch/>
        </p:blipFill>
        <p:spPr>
          <a:xfrm>
            <a:off x="0" y="61541"/>
            <a:ext cx="9144000" cy="184645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9. februar 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februar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13" r="38720" b="37764"/>
          <a:stretch/>
        </p:blipFill>
        <p:spPr>
          <a:xfrm>
            <a:off x="0" y="4221120"/>
            <a:ext cx="9144000" cy="263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820299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813752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9. februar 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087FD-83BB-4A34-B64D-0385EB5E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D5FE9E-7D38-47BC-A165-205E4250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60DDDA-83F3-4A92-B1EB-D9C0B98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9. februar 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68ADAA-42AF-4B87-8751-9C8E8814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4DFF6A-E9A0-476B-8315-576B933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3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februar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februar 2018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februar 2018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9144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februar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9. februar 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0"/>
            <a:ext cx="666074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  <p:sldLayoutId id="2147483788" r:id="rId14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defgo.d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/>
            </a:br>
            <a:br>
              <a:rPr lang="da-DK"/>
            </a:br>
            <a:r>
              <a:rPr lang="da-DK"/>
              <a:t> </a:t>
            </a:r>
            <a:br>
              <a:rPr lang="da-DK"/>
            </a:br>
            <a:br>
              <a:rPr lang="da-DK"/>
            </a:br>
            <a:br>
              <a:rPr lang="da-DK"/>
            </a:br>
            <a:br>
              <a:rPr lang="da-DK"/>
            </a:br>
            <a:endParaRPr lang="nb-NO" sz="360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50184" y="2132856"/>
            <a:ext cx="7439598" cy="3433910"/>
          </a:xfrm>
        </p:spPr>
        <p:txBody>
          <a:bodyPr/>
          <a:lstStyle/>
          <a:p>
            <a:endParaRPr lang="da-DK" b="1">
              <a:solidFill>
                <a:schemeClr val="tx2"/>
              </a:solidFill>
            </a:endParaRPr>
          </a:p>
          <a:p>
            <a:pPr algn="ctr"/>
            <a:r>
              <a:rPr lang="da-DK" sz="4000" b="1" i="0">
                <a:solidFill>
                  <a:schemeClr val="tx2"/>
                </a:solidFill>
              </a:rPr>
              <a:t>VÆR PARAT TIL TRIVSELS – og APV MÅLING 2018 </a:t>
            </a:r>
            <a:br>
              <a:rPr lang="da-DK" sz="4000" b="1" i="0">
                <a:solidFill>
                  <a:schemeClr val="tx2"/>
                </a:solidFill>
              </a:rPr>
            </a:br>
            <a:endParaRPr lang="da-DK" sz="4000" b="1" i="0">
              <a:solidFill>
                <a:schemeClr val="tx2"/>
              </a:solidFill>
            </a:endParaRPr>
          </a:p>
          <a:p>
            <a:pPr algn="ctr"/>
            <a:r>
              <a:rPr lang="da-DK" sz="2800" b="1" i="0">
                <a:solidFill>
                  <a:schemeClr val="tx2"/>
                </a:solidFill>
              </a:rPr>
              <a:t>ALBERTSLUND KOMMUNE </a:t>
            </a:r>
            <a:br>
              <a:rPr lang="da-DK" i="0">
                <a:solidFill>
                  <a:schemeClr val="tx2"/>
                </a:solidFill>
              </a:rPr>
            </a:br>
            <a:endParaRPr lang="da-DK" i="0">
              <a:solidFill>
                <a:schemeClr val="tx2"/>
              </a:solidFill>
            </a:endParaRPr>
          </a:p>
          <a:p>
            <a:pPr algn="ctr"/>
            <a:r>
              <a:rPr lang="da-DK" b="1" i="0">
                <a:solidFill>
                  <a:schemeClr val="tx2"/>
                </a:solidFill>
              </a:rPr>
              <a:t>FORBEREDELSESMØDE, HR</a:t>
            </a:r>
            <a:endParaRPr lang="nb-NO" i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F4A3-5E7D-45D5-989B-0E3A8BB4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Hvordan ser rapporten ud, </a:t>
            </a:r>
            <a:br>
              <a:rPr lang="en-US">
                <a:solidFill>
                  <a:schemeClr val="tx1"/>
                </a:solidFill>
              </a:rPr>
            </a:br>
            <a:r>
              <a:rPr lang="da-DK">
                <a:ea typeface="Open Sans"/>
                <a:cs typeface="Open Sans"/>
              </a:rPr>
              <a:t>og hvad kan I bruge den til?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404CF-556B-4E9B-9204-E5F3FA9B5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BD623F-6C8F-4753-8C84-3A307E65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782B2B-5D5B-486E-B146-6329E8FF0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63" y="1736725"/>
            <a:ext cx="4778776" cy="4100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3AEFC07-B18A-495D-A729-8CBEE2206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8" y="1736725"/>
            <a:ext cx="3152047" cy="4463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73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8E1E-059E-4E86-9040-C21E791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Min. 5 pr. rapport og anonymitet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1D997-A519-4F50-AF45-D811C22B5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r>
              <a:rPr lang="da-DK" i="0"/>
              <a:t>Der udarbejdes kun rapporter med min. 5 besvarelser dvs. afdelinger med 4 besvarelser eller færre, produceres ikke.</a:t>
            </a:r>
            <a:endParaRPr lang="da-DK"/>
          </a:p>
          <a:p>
            <a:pPr marL="0" indent="0">
              <a:buNone/>
            </a:pPr>
            <a:endParaRPr lang="da-DK" i="0"/>
          </a:p>
          <a:p>
            <a:pPr marL="347345" indent="-323850"/>
            <a:r>
              <a:rPr lang="da-DK" i="0"/>
              <a:t>Del 3 om fysisk arbejdsmiljø er ikke anonym. Mulighed for at følge op.</a:t>
            </a:r>
            <a:endParaRPr lang="da-DK"/>
          </a:p>
          <a:p>
            <a:pPr marL="0" indent="0">
              <a:buNone/>
            </a:pP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4FD4C-8D14-4328-8713-5DB1048A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9" descr="Et billede, der indeholder skærmbillede&#10;&#10;Beskrivelse, der er oprettet med meget høj tiltro">
            <a:extLst>
              <a:ext uri="{FF2B5EF4-FFF2-40B4-BE49-F238E27FC236}">
                <a16:creationId xmlns:a16="http://schemas.microsoft.com/office/drawing/2014/main" id="{39366862-A52D-4771-9482-F7F6386B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7" y="568325"/>
            <a:ext cx="7152313" cy="583452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98801D7-00C2-4954-9483-3CEE358C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C843-8653-4D4E-9157-1ABCBB06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Svarprocenten og svarbarometer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8F90-DB06-48D3-90F9-CAEFEE9FF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r>
              <a:rPr lang="da-DK" i="0"/>
              <a:t>Et svarbarometer viser svarprocenter for hvert organisatoriske niveau. Brug det aktivt eks. på Medarbejdersiden.</a:t>
            </a:r>
            <a:endParaRPr lang="da-DK"/>
          </a:p>
          <a:p>
            <a:pPr marL="323850" indent="-323850"/>
            <a:endParaRPr lang="da-DK"/>
          </a:p>
          <a:p>
            <a:pPr marL="323850" indent="-323850"/>
            <a:endParaRPr lang="da-DK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960D4D-869C-43BF-8943-7E827086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2505075"/>
            <a:ext cx="8121342" cy="2780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93CA9-4EF1-4898-88A7-5949B1EA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6367-B969-436C-995C-E1F06EB1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Support og teknisk hotline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5D980-9F8D-40AE-9E0A-1D9AF1471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r>
              <a:rPr lang="da-DK" i="0"/>
              <a:t>T. 888 21 889</a:t>
            </a:r>
            <a:endParaRPr lang="da-DK"/>
          </a:p>
          <a:p>
            <a:pPr marL="323850" indent="-323850"/>
            <a:r>
              <a:rPr lang="da-DK" i="0"/>
              <a:t>(åben 8.30 til 16.00, fredag 8:30 til 15.00)</a:t>
            </a:r>
            <a:endParaRPr lang="da-DK"/>
          </a:p>
          <a:p>
            <a:pPr marL="323850" indent="-323850">
              <a:buFont typeface="Arial"/>
              <a:buChar char="•"/>
            </a:pPr>
            <a:r>
              <a:rPr lang="da-DK" i="0">
                <a:hlinkClick r:id="rId3"/>
              </a:rPr>
              <a:t>support@defgo.dk</a:t>
            </a:r>
            <a:endParaRPr lang="da-DK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7ABF-55A6-4D74-A1C9-506C4810F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7061-E39E-43EA-A779-A2852919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324" y="2686050"/>
            <a:ext cx="5230246" cy="2201018"/>
          </a:xfrm>
        </p:spPr>
        <p:txBody>
          <a:bodyPr/>
          <a:lstStyle/>
          <a:p>
            <a:r>
              <a:rPr lang="da-DK">
                <a:ea typeface="Open Sans"/>
                <a:cs typeface="Open Sans"/>
              </a:rPr>
              <a:t>Er der nogle spørgsmål?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8A944-A21B-47FB-B3AC-6D2ADCCA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5ECE0-C02A-4E95-AE95-AD2F9FAF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Hvordan følger enheden, HR og den øverste ledelse op på resultaterne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E1AEFF-533D-44B8-941A-AB2D61C9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752570"/>
            <a:ext cx="8137525" cy="4537075"/>
          </a:xfrm>
        </p:spPr>
        <p:txBody>
          <a:bodyPr/>
          <a:lstStyle/>
          <a:p>
            <a:endParaRPr lang="da-D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011177-322B-42AF-8C42-7B0049896FB4}"/>
              </a:ext>
            </a:extLst>
          </p:cNvPr>
          <p:cNvGraphicFramePr/>
          <p:nvPr>
            <p:extLst/>
          </p:nvPr>
        </p:nvGraphicFramePr>
        <p:xfrm>
          <a:off x="1331640" y="19891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23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C2D89-2DBD-4B1F-89CE-F684960C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GODE FORBEREDELSE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8E4259-F491-44CE-A15D-6B7DB0197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/>
              <a:t>OG hvad kan I allerede gøre nu</a:t>
            </a:r>
          </a:p>
          <a:p>
            <a:r>
              <a:rPr lang="da-DK"/>
              <a:t>Sæt jer ind i processen tjek med medarbejdersiden</a:t>
            </a:r>
          </a:p>
          <a:p>
            <a:r>
              <a:rPr lang="da-DK"/>
              <a:t>Tal om, hvordan I får svarprocenten op.</a:t>
            </a:r>
          </a:p>
          <a:p>
            <a:r>
              <a:rPr lang="da-DK"/>
              <a:t>Book dialogmøde allerede i dag</a:t>
            </a:r>
          </a:p>
          <a:p>
            <a:r>
              <a:rPr lang="da-DK"/>
              <a:t>Tag ambassadørrollen på jer </a:t>
            </a:r>
          </a:p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6935998-E6E9-4A86-8BF1-C1907C88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77" y="3429000"/>
            <a:ext cx="28289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E6D3E-2378-430D-8B7F-E493E43C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/>
            </a:br>
            <a:r>
              <a:rPr lang="da-DK" b="1"/>
              <a:t>DIALOG MED SIDEMANDEN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723242-4CBC-4B29-ACF8-F21ABCD5E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i="0"/>
          </a:p>
          <a:p>
            <a:pPr marL="0" indent="0">
              <a:buNone/>
            </a:pPr>
            <a:r>
              <a:rPr lang="da-DK" b="1" i="0"/>
              <a:t>Drøft med sidemanden:</a:t>
            </a:r>
          </a:p>
          <a:p>
            <a:endParaRPr lang="da-DK" i="0"/>
          </a:p>
          <a:p>
            <a:r>
              <a:rPr lang="da-DK" i="0"/>
              <a:t>Hvordan vil jeg bidrage til, at vores enhed er bedst muligt forberedt til at deltage i Trivsels og APV målingen 2018? </a:t>
            </a:r>
          </a:p>
          <a:p>
            <a:endParaRPr lang="da-DK" i="0"/>
          </a:p>
          <a:p>
            <a:r>
              <a:rPr lang="da-DK" i="0"/>
              <a:t>Hvad vil jeg konkret gøre i den periode, hvor medarbejderne skal svare, for at få den højest mulige deltagelsesprocent? </a:t>
            </a:r>
          </a:p>
          <a:p>
            <a:endParaRPr lang="da-DK" i="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8990C-FB78-42EF-A4BD-2F9C59E0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868679"/>
          </a:xfrm>
        </p:spPr>
        <p:txBody>
          <a:bodyPr/>
          <a:lstStyle/>
          <a:p>
            <a:r>
              <a:rPr lang="da-DK" b="1"/>
              <a:t>SKAL I HAVE HJÆLP 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75E978-3EEF-4E06-BF33-F5F1F361DA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i="0"/>
              <a:t>Værktøjer til dialog, prioritering og handlingsplaner på medarbejdersiden under trivsel, sundhed og arbjedsmiljø</a:t>
            </a:r>
          </a:p>
          <a:p>
            <a:r>
              <a:rPr lang="da-DK" i="0"/>
              <a:t>Der vil komme mulighed for sparring via hotline til HR, når rapporterne er kommet </a:t>
            </a:r>
          </a:p>
          <a:p>
            <a:r>
              <a:rPr lang="da-DK" i="0"/>
              <a:t>Hvis resultaterne er overraskende eller negative, kan det give mening at få hjælp ude fra.</a:t>
            </a:r>
          </a:p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E64D66C-4012-40A0-84E4-0ECD680E8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2" y="1700214"/>
            <a:ext cx="3530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55A29-C60B-4A6C-8CC7-DEEAE52F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/>
            </a:br>
            <a:r>
              <a:rPr lang="da-DK" b="1"/>
              <a:t>PROGRAM </a:t>
            </a:r>
            <a:br>
              <a:rPr lang="da-DK"/>
            </a:b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EB8432-07E9-4EC3-87CB-F31AE68B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i="0"/>
          </a:p>
          <a:p>
            <a:r>
              <a:rPr lang="da-DK" i="0"/>
              <a:t>Vigtig viden om den kommende Trivsels- og APV måling: </a:t>
            </a:r>
          </a:p>
          <a:p>
            <a:pPr lvl="1"/>
            <a:endParaRPr lang="da-DK" i="0"/>
          </a:p>
          <a:p>
            <a:pPr lvl="1"/>
            <a:r>
              <a:rPr lang="da-DK" i="0"/>
              <a:t>Ny måling; formål og design</a:t>
            </a:r>
          </a:p>
          <a:p>
            <a:pPr lvl="1"/>
            <a:r>
              <a:rPr lang="da-DK" i="0"/>
              <a:t>Hvad skal vi bruge resultatet til </a:t>
            </a:r>
          </a:p>
          <a:p>
            <a:pPr lvl="1"/>
            <a:r>
              <a:rPr lang="da-DK" i="0"/>
              <a:t>Hvad er vores respektive roller: Chefer, ledere, MED, AMR &amp; HR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Den gode forberedelse og opfølgning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Tak for i dag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15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CE834-D9E3-418F-9D32-06DC500F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da-DK" b="1"/>
              <a:t>VI MØDES IGEN I SLUTNINGEN AF APRIL 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E79702-47D2-4F9E-8B57-A5E38A0C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endParaRPr lang="da-DK" i="0"/>
          </a:p>
          <a:p>
            <a:pPr marL="323850" indent="-323850"/>
            <a:endParaRPr lang="da-DK" i="0"/>
          </a:p>
          <a:p>
            <a:pPr marL="0" indent="0">
              <a:buNone/>
            </a:pPr>
            <a:r>
              <a:rPr lang="da-DK" i="0"/>
              <a:t>OG TALER OM OPFØLGNING OF FORANKRING</a:t>
            </a:r>
          </a:p>
          <a:p>
            <a:pPr marL="323850" indent="-323850"/>
            <a:r>
              <a:rPr lang="da-DK" i="0"/>
              <a:t>Her vil der blive mulighed for at gå mere i dybden med bl.a.: </a:t>
            </a:r>
            <a:endParaRPr lang="da-DK"/>
          </a:p>
          <a:p>
            <a:pPr marL="323850" indent="-323850"/>
            <a:r>
              <a:rPr lang="da-DK" i="0"/>
              <a:t>Hvordan skal I følge op, hvis I får kritiske resultater i målingen? Og hvem skal facilitere processen? </a:t>
            </a:r>
          </a:p>
          <a:p>
            <a:pPr marL="323850" indent="-323850"/>
            <a:r>
              <a:rPr lang="da-DK" i="0"/>
              <a:t>Hvad hvis man ikke kan genkende resultaterne i målingen? </a:t>
            </a:r>
          </a:p>
          <a:p>
            <a:pPr marL="323850" indent="-323850"/>
            <a:r>
              <a:rPr lang="da-DK" i="0"/>
              <a:t>Hvordan kan I tilrettelægge en dialogisk proces? </a:t>
            </a:r>
          </a:p>
          <a:p>
            <a:pPr marL="323850" indent="-323850"/>
            <a:r>
              <a:rPr lang="da-DK" i="0"/>
              <a:t>Hvordan kan I sikre, at der bliver fulgt op på handlingsplanerne? </a:t>
            </a:r>
          </a:p>
          <a:p>
            <a:pPr marL="323850" indent="-32385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97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F92E-4AF5-425B-8E33-8A37349C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NUL TOLERANCE SPØRGSMÅL </a:t>
            </a:r>
            <a:br>
              <a:rPr lang="da-DK" b="1"/>
            </a:b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C25CFA-D3DB-4DCA-95D8-840316D9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700213"/>
            <a:ext cx="8254682" cy="4537075"/>
          </a:xfrm>
        </p:spPr>
        <p:txBody>
          <a:bodyPr/>
          <a:lstStyle/>
          <a:p>
            <a:r>
              <a:rPr lang="da-DK" i="0"/>
              <a:t>AK har nul-tolerance overfor vold og trusler om vold, mobning og chikane. Det betyder, at arbejdspladsen skal reagere, hvis trivsels- og APV målingen viser, at en eller flere medarbejdere oplever dette. </a:t>
            </a:r>
          </a:p>
          <a:p>
            <a:r>
              <a:rPr lang="da-DK" i="0"/>
              <a:t>AKs politik om krænkende adfærd stiller krav om, at arbejdspladsen arbejder systematisk og målrettet med at forebygge vold, mobning og chikane.</a:t>
            </a:r>
          </a:p>
          <a:p>
            <a:r>
              <a:rPr lang="da-DK" i="0"/>
              <a:t>Både ledelse og medarbejdere har et ansvar for at forebygge og håndtere vold og trusler om vold, mobning og chikane. </a:t>
            </a:r>
          </a:p>
        </p:txBody>
      </p:sp>
    </p:spTree>
    <p:extLst>
      <p:ext uri="{BB962C8B-B14F-4D97-AF65-F5344CB8AC3E}">
        <p14:creationId xmlns:p14="http://schemas.microsoft.com/office/powerpoint/2010/main" val="422156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4D92B-EFDD-4385-8F06-50D3B89A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/>
              <a:t>Spørgsmål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3A3706-E6FD-45F2-B6C1-158F5FBDF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20000" i="0" baseline="-2500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3029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BEDA0-7319-41C2-B588-6F8358C9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90FA58-3B05-41A1-91E3-333BE255E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3600" b="1"/>
              <a:t>God arbejdslyst</a:t>
            </a:r>
          </a:p>
          <a:p>
            <a:pPr marL="0" indent="0" algn="ctr">
              <a:buNone/>
            </a:pPr>
            <a:endParaRPr lang="da-DK" sz="3600" b="1"/>
          </a:p>
          <a:p>
            <a:pPr marL="0" indent="0" algn="ctr">
              <a:buNone/>
            </a:pPr>
            <a:r>
              <a:rPr lang="da-DK" sz="3600" b="1"/>
              <a:t>Farvel og tak for i dag</a:t>
            </a:r>
          </a:p>
          <a:p>
            <a:endParaRPr lang="da-DK" sz="3600"/>
          </a:p>
          <a:p>
            <a:endParaRPr lang="da-DK" sz="3600"/>
          </a:p>
        </p:txBody>
      </p:sp>
    </p:spTree>
    <p:extLst>
      <p:ext uri="{BB962C8B-B14F-4D97-AF65-F5344CB8AC3E}">
        <p14:creationId xmlns:p14="http://schemas.microsoft.com/office/powerpoint/2010/main" val="360193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2488A-4BD9-4B77-8EC9-DF5437B9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Hvorfor måler vi 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71B763-7C72-497B-B5A8-C3EE6C9E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53" y="1309143"/>
            <a:ext cx="8137525" cy="4896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0">
                <a:latin typeface="Arial" panose="020B0604020202020204" pitchFamily="34" charset="0"/>
              </a:rPr>
              <a:t>For at få viden om jeres trivsel og arbejdsmiljø – et øjebliksbillede</a:t>
            </a:r>
            <a:endParaRPr lang="da-DK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0">
                <a:latin typeface="Arial" panose="020B0604020202020204" pitchFamily="34" charset="0"/>
              </a:rPr>
              <a:t>For at sikre en anledning til- og en ramme for at drøfte, bevare og/eller styrke arbejdsmiljøet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0">
                <a:latin typeface="Arial" panose="020B0604020202020204" pitchFamily="34" charset="0"/>
              </a:rPr>
              <a:t>Fordi vi har pligt til at måle min. hvert 3 år og dermed er der en systematik, I kan læne jer op ad (læg det ind i jeres MEDs årshjul)</a:t>
            </a:r>
            <a:r>
              <a:rPr lang="da-DK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da-DK" i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a-DK" i="0">
                <a:latin typeface="Arial" panose="020B0604020202020204" pitchFamily="34" charset="0"/>
              </a:rPr>
              <a:t>Hvorfor al den snak om trivsel….</a:t>
            </a:r>
          </a:p>
          <a:p>
            <a:endParaRPr lang="da-DK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EC3CBC74-F699-489F-8DBB-6C675BB9512C}"/>
              </a:ext>
            </a:extLst>
          </p:cNvPr>
          <p:cNvSpPr/>
          <p:nvPr/>
        </p:nvSpPr>
        <p:spPr>
          <a:xfrm>
            <a:off x="2627784" y="4293096"/>
            <a:ext cx="6232419" cy="1584176"/>
          </a:xfrm>
          <a:prstGeom prst="wedgeEllipseCallout">
            <a:avLst>
              <a:gd name="adj1" fmla="val -20466"/>
              <a:gd name="adj2" fmla="val -99118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b="1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  <a:r>
              <a:rPr lang="da-DK" sz="2400" b="1" i="1">
                <a:solidFill>
                  <a:schemeClr val="tx2"/>
                </a:solidFill>
                <a:latin typeface="Arial" panose="020B0604020202020204" pitchFamily="34" charset="0"/>
              </a:rPr>
              <a:t>Vi er ikke ansat til at trives</a:t>
            </a:r>
            <a:r>
              <a:rPr lang="da-DK" sz="2400" b="1">
                <a:solidFill>
                  <a:schemeClr val="tx2"/>
                </a:solidFill>
                <a:latin typeface="Arial" panose="020B0604020202020204" pitchFamily="34" charset="0"/>
              </a:rPr>
              <a:t>” </a:t>
            </a:r>
          </a:p>
          <a:p>
            <a:r>
              <a:rPr lang="da-DK" sz="2000">
                <a:solidFill>
                  <a:schemeClr val="tx2"/>
                </a:solidFill>
                <a:latin typeface="Arial" panose="020B0604020202020204" pitchFamily="34" charset="0"/>
              </a:rPr>
              <a:t>Anders Seneca, forfatter til bogen ”</a:t>
            </a:r>
            <a:r>
              <a:rPr lang="da-DK" sz="2000" i="1">
                <a:solidFill>
                  <a:schemeClr val="tx2"/>
                </a:solidFill>
                <a:latin typeface="Arial" panose="020B0604020202020204" pitchFamily="34" charset="0"/>
              </a:rPr>
              <a:t>Kend din kerneopgave</a:t>
            </a:r>
            <a:r>
              <a:rPr lang="da-DK" sz="2000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47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2CA6E-9F34-497A-BD53-882BFD9E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/>
            </a:br>
            <a:r>
              <a:rPr lang="da-DK" b="1"/>
              <a:t>SAMMENHÆNG MELLEM TRIVSEL OG ØGET ORGANISATORISK PERFORMANCE 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029403A-4624-4DBC-B728-4C742333D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5" t="29781" r="24617" b="19343"/>
          <a:stretch/>
        </p:blipFill>
        <p:spPr>
          <a:xfrm>
            <a:off x="1115616" y="2996952"/>
            <a:ext cx="6552728" cy="2952328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6B8D48-18D2-4E65-89A2-C1D65B89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88640"/>
            <a:ext cx="8461250" cy="734538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84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84C68-EDCE-4055-A2E9-6B02637A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Roller – alle har et ansvar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3B2D1D-521B-411B-A3F3-3EC51309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470" y="1628800"/>
            <a:ext cx="8137525" cy="4537075"/>
          </a:xfrm>
        </p:spPr>
        <p:txBody>
          <a:bodyPr/>
          <a:lstStyle/>
          <a:p>
            <a:pPr marL="0" indent="0">
              <a:buNone/>
            </a:pPr>
            <a:r>
              <a:rPr lang="da-DK" b="1"/>
              <a:t>Arbejdsmiljøloven siger, at det er et fælles ansvar at sikre det gode arbejdsmiljø på arbejdspladsen !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For Trivsels- og APVmålingen betyder det, at:</a:t>
            </a:r>
          </a:p>
          <a:p>
            <a:pPr marL="0" indent="0">
              <a:buNone/>
            </a:pPr>
            <a:r>
              <a:rPr lang="da-DK"/>
              <a:t>Den enkelte chef eller leder har det overordende ansvar for at sikre det gode arbejdsmiljø og for at gennemføre Trivsels- og APVmålingen indenfor det område han eller hun er leder for.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Arbejdsmiljørepræsentanten (og Tillidsrepræsentanten) skal støtte lederen i at sikre gode rammer om det daglige arbejde og om gennemførelsen af Trivsels- og APVmålingen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Alle ansatte skal medvirke til at processen kan gennemføres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36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07BC-E7DF-47A4-8F47-2B4B99EC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Hvem er </a:t>
            </a:r>
            <a:r>
              <a:rPr lang="da-DK" err="1">
                <a:ea typeface="Open Sans"/>
                <a:cs typeface="Open Sans"/>
              </a:rPr>
              <a:t>Interresearch</a:t>
            </a:r>
            <a:r>
              <a:rPr lang="en-US">
                <a:ea typeface="Open Sans"/>
                <a:cs typeface="Open Sans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87A9A-5C42-4E14-9F0A-EEFD97D1F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r>
              <a:rPr lang="da-DK" i="0" err="1"/>
              <a:t>Interresearch</a:t>
            </a:r>
            <a:r>
              <a:rPr lang="da-DK" i="0"/>
              <a:t> er et dansk konsulenthus med spidskompetencer inden for medarbejder-, leder- og kundemålinger.</a:t>
            </a:r>
            <a:endParaRPr lang="da-DK"/>
          </a:p>
          <a:p>
            <a:pPr marL="0" indent="0">
              <a:buNone/>
            </a:pPr>
            <a:endParaRPr lang="da-DK" i="0"/>
          </a:p>
          <a:p>
            <a:pPr marL="347345" indent="-323850"/>
            <a:r>
              <a:rPr lang="da-DK" i="0" err="1"/>
              <a:t>Interresearch</a:t>
            </a:r>
            <a:r>
              <a:rPr lang="da-DK" i="0"/>
              <a:t> er en af de førende virksomheder i Danmark inden for onlinebaserede spørgeskemaanalyser. Vi hjælper vores kunder med effektive analyser, enten på konsulentbasis eller ved at hjælp af vores software løsning </a:t>
            </a:r>
            <a:r>
              <a:rPr lang="da-DK" i="0" err="1"/>
              <a:t>defgo</a:t>
            </a:r>
            <a:r>
              <a:rPr lang="da-DK" i="0"/>
              <a:t>. </a:t>
            </a:r>
            <a:r>
              <a:rPr lang="da-DK" i="0" err="1"/>
              <a:t>Interresearch</a:t>
            </a:r>
            <a:r>
              <a:rPr lang="da-DK" i="0"/>
              <a:t> løser opgaver for en række af Danmarks største virksomheder.</a:t>
            </a:r>
            <a:endParaRPr lang="da-DK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9E4A6BE-92FF-4CB0-BF1F-9AFF8DB4D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E750-6F0C-4F9A-B40D-CA751C5F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Hvem får et spørgeskema og hvordan? 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D20C-D339-4D49-9D7E-C412DC82D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700213"/>
            <a:ext cx="5610083" cy="3951449"/>
          </a:xfrm>
        </p:spPr>
        <p:txBody>
          <a:bodyPr/>
          <a:lstStyle/>
          <a:p>
            <a:pPr marL="323850" indent="-323850"/>
            <a:endParaRPr lang="en-US" i="0"/>
          </a:p>
          <a:p>
            <a:pPr marL="0" indent="0">
              <a:buNone/>
            </a:pPr>
            <a:r>
              <a:rPr lang="da-DK" sz="2400" b="1" i="0"/>
              <a:t>Alle medarbejdere i Albertslund Kommune modtager en invitation til deltagelse i undersøgelsen via enten e-mail eller e-Boks.</a:t>
            </a:r>
            <a:endParaRPr lang="da-DK" sz="2400" b="1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5E433-13FA-42A5-9E5C-5E8CD78B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  <p:pic>
        <p:nvPicPr>
          <p:cNvPr id="4" name="Billede 5" descr="Et billede, der indeholder visitkort&#10;&#10;Beskrivelse, der er oprettet med meget høj tiltro">
            <a:extLst>
              <a:ext uri="{FF2B5EF4-FFF2-40B4-BE49-F238E27FC236}">
                <a16:creationId xmlns:a16="http://schemas.microsoft.com/office/drawing/2014/main" id="{CE2148AA-3AF8-4DB6-B12C-062C7705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4181475"/>
            <a:ext cx="2743200" cy="1552575"/>
          </a:xfrm>
          <a:prstGeom prst="rect">
            <a:avLst/>
          </a:prstGeom>
        </p:spPr>
      </p:pic>
      <p:pic>
        <p:nvPicPr>
          <p:cNvPr id="7" name="Billede 7">
            <a:extLst>
              <a:ext uri="{FF2B5EF4-FFF2-40B4-BE49-F238E27FC236}">
                <a16:creationId xmlns:a16="http://schemas.microsoft.com/office/drawing/2014/main" id="{3AEBA77E-3EA1-4BF5-853F-610BA922C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4333875"/>
            <a:ext cx="1351878" cy="13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4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753-27A6-43C4-885F-CA2ABED8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Hvad spørger vi om</a:t>
            </a:r>
            <a:r>
              <a:rPr lang="en-US">
                <a:ea typeface="Open Sans"/>
                <a:cs typeface="Open Sans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EE26D-1669-456D-A833-4BC7FB481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323850"/>
            <a:r>
              <a:rPr lang="da-DK" i="0"/>
              <a:t>Spørgeskemaet er opdelt i 3 dele:</a:t>
            </a:r>
            <a:endParaRPr lang="da-DK"/>
          </a:p>
          <a:p>
            <a:pPr marL="356870" lvl="1" indent="0">
              <a:buNone/>
            </a:pPr>
            <a:r>
              <a:rPr lang="da-DK" i="0"/>
              <a:t>1. Social Kapital</a:t>
            </a:r>
            <a:endParaRPr lang="da-DK"/>
          </a:p>
          <a:p>
            <a:pPr marL="356870" lvl="1" indent="0">
              <a:buNone/>
            </a:pPr>
            <a:r>
              <a:rPr lang="da-DK" i="0"/>
              <a:t>2. Psykisk arbejdsmiljø</a:t>
            </a:r>
            <a:endParaRPr lang="da-DK"/>
          </a:p>
          <a:p>
            <a:pPr marL="356870" lvl="1" indent="0">
              <a:buNone/>
            </a:pPr>
            <a:r>
              <a:rPr lang="da-DK" sz="2400" i="0"/>
              <a:t>   </a:t>
            </a:r>
            <a:r>
              <a:rPr lang="da-DK" sz="1600" i="0"/>
              <a:t>Samme 6 trivselstemaer som i 2015: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Job og organisering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Indflydelse 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Krav i arbejdet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Balance mellem arbejds- og privatliv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Motivation og engagement</a:t>
            </a:r>
          </a:p>
          <a:p>
            <a:pPr marL="870585" lvl="2">
              <a:buFont typeface="Arial"/>
              <a:buChar char="–"/>
            </a:pPr>
            <a:r>
              <a:rPr lang="da-DK" sz="1100"/>
              <a:t>Tilfredshed</a:t>
            </a:r>
            <a:endParaRPr lang="da-DK"/>
          </a:p>
          <a:p>
            <a:pPr marL="870585" lvl="2">
              <a:buFont typeface="Arial"/>
              <a:buChar char="–"/>
            </a:pPr>
            <a:endParaRPr lang="da-DK" sz="1100"/>
          </a:p>
          <a:p>
            <a:pPr marL="870585" lvl="2">
              <a:buFont typeface="Arial"/>
              <a:buChar char="–"/>
            </a:pPr>
            <a:r>
              <a:rPr lang="da-DK" sz="1600" i="0"/>
              <a:t>Krænkende </a:t>
            </a:r>
            <a:r>
              <a:rPr lang="da-DK" i="0"/>
              <a:t>adfærd</a:t>
            </a:r>
            <a:endParaRPr lang="da-DK"/>
          </a:p>
          <a:p>
            <a:pPr marL="870585" lvl="2">
              <a:buFont typeface="Arial"/>
              <a:buChar char="–"/>
            </a:pPr>
            <a:r>
              <a:rPr lang="da-DK" i="0"/>
              <a:t>Sygefravær</a:t>
            </a:r>
            <a:endParaRPr lang="da-DK" sz="1600"/>
          </a:p>
          <a:p>
            <a:pPr marL="356870" lvl="1" indent="0">
              <a:buNone/>
            </a:pPr>
            <a:r>
              <a:rPr lang="da-DK" i="0"/>
              <a:t>3. Fysisk arbejdsmiljø</a:t>
            </a:r>
            <a:endParaRPr lang="da-DK"/>
          </a:p>
          <a:p>
            <a:pPr marL="347345" indent="-323850"/>
            <a:r>
              <a:rPr lang="da-DK" i="0"/>
              <a:t>5-punkt gradskala + Ved ikke</a:t>
            </a:r>
            <a:endParaRPr lang="da-DK"/>
          </a:p>
          <a:p>
            <a:pPr marL="323850" indent="-323850"/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DA5E8-7E39-4DB8-B4E2-D719ED9B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E76FC4A-477A-40A6-8D2D-D928F87A5AC7}"/>
              </a:ext>
            </a:extLst>
          </p:cNvPr>
          <p:cNvSpPr txBox="1"/>
          <p:nvPr/>
        </p:nvSpPr>
        <p:spPr>
          <a:xfrm>
            <a:off x="5476875" y="1790700"/>
            <a:ext cx="2743200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2000">
                <a:latin typeface="+mn-lt"/>
              </a:rPr>
              <a:t>Social kapital: </a:t>
            </a:r>
            <a:endParaRPr lang="da-DK">
              <a:latin typeface="Arial"/>
              <a:cs typeface="Arial"/>
            </a:endParaRPr>
          </a:p>
          <a:p>
            <a:pPr algn="ctr"/>
            <a:r>
              <a:rPr lang="da-DK" sz="2000" i="1">
                <a:latin typeface="+mn-lt"/>
              </a:rPr>
              <a:t>De eksisterende og potentielle ressourcer i de sociale relationer på arbejdspladser, der muliggør, at medarbejdere og ledelsen kan udføre kollektive handlinger</a:t>
            </a:r>
            <a:r>
              <a:rPr lang="da-DK" sz="2000">
                <a:latin typeface="+mn-lt"/>
              </a:rPr>
              <a:t>"</a:t>
            </a:r>
            <a:endParaRPr lang="da-DK">
              <a:cs typeface="Arial"/>
            </a:endParaRPr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1DE12023-1A96-43F5-ADF8-B31A8F13B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0" y="4565530"/>
            <a:ext cx="2743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F4A3-5E7D-45D5-989B-0E3A8BB4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Open Sans"/>
                <a:cs typeface="Open Sans"/>
              </a:rPr>
              <a:t>Hvordan ser rapporten ud, </a:t>
            </a:r>
            <a:br>
              <a:rPr lang="en-US">
                <a:solidFill>
                  <a:schemeClr val="tx1"/>
                </a:solidFill>
              </a:rPr>
            </a:br>
            <a:r>
              <a:rPr lang="da-DK">
                <a:ea typeface="Open Sans"/>
                <a:cs typeface="Open Sans"/>
              </a:rPr>
              <a:t>og hvad kan I bruge den til?</a:t>
            </a:r>
            <a:endParaRPr lang="da-DK">
              <a:solidFill>
                <a:schemeClr val="tx1"/>
              </a:solidFill>
              <a:ea typeface="Open Sans"/>
              <a:cs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BD623F-6C8F-4753-8C84-3A307E65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55" y="272271"/>
            <a:ext cx="2382797" cy="304800"/>
          </a:xfrm>
          <a:prstGeom prst="rect">
            <a:avLst/>
          </a:prstGeom>
        </p:spPr>
      </p:pic>
      <p:pic>
        <p:nvPicPr>
          <p:cNvPr id="4" name="Billede 4" descr="Et billede, der indeholder skærmbillede&#10;&#10;Beskrivelse, der er oprettet med meget høj tiltro">
            <a:extLst>
              <a:ext uri="{FF2B5EF4-FFF2-40B4-BE49-F238E27FC236}">
                <a16:creationId xmlns:a16="http://schemas.microsoft.com/office/drawing/2014/main" id="{09ED2E0B-9EFF-4275-932D-29B14AB0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666875"/>
            <a:ext cx="7262215" cy="47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2988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1 Albertslund Miljø &amp; Teknik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497729"/>
      </a:accent1>
      <a:accent2>
        <a:srgbClr val="92AD7F"/>
      </a:accent2>
      <a:accent3>
        <a:srgbClr val="37591F"/>
      </a:accent3>
      <a:accent4>
        <a:srgbClr val="6D9254"/>
      </a:accent4>
      <a:accent5>
        <a:srgbClr val="B6C9A9"/>
      </a:accent5>
      <a:accent6>
        <a:srgbClr val="DBE4D4"/>
      </a:accent6>
      <a:hlink>
        <a:srgbClr val="497729"/>
      </a:hlink>
      <a:folHlink>
        <a:srgbClr val="8CC63F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Albertslund Miljø &amp; Teknik.potx" id="{7BD21565-25C9-46CF-B65B-1F49D7F031DD}" vid="{713073CF-9CDC-4BED-813C-F3A9985EA37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765</Words>
  <Application>Microsoft Office PowerPoint</Application>
  <PresentationFormat>Skærmshow (4:3)</PresentationFormat>
  <Paragraphs>137</Paragraphs>
  <Slides>23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Open Sans</vt:lpstr>
      <vt:lpstr>Georgia</vt:lpstr>
      <vt:lpstr>Arial</vt:lpstr>
      <vt:lpstr>Arial Unicode MS</vt:lpstr>
      <vt:lpstr>Albertslund Kommune</vt:lpstr>
      <vt:lpstr>       </vt:lpstr>
      <vt:lpstr> PROGRAM  </vt:lpstr>
      <vt:lpstr>Hvorfor måler vi ?</vt:lpstr>
      <vt:lpstr> SAMMENHÆNG MELLEM TRIVSEL OG ØGET ORGANISATORISK PERFORMANCE </vt:lpstr>
      <vt:lpstr>Roller – alle har et ansvar</vt:lpstr>
      <vt:lpstr>Hvem er Interresearch?</vt:lpstr>
      <vt:lpstr>Hvem får et spørgeskema og hvordan? </vt:lpstr>
      <vt:lpstr>Hvad spørger vi om?</vt:lpstr>
      <vt:lpstr>Hvordan ser rapporten ud,  og hvad kan I bruge den til?</vt:lpstr>
      <vt:lpstr>Hvordan ser rapporten ud,  og hvad kan I bruge den til?</vt:lpstr>
      <vt:lpstr>Min. 5 pr. rapport og anonymitet</vt:lpstr>
      <vt:lpstr>PowerPoint-præsentation</vt:lpstr>
      <vt:lpstr>Svarprocenten og svarbarometer</vt:lpstr>
      <vt:lpstr>Support og teknisk hotline</vt:lpstr>
      <vt:lpstr>Er der nogle spørgsmål?</vt:lpstr>
      <vt:lpstr>Hvordan følger enheden, HR og den øverste ledelse op på resultaterne</vt:lpstr>
      <vt:lpstr>DEN GODE FORBEREDELSE</vt:lpstr>
      <vt:lpstr> DIALOG MED SIDEMANDEN</vt:lpstr>
      <vt:lpstr>SKAL I HAVE HJÆLP </vt:lpstr>
      <vt:lpstr> VI MØDES IGEN I SLUTNINGEN AF APRIL </vt:lpstr>
      <vt:lpstr>NUL TOLERANCE SPØRGSMÅL  </vt:lpstr>
      <vt:lpstr>Spørgsmål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Ingelise Hermund</dc:creator>
  <cp:lastModifiedBy>Ingelise Hermund</cp:lastModifiedBy>
  <cp:revision>3</cp:revision>
  <dcterms:modified xsi:type="dcterms:W3CDTF">2018-02-09T09:40:53Z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