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2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521">
          <p15:clr>
            <a:srgbClr val="A4A3A4"/>
          </p15:clr>
        </p15:guide>
        <p15:guide id="4" orient="horz" pos="2579">
          <p15:clr>
            <a:srgbClr val="A4A3A4"/>
          </p15:clr>
        </p15:guide>
        <p15:guide id="5" orient="horz" pos="2673">
          <p15:clr>
            <a:srgbClr val="A4A3A4"/>
          </p15:clr>
        </p15:guide>
        <p15:guide id="6" orient="horz" pos="159">
          <p15:clr>
            <a:srgbClr val="A4A3A4"/>
          </p15:clr>
        </p15:guide>
        <p15:guide id="7" orient="horz" pos="4165">
          <p15:clr>
            <a:srgbClr val="A4A3A4"/>
          </p15:clr>
        </p15:guide>
        <p15:guide id="8" pos="337">
          <p15:clr>
            <a:srgbClr val="A4A3A4"/>
          </p15:clr>
        </p15:guide>
        <p15:guide id="9" pos="4869">
          <p15:clr>
            <a:srgbClr val="A4A3A4"/>
          </p15:clr>
        </p15:guide>
        <p15:guide id="10" pos="2557">
          <p15:clr>
            <a:srgbClr val="A4A3A4"/>
          </p15:clr>
        </p15:guide>
        <p15:guide id="11" pos="2648">
          <p15:clr>
            <a:srgbClr val="A4A3A4"/>
          </p15:clr>
        </p15:guide>
        <p15:guide id="12" pos="158">
          <p15:clr>
            <a:srgbClr val="A4A3A4"/>
          </p15:clr>
        </p15:guide>
        <p15:guide id="13" pos="5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DD00"/>
    <a:srgbClr val="BF1F24"/>
    <a:srgbClr val="EC008C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82002" autoAdjust="0"/>
  </p:normalViewPr>
  <p:slideViewPr>
    <p:cSldViewPr showGuides="1">
      <p:cViewPr varScale="1">
        <p:scale>
          <a:sx n="73" d="100"/>
          <a:sy n="73" d="100"/>
        </p:scale>
        <p:origin x="1032" y="72"/>
      </p:cViewPr>
      <p:guideLst>
        <p:guide orient="horz" pos="1322"/>
        <p:guide orient="horz" pos="3929"/>
        <p:guide orient="horz" pos="521"/>
        <p:guide orient="horz" pos="2579"/>
        <p:guide orient="horz" pos="2673"/>
        <p:guide orient="horz" pos="159"/>
        <p:guide orient="horz" pos="4165"/>
        <p:guide pos="337"/>
        <p:guide pos="4869"/>
        <p:guide pos="2557"/>
        <p:guide pos="2648"/>
        <p:guide pos="158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4098" y="-10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62533" y="4675287"/>
            <a:ext cx="5438140" cy="4466987"/>
          </a:xfr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5D998-57E5-48B9-8D5D-41860F536BB6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99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PP_baggrunde i lag_arial_fron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" b="-1"/>
          <a:stretch/>
        </p:blipFill>
        <p:spPr bwMode="auto">
          <a:xfrm>
            <a:off x="250825" y="257174"/>
            <a:ext cx="7251700" cy="6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6478588" cy="1601788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Click to edit Master title style</a:t>
            </a:r>
          </a:p>
        </p:txBody>
      </p:sp>
      <p:pic>
        <p:nvPicPr>
          <p:cNvPr id="3080" name="Picture 8" descr="Kommun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257175"/>
            <a:ext cx="355600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5B692E-4AD3-4A0F-8669-AD3BA3A0DC6F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124075" y="6308725"/>
            <a:ext cx="2952750" cy="279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BF32C7-32F5-4639-97E0-05A799249E6D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7661275" y="4198938"/>
            <a:ext cx="1231900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700" b="1" noProof="0">
                <a:solidFill>
                  <a:srgbClr val="214DA2"/>
                </a:solidFill>
                <a:latin typeface="Arial Unicode MS" pitchFamily="34" charset="-128"/>
              </a:rPr>
              <a:t>Albertslund Kommune</a:t>
            </a: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Nordmarks Allé</a:t>
            </a: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2620 Albertslund</a:t>
            </a:r>
          </a:p>
          <a:p>
            <a:endParaRPr lang="da-DK" sz="500" noProof="0">
              <a:solidFill>
                <a:srgbClr val="214DA2"/>
              </a:solidFill>
              <a:latin typeface="Arial Unicode MS" pitchFamily="34" charset="-128"/>
            </a:endParaRP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www.albertslund.dk</a:t>
            </a: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albertslund@albertslund.dk</a:t>
            </a:r>
          </a:p>
          <a:p>
            <a:endParaRPr lang="da-DK" sz="500" noProof="0">
              <a:solidFill>
                <a:srgbClr val="214DA2"/>
              </a:solidFill>
              <a:latin typeface="Arial Unicode MS" pitchFamily="34" charset="-128"/>
            </a:endParaRP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T 43 68 68 68</a:t>
            </a:r>
          </a:p>
          <a:p>
            <a:r>
              <a:rPr lang="da-DK" sz="700" noProof="0">
                <a:solidFill>
                  <a:srgbClr val="214DA2"/>
                </a:solidFill>
                <a:latin typeface="Arial Unicode MS" pitchFamily="34" charset="-128"/>
              </a:rPr>
              <a:t>F 43 68 69 28 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5800" y="3829050"/>
            <a:ext cx="64800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827087"/>
            <a:ext cx="7194550" cy="5410225"/>
          </a:xfrm>
        </p:spPr>
        <p:txBody>
          <a:bodyPr/>
          <a:lstStyle/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å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PP_baggrunde i lag_arial_turkis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"/>
          <a:stretch/>
        </p:blipFill>
        <p:spPr bwMode="auto">
          <a:xfrm>
            <a:off x="250825" y="252000"/>
            <a:ext cx="8066088" cy="635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ul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PP_baggrunde i lag_arial_gul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3"/>
            <a:ext cx="8068425" cy="63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0468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ød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PP_baggrunde i lag_arial_rød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3"/>
          <a:stretch/>
        </p:blipFill>
        <p:spPr bwMode="auto">
          <a:xfrm>
            <a:off x="250824" y="252413"/>
            <a:ext cx="8068425" cy="635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038213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ink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PP_baggrunde i lag_arial_pink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2"/>
            <a:ext cx="8068425" cy="63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724514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range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PP_baggrunde i lag_arial_orang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3"/>
            <a:ext cx="8068425" cy="63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55637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øn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PP_baggrunde i lag_arial_mørk_grøn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3"/>
            <a:ext cx="8068425" cy="63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983068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ysBlå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PP_baggrunde i lag_arial_isblå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3"/>
            <a:ext cx="8068425" cy="63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162967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ysGrøn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PP_baggrunde i lag_arial_lys_grøn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3"/>
            <a:ext cx="8068425" cy="635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027276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rryGul 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PP_baggrunde i lag_arial_karrygul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" t="176"/>
          <a:stretch/>
        </p:blipFill>
        <p:spPr bwMode="auto">
          <a:xfrm>
            <a:off x="250824" y="252412"/>
            <a:ext cx="8068425" cy="63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88" y="2098675"/>
            <a:ext cx="6480000" cy="11448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da-DK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3360904"/>
            <a:ext cx="6480000" cy="198000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6870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21. december 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21. december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929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00" y="2098675"/>
            <a:ext cx="3522838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3701" y="2098675"/>
            <a:ext cx="3525838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7" y="2098675"/>
            <a:ext cx="3524251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3701" y="2098676"/>
            <a:ext cx="3525838" cy="19954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21. december 2016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203700" y="4243388"/>
            <a:ext cx="3525838" cy="19939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6400" y="2098675"/>
            <a:ext cx="3524196" cy="19954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34987" y="4243387"/>
            <a:ext cx="3524251" cy="19939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203700" y="2098673"/>
            <a:ext cx="3525838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6400" y="2098675"/>
            <a:ext cx="3524196" cy="19954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34987" y="4243387"/>
            <a:ext cx="3524251" cy="19939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203700" y="2098674"/>
            <a:ext cx="3525838" cy="199549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203700" y="4243388"/>
            <a:ext cx="3525838" cy="19939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50825" y="252412"/>
            <a:ext cx="8066088" cy="6354000"/>
          </a:xfrm>
          <a:solidFill>
            <a:schemeClr val="bg1"/>
          </a:solidFill>
        </p:spPr>
        <p:txBody>
          <a:bodyPr/>
          <a:lstStyle>
            <a:lvl1pPr>
              <a:defRPr sz="2200"/>
            </a:lvl1pPr>
          </a:lstStyle>
          <a:p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4987" y="2098674"/>
            <a:ext cx="3524400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03700" y="2097228"/>
            <a:ext cx="3525838" cy="4140059"/>
          </a:xfrm>
          <a:solidFill>
            <a:schemeClr val="bg1"/>
          </a:solidFill>
        </p:spPr>
        <p:txBody>
          <a:bodyPr/>
          <a:lstStyle>
            <a:lvl1pPr>
              <a:defRPr sz="2200"/>
            </a:lvl1pPr>
          </a:lstStyle>
          <a:p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21. december 2016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4988" y="2098674"/>
            <a:ext cx="3524400" cy="4138613"/>
          </a:xfrm>
          <a:solidFill>
            <a:schemeClr val="bg1"/>
          </a:solidFill>
        </p:spPr>
        <p:txBody>
          <a:bodyPr/>
          <a:lstStyle>
            <a:lvl1pPr>
              <a:defRPr sz="2200"/>
            </a:lvl1pPr>
          </a:lstStyle>
          <a:p>
            <a:endParaRPr lang="da-DK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203700" y="2098674"/>
            <a:ext cx="3525838" cy="4138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a-DK" noProof="0" dirty="0"/>
              <a:t>Click to edit Master text styles</a:t>
            </a:r>
          </a:p>
          <a:p>
            <a:pPr lvl="1"/>
            <a:r>
              <a:rPr lang="da-DK" noProof="0" dirty="0"/>
              <a:t>Second level</a:t>
            </a:r>
          </a:p>
          <a:p>
            <a:pPr lvl="2"/>
            <a:r>
              <a:rPr lang="da-DK" noProof="0" dirty="0"/>
              <a:t>Third level</a:t>
            </a:r>
          </a:p>
          <a:p>
            <a:pPr lvl="3"/>
            <a:r>
              <a:rPr lang="da-DK" noProof="0" dirty="0"/>
              <a:t>Fourth level</a:t>
            </a:r>
          </a:p>
          <a:p>
            <a:pPr lvl="4"/>
            <a:r>
              <a:rPr lang="da-DK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50825" y="252413"/>
            <a:ext cx="8066088" cy="6354350"/>
          </a:xfrm>
          <a:prstGeom prst="rect">
            <a:avLst/>
          </a:prstGeom>
          <a:solidFill>
            <a:srgbClr val="EBE5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7" tIns="45719" rIns="91437" bIns="45719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27088"/>
            <a:ext cx="71977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098675"/>
            <a:ext cx="7194550" cy="41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Click to 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1813" y="6308725"/>
            <a:ext cx="13763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14DA2"/>
                </a:solidFill>
                <a:latin typeface="+mn-lt"/>
              </a:defRPr>
            </a:lvl1pPr>
          </a:lstStyle>
          <a:p>
            <a:fld id="{5888027E-75D8-4E45-9E8E-1595773F0041}" type="datetime2">
              <a:rPr lang="da-DK"/>
              <a:pPr/>
              <a:t>21. december 2016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308725"/>
            <a:ext cx="561657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14DA2"/>
                </a:solidFill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3288" y="6308725"/>
            <a:ext cx="36988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214DA2"/>
                </a:solidFill>
                <a:latin typeface="+mn-lt"/>
              </a:defRPr>
            </a:lvl1pPr>
          </a:lstStyle>
          <a:p>
            <a:fld id="{B6C57A29-F2F5-41C9-9D61-59DDDBBF376E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1038" name="Picture 14" descr="Kommune_Logo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257175"/>
            <a:ext cx="355600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  <p:sldLayoutId id="2147483793" r:id="rId17"/>
    <p:sldLayoutId id="2147483794" r:id="rId18"/>
    <p:sldLayoutId id="2147483795" r:id="rId19"/>
    <p:sldLayoutId id="2147483664" r:id="rId20"/>
    <p:sldLayoutId id="2147483665" r:id="rId21"/>
    <p:sldLayoutId id="2147483796" r:id="rId22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214DA2"/>
          </a:solidFill>
          <a:latin typeface="+mn-lt"/>
          <a:ea typeface="+mn-ea"/>
          <a:cs typeface="+mn-cs"/>
        </a:defRPr>
      </a:lvl1pPr>
      <a:lvl2pPr marL="640800" indent="-2844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214DA2"/>
          </a:solidFill>
          <a:latin typeface="+mn-lt"/>
        </a:defRPr>
      </a:lvl2pPr>
      <a:lvl3pPr marL="8712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rgbClr val="214DA2"/>
          </a:solidFill>
          <a:latin typeface="+mn-lt"/>
        </a:defRPr>
      </a:lvl3pPr>
      <a:lvl4pPr marL="1126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214DA2"/>
          </a:solidFill>
          <a:latin typeface="+mn-lt"/>
        </a:defRPr>
      </a:lvl4pPr>
      <a:lvl5pPr marL="1357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214DA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Hvordan får jeg bogført </a:t>
            </a:r>
            <a:r>
              <a:rPr lang="da-DK" u="sng"/>
              <a:t>fakturaer</a:t>
            </a:r>
            <a:r>
              <a:rPr lang="da-DK"/>
              <a:t> i det rigtige regnskabsår?</a:t>
            </a:r>
            <a:br>
              <a:rPr lang="da-DK"/>
            </a:b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>
                <a:solidFill>
                  <a:srgbClr val="FF0000"/>
                </a:solidFill>
              </a:rPr>
              <a:t>Bilagsdato</a:t>
            </a:r>
            <a:r>
              <a:rPr lang="da-DK" sz="2400"/>
              <a:t> sættes altid til dags dato</a:t>
            </a:r>
          </a:p>
          <a:p>
            <a:pPr marL="0" indent="0">
              <a:buNone/>
            </a:pPr>
            <a:endParaRPr lang="da-DK" sz="2400"/>
          </a:p>
          <a:p>
            <a:pPr marL="0" indent="0">
              <a:buNone/>
            </a:pPr>
            <a:r>
              <a:rPr lang="da-DK" sz="2400"/>
              <a:t>Der er en knap for </a:t>
            </a:r>
            <a:r>
              <a:rPr lang="da-DK" sz="2400">
                <a:solidFill>
                  <a:srgbClr val="FF0000"/>
                </a:solidFill>
              </a:rPr>
              <a:t>bogføringsåret, </a:t>
            </a:r>
            <a:r>
              <a:rPr lang="da-DK" sz="2400"/>
              <a:t>som bestemmer hvilket regnskabsår posteringen lander i.</a:t>
            </a:r>
          </a:p>
          <a:p>
            <a:r>
              <a:rPr lang="da-DK" sz="2400"/>
              <a:t>Knappen fastsætter bogføringsdatoen, så lad være med at korrigere bogføringsdatoen efterfølgende.</a:t>
            </a:r>
          </a:p>
          <a:p>
            <a:endParaRPr lang="da-DK" sz="1000"/>
          </a:p>
          <a:p>
            <a:pPr marL="0" indent="0">
              <a:buNone/>
            </a:pPr>
            <a:r>
              <a:rPr lang="da-DK"/>
              <a:t>Vær opmærksom på </a:t>
            </a:r>
            <a:r>
              <a:rPr lang="da-DK">
                <a:solidFill>
                  <a:srgbClr val="FF0000"/>
                </a:solidFill>
              </a:rPr>
              <a:t>periode 13.</a:t>
            </a:r>
          </a:p>
          <a:p>
            <a:pPr marL="0" indent="0">
              <a:buNone/>
            </a:pPr>
            <a:r>
              <a:rPr lang="da-DK"/>
              <a:t>Ved tvivl: ring til ØS-callcenter tlf.nr.7601</a:t>
            </a:r>
          </a:p>
        </p:txBody>
      </p:sp>
    </p:spTree>
    <p:extLst>
      <p:ext uri="{BB962C8B-B14F-4D97-AF65-F5344CB8AC3E}">
        <p14:creationId xmlns:p14="http://schemas.microsoft.com/office/powerpoint/2010/main" val="1571429126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Albertslund Kommune">
      <a:dk1>
        <a:srgbClr val="214DA2"/>
      </a:dk1>
      <a:lt1>
        <a:srgbClr val="FFFFFF"/>
      </a:lt1>
      <a:dk2>
        <a:srgbClr val="000000"/>
      </a:dk2>
      <a:lt2>
        <a:srgbClr val="808080"/>
      </a:lt2>
      <a:accent1>
        <a:srgbClr val="00B9F1"/>
      </a:accent1>
      <a:accent2>
        <a:srgbClr val="0D7729"/>
      </a:accent2>
      <a:accent3>
        <a:srgbClr val="8CC63F"/>
      </a:accent3>
      <a:accent4>
        <a:srgbClr val="CAAE01"/>
      </a:accent4>
      <a:accent5>
        <a:srgbClr val="808080"/>
      </a:accent5>
      <a:accent6>
        <a:srgbClr val="000000"/>
      </a:accent6>
      <a:hlink>
        <a:srgbClr val="0D7729"/>
      </a:hlink>
      <a:folHlink>
        <a:srgbClr val="8CC63F"/>
      </a:folHlink>
    </a:clrScheme>
    <a:fontScheme name="Arial Unicode MS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62</Words>
  <Application>Microsoft Office PowerPoint</Application>
  <PresentationFormat>Skærmshow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Albertslund Kommune</vt:lpstr>
      <vt:lpstr>Hvordan får jeg bogført fakturaer i det rigtige regnskabsår? 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Helle Lund Jørgensen</dc:creator>
  <cp:lastModifiedBy>Jesper Dichmann</cp:lastModifiedBy>
  <cp:revision>143</cp:revision>
  <cp:lastPrinted>2015-12-17T13:15:08Z</cp:lastPrinted>
  <dcterms:created xsi:type="dcterms:W3CDTF">2008-04-06T12:46:33Z</dcterms:created>
  <dcterms:modified xsi:type="dcterms:W3CDTF">2016-12-21T08:05:57Z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