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7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8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9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0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1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2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3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4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5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6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7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28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9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0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1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2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3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4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35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36.xml" ContentType="application/vnd.openxmlformats-officedocument.theme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37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38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39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0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1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2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2" r:id="rId3"/>
    <p:sldMasterId id="2147484306" r:id="rId4"/>
    <p:sldMasterId id="2147484321" r:id="rId5"/>
    <p:sldMasterId id="2147484333" r:id="rId6"/>
    <p:sldMasterId id="2147485051" r:id="rId7"/>
    <p:sldMasterId id="2147486007" r:id="rId8"/>
    <p:sldMasterId id="2147486022" r:id="rId9"/>
    <p:sldMasterId id="2147488072" r:id="rId10"/>
    <p:sldMasterId id="2147488671" r:id="rId11"/>
    <p:sldMasterId id="2147488696" r:id="rId12"/>
    <p:sldMasterId id="2147488708" r:id="rId13"/>
    <p:sldMasterId id="2147488735" r:id="rId14"/>
    <p:sldMasterId id="2147489481" r:id="rId15"/>
    <p:sldMasterId id="2147489507" r:id="rId16"/>
    <p:sldMasterId id="2147489531" r:id="rId17"/>
    <p:sldMasterId id="2147489547" r:id="rId18"/>
    <p:sldMasterId id="2147489663" r:id="rId19"/>
    <p:sldMasterId id="2147489675" r:id="rId20"/>
    <p:sldMasterId id="2147491445" r:id="rId21"/>
    <p:sldMasterId id="2147491457" r:id="rId22"/>
    <p:sldMasterId id="2147492301" r:id="rId23"/>
    <p:sldMasterId id="2147495727" r:id="rId24"/>
    <p:sldMasterId id="2147495741" r:id="rId25"/>
    <p:sldMasterId id="2147495756" r:id="rId26"/>
    <p:sldMasterId id="2147495819" r:id="rId27"/>
    <p:sldMasterId id="2147495832" r:id="rId28"/>
    <p:sldMasterId id="2147495893" r:id="rId29"/>
    <p:sldMasterId id="2147495906" r:id="rId30"/>
    <p:sldMasterId id="2147495919" r:id="rId31"/>
    <p:sldMasterId id="2147495932" r:id="rId32"/>
    <p:sldMasterId id="2147495946" r:id="rId33"/>
    <p:sldMasterId id="2147495958" r:id="rId34"/>
    <p:sldMasterId id="2147495970" r:id="rId35"/>
    <p:sldMasterId id="2147495982" r:id="rId36"/>
    <p:sldMasterId id="2147495994" r:id="rId37"/>
    <p:sldMasterId id="2147496006" r:id="rId38"/>
    <p:sldMasterId id="2147496033" r:id="rId39"/>
    <p:sldMasterId id="2147496045" r:id="rId40"/>
    <p:sldMasterId id="2147496060" r:id="rId41"/>
    <p:sldMasterId id="2147496074" r:id="rId42"/>
    <p:sldMasterId id="2147496086" r:id="rId43"/>
  </p:sldMasterIdLst>
  <p:notesMasterIdLst>
    <p:notesMasterId r:id="rId108"/>
  </p:notesMasterIdLst>
  <p:sldIdLst>
    <p:sldId id="256" r:id="rId44"/>
    <p:sldId id="515" r:id="rId45"/>
    <p:sldId id="634" r:id="rId46"/>
    <p:sldId id="635" r:id="rId47"/>
    <p:sldId id="550" r:id="rId48"/>
    <p:sldId id="484" r:id="rId49"/>
    <p:sldId id="551" r:id="rId50"/>
    <p:sldId id="552" r:id="rId51"/>
    <p:sldId id="629" r:id="rId52"/>
    <p:sldId id="644" r:id="rId53"/>
    <p:sldId id="617" r:id="rId54"/>
    <p:sldId id="628" r:id="rId55"/>
    <p:sldId id="618" r:id="rId56"/>
    <p:sldId id="619" r:id="rId57"/>
    <p:sldId id="627" r:id="rId58"/>
    <p:sldId id="620" r:id="rId59"/>
    <p:sldId id="636" r:id="rId60"/>
    <p:sldId id="643" r:id="rId61"/>
    <p:sldId id="638" r:id="rId62"/>
    <p:sldId id="640" r:id="rId63"/>
    <p:sldId id="637" r:id="rId64"/>
    <p:sldId id="641" r:id="rId65"/>
    <p:sldId id="648" r:id="rId66"/>
    <p:sldId id="630" r:id="rId67"/>
    <p:sldId id="592" r:id="rId68"/>
    <p:sldId id="594" r:id="rId69"/>
    <p:sldId id="596" r:id="rId70"/>
    <p:sldId id="598" r:id="rId71"/>
    <p:sldId id="393" r:id="rId72"/>
    <p:sldId id="364" r:id="rId73"/>
    <p:sldId id="465" r:id="rId74"/>
    <p:sldId id="287" r:id="rId75"/>
    <p:sldId id="466" r:id="rId76"/>
    <p:sldId id="553" r:id="rId77"/>
    <p:sldId id="486" r:id="rId78"/>
    <p:sldId id="445" r:id="rId79"/>
    <p:sldId id="290" r:id="rId80"/>
    <p:sldId id="614" r:id="rId81"/>
    <p:sldId id="615" r:id="rId82"/>
    <p:sldId id="645" r:id="rId83"/>
    <p:sldId id="650" r:id="rId84"/>
    <p:sldId id="391" r:id="rId85"/>
    <p:sldId id="631" r:id="rId86"/>
    <p:sldId id="632" r:id="rId87"/>
    <p:sldId id="366" r:id="rId88"/>
    <p:sldId id="555" r:id="rId89"/>
    <p:sldId id="467" r:id="rId90"/>
    <p:sldId id="616" r:id="rId91"/>
    <p:sldId id="373" r:id="rId92"/>
    <p:sldId id="375" r:id="rId93"/>
    <p:sldId id="409" r:id="rId94"/>
    <p:sldId id="652" r:id="rId95"/>
    <p:sldId id="649" r:id="rId96"/>
    <p:sldId id="489" r:id="rId97"/>
    <p:sldId id="564" r:id="rId98"/>
    <p:sldId id="651" r:id="rId99"/>
    <p:sldId id="390" r:id="rId100"/>
    <p:sldId id="658" r:id="rId101"/>
    <p:sldId id="647" r:id="rId102"/>
    <p:sldId id="657" r:id="rId103"/>
    <p:sldId id="653" r:id="rId104"/>
    <p:sldId id="655" r:id="rId105"/>
    <p:sldId id="656" r:id="rId106"/>
    <p:sldId id="654" r:id="rId10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154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4.xml"/><Relationship Id="rId63" Type="http://schemas.openxmlformats.org/officeDocument/2006/relationships/slide" Target="slides/slide20.xml"/><Relationship Id="rId68" Type="http://schemas.openxmlformats.org/officeDocument/2006/relationships/slide" Target="slides/slide25.xml"/><Relationship Id="rId84" Type="http://schemas.openxmlformats.org/officeDocument/2006/relationships/slide" Target="slides/slide41.xml"/><Relationship Id="rId89" Type="http://schemas.openxmlformats.org/officeDocument/2006/relationships/slide" Target="slides/slide46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slide" Target="slides/slide6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53" Type="http://schemas.openxmlformats.org/officeDocument/2006/relationships/slide" Target="slides/slide10.xml"/><Relationship Id="rId58" Type="http://schemas.openxmlformats.org/officeDocument/2006/relationships/slide" Target="slides/slide15.xml"/><Relationship Id="rId66" Type="http://schemas.openxmlformats.org/officeDocument/2006/relationships/slide" Target="slides/slide23.xml"/><Relationship Id="rId74" Type="http://schemas.openxmlformats.org/officeDocument/2006/relationships/slide" Target="slides/slide31.xml"/><Relationship Id="rId79" Type="http://schemas.openxmlformats.org/officeDocument/2006/relationships/slide" Target="slides/slide36.xml"/><Relationship Id="rId87" Type="http://schemas.openxmlformats.org/officeDocument/2006/relationships/slide" Target="slides/slide44.xml"/><Relationship Id="rId102" Type="http://schemas.openxmlformats.org/officeDocument/2006/relationships/slide" Target="slides/slide59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8.xml"/><Relationship Id="rId82" Type="http://schemas.openxmlformats.org/officeDocument/2006/relationships/slide" Target="slides/slide39.xml"/><Relationship Id="rId90" Type="http://schemas.openxmlformats.org/officeDocument/2006/relationships/slide" Target="slides/slide47.xml"/><Relationship Id="rId95" Type="http://schemas.openxmlformats.org/officeDocument/2006/relationships/slide" Target="slides/slide5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56" Type="http://schemas.openxmlformats.org/officeDocument/2006/relationships/slide" Target="slides/slide13.xml"/><Relationship Id="rId64" Type="http://schemas.openxmlformats.org/officeDocument/2006/relationships/slide" Target="slides/slide21.xml"/><Relationship Id="rId69" Type="http://schemas.openxmlformats.org/officeDocument/2006/relationships/slide" Target="slides/slide26.xml"/><Relationship Id="rId77" Type="http://schemas.openxmlformats.org/officeDocument/2006/relationships/slide" Target="slides/slide34.xml"/><Relationship Id="rId100" Type="http://schemas.openxmlformats.org/officeDocument/2006/relationships/slide" Target="slides/slide57.xml"/><Relationship Id="rId105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8.xml"/><Relationship Id="rId72" Type="http://schemas.openxmlformats.org/officeDocument/2006/relationships/slide" Target="slides/slide29.xml"/><Relationship Id="rId80" Type="http://schemas.openxmlformats.org/officeDocument/2006/relationships/slide" Target="slides/slide37.xml"/><Relationship Id="rId85" Type="http://schemas.openxmlformats.org/officeDocument/2006/relationships/slide" Target="slides/slide42.xml"/><Relationship Id="rId93" Type="http://schemas.openxmlformats.org/officeDocument/2006/relationships/slide" Target="slides/slide50.xml"/><Relationship Id="rId98" Type="http://schemas.openxmlformats.org/officeDocument/2006/relationships/slide" Target="slides/slide5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3.xml"/><Relationship Id="rId59" Type="http://schemas.openxmlformats.org/officeDocument/2006/relationships/slide" Target="slides/slide16.xml"/><Relationship Id="rId67" Type="http://schemas.openxmlformats.org/officeDocument/2006/relationships/slide" Target="slides/slide24.xml"/><Relationship Id="rId103" Type="http://schemas.openxmlformats.org/officeDocument/2006/relationships/slide" Target="slides/slide60.xml"/><Relationship Id="rId108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1.xml"/><Relationship Id="rId62" Type="http://schemas.openxmlformats.org/officeDocument/2006/relationships/slide" Target="slides/slide19.xml"/><Relationship Id="rId70" Type="http://schemas.openxmlformats.org/officeDocument/2006/relationships/slide" Target="slides/slide27.xml"/><Relationship Id="rId75" Type="http://schemas.openxmlformats.org/officeDocument/2006/relationships/slide" Target="slides/slide32.xml"/><Relationship Id="rId83" Type="http://schemas.openxmlformats.org/officeDocument/2006/relationships/slide" Target="slides/slide40.xml"/><Relationship Id="rId88" Type="http://schemas.openxmlformats.org/officeDocument/2006/relationships/slide" Target="slides/slide45.xml"/><Relationship Id="rId91" Type="http://schemas.openxmlformats.org/officeDocument/2006/relationships/slide" Target="slides/slide48.xml"/><Relationship Id="rId96" Type="http://schemas.openxmlformats.org/officeDocument/2006/relationships/slide" Target="slides/slide53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6.xml"/><Relationship Id="rId57" Type="http://schemas.openxmlformats.org/officeDocument/2006/relationships/slide" Target="slides/slide14.xml"/><Relationship Id="rId106" Type="http://schemas.openxmlformats.org/officeDocument/2006/relationships/slide" Target="slides/slide6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60" Type="http://schemas.openxmlformats.org/officeDocument/2006/relationships/slide" Target="slides/slide17.xml"/><Relationship Id="rId65" Type="http://schemas.openxmlformats.org/officeDocument/2006/relationships/slide" Target="slides/slide22.xml"/><Relationship Id="rId73" Type="http://schemas.openxmlformats.org/officeDocument/2006/relationships/slide" Target="slides/slide30.xml"/><Relationship Id="rId78" Type="http://schemas.openxmlformats.org/officeDocument/2006/relationships/slide" Target="slides/slide35.xml"/><Relationship Id="rId81" Type="http://schemas.openxmlformats.org/officeDocument/2006/relationships/slide" Target="slides/slide38.xml"/><Relationship Id="rId86" Type="http://schemas.openxmlformats.org/officeDocument/2006/relationships/slide" Target="slides/slide43.xml"/><Relationship Id="rId94" Type="http://schemas.openxmlformats.org/officeDocument/2006/relationships/slide" Target="slides/slide51.xml"/><Relationship Id="rId99" Type="http://schemas.openxmlformats.org/officeDocument/2006/relationships/slide" Target="slides/slide56.xml"/><Relationship Id="rId101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presProps" Target="presProp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7.xml"/><Relationship Id="rId55" Type="http://schemas.openxmlformats.org/officeDocument/2006/relationships/slide" Target="slides/slide12.xml"/><Relationship Id="rId76" Type="http://schemas.openxmlformats.org/officeDocument/2006/relationships/slide" Target="slides/slide33.xml"/><Relationship Id="rId97" Type="http://schemas.openxmlformats.org/officeDocument/2006/relationships/slide" Target="slides/slide54.xml"/><Relationship Id="rId104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8.xml"/><Relationship Id="rId9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06923-B58E-2E4F-81ED-402698E3F40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20E836B-4925-F34E-B4E7-DD2D9AD0C299}">
      <dgm:prSet phldrT="[Tekst]"/>
      <dgm:spPr/>
      <dgm:t>
        <a:bodyPr/>
        <a:lstStyle/>
        <a:p>
          <a:r>
            <a:rPr lang="da-DK" dirty="0" smtClean="0"/>
            <a:t>Bevare eller øge borgerens funktionsevne og handlekompetence</a:t>
          </a:r>
          <a:endParaRPr lang="da-DK" dirty="0"/>
        </a:p>
      </dgm:t>
    </dgm:pt>
    <dgm:pt modelId="{BD8ECE9E-9F89-7144-843D-F5422061D5A4}" type="parTrans" cxnId="{713AF176-C4B2-E844-9682-36FCD61CADF4}">
      <dgm:prSet/>
      <dgm:spPr/>
      <dgm:t>
        <a:bodyPr/>
        <a:lstStyle/>
        <a:p>
          <a:endParaRPr lang="da-DK"/>
        </a:p>
      </dgm:t>
    </dgm:pt>
    <dgm:pt modelId="{D9E92775-1A98-E942-B627-E10AA0F1B427}" type="sibTrans" cxnId="{713AF176-C4B2-E844-9682-36FCD61CADF4}">
      <dgm:prSet/>
      <dgm:spPr/>
      <dgm:t>
        <a:bodyPr/>
        <a:lstStyle/>
        <a:p>
          <a:endParaRPr lang="da-DK"/>
        </a:p>
      </dgm:t>
    </dgm:pt>
    <dgm:pt modelId="{97D94260-5D3A-C347-A894-3D83BC9AF003}">
      <dgm:prSet phldrT="[Tekst]"/>
      <dgm:spPr/>
      <dgm:t>
        <a:bodyPr/>
        <a:lstStyle/>
        <a:p>
          <a:r>
            <a:rPr lang="da-DK" dirty="0" smtClean="0"/>
            <a:t>Træning</a:t>
          </a:r>
          <a:endParaRPr lang="da-DK" dirty="0"/>
        </a:p>
      </dgm:t>
    </dgm:pt>
    <dgm:pt modelId="{7AABDEBC-62E9-A44E-8873-DC5A3C3F551D}" type="parTrans" cxnId="{4FDCAAA4-496F-4D49-A99C-0F5C8E3A6D66}">
      <dgm:prSet/>
      <dgm:spPr/>
      <dgm:t>
        <a:bodyPr/>
        <a:lstStyle/>
        <a:p>
          <a:endParaRPr lang="da-DK"/>
        </a:p>
      </dgm:t>
    </dgm:pt>
    <dgm:pt modelId="{122122D0-188D-5E48-9775-B79029623BE6}" type="sibTrans" cxnId="{4FDCAAA4-496F-4D49-A99C-0F5C8E3A6D66}">
      <dgm:prSet/>
      <dgm:spPr/>
      <dgm:t>
        <a:bodyPr/>
        <a:lstStyle/>
        <a:p>
          <a:endParaRPr lang="da-DK"/>
        </a:p>
      </dgm:t>
    </dgm:pt>
    <dgm:pt modelId="{FC80C84B-73B4-BA43-8875-34239FCDA140}">
      <dgm:prSet phldrT="[Tekst]"/>
      <dgm:spPr/>
      <dgm:t>
        <a:bodyPr/>
        <a:lstStyle/>
        <a:p>
          <a:r>
            <a:rPr lang="da-DK" dirty="0" smtClean="0"/>
            <a:t>Behandling</a:t>
          </a:r>
          <a:endParaRPr lang="da-DK" dirty="0"/>
        </a:p>
      </dgm:t>
    </dgm:pt>
    <dgm:pt modelId="{F1E7FC52-903A-7D43-9EE6-F084B7566090}" type="parTrans" cxnId="{4C3FFDAA-F201-3B49-B928-EBBEF426BF51}">
      <dgm:prSet/>
      <dgm:spPr/>
      <dgm:t>
        <a:bodyPr/>
        <a:lstStyle/>
        <a:p>
          <a:endParaRPr lang="da-DK"/>
        </a:p>
      </dgm:t>
    </dgm:pt>
    <dgm:pt modelId="{EC78EB6B-77A9-2940-B367-53F5379564EB}" type="sibTrans" cxnId="{4C3FFDAA-F201-3B49-B928-EBBEF426BF51}">
      <dgm:prSet/>
      <dgm:spPr/>
      <dgm:t>
        <a:bodyPr/>
        <a:lstStyle/>
        <a:p>
          <a:endParaRPr lang="da-DK"/>
        </a:p>
      </dgm:t>
    </dgm:pt>
    <dgm:pt modelId="{AAFFC0D5-E1F8-A549-AA72-FC7D2DBA3DB9}">
      <dgm:prSet phldrT="[Tekst]"/>
      <dgm:spPr/>
      <dgm:t>
        <a:bodyPr/>
        <a:lstStyle/>
        <a:p>
          <a:r>
            <a:rPr lang="da-DK" dirty="0" smtClean="0"/>
            <a:t>Pleje</a:t>
          </a:r>
          <a:endParaRPr lang="da-DK" dirty="0"/>
        </a:p>
      </dgm:t>
    </dgm:pt>
    <dgm:pt modelId="{445E54EC-8E3F-A440-A5A0-9B843441DA7A}" type="parTrans" cxnId="{94632DA7-8B50-9245-BC50-7A2764810C26}">
      <dgm:prSet/>
      <dgm:spPr/>
      <dgm:t>
        <a:bodyPr/>
        <a:lstStyle/>
        <a:p>
          <a:endParaRPr lang="da-DK"/>
        </a:p>
      </dgm:t>
    </dgm:pt>
    <dgm:pt modelId="{17482061-DADE-3E4A-B758-D077AD15B1B2}" type="sibTrans" cxnId="{94632DA7-8B50-9245-BC50-7A2764810C26}">
      <dgm:prSet/>
      <dgm:spPr/>
      <dgm:t>
        <a:bodyPr/>
        <a:lstStyle/>
        <a:p>
          <a:endParaRPr lang="da-DK"/>
        </a:p>
      </dgm:t>
    </dgm:pt>
    <dgm:pt modelId="{91C24F99-2564-1B42-A581-3188C610B40E}" type="pres">
      <dgm:prSet presAssocID="{8E906923-B58E-2E4F-81ED-402698E3F4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F95F0CC-38CF-B94E-BF39-8A2A0804C38B}" type="pres">
      <dgm:prSet presAssocID="{820E836B-4925-F34E-B4E7-DD2D9AD0C299}" presName="centerShape" presStyleLbl="node0" presStyleIdx="0" presStyleCnt="1" custScaleX="105676" custScaleY="100080"/>
      <dgm:spPr/>
      <dgm:t>
        <a:bodyPr/>
        <a:lstStyle/>
        <a:p>
          <a:endParaRPr lang="da-DK"/>
        </a:p>
      </dgm:t>
    </dgm:pt>
    <dgm:pt modelId="{F678FD09-306F-9B45-86F1-94FBC866D63B}" type="pres">
      <dgm:prSet presAssocID="{7AABDEBC-62E9-A44E-8873-DC5A3C3F551D}" presName="parTrans" presStyleLbl="bgSibTrans2D1" presStyleIdx="0" presStyleCnt="3"/>
      <dgm:spPr/>
      <dgm:t>
        <a:bodyPr/>
        <a:lstStyle/>
        <a:p>
          <a:endParaRPr lang="da-DK"/>
        </a:p>
      </dgm:t>
    </dgm:pt>
    <dgm:pt modelId="{58C0AFAD-F874-6D4D-B6FE-BD84F078D3EC}" type="pres">
      <dgm:prSet presAssocID="{97D94260-5D3A-C347-A894-3D83BC9AF0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3EE6BEC-442D-D149-A756-41E150D27CEC}" type="pres">
      <dgm:prSet presAssocID="{F1E7FC52-903A-7D43-9EE6-F084B7566090}" presName="parTrans" presStyleLbl="bgSibTrans2D1" presStyleIdx="1" presStyleCnt="3"/>
      <dgm:spPr/>
      <dgm:t>
        <a:bodyPr/>
        <a:lstStyle/>
        <a:p>
          <a:endParaRPr lang="da-DK"/>
        </a:p>
      </dgm:t>
    </dgm:pt>
    <dgm:pt modelId="{620645D2-96C8-F744-AED0-20626A4F3C99}" type="pres">
      <dgm:prSet presAssocID="{FC80C84B-73B4-BA43-8875-34239FCDA1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199736C-8E62-ED46-B4CA-1756BD2B50FA}" type="pres">
      <dgm:prSet presAssocID="{445E54EC-8E3F-A440-A5A0-9B843441DA7A}" presName="parTrans" presStyleLbl="bgSibTrans2D1" presStyleIdx="2" presStyleCnt="3"/>
      <dgm:spPr/>
      <dgm:t>
        <a:bodyPr/>
        <a:lstStyle/>
        <a:p>
          <a:endParaRPr lang="da-DK"/>
        </a:p>
      </dgm:t>
    </dgm:pt>
    <dgm:pt modelId="{4A136F9B-9351-824B-83A7-544B69C74561}" type="pres">
      <dgm:prSet presAssocID="{AAFFC0D5-E1F8-A549-AA72-FC7D2DBA3D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302CD79-C817-9741-841B-92EA471C72BC}" type="presOf" srcId="{AAFFC0D5-E1F8-A549-AA72-FC7D2DBA3DB9}" destId="{4A136F9B-9351-824B-83A7-544B69C74561}" srcOrd="0" destOrd="0" presId="urn:microsoft.com/office/officeart/2005/8/layout/radial4"/>
    <dgm:cxn modelId="{C018F9B4-C496-3042-B87D-3AA9F79BE876}" type="presOf" srcId="{97D94260-5D3A-C347-A894-3D83BC9AF003}" destId="{58C0AFAD-F874-6D4D-B6FE-BD84F078D3EC}" srcOrd="0" destOrd="0" presId="urn:microsoft.com/office/officeart/2005/8/layout/radial4"/>
    <dgm:cxn modelId="{0457F83C-EA09-5244-8046-CC945A20BED8}" type="presOf" srcId="{7AABDEBC-62E9-A44E-8873-DC5A3C3F551D}" destId="{F678FD09-306F-9B45-86F1-94FBC866D63B}" srcOrd="0" destOrd="0" presId="urn:microsoft.com/office/officeart/2005/8/layout/radial4"/>
    <dgm:cxn modelId="{F36355E6-D62C-FB48-9EEB-571A74619D01}" type="presOf" srcId="{FC80C84B-73B4-BA43-8875-34239FCDA140}" destId="{620645D2-96C8-F744-AED0-20626A4F3C99}" srcOrd="0" destOrd="0" presId="urn:microsoft.com/office/officeart/2005/8/layout/radial4"/>
    <dgm:cxn modelId="{0CD5F7BC-12B1-C14F-AC6A-81096B2822A4}" type="presOf" srcId="{8E906923-B58E-2E4F-81ED-402698E3F402}" destId="{91C24F99-2564-1B42-A581-3188C610B40E}" srcOrd="0" destOrd="0" presId="urn:microsoft.com/office/officeart/2005/8/layout/radial4"/>
    <dgm:cxn modelId="{94632DA7-8B50-9245-BC50-7A2764810C26}" srcId="{820E836B-4925-F34E-B4E7-DD2D9AD0C299}" destId="{AAFFC0D5-E1F8-A549-AA72-FC7D2DBA3DB9}" srcOrd="2" destOrd="0" parTransId="{445E54EC-8E3F-A440-A5A0-9B843441DA7A}" sibTransId="{17482061-DADE-3E4A-B758-D077AD15B1B2}"/>
    <dgm:cxn modelId="{6A18C83F-68EC-8C41-B068-A1EC75EC0A29}" type="presOf" srcId="{820E836B-4925-F34E-B4E7-DD2D9AD0C299}" destId="{8F95F0CC-38CF-B94E-BF39-8A2A0804C38B}" srcOrd="0" destOrd="0" presId="urn:microsoft.com/office/officeart/2005/8/layout/radial4"/>
    <dgm:cxn modelId="{4FDCAAA4-496F-4D49-A99C-0F5C8E3A6D66}" srcId="{820E836B-4925-F34E-B4E7-DD2D9AD0C299}" destId="{97D94260-5D3A-C347-A894-3D83BC9AF003}" srcOrd="0" destOrd="0" parTransId="{7AABDEBC-62E9-A44E-8873-DC5A3C3F551D}" sibTransId="{122122D0-188D-5E48-9775-B79029623BE6}"/>
    <dgm:cxn modelId="{8040C349-3F20-4F49-9ABD-223FE2AFC8AF}" type="presOf" srcId="{445E54EC-8E3F-A440-A5A0-9B843441DA7A}" destId="{D199736C-8E62-ED46-B4CA-1756BD2B50FA}" srcOrd="0" destOrd="0" presId="urn:microsoft.com/office/officeart/2005/8/layout/radial4"/>
    <dgm:cxn modelId="{713AF176-C4B2-E844-9682-36FCD61CADF4}" srcId="{8E906923-B58E-2E4F-81ED-402698E3F402}" destId="{820E836B-4925-F34E-B4E7-DD2D9AD0C299}" srcOrd="0" destOrd="0" parTransId="{BD8ECE9E-9F89-7144-843D-F5422061D5A4}" sibTransId="{D9E92775-1A98-E942-B627-E10AA0F1B427}"/>
    <dgm:cxn modelId="{4C3FFDAA-F201-3B49-B928-EBBEF426BF51}" srcId="{820E836B-4925-F34E-B4E7-DD2D9AD0C299}" destId="{FC80C84B-73B4-BA43-8875-34239FCDA140}" srcOrd="1" destOrd="0" parTransId="{F1E7FC52-903A-7D43-9EE6-F084B7566090}" sibTransId="{EC78EB6B-77A9-2940-B367-53F5379564EB}"/>
    <dgm:cxn modelId="{A6211AD6-23C5-3B4D-AD07-E44C85E30B86}" type="presOf" srcId="{F1E7FC52-903A-7D43-9EE6-F084B7566090}" destId="{73EE6BEC-442D-D149-A756-41E150D27CEC}" srcOrd="0" destOrd="0" presId="urn:microsoft.com/office/officeart/2005/8/layout/radial4"/>
    <dgm:cxn modelId="{51A9AA49-1598-7249-ACBC-4921F895D810}" type="presParOf" srcId="{91C24F99-2564-1B42-A581-3188C610B40E}" destId="{8F95F0CC-38CF-B94E-BF39-8A2A0804C38B}" srcOrd="0" destOrd="0" presId="urn:microsoft.com/office/officeart/2005/8/layout/radial4"/>
    <dgm:cxn modelId="{C80DEE2C-9A4C-8240-9EBA-C3F100397CEE}" type="presParOf" srcId="{91C24F99-2564-1B42-A581-3188C610B40E}" destId="{F678FD09-306F-9B45-86F1-94FBC866D63B}" srcOrd="1" destOrd="0" presId="urn:microsoft.com/office/officeart/2005/8/layout/radial4"/>
    <dgm:cxn modelId="{0FE699ED-0D4C-644D-B3BA-BA15B736DEC3}" type="presParOf" srcId="{91C24F99-2564-1B42-A581-3188C610B40E}" destId="{58C0AFAD-F874-6D4D-B6FE-BD84F078D3EC}" srcOrd="2" destOrd="0" presId="urn:microsoft.com/office/officeart/2005/8/layout/radial4"/>
    <dgm:cxn modelId="{0CB08503-A7A9-604F-A81C-C96AD5C30465}" type="presParOf" srcId="{91C24F99-2564-1B42-A581-3188C610B40E}" destId="{73EE6BEC-442D-D149-A756-41E150D27CEC}" srcOrd="3" destOrd="0" presId="urn:microsoft.com/office/officeart/2005/8/layout/radial4"/>
    <dgm:cxn modelId="{3042CEA5-112F-AB47-9802-A7532530A2CF}" type="presParOf" srcId="{91C24F99-2564-1B42-A581-3188C610B40E}" destId="{620645D2-96C8-F744-AED0-20626A4F3C99}" srcOrd="4" destOrd="0" presId="urn:microsoft.com/office/officeart/2005/8/layout/radial4"/>
    <dgm:cxn modelId="{7793A40D-902F-BB43-942A-5655B02871EC}" type="presParOf" srcId="{91C24F99-2564-1B42-A581-3188C610B40E}" destId="{D199736C-8E62-ED46-B4CA-1756BD2B50FA}" srcOrd="5" destOrd="0" presId="urn:microsoft.com/office/officeart/2005/8/layout/radial4"/>
    <dgm:cxn modelId="{66AACCEA-FE97-B346-B595-FBDE8D0F0245}" type="presParOf" srcId="{91C24F99-2564-1B42-A581-3188C610B40E}" destId="{4A136F9B-9351-824B-83A7-544B69C7456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B15F23D-A1E7-7D49-BE3B-34209AFD1FBE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7CBDC51-B90F-8F47-977B-90B9F178AD3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78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506026-9C56-5F4C-A580-9A175094BB45}" type="slidenum">
              <a:rPr lang="da-DK" sz="1200">
                <a:solidFill>
                  <a:srgbClr val="000000"/>
                </a:solidFill>
              </a:rPr>
              <a:pPr eaLnBrk="1" hangingPunct="1"/>
              <a:t>8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>
              <a:latin typeface="Calibri" charset="0"/>
              <a:cs typeface="Arial" charset="0"/>
            </a:endParaRPr>
          </a:p>
        </p:txBody>
      </p:sp>
      <p:sp>
        <p:nvSpPr>
          <p:cNvPr id="189444" name="Pladsholder til sidefod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Task-Consult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F765A2-717C-6641-B8F6-1CA75DE4584D}" type="slidenum">
              <a:rPr lang="da-DK" sz="1200">
                <a:latin typeface="Calibri" charset="0"/>
              </a:rPr>
              <a:pPr eaLnBrk="1" hangingPunct="1"/>
              <a:t>51</a:t>
            </a:fld>
            <a:endParaRPr lang="da-DK" sz="1200">
              <a:latin typeface="Calibri" charset="0"/>
            </a:endParaRPr>
          </a:p>
        </p:txBody>
      </p:sp>
      <p:sp>
        <p:nvSpPr>
          <p:cNvPr id="447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5E5EA6E-5EDB-E54C-832F-A7C06D3DED46}" type="slidenum">
              <a:rPr lang="da-DK" sz="1200"/>
              <a:pPr algn="r" eaLnBrk="1" hangingPunct="1"/>
              <a:t>51</a:t>
            </a:fld>
            <a:endParaRPr lang="da-DK" sz="1200"/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1532A7-9AD6-AD4B-8700-B69383F943FE}" type="slidenum">
              <a:rPr lang="da-DK" sz="1200">
                <a:solidFill>
                  <a:srgbClr val="000000"/>
                </a:solidFill>
                <a:latin typeface="Calibri" charset="0"/>
              </a:rPr>
              <a:pPr eaLnBrk="1" hangingPunct="1"/>
              <a:t>62</a:t>
            </a:fld>
            <a:endParaRPr lang="da-DK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DFC167-9E37-FC4E-A70C-0BEBDB449623}" type="slidenum">
              <a:rPr lang="da-DK" sz="1200">
                <a:latin typeface="Calibri" charset="0"/>
              </a:rPr>
              <a:pPr eaLnBrk="1" hangingPunct="1"/>
              <a:t>31</a:t>
            </a:fld>
            <a:endParaRPr lang="da-DK" sz="1200">
              <a:latin typeface="Calibri" charset="0"/>
            </a:endParaRPr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220CE8-E040-734D-8964-3AB3EA9F2117}" type="slidenum">
              <a:rPr lang="da-DK" sz="1200">
                <a:solidFill>
                  <a:srgbClr val="000000"/>
                </a:solidFill>
                <a:latin typeface="Calibri" charset="0"/>
              </a:rPr>
              <a:pPr eaLnBrk="1" hangingPunct="1"/>
              <a:t>33</a:t>
            </a:fld>
            <a:endParaRPr lang="da-DK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6888EE-6465-0C48-811E-081BEB5C6882}" type="slidenum">
              <a:rPr lang="da-DK" sz="1200"/>
              <a:pPr eaLnBrk="1" hangingPunct="1"/>
              <a:t>36</a:t>
            </a:fld>
            <a:endParaRPr lang="da-DK" sz="120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2CAF1D-FD3C-B64F-B40D-E0836A337EE2}" type="slidenum">
              <a:rPr lang="da-DK" sz="1200">
                <a:latin typeface="Calibri" charset="0"/>
              </a:rPr>
              <a:pPr eaLnBrk="1" hangingPunct="1"/>
              <a:t>37</a:t>
            </a:fld>
            <a:endParaRPr lang="da-DK" sz="1200">
              <a:latin typeface="Calibri" charset="0"/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3CBED0-3C28-7843-9D41-A84322CA8BC2}" type="slidenum">
              <a:rPr lang="da-DK" sz="1200">
                <a:solidFill>
                  <a:prstClr val="black"/>
                </a:solidFill>
              </a:rPr>
              <a:pPr eaLnBrk="1" hangingPunct="1"/>
              <a:t>39</a:t>
            </a:fld>
            <a:endParaRPr lang="da-DK" sz="1200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5BEC2D-4F4A-F648-BA86-4FAD1DD93419}" type="slidenum">
              <a:rPr lang="da-DK" sz="1200">
                <a:solidFill>
                  <a:prstClr val="black"/>
                </a:solidFill>
              </a:rPr>
              <a:pPr eaLnBrk="1" hangingPunct="1"/>
              <a:t>41</a:t>
            </a:fld>
            <a:endParaRPr lang="da-DK" sz="1200">
              <a:solidFill>
                <a:prstClr val="black"/>
              </a:solidFill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A78DF1-CD85-3743-891F-40D4F20B31B5}" type="slidenum">
              <a:rPr lang="da-DK" sz="1200"/>
              <a:pPr eaLnBrk="1" hangingPunct="1"/>
              <a:t>42</a:t>
            </a:fld>
            <a:endParaRPr lang="da-DK" sz="1200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BB8217-6E84-E34E-A6A6-CB4691EA7FAD}" type="slidenum">
              <a:rPr lang="da-DK" sz="1200">
                <a:solidFill>
                  <a:srgbClr val="000000"/>
                </a:solidFill>
                <a:latin typeface="Calibri" charset="0"/>
              </a:rPr>
              <a:pPr eaLnBrk="1" hangingPunct="1"/>
              <a:t>46</a:t>
            </a:fld>
            <a:endParaRPr lang="da-DK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0910-FDC2-F647-AF89-CB57EDEDDE69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5740-B28A-B94D-AD76-7C64CE7130C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6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17B8-43ED-1441-8D05-575CF6936097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E8DC-21C4-6642-818C-6AAC3C5C25F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956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D96F345-2A70-BF40-ACBB-E1549D85860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23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0BF47C8-740F-B64C-8474-1EB26691CC1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42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2711D57-D963-2541-8243-A34E07F7065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60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5789BFB-4BC3-FC45-8FF9-0847B9567E3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181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6A01333-9B04-0D42-A4C6-212A826DCD1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957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83DD3EA-39BA-7B4E-A518-CD4CDADF161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226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629D471-0639-CA4D-A58B-9BD0B94E36C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08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14F08CF-CD42-864E-BE28-08E16806F48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172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BFFC406-20AF-1E4C-BF0A-E48780C79E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79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C7D7929-42F8-DF4B-B789-DB4BA392B8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0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47AE-714E-1B45-BFEB-D7D8A80AAD2E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7B47-94E7-BE48-80B9-A3C00C4B1D6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1495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62C13DA-309A-7042-AF7C-384F728A253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705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90CA60D-969F-8144-833F-B054A07374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552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69C2A12-5807-D547-A0BD-2D80DE6C1D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13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35416E7-E920-1F47-AFF2-814B3A477E4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716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533F7CA-0C97-004E-ACD1-09699FEA65E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692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E0218E3C-17AC-2343-A5C4-A6926942F0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1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B151B26-AF67-2B40-873A-C7BC448FB5E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4049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3AE1645-BEC1-4149-A8EF-D3D55B3261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2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FF612D9-277F-C44A-B1F5-0EB254FC49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07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B60349E-0D62-3949-843F-01377130FE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9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CF8C2BC-CDAB-AB42-ABF9-C0F13096AF6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975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8ABFE25-9257-9149-8FDF-7124B32399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879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6BED5D8-37E4-DA4D-A116-CFFF7D1D66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2486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7B59ADF-0A7E-1A40-8ADA-CE6DBDCA03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224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9E04722-07A2-3745-B820-B889020330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502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8CAD-67E8-9C42-ACB0-30A097ED25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1947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3F6CFF8-0886-8749-A302-7FC1A7554B96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376BD74-4F2E-EB4F-8C66-B7761A44BDE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51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87E01-7B31-2B4B-B063-BEF8C60A122B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A04BEE-4234-E44B-94BE-221AC04B0D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26628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009587-AAF8-054E-A48F-9E9ACCA7C368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82E038-5189-6C49-A2A5-6EDA6ADCB8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010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CE6564-23E5-F343-B03F-18628314A2C4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1DE1ED-463B-5246-AED7-5DC6A121AF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69715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53CE64B-9147-094D-8D23-D03415346B82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24F293-7BA4-654B-A8C0-58196779780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70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562B6C2-6B25-D141-9649-08A343F0B10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6442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503480-E6D3-A740-8039-8A2B940061DB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8CEAB5-7FB8-3A4D-98D2-96773BE6037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5916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96EBCB-669E-F647-842B-D4A568433272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AA788-5E92-BD44-9757-5654B6EAD6D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9052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30875-F8FD-A14D-ABA5-51F4280E6250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D7944A-8178-B74C-88FB-60BE5DB080E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2443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128B236-8A38-234D-82A5-9801A2CB7B04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1980A2-7A05-1049-8659-829EB145BD5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50536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05CE9AC-1674-9348-95E7-E0789F77CCFC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B85F87-BAFF-B944-94E1-99C895FEF25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04859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04C711-60E0-9F49-8E09-B32B64032B40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307193-8FF4-A043-8669-32D2853BEE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3415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AAE3-C2CE-B240-88D7-FD97BEDC14C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7329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9F51-6630-AD43-B108-6C2DBB84C46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75339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4B10-08ED-F74F-B801-D03B03CC456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1048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B0E77-1CB1-5D43-9440-B1C4ED6E778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10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46CCF47-8B21-AD4E-8703-A97D0462F4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095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C4B7-8132-EC43-BEF6-FEA85B3A67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9859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FF97-B955-FD4B-A923-00E9E0273B6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15123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BB99-15DE-F249-A495-04149901758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2236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69AC-CBCA-A242-A623-08B82D3B6B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869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5159-59CA-DF4B-B139-355A9ED1F9A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3998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5A64B-566F-E140-8C60-87BC230E94C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421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5832-4820-BB46-900F-6424B1229FE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1405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F2BAD32-D07F-7E44-BCAE-DCAFF594621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029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092D37D-AB13-D041-A98D-226B82F2FF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051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E7DD642-B362-FB45-8FD6-32E1E38B52A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4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5A80E90-EE19-3C4D-93E4-2D7CA73E6D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395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3C9E3FB-F5C2-EC4D-9002-C3E52AD0E9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008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B05E52D-CB6D-0E4C-A9B0-29251C98B6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914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2601358-C3A6-9446-90B3-880F4802C1E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32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EE5DB91A-AD8A-244E-9783-31C91EF202F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493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ED380588-EF0C-5C44-8C56-2319ED8E8B3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200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94556B1-8881-264E-8316-FC0DE982914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794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9698839-26AB-6E49-A5A1-F9664909D90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169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1939142-3E45-EB45-B9E7-BA21E40F86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91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C897-3832-3948-A098-76FAE1A3D46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4588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8DF2DC4-A4D9-684A-A264-3C01F1D0DB2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6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A644BCD-A167-4941-AB89-A2E02A28EE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271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713255E-5C56-724A-A5C0-7E5081F55D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068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D49BF4E-BB2F-DA48-9C23-1D07ADEFB68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002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5E93D7F-31C2-D641-8373-05882071F3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060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8F0EEEA-FE0E-FC4A-B0C9-8AFB089351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105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54736BE-B50F-AA45-A93A-1C17D8D11A3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516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C1F651F-983A-4044-A60B-F4054FB57E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54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E0574A9-787A-E048-90A5-D5FE988A85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380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81C0402-0028-F045-A437-FDC1BF2081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02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40AB041-CF3E-3B4B-AF20-C9EB4E4620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963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039E2A1-09AF-DD45-8106-6398898685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3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B3AA158-202E-AF40-BA1A-6F34AC0E24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303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D94F492-7557-F44B-87CA-BAAA9922D3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510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073BAFB-407F-564D-9DFB-8D9CBC0B84C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397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92C2E6D-8C70-9D4E-908E-C18152DB72B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104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3825B41-B568-E342-9ECE-E39FA956B7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170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73B8B18-75DB-6342-81FE-CCE12F15848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73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F1F7533-A755-E74E-A522-F2028141772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696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6112657-DB87-2145-862B-1132AC3611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21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CCC50B3-EAD9-AC42-A9AC-AB099699504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800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1B97443-F021-6D4C-8C76-A478795E77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9045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E72E9BB-6695-D148-AF92-70528F8E17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7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51147EA-0614-6347-9862-6C0C1693E7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451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ED9C441-159C-D344-A80E-080E382C584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433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A3619EB-DF0E-2340-8655-761804248F7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43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66DBC67-7576-5A47-B7E3-D3A9A20CE3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621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9F79-3104-2945-8203-507F112229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95972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D0E0-C52A-5449-B2A7-17B9DD1AAE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2989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1C9C-709A-FD44-A111-DA7BD332C2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5222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4562-D4A6-354E-B979-D150298680C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1155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6951-A308-9A4E-9781-B4BEB616B9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098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10C9-960C-CB4F-80B4-EA12FE47028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08214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75D0-50E3-CC44-86BA-85B7C2D016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544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458A046-88D3-5349-B640-3679DF1AB7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877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5EAA-E760-1D4C-AC8D-CD4C230AF65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9036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20E5-7CAE-DB48-9ABB-7103EE9847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2192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07E0-8257-ED4B-87A3-74DDDFDF736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817301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8BFD-9654-5649-B56A-6B890E71515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1425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9694-1AF2-6840-871C-109684F8FD2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7758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BBAB828-8606-EF4F-AD2E-E33CEA566F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6541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22143FA-DD85-BE4A-B55B-26670E3BC3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70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88AF5BA-9353-F04C-9221-7130239306D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853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E2CA78C-FD89-CB45-83A9-4658B759333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671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08427D9-8D0B-5342-B71E-8B96FEDDBF9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1A26-2CBC-3848-A132-36E0AB7E6720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D10D-3840-0842-9DA0-943AD583836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181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DCB6717-150F-5A4C-8833-BE6B18C6C1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8681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3D415E3-FA12-894B-A326-86E98DCE53A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315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A873993-6531-8E48-A4F4-5EB55C809F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075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CAF4E75-A382-A24F-A23E-0C2DDBDDFE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0333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CAE9B80-A7BC-4041-A095-244FF30A23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570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2D4E0F9-F998-E74A-A61E-491A7CA1C1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074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46FF47E-D1DD-E344-B3F1-AFDDBEAA1D7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78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0EEF-67B3-CC42-803C-66B2AD45FD8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1111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F2B9-4F6A-C94B-86B6-641322E74DC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898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B8EA-8334-474D-B39B-0E823B8AC89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8192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ADE5-097C-0A4B-887A-71A5788FCCF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21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2C1BD39-6C2A-2542-B0E1-E5D1923998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925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E4FFDCF-BDC8-2046-8E5A-02D3C675198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771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E51AA22-45D6-E34C-9C4A-8320CA2388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1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070C0C2-266A-AE4B-BF36-E8A30CFE29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152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E76085D1-EB44-9D4B-9E29-3B5BBCF9D0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59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E6011FAA-B688-E747-9E92-C9111EB88E9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447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0BF4235-508F-AD4E-9E7D-320E20D32C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3997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4D59FE8-2B77-FA43-85A1-29E100A6A36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302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57B7287-A577-9443-818F-96A281B0CDE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395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35E25E7-6EA0-6848-8FD7-98921D1386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532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445BE9A-B59D-0541-B519-8D58B77106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5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B55F2D7-9DAD-894D-8CCB-3657B57DDE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865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AFD872B-A267-9E48-BBC7-5F82D4B659B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984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EA6ABF9-F3C0-A245-B98B-A50012FE98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3769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D12F40-AE9C-8F4E-9266-A432BEC3C708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4A55A9-197B-B144-8948-D1FE097F09F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3618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9AA80AB-ABD8-F840-A99C-E7443C7AB4B8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049F17-AE86-2F43-8EA7-EE8610596B4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13150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30F9D0-A761-9340-A5CE-328FC05CEF01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240C43-EC71-2F44-9B7C-5416F6F4138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936550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CB6D37-C764-F848-8099-D05ED4186632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DF93EB-4657-5C42-9B90-FE1D4AEFC31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9545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FC2D21-4BF9-B642-A043-40B8B4BEB5DD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7C6A42-4B9A-2C41-86A3-7AEFE2EAF17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55291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79384D-B586-E148-B025-3D83CF3145E3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803AD1-6549-3A47-B265-46D13AB1ED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4762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06E425-0500-F741-A51C-6478BFFBC03D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EB3D99-B3CA-F24A-9A15-5A393633DFC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88157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204384-4F2B-CC4B-AF20-FAF80A134363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CBAA0E-3604-3642-98EE-081372C9A41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033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737B-985A-5144-985E-13660BCDEE0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03220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9F5EAB-0857-1547-BE06-3359D1CA9481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71628F-F42F-8A4F-BA8E-9EFCAAAD54B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0584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2AB6F1-04E1-3A44-AA7D-180A169AE987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355AB1-9AA4-394C-9801-B8BD77920E6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364263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6BE1B1-4C7B-EB4C-ADE5-6F51896DB00A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EA3D77-A307-F04D-BA8A-E2CDB71D67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94357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E3757A4B-0AB0-9445-880A-03D7C73ACF2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494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263064F-F5FE-2341-BE19-C5570F81C4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7414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6C155E3-9718-664B-A289-7290EFBB862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8092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C3784AA-2C7F-9146-8288-600B59A0A4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9773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1058C41-7DE5-2F47-91D4-21FAF2567FD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658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882665E-1436-564B-A9A6-B92ABB885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33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4EE6AB6-A0C9-4F4E-8F94-7C3E83F857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52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890C25A-7F6E-344D-9C22-AF97A6108E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547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521B87C-7D7B-354F-9196-778CC517E01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712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F92C9DA-B4E7-7440-9C83-E50240BFB6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257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99E3118-3713-3548-9AAA-D846DC29FD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9515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F13443D-3E45-0243-9E74-573941FE89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999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E694-0CCE-E742-A4B6-09B4F96693A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3663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7962-E33B-0A4F-99FA-4A558FDE0CF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47881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24E5C-62B5-C743-BF7C-CCA2EE9B29D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528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1FA2B56-90A6-0542-BF0F-A0847C3D5C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418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6BF1951A-3409-1C44-9867-80B2868122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5943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E98A9E23-6F2B-D94C-9C58-A269F605A6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3F08D60-1D90-8C4D-BC75-AEF28C25EF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7377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81469FFB-7796-944C-9964-8997494FED4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4805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6157B741-2456-0E44-AFAE-B32EFDDE2E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575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221EC80D-8BA5-D54F-A634-B845AEBDD9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471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6F31643B-9480-2F4F-9611-BA1E5D02CD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9819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7551A952-7DD1-BF49-BD97-544F11B8044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6262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29DF2D94-60E9-D04E-8BF4-B8C8208CEF1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148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2327C576-FA3E-0143-B6D8-C4163DA0F6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5771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1EDF2F72-2FB1-4748-9F65-41ECE42925C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0574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2FD2E24-53D8-734B-B154-7A22DFDC129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045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8DA76E9F-4AAB-7545-AC8B-B149DF5006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80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9D3C364-0FC5-1B4E-B236-36FE4682F9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086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A81B8DCB-95A2-6946-9809-2DECA29E883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7116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3EA8CD3D-B857-5D46-AD89-A24AB110BB3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8692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66CCEBFC-AC18-EB42-81FF-811352F8C1E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42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50C29186-9F86-1F48-B636-3C42B7EA75C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4030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92768171-FD76-9F43-BD3A-9F26956356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9046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A04A4336-8E7E-5E42-8226-08BFCFA4F30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8538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07EA4891-206E-4B4A-8CC4-59C6CEAA41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6272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1AB871EC-1A9C-2B44-BDC8-F70171030A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9539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B60BB736-5823-AE44-871C-2C99BB3ED2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8354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33E238FA-375E-BC4B-82C8-02F1A1DE50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1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A55B4BB-C012-D540-B44D-DB9EAD9752C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2261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23043928-3691-5B4F-AABF-A06DF6F51F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7897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C7FF7C65-44E3-D142-B7CC-BF3CB6A1F3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4451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BBA8D0C8-9EF1-BB4A-91D9-944F8EC60E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383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C10437D2-B530-424A-B8EE-D26D5A405E0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0218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58E9B3B0-78B8-FB46-B02B-4D267635D7B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9129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41521448-9AF1-114E-ACDD-5824008CCB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671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646AEE42-87DE-D745-9EF0-0D74403A2A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0951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4427B07-E10F-634B-AF6D-4D9BF8A9B2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6161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C923E39B-3C52-024F-B384-851381E9707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1561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246407A-EAFE-0049-BC9F-0B87931D66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75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700ACC2-7B3A-B54A-AFBE-BA74AC9FF03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1110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EC5FBD02-12E2-F74E-BA96-30D6AFD7E0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3705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E003C73E-F9EF-6549-9B73-CE046F1AC7D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501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fld id="{F3D692F4-886A-254B-8078-E7E66423C2D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791464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281F1D4C-354C-5C47-AE62-D733EE4583D3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26483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BE8B430D-E1B4-7E49-9D42-CBD771D670AF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2563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6D870B20-9A54-3A4E-A6DA-913FBC1403F2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0468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7EC1608B-F558-FB48-AA86-B7696C0731D7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72444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A41E6EEF-885A-E643-A9AC-7D6050D2398C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10539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2EC196CE-081D-C34D-945A-93CA8FBAC6C4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52975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98E33C50-5747-D549-AAFC-79ADA1B5BA9C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738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17DEFF8-448B-1349-A313-3840164853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7591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657664D7-0369-9043-AB38-C0F225106167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92742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ADC33828-FAEE-764E-B65F-82DE19565ECB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4193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1634CEB1-DDA4-CA44-9A00-6C464CBD1C03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7611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Arial"/>
              </a:rPr>
              <a:t>DK-2005-</a:t>
            </a:r>
            <a:fld id="{9B92F0F9-7D0B-6149-8F45-3A386A53EF1F}" type="slidenum">
              <a:rPr lang="en-GB">
                <a:latin typeface="Arial"/>
              </a:rPr>
              <a:pPr>
                <a:defRPr/>
              </a:pPr>
              <a:t>‹nr.›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36420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E6AC-70E4-A944-8BD9-64998DA8C294}" type="slidenum">
              <a:rPr lang="da-DK">
                <a:latin typeface="Arial"/>
              </a:rPr>
              <a:pPr>
                <a:defRPr/>
              </a:pPr>
              <a:t>‹nr.›</a:t>
            </a:fld>
            <a:endParaRPr lang="da-DK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87234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7665823D-6A0B-6943-A63D-C42735FA9F0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0434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1739727B-3919-644C-B656-DAD08FF940F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8230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CC1AB194-A9E0-D44F-B71F-EBF7D9E6BD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9252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76AA56B4-4081-614A-A480-73D95C5117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72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ED78AA34-6CFE-834A-9CDF-F323B7D0FD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6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BA2F-D0A3-404D-A7D6-68589ADFF172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B6AA-A75F-1742-82FB-DE007FCF8E2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164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97A0EB4-57AD-0C45-8087-2E489575F58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2091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562E1391-4088-AC4A-A8AC-B6DA762437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222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964D4495-8049-0A4C-B39E-F18E1ECAEE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6946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2C770533-EB2C-A048-BCE8-764144752DC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1022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7FA06146-DBDF-8643-9DC6-82E47553AC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7178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28E6F3D9-998C-A74C-9147-45DD366899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9872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665EDE41-4A80-5949-8265-DEBA5B09C0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9166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D5B938E8-06FD-CD4E-8953-0F998C2560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2777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053023EE-C181-674E-9EF0-708247ECAF3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6494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</a:defRPr>
            </a:lvl1pPr>
          </a:lstStyle>
          <a:p>
            <a:pPr>
              <a:defRPr/>
            </a:pPr>
            <a:fld id="{D24F5F6B-8DCB-924C-9845-EFBA304C25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34385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4BF169A3-1D85-F547-8D50-D689C780F4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13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B1F7871-94CF-1648-A2A7-0973D703E9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7131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48D42250-81BB-6446-BBC1-0BB682CD0AD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8134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2C1079DC-B8C4-A24B-AA92-2B9A5FC9FD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8854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602A7CE0-C212-C648-A7AE-06B6781F25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9822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B7894FC4-6EF2-C542-BAE6-4DE73129FD5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9005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4FF29C8E-33C0-4F40-BA32-1D89E1A0E8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9945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03C1A499-CD58-9C4B-94D5-B67F9010810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5831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8B814212-DCDF-7241-92D5-F43EF6E592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2091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947CD948-354A-3646-960A-718010AEF47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1789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251EBCC9-3628-2443-B6C7-22239E9147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568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3D058A7C-56E7-8D43-8758-3B9FE44303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74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C7F03E3-32D4-4641-BB31-5F24DA49E1A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2649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5D818FB-FB06-3E47-A3D2-905BCAFC28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5533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D96D82-0037-F146-8CDE-CC657E642A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04773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E90420-FDF4-6C45-9EAF-6FEB52814D7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580407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EE21-924A-404C-AE8B-4A743D93FB3D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92152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AA76-05C2-074F-99E3-907A2A73AD19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20071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C375-5B2B-1B42-A3EE-578934A31AF0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48918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B834-0DF4-6C4B-ACAE-4EF26BDA2299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99484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BD5C-B320-6642-BC73-8C6A7DF2057F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7031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9CF0-65B2-574D-9684-8CF6F27E4447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08313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07D25-DC4C-0749-A552-2DB579654D1F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186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F226D7A-67CC-1146-9DA5-E203E4B716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18503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8109-EE36-0D41-A7FC-122B137E7BA1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22986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2D00-A15B-604C-A2E9-A486AED101DC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48311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232A-64DE-4645-92B0-9E425E45C1E4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5611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5EB2-0EED-9F4A-BCE8-9450732D8C34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96796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FB5C-47C2-824F-AC69-D72612B0C76B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72864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B6D2-B59E-5743-B9BA-6E74C4543064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50819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DEC6-350E-D74C-A5E3-689C19C07355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9313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80260-70BD-EB46-A2B9-12ECC8BC83BE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3733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C0BD-8C74-D349-BB6F-208734435CCE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98886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ACE33-CDC6-2D47-B2A7-A7C3CAA35B80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86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4AC42C8-701C-9340-90AC-BB35B05E0F6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584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D656-0150-6C45-A07E-D29049B741D5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90968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04E6-89DE-1540-AC33-3E209EB0F535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27329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A85D-E8F7-124A-828C-3C357A952A99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62001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D77E-CF42-EF4F-ADDC-E6B5E23C7762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32087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A157-93FE-F74C-BAAA-8481BDC8782E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281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6A96-8246-F04A-8BD7-B1E634EFCB0B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05426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C9DD-9271-A14E-9B73-92198277853F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1583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D0A5-F4FD-C942-8B82-0CBA34C5B75F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8426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7359-3F72-2E4B-9D18-A442E0A6D7BF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706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2E37-A248-7241-ADFB-020754A189A4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33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2502-39FC-C344-AF7C-8E620BB5EF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15951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7206-997D-7444-8D42-E1C7CE6F8F45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3539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40628-A2A7-CE44-91AE-7AEB2BFAC1E0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782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CD12-1B0B-F04D-A6F2-01BB0E8D413E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0934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7BE8-BBF8-0D4A-BE36-802A6A26BF77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478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FBB8C-8A55-6E49-9C72-14D958DD729E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7559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98B9-4A4C-134E-8527-AA59BE0E9055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9874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BE7D-6E2F-914E-944C-92EE13E17D54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2424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69D99-15AE-6B4A-93EA-DEA8912F344B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0712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4170FD79-8F6E-114D-8E8E-55B07CC4F6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5300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CF268A99-3869-8449-AA29-98E4FE610E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75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3155-F941-8544-B506-B9173C994AA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10893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CC30F0A2-1899-0F49-976E-D9D3A95E58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6968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9EBF51E2-0751-424C-A512-8451D2B7C6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3898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88C8CB6D-742B-4B47-AFD1-A0C991A495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28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F6761A03-5581-1547-8DC2-D5842C9DF9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78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F3F0646C-9177-1E43-8CAA-6AFEC2C79A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096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75765EF1-9215-AD4D-A956-29AD8A2039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449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D4BF71A0-D3DE-2142-8DB3-8DDFD56E02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0813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D05470D3-6CFC-5443-A5CC-AC478EA64D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0752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62248779-0F99-2140-A056-5A5863F3B5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886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2F42E2E7-21F0-C040-8F6D-3D96F6BB05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3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A06087E-93A3-8B4C-BC9E-740D70ADE5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2473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4170FD79-8F6E-114D-8E8E-55B07CC4F6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4784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CF268A99-3869-8449-AA29-98E4FE610E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6694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CC30F0A2-1899-0F49-976E-D9D3A95E58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19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9EBF51E2-0751-424C-A512-8451D2B7C6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2424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88C8CB6D-742B-4B47-AFD1-A0C991A495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2086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F6761A03-5581-1547-8DC2-D5842C9DF9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2320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F3F0646C-9177-1E43-8CAA-6AFEC2C79A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5799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75765EF1-9215-AD4D-A956-29AD8A2039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9182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D4BF71A0-D3DE-2142-8DB3-8DDFD56E02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446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D05470D3-6CFC-5443-A5CC-AC478EA64D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71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E0536217-5564-F745-A228-E1F0FFEF56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3045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62248779-0F99-2140-A056-5A5863F3B5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3490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2F42E2E7-21F0-C040-8F6D-3D96F6BB05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5635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00B66C6B-4F02-954A-804D-18EFFB479E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518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616EB009-F396-F545-9583-CC71399C3E5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563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5FD6EFDD-E390-B84E-99DC-0A9B9ACAEE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9534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0B856E19-1688-BD48-9F56-5EEF4B7C33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09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746169DB-AB0D-D84F-AE42-878B9FA6D8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7604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3C84E6BE-2849-B248-8701-DF8F21A8FD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878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2C7A1B08-C977-6B48-B815-D56610DA7D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316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84A522B9-F7B8-CD49-94FB-BF92E63C5E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4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7374F73-33F4-BC40-8CDD-25314C7CF9C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0775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D7D0F6F8-B37B-704E-82D1-DA7827EB54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032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56DF9C6E-06D3-E943-9AFA-9034165DAA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5505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E94BB124-206A-DA43-9021-326D41F45D6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8416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9EDAD413-063E-C042-B13F-7224D2EBA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5007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71CAB4F-685B-B744-80BB-517614A17903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329D69-5BC7-CB45-BC52-107518773CE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15342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ECEC58-4CFB-524E-8F91-6DA0350D7EC1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7C712A-2528-D748-92A0-AC5338DAFD6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97566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32EC63-338B-5849-B74C-C80A2646A864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082B91-B64F-004A-AA1E-4965E667148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66982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2C0BF2-4C2A-AB44-B503-071219393D37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1D73B-D5B0-4341-A916-45978BF962C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22331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490FD8-D463-9F45-90B3-CDCF1892A399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6122F4-6DDB-A447-9ABC-79275FBB534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17957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FD79AF-E891-CD43-8BBE-8228C8A1B5FE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12598F-F5FC-EE47-AFF2-149A1E79090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1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5FC9-93B0-7242-8A5B-87B3A24A995B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188A-1E6C-A745-88AA-6D6FD50B6CA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94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B7D37AF-555A-A44C-B617-C78338301E3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2393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A6D1B8-01B9-324A-8868-78F3BB6CC655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66A4454-B63A-FB46-9323-D37F47C4B1B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62965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837496-EFEF-3B43-B8F1-30997D27B21D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31F66C-B7B3-B542-9F15-B3A211B104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23861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E2BBFB-9EE7-8F4C-80EC-C5966AB0FA5B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A701E9-21AC-D34B-98EA-9F6531F1CAB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00146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E8C9E6-9E2E-5A4C-92C6-261A294EA8E5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996485D-F999-3C4E-A25B-ADED6D5E9BC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661292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35C889-718F-0E4F-9875-F44CE7A811C9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B07BB9-AE46-664D-9CF9-07FB4E9471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608905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80399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10732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52917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49181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214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19E6602-EDCE-EE4A-A066-55AA40D27E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2446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15530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1216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0244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22905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60986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34787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64476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76810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08992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89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0953A1E-A933-5745-8DEA-2D66D7570CC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17019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12383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4210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83771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15551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2873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10363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73D4-7A95-824A-A32C-3468B36A3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2D-1E27-8147-97F2-D42177DC729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41570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0DA2-6FA5-784E-B270-847DB559BB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41397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633B-6E86-644F-AABB-AF0CD238A7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004963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2973-4B10-F540-B876-50F56EF6A1F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81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443A4C8-D06D-734C-882D-DE2DBD34696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1788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A310-8DB9-5D4B-9BDC-28A211707B6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7157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D828-E437-D846-A9DF-1BBC4C1041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600195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F4C8-2E6D-6D40-AF81-10645DC5373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14681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5CC89-8D76-574D-BE0E-62B32F09864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33779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14F3-31C7-B84D-88CF-75C41B650BE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36255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E305-2785-3943-A782-2DCBE3B2AA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979307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E071-A48E-6A49-879C-2F5EF03CA61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92655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2C87-D6DC-704D-B5DD-97C0B2D14E4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81830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D5C3A0-A564-9846-BC37-21A50963C875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223E153-0718-BC47-8AB7-8A2DB8E66EE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750937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3B76217-275D-5A48-A2A7-2E41CEE90F2A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4E535E3-BE2A-3B43-A196-5D8BA84B1B0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423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D997314-163B-B445-96DB-4C12B941B9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4867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CFDEC11-D175-C344-8A73-1320643B3F0B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F2C950-E5AC-4441-A37E-A44122949BD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41157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6912674-4619-EF4A-8928-63325D14E1E9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AD5148-E8CB-7B4F-9C89-3D76A176887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91634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AE6E046-C335-CE42-A26F-B2C7117082BA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F99D8EB-3AA0-0844-B2A6-76158182190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308783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411BA33-E622-2A4E-A5D7-44746E74421C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39E7E6D-BDD1-704E-80AC-090786FE340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4435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919854A-49D1-1B40-A472-2D6F396204A6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35943F0-63EF-A247-8C98-2459EBF9AD7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0232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324C83-55F8-554E-BB4D-87CAC86BD629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010C108-C02F-C745-8359-94C229E5B7B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08099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1036551-AE26-374B-B100-79D0034992D8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8DB2E87-54E8-1547-95F1-942F3751818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16444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748ABC8-ED4B-DC44-A586-9C36CC0A5F36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BF8398B-CC73-1649-AFEE-51BAD8B7665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49204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8778D46-69F8-8245-ACA6-0ACD64B5E721}" type="datetimeFigureOut">
              <a:rPr lang="da-DK"/>
              <a:pPr/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5B052D0-AE04-3C4E-958C-29C0789CFF5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76074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38B70C0E-E0FB-4941-B5F5-6E4DB5738F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4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1EF6617-4EF9-8049-837D-D489881F7BB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9979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3C1D0C47-B8B9-CE4C-880E-D2CF13392C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403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020E5CE9-808A-654F-934C-16F627B28B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4471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4E4E072B-00EE-8B49-92E1-678D8F97F6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9795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F0E83E84-B494-244E-B370-C5D231CF93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57702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3EB7743C-F048-1145-8DC0-436A5FAFDF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602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B42F2460-C48A-D342-8025-172DC0647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3402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211F5B56-6FC7-6F43-A73B-A0E5D1F5C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3541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0B49025E-994B-C148-A5CD-97551E9582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0180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0D4365E6-B154-A84F-A09A-9D786DCC1F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333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B8A29581-448C-5B47-821C-4FAE0D1C8F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1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6408AB6-5247-6E43-920F-2D43FB5876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100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8FEB-DE1A-2041-BE54-97A1B1E774E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34842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B1D7-4CC6-2D46-B5CA-A1C1B551B8A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274490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9416-818F-AF44-A372-B976F46AFDC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99865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B5052-7583-764E-9834-C24ABF27293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09861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89AD-B416-6147-A375-B4426BFE8F9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77708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64789-169A-0941-BE47-71CB7F217F0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40747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51128-D1E0-D54C-A4DA-7EB1D902C37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50671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04D4D-0386-7E4F-906C-6FEBAA9E646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0251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A600D-CC86-2B4D-9CF7-1BBAF363A87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594436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FE435-E9CC-CC49-B9D2-920B06F98CB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265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E12F088-06FD-F446-84BF-66B35630299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71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C5930-427E-6946-B94E-83EDD3E273E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90014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da-DK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da-DK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 sz="1800">
                <a:solidFill>
                  <a:srgbClr val="FFFFFF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 sz="1800">
                <a:solidFill>
                  <a:srgbClr val="FFFFFF"/>
                </a:solidFill>
              </a:endParaRPr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76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6699FF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86AD7B6-53D2-5342-BE6C-3E2C670A2A4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34406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7A6D-BE94-4B43-93D6-A99BA14A99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65226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47C7-3DF5-B04F-83DD-31906C1D033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94452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D61B-8EE8-B248-AFF6-61265380F2A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384022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B511F-1042-854F-8067-C176A383272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53533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A7EFE-C306-0144-8CF0-448E9F84AF9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266061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21CE-14F9-F14A-B6C2-D4F994751A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88878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906C-6415-6A45-8D22-CE746E21E6F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74210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CE79-0954-4A48-9401-E3E691F27C3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0592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1C2A61D-AFF3-2A47-9B4D-047DE669D68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8108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EA03-2B42-0840-BBD0-FE2546BA26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21180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322E-5E21-C645-9B26-77D3136271E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87491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DA27D-01D7-4345-A052-20118705ADD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20539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9D5B-5448-7140-88E5-F6829FC4423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08079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2716-290B-7847-A9A4-F4C83F3B134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09388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00B66C6B-4F02-954A-804D-18EFFB479E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459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616EB009-F396-F545-9583-CC71399C3E5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75395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5FD6EFDD-E390-B84E-99DC-0A9B9ACAEE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0014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0B856E19-1688-BD48-9F56-5EEF4B7C33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3854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746169DB-AB0D-D84F-AE42-878B9FA6D8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3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C87E8B3-AFA5-0D4D-8C8F-AADE464ED6D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7900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3C84E6BE-2849-B248-8701-DF8F21A8FD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523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2C7A1B08-C977-6B48-B815-D56610DA7D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5048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84A522B9-F7B8-CD49-94FB-BF92E63C5E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783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D7D0F6F8-B37B-704E-82D1-DA7827EB54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8656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56DF9C6E-06D3-E943-9AFA-9034165DAA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7156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E94BB124-206A-DA43-9021-326D41F45D6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1208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96732E22-97F6-0443-AA0F-3582CA8B32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338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2187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9EDAD413-063E-C042-B13F-7224D2EBA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1500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A4B9-B5E6-1F41-9878-51032F5CEB27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0B13-B903-E546-99ED-B47421D41B8D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19656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FFE3-57C3-7443-8EED-29D1DCA6B03C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320F-D71E-E74F-98FD-78A221C5F9D1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8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7180-9A1F-7345-B987-059EE455955F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D6E0-4139-D14A-ACDE-CCBA1267D07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091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4D7AD5B-FE1B-7745-88BD-59D467C328E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4662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7761-BC54-2E43-A4DB-35F859D1A545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4DE5-D12B-0E49-9A84-96A85E95281B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80258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49B6-BC0D-1F49-B3C9-0E7F8667E93E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60F-6FBC-DE4A-B607-D58EA0956EA6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72803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24E4-7EC7-E647-A69D-935F9A83EE06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972A-4CA7-2B41-AD1C-646CB8FBB855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88163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436A-3C48-C347-9256-7929EDDF1BF9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AB73-4428-014D-AB2A-01F3573D74F5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66059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ED72-3D06-0746-B50A-7B3FAB18663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7191-111C-D143-9107-1ED596D1F05F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92211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C743-6D45-2F4D-A5BD-10C4805D0B03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52DC-E779-254E-B48C-75D69BB31F49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63168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EA70-C88B-EF46-A8F6-F95AD20C3123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9A47-DF63-7E46-8938-8C458662FC61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51664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D0B4-2847-AB42-A4FB-020106772B0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18EC-5995-4447-B21C-2DED2AD9CBB7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64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750B-1F7A-AA4D-BB9A-9D865AA843C5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FF17-2376-9946-B949-E90663BCA111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25897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677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4647EC1F-8E70-FC44-8D94-8FE217B878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88080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49855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45648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89283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466716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81213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28363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43537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119286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97052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179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C51FB632-37DB-9643-B598-86149B84F1C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13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3F683746-D3C1-4D48-819F-763449C919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08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DE01D94B-8CDD-6E44-A49C-AE0E782E73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8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2A4B7D91-CD08-0149-B46C-CBAEF5DC4EF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1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ED27D1F2-2A16-9041-9053-40DFC8B5451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67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46E3A5DD-E116-354F-A72C-A1B3D224F50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93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5961634C-75F8-4845-8668-7C7FA236748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33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3C6FFD36-1A40-1E4C-9937-3D718655F9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D3EE-7CF0-C947-A0B6-384B8D408672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6092-693A-DF40-978A-A61B4D0C59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275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DK-2006-</a:t>
            </a:r>
            <a:fld id="{73B573D4-5038-4A40-98B8-7D767AB13E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641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11B9351-9512-FC4E-B829-A06EE90A40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40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9CD268A-9402-9A4E-B455-122C362257A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37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3D516C77-F78F-4446-8A6D-7402E76D84B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86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35DBCCE-1572-734C-94C4-24656063E3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20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7321F1C-E8E2-A94B-8947-335B20E64CC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26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1B0CD69-0C37-014B-8D26-A7BC426A32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16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E095839-0BB4-B94A-BB1B-54FB35E73E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03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E6285BC-F1F1-9942-BA7E-5E3C0C2D8A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37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0B296FE-AFDB-FD4F-82F7-1C2800015CF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1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8B2C-2339-4C4E-9293-8678A7A27CC3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1587-D088-524E-9BFB-6EE305DC30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1389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DA85BA5-4A7A-514D-8727-488C8A2F04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57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63C49D0E-65B1-4E49-AF25-965A1FACA5C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524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C8C4-762E-574F-972C-9A59BEDB42E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2881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B6971C4-8DBA-8441-BDEA-4957805BA1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26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D88F88E-4D4B-6A48-87B8-A409B01A6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95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3F14127-07EE-7945-AC1D-F30A1E48D9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6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E6D0554-03AB-CA46-8C46-19C8502C1D3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50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D97146A-0A23-F044-AF22-1C1060059D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681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447C56C8-716F-9547-BBAD-FB0572DCBAE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3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DA67762-68F2-1C4E-941F-FB43CD96A8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E4D6-F698-D94B-8A5A-D1FCEA58B87E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FB74-6D05-5F4F-8E47-6129534DB4D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97456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891A18F-96E8-4946-B44F-F1B546FE777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6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DD3D8718-D83D-184F-97B3-BAA40B7DC1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47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CEE66ED8-62B6-7146-A0FE-C26DF2F6F4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90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4E800B2-EFC5-EF4F-9BC0-BBA70E93FD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95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2858-EB85-2B46-AE59-579EA724C09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622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9B15-5569-6B44-A337-76E3C4E2D48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0718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CAFF-0727-0E4A-9497-1244CED17E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485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0632-29D0-3A4F-9375-44C3A6EC7E8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2580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11ABE61D-B66A-3244-87C0-B1AE7D3B0D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419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981D0DE2-ABB6-B844-AF15-A70B1F67FE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8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9D3E-B70D-604C-96E8-421C940E981F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DA81-59EF-994A-B9FE-267C9BAB716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5451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0E7F43F7-764C-AA49-ABB8-BA66E54BF05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985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71213170-726E-0A49-9625-1106A3A449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776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56672238-9E70-AF4A-A076-D30D3B50BB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387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CA33BFB-2E8A-6745-8643-F694289CCF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09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A156F217-A48D-804A-BA0E-C0C179F9E9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488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FF95F474-006A-2A4D-9F60-8A4226C859A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998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85A7DD9-7C61-DD42-A507-EC2A7B4C6D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202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85BD94B2-B1D8-5749-B4E5-2347F41147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13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26B5C2FF-6985-F746-9378-E7351D59F31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625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DK-2005-</a:t>
            </a:r>
            <a:fld id="{BB4DDD0E-BB5E-284F-A5D3-BCCB92D8A51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6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slideLayout" Target="../slideLayouts/slideLayout30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2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0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1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2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6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60.xml"/><Relationship Id="rId6" Type="http://schemas.openxmlformats.org/officeDocument/2006/relationships/slideLayout" Target="../slideLayouts/slideLayout465.xml"/><Relationship Id="rId11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64.xml"/><Relationship Id="rId10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63.xml"/><Relationship Id="rId9" Type="http://schemas.openxmlformats.org/officeDocument/2006/relationships/slideLayout" Target="../slideLayouts/slideLayout4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5" Type="http://schemas.openxmlformats.org/officeDocument/2006/relationships/theme" Target="../theme/theme40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4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8BB338C-5151-B849-BC14-64ACD9992FD7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04870DC-8F6C-AF4D-A35D-FF15DDA843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48" r:id="rId1"/>
    <p:sldLayoutId id="2147495349" r:id="rId2"/>
    <p:sldLayoutId id="2147495350" r:id="rId3"/>
    <p:sldLayoutId id="2147495351" r:id="rId4"/>
    <p:sldLayoutId id="2147495352" r:id="rId5"/>
    <p:sldLayoutId id="2147495353" r:id="rId6"/>
    <p:sldLayoutId id="2147495354" r:id="rId7"/>
    <p:sldLayoutId id="2147495355" r:id="rId8"/>
    <p:sldLayoutId id="2147495356" r:id="rId9"/>
    <p:sldLayoutId id="2147495357" r:id="rId10"/>
    <p:sldLayoutId id="21474953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57190F51-DCBD-0D4B-9D23-81C313DBE0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59" r:id="rId1"/>
    <p:sldLayoutId id="2147495560" r:id="rId2"/>
    <p:sldLayoutId id="2147495561" r:id="rId3"/>
    <p:sldLayoutId id="2147495562" r:id="rId4"/>
    <p:sldLayoutId id="2147495563" r:id="rId5"/>
    <p:sldLayoutId id="2147495564" r:id="rId6"/>
    <p:sldLayoutId id="2147495565" r:id="rId7"/>
    <p:sldLayoutId id="2147495566" r:id="rId8"/>
    <p:sldLayoutId id="2147495567" r:id="rId9"/>
    <p:sldLayoutId id="2147495568" r:id="rId10"/>
    <p:sldLayoutId id="2147495569" r:id="rId11"/>
    <p:sldLayoutId id="2147495570" r:id="rId12"/>
    <p:sldLayoutId id="2147495571" r:id="rId13"/>
    <p:sldLayoutId id="21474955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9251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7D5D5A2-1C74-8449-B29E-E3EA4EF2E2AC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50CB70F-61E0-C34E-A359-AC2A73F385F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73" r:id="rId1"/>
    <p:sldLayoutId id="2147495574" r:id="rId2"/>
    <p:sldLayoutId id="2147495575" r:id="rId3"/>
    <p:sldLayoutId id="2147495576" r:id="rId4"/>
    <p:sldLayoutId id="2147495577" r:id="rId5"/>
    <p:sldLayoutId id="2147495578" r:id="rId6"/>
    <p:sldLayoutId id="2147495579" r:id="rId7"/>
    <p:sldLayoutId id="2147495580" r:id="rId8"/>
    <p:sldLayoutId id="2147495581" r:id="rId9"/>
    <p:sldLayoutId id="2147495582" r:id="rId10"/>
    <p:sldLayoutId id="21474955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F316C319-8F87-B84D-8778-670C456BA18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11" r:id="rId1"/>
    <p:sldLayoutId id="2147495412" r:id="rId2"/>
    <p:sldLayoutId id="2147495413" r:id="rId3"/>
    <p:sldLayoutId id="2147495414" r:id="rId4"/>
    <p:sldLayoutId id="2147495415" r:id="rId5"/>
    <p:sldLayoutId id="2147495416" r:id="rId6"/>
    <p:sldLayoutId id="2147495417" r:id="rId7"/>
    <p:sldLayoutId id="2147495418" r:id="rId8"/>
    <p:sldLayoutId id="2147495419" r:id="rId9"/>
    <p:sldLayoutId id="2147495420" r:id="rId10"/>
    <p:sldLayoutId id="2147495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24D6F64A-5367-5941-8655-BDBF9460F4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84" r:id="rId1"/>
    <p:sldLayoutId id="2147495585" r:id="rId2"/>
    <p:sldLayoutId id="2147495586" r:id="rId3"/>
    <p:sldLayoutId id="2147495587" r:id="rId4"/>
    <p:sldLayoutId id="2147495588" r:id="rId5"/>
    <p:sldLayoutId id="2147495589" r:id="rId6"/>
    <p:sldLayoutId id="2147495590" r:id="rId7"/>
    <p:sldLayoutId id="2147495591" r:id="rId8"/>
    <p:sldLayoutId id="2147495592" r:id="rId9"/>
    <p:sldLayoutId id="2147495593" r:id="rId10"/>
    <p:sldLayoutId id="2147495594" r:id="rId11"/>
    <p:sldLayoutId id="21474955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644CBBC-EFED-7D42-B600-5BC166C2D6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97" r:id="rId1"/>
    <p:sldLayoutId id="2147495598" r:id="rId2"/>
    <p:sldLayoutId id="2147495599" r:id="rId3"/>
    <p:sldLayoutId id="2147495600" r:id="rId4"/>
    <p:sldLayoutId id="2147495601" r:id="rId5"/>
    <p:sldLayoutId id="2147495602" r:id="rId6"/>
    <p:sldLayoutId id="2147495603" r:id="rId7"/>
    <p:sldLayoutId id="2147495604" r:id="rId8"/>
    <p:sldLayoutId id="2147495605" r:id="rId9"/>
    <p:sldLayoutId id="2147495606" r:id="rId10"/>
    <p:sldLayoutId id="2147495607" r:id="rId11"/>
    <p:sldLayoutId id="2147495608" r:id="rId12"/>
    <p:sldLayoutId id="21474956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6189574D-0B9C-004A-AD03-181252DE324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0" r:id="rId1"/>
    <p:sldLayoutId id="2147495422" r:id="rId2"/>
    <p:sldLayoutId id="2147495423" r:id="rId3"/>
    <p:sldLayoutId id="2147495424" r:id="rId4"/>
    <p:sldLayoutId id="2147495425" r:id="rId5"/>
    <p:sldLayoutId id="2147495426" r:id="rId6"/>
    <p:sldLayoutId id="2147495427" r:id="rId7"/>
    <p:sldLayoutId id="2147495428" r:id="rId8"/>
    <p:sldLayoutId id="2147495429" r:id="rId9"/>
    <p:sldLayoutId id="2147495430" r:id="rId10"/>
    <p:sldLayoutId id="2147495431" r:id="rId11"/>
    <p:sldLayoutId id="21474956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E6504FB-1AF7-F448-B598-A7616F65357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32" r:id="rId1"/>
    <p:sldLayoutId id="2147495433" r:id="rId2"/>
    <p:sldLayoutId id="2147495434" r:id="rId3"/>
    <p:sldLayoutId id="2147495435" r:id="rId4"/>
    <p:sldLayoutId id="2147495436" r:id="rId5"/>
    <p:sldLayoutId id="2147495437" r:id="rId6"/>
    <p:sldLayoutId id="2147495438" r:id="rId7"/>
    <p:sldLayoutId id="2147495439" r:id="rId8"/>
    <p:sldLayoutId id="2147495440" r:id="rId9"/>
    <p:sldLayoutId id="2147495441" r:id="rId10"/>
    <p:sldLayoutId id="21474954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D3195A80-6131-9047-83D7-F41BAEF800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24" r:id="rId1"/>
    <p:sldLayoutId id="2147495625" r:id="rId2"/>
    <p:sldLayoutId id="2147495626" r:id="rId3"/>
    <p:sldLayoutId id="2147495627" r:id="rId4"/>
    <p:sldLayoutId id="2147495628" r:id="rId5"/>
    <p:sldLayoutId id="2147495629" r:id="rId6"/>
    <p:sldLayoutId id="2147495630" r:id="rId7"/>
    <p:sldLayoutId id="2147495631" r:id="rId8"/>
    <p:sldLayoutId id="2147495632" r:id="rId9"/>
    <p:sldLayoutId id="2147495633" r:id="rId10"/>
    <p:sldLayoutId id="2147495634" r:id="rId11"/>
    <p:sldLayoutId id="2147495635" r:id="rId12"/>
    <p:sldLayoutId id="2147495636" r:id="rId13"/>
    <p:sldLayoutId id="2147495637" r:id="rId14"/>
    <p:sldLayoutId id="214749563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CC930288-94D4-2B45-B594-1710E20C84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39" r:id="rId1"/>
    <p:sldLayoutId id="2147495640" r:id="rId2"/>
    <p:sldLayoutId id="2147495641" r:id="rId3"/>
    <p:sldLayoutId id="2147495642" r:id="rId4"/>
    <p:sldLayoutId id="2147495643" r:id="rId5"/>
    <p:sldLayoutId id="2147495644" r:id="rId6"/>
    <p:sldLayoutId id="2147495645" r:id="rId7"/>
    <p:sldLayoutId id="2147495646" r:id="rId8"/>
    <p:sldLayoutId id="2147495647" r:id="rId9"/>
    <p:sldLayoutId id="2147495648" r:id="rId10"/>
    <p:sldLayoutId id="2147495649" r:id="rId11"/>
    <p:sldLayoutId id="2147495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masteren</a:t>
            </a:r>
          </a:p>
        </p:txBody>
      </p:sp>
      <p:sp>
        <p:nvSpPr>
          <p:cNvPr id="31437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A6E08E0-0245-DE4A-8FFD-208F73836AE3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89C7AD7B-8A9C-CE43-8636-52D5538530F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51" r:id="rId1"/>
    <p:sldLayoutId id="2147495652" r:id="rId2"/>
    <p:sldLayoutId id="2147495653" r:id="rId3"/>
    <p:sldLayoutId id="2147495654" r:id="rId4"/>
    <p:sldLayoutId id="2147495655" r:id="rId5"/>
    <p:sldLayoutId id="2147495656" r:id="rId6"/>
    <p:sldLayoutId id="2147495657" r:id="rId7"/>
    <p:sldLayoutId id="2147495658" r:id="rId8"/>
    <p:sldLayoutId id="2147495659" r:id="rId9"/>
    <p:sldLayoutId id="2147495660" r:id="rId10"/>
    <p:sldLayoutId id="21474956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82E8C6A6-852A-6F46-9057-5C88E0BFB05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63" r:id="rId1"/>
    <p:sldLayoutId id="2147495359" r:id="rId2"/>
    <p:sldLayoutId id="2147495360" r:id="rId3"/>
    <p:sldLayoutId id="2147495361" r:id="rId4"/>
    <p:sldLayoutId id="2147495362" r:id="rId5"/>
    <p:sldLayoutId id="2147495363" r:id="rId6"/>
    <p:sldLayoutId id="2147495364" r:id="rId7"/>
    <p:sldLayoutId id="2147495365" r:id="rId8"/>
    <p:sldLayoutId id="2147495366" r:id="rId9"/>
    <p:sldLayoutId id="2147495367" r:id="rId10"/>
    <p:sldLayoutId id="2147495368" r:id="rId11"/>
    <p:sldLayoutId id="21474954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5938EB1E-33AB-B34B-B182-B81C90167E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62" r:id="rId1"/>
    <p:sldLayoutId id="2147495663" r:id="rId2"/>
    <p:sldLayoutId id="2147495664" r:id="rId3"/>
    <p:sldLayoutId id="2147495665" r:id="rId4"/>
    <p:sldLayoutId id="2147495666" r:id="rId5"/>
    <p:sldLayoutId id="2147495667" r:id="rId6"/>
    <p:sldLayoutId id="2147495668" r:id="rId7"/>
    <p:sldLayoutId id="2147495669" r:id="rId8"/>
    <p:sldLayoutId id="2147495670" r:id="rId9"/>
    <p:sldLayoutId id="2147495671" r:id="rId10"/>
    <p:sldLayoutId id="2147495672" r:id="rId11"/>
    <p:sldLayoutId id="2147495673" r:id="rId12"/>
    <p:sldLayoutId id="2147495674" r:id="rId13"/>
    <p:sldLayoutId id="2147495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DK-2006-</a:t>
            </a:r>
            <a:fld id="{F5AB4EDC-F30D-084A-8C9E-BC609E1C5A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87" r:id="rId1"/>
    <p:sldLayoutId id="2147495443" r:id="rId2"/>
    <p:sldLayoutId id="2147495444" r:id="rId3"/>
    <p:sldLayoutId id="2147495445" r:id="rId4"/>
    <p:sldLayoutId id="2147495446" r:id="rId5"/>
    <p:sldLayoutId id="2147495447" r:id="rId6"/>
    <p:sldLayoutId id="2147495448" r:id="rId7"/>
    <p:sldLayoutId id="2147495449" r:id="rId8"/>
    <p:sldLayoutId id="2147495450" r:id="rId9"/>
    <p:sldLayoutId id="2147495451" r:id="rId10"/>
    <p:sldLayoutId id="21474954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DK-2006-</a:t>
            </a:r>
            <a:fld id="{6701039E-3E09-E149-9025-DDB81274D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88" r:id="rId1"/>
    <p:sldLayoutId id="2147495453" r:id="rId2"/>
    <p:sldLayoutId id="2147495454" r:id="rId3"/>
    <p:sldLayoutId id="2147495455" r:id="rId4"/>
    <p:sldLayoutId id="2147495456" r:id="rId5"/>
    <p:sldLayoutId id="2147495457" r:id="rId6"/>
    <p:sldLayoutId id="2147495458" r:id="rId7"/>
    <p:sldLayoutId id="2147495459" r:id="rId8"/>
    <p:sldLayoutId id="2147495460" r:id="rId9"/>
    <p:sldLayoutId id="2147495461" r:id="rId10"/>
    <p:sldLayoutId id="2147495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BC14B3D0-1B6F-7C4F-9DD1-13924C8EFC1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00" r:id="rId1"/>
    <p:sldLayoutId id="2147495701" r:id="rId2"/>
    <p:sldLayoutId id="2147495702" r:id="rId3"/>
    <p:sldLayoutId id="2147495703" r:id="rId4"/>
    <p:sldLayoutId id="2147495704" r:id="rId5"/>
    <p:sldLayoutId id="2147495705" r:id="rId6"/>
    <p:sldLayoutId id="2147495706" r:id="rId7"/>
    <p:sldLayoutId id="2147495707" r:id="rId8"/>
    <p:sldLayoutId id="2147495708" r:id="rId9"/>
    <p:sldLayoutId id="2147495709" r:id="rId10"/>
    <p:sldLayoutId id="2147495710" r:id="rId11"/>
    <p:sldLayoutId id="2147495711" r:id="rId12"/>
    <p:sldLayoutId id="2147495712" r:id="rId13"/>
    <p:sldLayoutId id="2147495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CEC1D7BB-EDC7-FC4D-A46F-AE25FB6BD8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3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28" r:id="rId1"/>
    <p:sldLayoutId id="2147495729" r:id="rId2"/>
    <p:sldLayoutId id="2147495730" r:id="rId3"/>
    <p:sldLayoutId id="2147495731" r:id="rId4"/>
    <p:sldLayoutId id="2147495732" r:id="rId5"/>
    <p:sldLayoutId id="2147495733" r:id="rId6"/>
    <p:sldLayoutId id="2147495734" r:id="rId7"/>
    <p:sldLayoutId id="2147495735" r:id="rId8"/>
    <p:sldLayoutId id="2147495736" r:id="rId9"/>
    <p:sldLayoutId id="2147495737" r:id="rId10"/>
    <p:sldLayoutId id="2147495738" r:id="rId11"/>
    <p:sldLayoutId id="2147495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CFEA91E-B54C-214E-A7C3-8AFDBE282E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42" r:id="rId1"/>
    <p:sldLayoutId id="2147495743" r:id="rId2"/>
    <p:sldLayoutId id="2147495744" r:id="rId3"/>
    <p:sldLayoutId id="2147495745" r:id="rId4"/>
    <p:sldLayoutId id="2147495746" r:id="rId5"/>
    <p:sldLayoutId id="2147495747" r:id="rId6"/>
    <p:sldLayoutId id="2147495748" r:id="rId7"/>
    <p:sldLayoutId id="2147495749" r:id="rId8"/>
    <p:sldLayoutId id="2147495750" r:id="rId9"/>
    <p:sldLayoutId id="2147495751" r:id="rId10"/>
    <p:sldLayoutId id="2147495752" r:id="rId11"/>
    <p:sldLayoutId id="2147495753" r:id="rId12"/>
    <p:sldLayoutId id="2147495754" r:id="rId13"/>
    <p:sldLayoutId id="214749575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AC16AA2-022D-2F46-B4AD-E3947319D2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57" r:id="rId1"/>
    <p:sldLayoutId id="2147495758" r:id="rId2"/>
    <p:sldLayoutId id="2147495759" r:id="rId3"/>
    <p:sldLayoutId id="2147495760" r:id="rId4"/>
    <p:sldLayoutId id="2147495761" r:id="rId5"/>
    <p:sldLayoutId id="2147495762" r:id="rId6"/>
    <p:sldLayoutId id="2147495763" r:id="rId7"/>
    <p:sldLayoutId id="2147495764" r:id="rId8"/>
    <p:sldLayoutId id="2147495765" r:id="rId9"/>
    <p:sldLayoutId id="2147495766" r:id="rId10"/>
    <p:sldLayoutId id="2147495767" r:id="rId11"/>
    <p:sldLayoutId id="2147495768" r:id="rId12"/>
    <p:sldLayoutId id="2147495769" r:id="rId13"/>
    <p:sldLayoutId id="21474957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D4B8D2E1-783B-DE40-93B5-81E53FDA6F71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20" r:id="rId1"/>
    <p:sldLayoutId id="2147495821" r:id="rId2"/>
    <p:sldLayoutId id="2147495822" r:id="rId3"/>
    <p:sldLayoutId id="2147495823" r:id="rId4"/>
    <p:sldLayoutId id="2147495824" r:id="rId5"/>
    <p:sldLayoutId id="2147495825" r:id="rId6"/>
    <p:sldLayoutId id="2147495826" r:id="rId7"/>
    <p:sldLayoutId id="2147495827" r:id="rId8"/>
    <p:sldLayoutId id="2147495828" r:id="rId9"/>
    <p:sldLayoutId id="2147495829" r:id="rId10"/>
    <p:sldLayoutId id="2147495830" r:id="rId11"/>
    <p:sldLayoutId id="2147495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7B97324-C8C9-8846-AD7F-D5F735BC664E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3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33" r:id="rId1"/>
    <p:sldLayoutId id="2147495834" r:id="rId2"/>
    <p:sldLayoutId id="2147495835" r:id="rId3"/>
    <p:sldLayoutId id="2147495836" r:id="rId4"/>
    <p:sldLayoutId id="2147495837" r:id="rId5"/>
    <p:sldLayoutId id="2147495838" r:id="rId6"/>
    <p:sldLayoutId id="2147495839" r:id="rId7"/>
    <p:sldLayoutId id="2147495840" r:id="rId8"/>
    <p:sldLayoutId id="2147495841" r:id="rId9"/>
    <p:sldLayoutId id="2147495842" r:id="rId10"/>
    <p:sldLayoutId id="2147495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9B1240FD-6576-EE47-8781-8F25F3A4D9C2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94" r:id="rId1"/>
    <p:sldLayoutId id="2147495895" r:id="rId2"/>
    <p:sldLayoutId id="2147495896" r:id="rId3"/>
    <p:sldLayoutId id="2147495897" r:id="rId4"/>
    <p:sldLayoutId id="2147495898" r:id="rId5"/>
    <p:sldLayoutId id="2147495899" r:id="rId6"/>
    <p:sldLayoutId id="2147495900" r:id="rId7"/>
    <p:sldLayoutId id="2147495901" r:id="rId8"/>
    <p:sldLayoutId id="2147495902" r:id="rId9"/>
    <p:sldLayoutId id="2147495903" r:id="rId10"/>
    <p:sldLayoutId id="2147495904" r:id="rId11"/>
    <p:sldLayoutId id="21474959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0DBD6B3F-7FA0-1C42-95AC-C1D4DA1533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66" r:id="rId1"/>
    <p:sldLayoutId id="2147495369" r:id="rId2"/>
    <p:sldLayoutId id="2147495370" r:id="rId3"/>
    <p:sldLayoutId id="2147495371" r:id="rId4"/>
    <p:sldLayoutId id="2147495372" r:id="rId5"/>
    <p:sldLayoutId id="2147495373" r:id="rId6"/>
    <p:sldLayoutId id="2147495374" r:id="rId7"/>
    <p:sldLayoutId id="2147495375" r:id="rId8"/>
    <p:sldLayoutId id="2147495376" r:id="rId9"/>
    <p:sldLayoutId id="2147495377" r:id="rId10"/>
    <p:sldLayoutId id="2147495378" r:id="rId11"/>
    <p:sldLayoutId id="2147495467" r:id="rId12"/>
    <p:sldLayoutId id="21474954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98BB368E-BDE3-694D-BAEE-AF9C049496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07" r:id="rId1"/>
    <p:sldLayoutId id="2147495908" r:id="rId2"/>
    <p:sldLayoutId id="2147495909" r:id="rId3"/>
    <p:sldLayoutId id="2147495910" r:id="rId4"/>
    <p:sldLayoutId id="2147495911" r:id="rId5"/>
    <p:sldLayoutId id="2147495912" r:id="rId6"/>
    <p:sldLayoutId id="2147495913" r:id="rId7"/>
    <p:sldLayoutId id="2147495914" r:id="rId8"/>
    <p:sldLayoutId id="2147495915" r:id="rId9"/>
    <p:sldLayoutId id="2147495916" r:id="rId10"/>
    <p:sldLayoutId id="2147495917" r:id="rId11"/>
    <p:sldLayoutId id="21474959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98BB368E-BDE3-694D-BAEE-AF9C049496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20" r:id="rId1"/>
    <p:sldLayoutId id="2147495921" r:id="rId2"/>
    <p:sldLayoutId id="2147495922" r:id="rId3"/>
    <p:sldLayoutId id="2147495923" r:id="rId4"/>
    <p:sldLayoutId id="2147495924" r:id="rId5"/>
    <p:sldLayoutId id="2147495925" r:id="rId6"/>
    <p:sldLayoutId id="2147495926" r:id="rId7"/>
    <p:sldLayoutId id="2147495927" r:id="rId8"/>
    <p:sldLayoutId id="2147495928" r:id="rId9"/>
    <p:sldLayoutId id="2147495929" r:id="rId10"/>
    <p:sldLayoutId id="2147495930" r:id="rId11"/>
    <p:sldLayoutId id="21474959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A6BA1B0A-A67A-314F-8B7A-8F4B93A25E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33" r:id="rId1"/>
    <p:sldLayoutId id="2147495934" r:id="rId2"/>
    <p:sldLayoutId id="2147495935" r:id="rId3"/>
    <p:sldLayoutId id="2147495936" r:id="rId4"/>
    <p:sldLayoutId id="2147495937" r:id="rId5"/>
    <p:sldLayoutId id="2147495938" r:id="rId6"/>
    <p:sldLayoutId id="2147495939" r:id="rId7"/>
    <p:sldLayoutId id="2147495940" r:id="rId8"/>
    <p:sldLayoutId id="2147495941" r:id="rId9"/>
    <p:sldLayoutId id="2147495942" r:id="rId10"/>
    <p:sldLayoutId id="2147495943" r:id="rId11"/>
    <p:sldLayoutId id="21474959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537603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ED994DD-E572-584F-8B02-4802022C01E0}" type="datetimeFigureOut">
              <a:rPr lang="da-DK"/>
              <a:pPr>
                <a:defRPr/>
              </a:pPr>
              <a:t>07-12-2015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8642913-206F-EF40-820A-26836679DA6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44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47" r:id="rId1"/>
    <p:sldLayoutId id="2147495948" r:id="rId2"/>
    <p:sldLayoutId id="2147495949" r:id="rId3"/>
    <p:sldLayoutId id="2147495950" r:id="rId4"/>
    <p:sldLayoutId id="2147495951" r:id="rId5"/>
    <p:sldLayoutId id="2147495952" r:id="rId6"/>
    <p:sldLayoutId id="2147495953" r:id="rId7"/>
    <p:sldLayoutId id="2147495954" r:id="rId8"/>
    <p:sldLayoutId id="2147495955" r:id="rId9"/>
    <p:sldLayoutId id="2147495956" r:id="rId10"/>
    <p:sldLayoutId id="2147495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F3673D4-7A95-824A-A32C-3468B36A355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07-12-2015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C0EB52D-1E27-8147-97F2-D42177DC72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16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59" r:id="rId1"/>
    <p:sldLayoutId id="2147495960" r:id="rId2"/>
    <p:sldLayoutId id="2147495961" r:id="rId3"/>
    <p:sldLayoutId id="2147495962" r:id="rId4"/>
    <p:sldLayoutId id="2147495963" r:id="rId5"/>
    <p:sldLayoutId id="2147495964" r:id="rId6"/>
    <p:sldLayoutId id="2147495965" r:id="rId7"/>
    <p:sldLayoutId id="2147495966" r:id="rId8"/>
    <p:sldLayoutId id="2147495967" r:id="rId9"/>
    <p:sldLayoutId id="2147495968" r:id="rId10"/>
    <p:sldLayoutId id="21474959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F3673D4-7A95-824A-A32C-3468B36A355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07-12-2015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C0EB52D-1E27-8147-97F2-D42177DC72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0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71" r:id="rId1"/>
    <p:sldLayoutId id="2147495972" r:id="rId2"/>
    <p:sldLayoutId id="2147495973" r:id="rId3"/>
    <p:sldLayoutId id="2147495974" r:id="rId4"/>
    <p:sldLayoutId id="2147495975" r:id="rId5"/>
    <p:sldLayoutId id="2147495976" r:id="rId6"/>
    <p:sldLayoutId id="2147495977" r:id="rId7"/>
    <p:sldLayoutId id="2147495978" r:id="rId8"/>
    <p:sldLayoutId id="2147495979" r:id="rId9"/>
    <p:sldLayoutId id="2147495980" r:id="rId10"/>
    <p:sldLayoutId id="21474959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50F6276-8749-3F43-88B0-7ECB6C386AC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5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83" r:id="rId1"/>
    <p:sldLayoutId id="2147495984" r:id="rId2"/>
    <p:sldLayoutId id="2147495985" r:id="rId3"/>
    <p:sldLayoutId id="2147495986" r:id="rId4"/>
    <p:sldLayoutId id="2147495987" r:id="rId5"/>
    <p:sldLayoutId id="2147495988" r:id="rId6"/>
    <p:sldLayoutId id="2147495989" r:id="rId7"/>
    <p:sldLayoutId id="2147495990" r:id="rId8"/>
    <p:sldLayoutId id="2147495991" r:id="rId9"/>
    <p:sldLayoutId id="2147495992" r:id="rId10"/>
    <p:sldLayoutId id="2147495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686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8C5FBAA-F0F0-4D4F-B0B1-B26FEBA41E23}" type="datetimeFigureOut">
              <a:rPr lang="da-DK" smtClean="0">
                <a:cs typeface="Arial" charset="0"/>
              </a:rPr>
              <a:pPr/>
              <a:t>07-12-2015</a:t>
            </a:fld>
            <a:endParaRPr lang="da-DK" smtClean="0">
              <a:cs typeface="Arial" charset="0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6E5CCCB-A7DE-BF47-917B-001519871F4A}" type="slidenum">
              <a:rPr lang="da-DK" smtClean="0">
                <a:cs typeface="Arial" charset="0"/>
              </a:rPr>
              <a:pPr/>
              <a:t>‹nr.›</a:t>
            </a:fld>
            <a:endParaRPr lang="da-DK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95" r:id="rId1"/>
    <p:sldLayoutId id="2147495996" r:id="rId2"/>
    <p:sldLayoutId id="2147495997" r:id="rId3"/>
    <p:sldLayoutId id="2147495998" r:id="rId4"/>
    <p:sldLayoutId id="2147495999" r:id="rId5"/>
    <p:sldLayoutId id="2147496000" r:id="rId6"/>
    <p:sldLayoutId id="2147496001" r:id="rId7"/>
    <p:sldLayoutId id="2147496002" r:id="rId8"/>
    <p:sldLayoutId id="2147496003" r:id="rId9"/>
    <p:sldLayoutId id="2147496004" r:id="rId10"/>
    <p:sldLayoutId id="2147496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DK-2006-</a:t>
            </a:r>
            <a:fld id="{9B42CD45-D895-354A-9B4F-AC51A64386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2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07" r:id="rId1"/>
    <p:sldLayoutId id="2147496008" r:id="rId2"/>
    <p:sldLayoutId id="2147496009" r:id="rId3"/>
    <p:sldLayoutId id="2147496010" r:id="rId4"/>
    <p:sldLayoutId id="2147496011" r:id="rId5"/>
    <p:sldLayoutId id="2147496012" r:id="rId6"/>
    <p:sldLayoutId id="2147496013" r:id="rId7"/>
    <p:sldLayoutId id="2147496014" r:id="rId8"/>
    <p:sldLayoutId id="2147496015" r:id="rId9"/>
    <p:sldLayoutId id="2147496016" r:id="rId10"/>
    <p:sldLayoutId id="2147496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DD77CAF-3787-E445-BE32-4065E4822A16}" type="slidenum">
              <a:rPr lang="da-DK" smtClean="0">
                <a:cs typeface="Arial" charset="0"/>
              </a:rPr>
              <a:pPr/>
              <a:t>‹nr.›</a:t>
            </a:fld>
            <a:endParaRPr lang="da-DK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34" r:id="rId1"/>
    <p:sldLayoutId id="2147496035" r:id="rId2"/>
    <p:sldLayoutId id="2147496036" r:id="rId3"/>
    <p:sldLayoutId id="2147496037" r:id="rId4"/>
    <p:sldLayoutId id="2147496038" r:id="rId5"/>
    <p:sldLayoutId id="2147496039" r:id="rId6"/>
    <p:sldLayoutId id="2147496040" r:id="rId7"/>
    <p:sldLayoutId id="2147496041" r:id="rId8"/>
    <p:sldLayoutId id="2147496042" r:id="rId9"/>
    <p:sldLayoutId id="2147496043" r:id="rId10"/>
    <p:sldLayoutId id="2147496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078E965-75D4-9540-B0AB-8277B0BF4BB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69" r:id="rId1"/>
    <p:sldLayoutId id="2147495470" r:id="rId2"/>
    <p:sldLayoutId id="2147495471" r:id="rId3"/>
    <p:sldLayoutId id="2147495472" r:id="rId4"/>
    <p:sldLayoutId id="2147495473" r:id="rId5"/>
    <p:sldLayoutId id="2147495474" r:id="rId6"/>
    <p:sldLayoutId id="2147495475" r:id="rId7"/>
    <p:sldLayoutId id="2147495476" r:id="rId8"/>
    <p:sldLayoutId id="2147495477" r:id="rId9"/>
    <p:sldLayoutId id="2147495478" r:id="rId10"/>
    <p:sldLayoutId id="2147495479" r:id="rId11"/>
    <p:sldLayoutId id="2147495480" r:id="rId12"/>
    <p:sldLayoutId id="21474954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2631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2631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a-DK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31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da-DK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631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2631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a-DK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31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a-DK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630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2630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rgbClr val="6699FF"/>
                </a:solidFill>
                <a:cs typeface="+mn-cs"/>
              </a:defRPr>
            </a:lvl1pPr>
          </a:lstStyle>
          <a:p>
            <a:pPr>
              <a:defRPr/>
            </a:pPr>
            <a:fld id="{C289609C-2004-DC45-A7F4-61D649F08E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232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6046" r:id="rId1"/>
    <p:sldLayoutId id="2147496047" r:id="rId2"/>
    <p:sldLayoutId id="2147496048" r:id="rId3"/>
    <p:sldLayoutId id="2147496049" r:id="rId4"/>
    <p:sldLayoutId id="2147496050" r:id="rId5"/>
    <p:sldLayoutId id="2147496051" r:id="rId6"/>
    <p:sldLayoutId id="2147496052" r:id="rId7"/>
    <p:sldLayoutId id="2147496053" r:id="rId8"/>
    <p:sldLayoutId id="2147496054" r:id="rId9"/>
    <p:sldLayoutId id="2147496055" r:id="rId10"/>
    <p:sldLayoutId id="2147496056" r:id="rId11"/>
    <p:sldLayoutId id="2147496057" r:id="rId12"/>
    <p:sldLayoutId id="2147496058" r:id="rId13"/>
    <p:sldLayoutId id="214749605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DK-2005-</a:t>
            </a:r>
            <a:fld id="{A6BA1B0A-A67A-314F-8B7A-8F4B93A25E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61" r:id="rId1"/>
    <p:sldLayoutId id="2147496062" r:id="rId2"/>
    <p:sldLayoutId id="2147496063" r:id="rId3"/>
    <p:sldLayoutId id="2147496064" r:id="rId4"/>
    <p:sldLayoutId id="2147496065" r:id="rId5"/>
    <p:sldLayoutId id="2147496066" r:id="rId6"/>
    <p:sldLayoutId id="2147496067" r:id="rId7"/>
    <p:sldLayoutId id="2147496068" r:id="rId8"/>
    <p:sldLayoutId id="2147496069" r:id="rId9"/>
    <p:sldLayoutId id="2147496070" r:id="rId10"/>
    <p:sldLayoutId id="2147496071" r:id="rId11"/>
    <p:sldLayoutId id="2147496072" r:id="rId12"/>
    <p:sldLayoutId id="21474960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0253CF0-F927-0947-A811-8AF7E6CEEEA7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EA1133E-05AF-1C4D-9F54-42A0A5ACA02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1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75" r:id="rId1"/>
    <p:sldLayoutId id="2147496076" r:id="rId2"/>
    <p:sldLayoutId id="2147496077" r:id="rId3"/>
    <p:sldLayoutId id="2147496078" r:id="rId4"/>
    <p:sldLayoutId id="2147496079" r:id="rId5"/>
    <p:sldLayoutId id="2147496080" r:id="rId6"/>
    <p:sldLayoutId id="2147496081" r:id="rId7"/>
    <p:sldLayoutId id="2147496082" r:id="rId8"/>
    <p:sldLayoutId id="2147496083" r:id="rId9"/>
    <p:sldLayoutId id="2147496084" r:id="rId10"/>
    <p:sldLayoutId id="21474960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E77CCF9-8B06-884A-8040-6F700088DA5C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07-12-2015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80A761D-BBEC-274F-A4DA-BA30634C3D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87" r:id="rId1"/>
    <p:sldLayoutId id="2147496088" r:id="rId2"/>
    <p:sldLayoutId id="2147496089" r:id="rId3"/>
    <p:sldLayoutId id="2147496090" r:id="rId4"/>
    <p:sldLayoutId id="2147496091" r:id="rId5"/>
    <p:sldLayoutId id="2147496092" r:id="rId6"/>
    <p:sldLayoutId id="2147496093" r:id="rId7"/>
    <p:sldLayoutId id="2147496094" r:id="rId8"/>
    <p:sldLayoutId id="2147496095" r:id="rId9"/>
    <p:sldLayoutId id="2147496096" r:id="rId10"/>
    <p:sldLayoutId id="21474960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DK-2006-</a:t>
            </a:r>
            <a:fld id="{9AC658AD-9844-FE44-B0D0-81F36CE3880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82" r:id="rId1"/>
    <p:sldLayoutId id="2147495483" r:id="rId2"/>
    <p:sldLayoutId id="2147495484" r:id="rId3"/>
    <p:sldLayoutId id="2147495485" r:id="rId4"/>
    <p:sldLayoutId id="2147495486" r:id="rId5"/>
    <p:sldLayoutId id="2147495487" r:id="rId6"/>
    <p:sldLayoutId id="2147495488" r:id="rId7"/>
    <p:sldLayoutId id="2147495489" r:id="rId8"/>
    <p:sldLayoutId id="2147495490" r:id="rId9"/>
    <p:sldLayoutId id="2147495491" r:id="rId10"/>
    <p:sldLayoutId id="21474954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0F59A131-742F-554A-85A5-E950641360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93" r:id="rId1"/>
    <p:sldLayoutId id="2147495379" r:id="rId2"/>
    <p:sldLayoutId id="2147495380" r:id="rId3"/>
    <p:sldLayoutId id="2147495381" r:id="rId4"/>
    <p:sldLayoutId id="2147495382" r:id="rId5"/>
    <p:sldLayoutId id="2147495383" r:id="rId6"/>
    <p:sldLayoutId id="2147495384" r:id="rId7"/>
    <p:sldLayoutId id="2147495385" r:id="rId8"/>
    <p:sldLayoutId id="2147495386" r:id="rId9"/>
    <p:sldLayoutId id="2147495387" r:id="rId10"/>
    <p:sldLayoutId id="2147495388" r:id="rId11"/>
    <p:sldLayoutId id="21474954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76C8FB2B-5609-9F43-8999-0376F820EF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19" r:id="rId1"/>
    <p:sldLayoutId id="2147495520" r:id="rId2"/>
    <p:sldLayoutId id="2147495521" r:id="rId3"/>
    <p:sldLayoutId id="2147495522" r:id="rId4"/>
    <p:sldLayoutId id="2147495523" r:id="rId5"/>
    <p:sldLayoutId id="2147495524" r:id="rId6"/>
    <p:sldLayoutId id="2147495525" r:id="rId7"/>
    <p:sldLayoutId id="2147495526" r:id="rId8"/>
    <p:sldLayoutId id="2147495527" r:id="rId9"/>
    <p:sldLayoutId id="2147495528" r:id="rId10"/>
    <p:sldLayoutId id="2147495529" r:id="rId11"/>
    <p:sldLayoutId id="2147495530" r:id="rId12"/>
    <p:sldLayoutId id="2147495531" r:id="rId13"/>
    <p:sldLayoutId id="2147495532" r:id="rId14"/>
    <p:sldLayoutId id="21474955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F50527B3-5A95-E44F-AFFB-78B95EBA7A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34" r:id="rId1"/>
    <p:sldLayoutId id="2147495389" r:id="rId2"/>
    <p:sldLayoutId id="2147495390" r:id="rId3"/>
    <p:sldLayoutId id="2147495391" r:id="rId4"/>
    <p:sldLayoutId id="2147495392" r:id="rId5"/>
    <p:sldLayoutId id="2147495393" r:id="rId6"/>
    <p:sldLayoutId id="2147495394" r:id="rId7"/>
    <p:sldLayoutId id="2147495395" r:id="rId8"/>
    <p:sldLayoutId id="2147495396" r:id="rId9"/>
    <p:sldLayoutId id="2147495397" r:id="rId10"/>
    <p:sldLayoutId id="2147495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21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DK-2005-</a:t>
            </a:r>
            <a:fld id="{B426A034-2680-E448-AF82-BD1BF62910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36" r:id="rId1"/>
    <p:sldLayoutId id="2147495537" r:id="rId2"/>
    <p:sldLayoutId id="2147495538" r:id="rId3"/>
    <p:sldLayoutId id="2147495539" r:id="rId4"/>
    <p:sldLayoutId id="2147495540" r:id="rId5"/>
    <p:sldLayoutId id="2147495541" r:id="rId6"/>
    <p:sldLayoutId id="2147495542" r:id="rId7"/>
    <p:sldLayoutId id="2147495543" r:id="rId8"/>
    <p:sldLayoutId id="2147495544" r:id="rId9"/>
    <p:sldLayoutId id="2147495545" r:id="rId10"/>
    <p:sldLayoutId id="2147495546" r:id="rId11"/>
    <p:sldLayoutId id="21474955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3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dk/imgres?imgurl=http://multimedia.jp.dk/archive/00101/sygdom_colourbox535_101807b.jpg&amp;imgrefurl=http://jp.dk/indland/indland_politik/article1365385.ece&amp;usg=__LYJUbL_oNZrmpR5blhm2HpHNGfM=&amp;h=252&amp;w=632&amp;sz=27&amp;hl=da&amp;start=15&amp;tbnid=cnp_xuzeMvPSkM:&amp;tbnh=55&amp;tbnw=137&amp;prev=/images?q=Sygdom&amp;gbv=2&amp;hl=da&amp;sa=G" TargetMode="External"/><Relationship Id="rId1" Type="http://schemas.openxmlformats.org/officeDocument/2006/relationships/slideLayout" Target="../slideLayouts/slideLayout4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9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Titel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858125" cy="2000250"/>
          </a:xfrm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Godt psykisk arbejdsmiljø – </a:t>
            </a:r>
            <a:br>
              <a:rPr lang="da-DK" dirty="0" smtClean="0">
                <a:latin typeface="Calibri" charset="0"/>
              </a:rPr>
            </a:br>
            <a:r>
              <a:rPr lang="da-DK" sz="3600" dirty="0" smtClean="0">
                <a:latin typeface="Calibri" charset="0"/>
              </a:rPr>
              <a:t>det handler om guldkorn og diamanter</a:t>
            </a:r>
            <a:endParaRPr lang="da-DK" sz="3600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872288" cy="2062163"/>
          </a:xfrm>
          <a:ln w="38100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a-DK" sz="800" dirty="0">
                <a:solidFill>
                  <a:schemeClr val="bg1"/>
                </a:solidFill>
                <a:latin typeface="Calibri" charset="0"/>
                <a:cs typeface="+mn-cs"/>
              </a:rPr>
              <a:t>  </a:t>
            </a:r>
            <a:r>
              <a:rPr lang="da-DK" sz="800" dirty="0" smtClean="0">
                <a:solidFill>
                  <a:schemeClr val="bg1"/>
                </a:solidFill>
                <a:latin typeface="Calibri" charset="0"/>
                <a:cs typeface="+mn-cs"/>
              </a:rPr>
              <a:t>v v v v       </a:t>
            </a:r>
            <a:endParaRPr lang="da-DK" sz="800" dirty="0">
              <a:solidFill>
                <a:schemeClr val="bg1"/>
              </a:solidFill>
              <a:latin typeface="Calibri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a-DK" sz="2700" dirty="0" smtClean="0">
                <a:solidFill>
                  <a:schemeClr val="tx1"/>
                </a:solidFill>
                <a:latin typeface="Calibri" charset="0"/>
                <a:cs typeface="+mn-cs"/>
              </a:rPr>
              <a:t> </a:t>
            </a:r>
            <a:r>
              <a:rPr lang="da-DK" sz="2700" dirty="0" err="1" smtClean="0">
                <a:solidFill>
                  <a:schemeClr val="tx1"/>
                </a:solidFill>
                <a:latin typeface="Calibri" charset="0"/>
                <a:cs typeface="+mn-cs"/>
              </a:rPr>
              <a:t>StoreMEDdag</a:t>
            </a:r>
            <a:r>
              <a:rPr lang="da-DK" sz="2700" dirty="0" smtClean="0">
                <a:solidFill>
                  <a:schemeClr val="tx1"/>
                </a:solidFill>
                <a:latin typeface="Calibri" charset="0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700" dirty="0" smtClean="0">
                <a:solidFill>
                  <a:schemeClr val="tx1"/>
                </a:solidFill>
                <a:latin typeface="Calibri" charset="0"/>
                <a:cs typeface="+mn-cs"/>
              </a:rPr>
              <a:t>First Hotel Høje Taastrup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700" dirty="0" smtClean="0">
                <a:solidFill>
                  <a:schemeClr val="tx1"/>
                </a:solidFill>
                <a:latin typeface="Calibri" charset="0"/>
                <a:cs typeface="+mn-cs"/>
              </a:rPr>
              <a:t>27-11-2015</a:t>
            </a:r>
            <a:endParaRPr lang="da-DK" sz="2700" dirty="0">
              <a:solidFill>
                <a:schemeClr val="tx1"/>
              </a:solidFill>
              <a:latin typeface="Calibri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a-DK" sz="2700" dirty="0">
                <a:solidFill>
                  <a:schemeClr val="tx1"/>
                </a:solidFill>
                <a:latin typeface="Calibri" charset="0"/>
                <a:cs typeface="+mn-cs"/>
              </a:rPr>
              <a:t>Tage Søndergård Kristensen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700" dirty="0" err="1">
                <a:solidFill>
                  <a:schemeClr val="tx1"/>
                </a:solidFill>
                <a:latin typeface="Calibri" charset="0"/>
                <a:cs typeface="+mn-cs"/>
              </a:rPr>
              <a:t>Task</a:t>
            </a:r>
            <a:r>
              <a:rPr lang="da-DK" sz="2700" dirty="0">
                <a:solidFill>
                  <a:schemeClr val="tx1"/>
                </a:solidFill>
                <a:latin typeface="Calibri" charset="0"/>
                <a:cs typeface="+mn-cs"/>
              </a:rPr>
              <a:t>-Consult</a:t>
            </a:r>
          </a:p>
        </p:txBody>
      </p:sp>
      <p:graphicFrame>
        <p:nvGraphicFramePr>
          <p:cNvPr id="4075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22293"/>
              </p:ext>
            </p:extLst>
          </p:nvPr>
        </p:nvGraphicFramePr>
        <p:xfrm>
          <a:off x="6660232" y="2349500"/>
          <a:ext cx="1274762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22" name="CorelDRAW" r:id="rId3" imgW="1752600" imgH="3009900" progId="">
                  <p:embed/>
                </p:oleObj>
              </mc:Choice>
              <mc:Fallback>
                <p:oleObj name="CorelDRAW" r:id="rId3" imgW="1752600" imgH="30099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49500"/>
                        <a:ext cx="1274762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771402"/>
              </p:ext>
            </p:extLst>
          </p:nvPr>
        </p:nvGraphicFramePr>
        <p:xfrm>
          <a:off x="1214810" y="2492896"/>
          <a:ext cx="148498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23" name="CorelDRAW" r:id="rId5" imgW="1663700" imgH="1917700" progId="">
                  <p:embed/>
                </p:oleObj>
              </mc:Choice>
              <mc:Fallback>
                <p:oleObj name="CorelDRAW" r:id="rId5" imgW="1663700" imgH="1917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810" y="2492896"/>
                        <a:ext cx="1484982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le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24" y="2701280"/>
            <a:ext cx="1529256" cy="159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80400" cy="936625"/>
          </a:xfrm>
          <a:ln w="38100"/>
        </p:spPr>
        <p:txBody>
          <a:bodyPr/>
          <a:lstStyle/>
          <a:p>
            <a:pPr eaLnBrk="1" hangingPunct="1"/>
            <a:r>
              <a:rPr lang="da-DK" sz="3200">
                <a:latin typeface="Arial" charset="0"/>
              </a:rPr>
              <a:t>Kvantitative krav og arbejde-familie konflikt</a:t>
            </a:r>
          </a:p>
        </p:txBody>
      </p:sp>
      <p:pic>
        <p:nvPicPr>
          <p:cNvPr id="110594" name="Picture 3" descr="Arbej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554355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Forskellige</a:t>
            </a:r>
            <a:r>
              <a:rPr lang="en-US" dirty="0" smtClean="0"/>
              <a:t> slags </a:t>
            </a:r>
            <a:r>
              <a:rPr lang="en-US" i="1" dirty="0" err="1" smtClean="0"/>
              <a:t>krav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arbejdet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773016"/>
          </a:xfrm>
        </p:spPr>
        <p:txBody>
          <a:bodyPr/>
          <a:lstStyle/>
          <a:p>
            <a:r>
              <a:rPr lang="en-US" i="1" dirty="0" err="1" smtClean="0"/>
              <a:t>Kvantitative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Arbejdsmængde</a:t>
            </a:r>
            <a:r>
              <a:rPr lang="en-US" dirty="0" smtClean="0"/>
              <a:t>, tempo, </a:t>
            </a:r>
            <a:r>
              <a:rPr lang="en-US" dirty="0" err="1" smtClean="0"/>
              <a:t>travlhed</a:t>
            </a:r>
            <a:endParaRPr lang="en-US" dirty="0" smtClean="0"/>
          </a:p>
          <a:p>
            <a:r>
              <a:rPr lang="en-US" i="1" dirty="0" err="1" smtClean="0"/>
              <a:t>Følelsesmæssige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Borgerne</a:t>
            </a:r>
            <a:r>
              <a:rPr lang="en-US" dirty="0" smtClean="0"/>
              <a:t>, </a:t>
            </a:r>
            <a:r>
              <a:rPr lang="en-US" dirty="0" err="1" smtClean="0"/>
              <a:t>kollegerne</a:t>
            </a:r>
            <a:r>
              <a:rPr lang="en-US" dirty="0" smtClean="0"/>
              <a:t>, </a:t>
            </a:r>
            <a:r>
              <a:rPr lang="en-US" dirty="0" err="1" smtClean="0"/>
              <a:t>ledelsen</a:t>
            </a:r>
            <a:endParaRPr lang="en-US" dirty="0" smtClean="0"/>
          </a:p>
          <a:p>
            <a:r>
              <a:rPr lang="en-US" i="1" dirty="0" err="1" smtClean="0"/>
              <a:t>Sociale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Kommunikation</a:t>
            </a:r>
            <a:r>
              <a:rPr lang="en-US" dirty="0" smtClean="0"/>
              <a:t>, </a:t>
            </a:r>
            <a:r>
              <a:rPr lang="en-US" dirty="0" err="1" smtClean="0"/>
              <a:t>samarbejde</a:t>
            </a:r>
            <a:r>
              <a:rPr lang="en-US" dirty="0" smtClean="0"/>
              <a:t>, </a:t>
            </a:r>
            <a:r>
              <a:rPr lang="en-US" dirty="0" err="1" smtClean="0"/>
              <a:t>konfliktløsning</a:t>
            </a:r>
            <a:r>
              <a:rPr lang="en-US" dirty="0" smtClean="0"/>
              <a:t>, </a:t>
            </a:r>
            <a:r>
              <a:rPr lang="en-US" dirty="0" err="1" smtClean="0"/>
              <a:t>koordination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56" y="4976068"/>
            <a:ext cx="4610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pPr eaLnBrk="1" hangingPunct="1"/>
            <a:r>
              <a:rPr lang="da-DK">
                <a:latin typeface="Arial" charset="0"/>
              </a:rPr>
              <a:t>Kvantitative krav i arbejdet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3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>
                <a:latin typeface="Arial" charset="0"/>
              </a:rPr>
              <a:t>Problem:	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Misforhold mellem opgavens omfang og arbejdstidens længde.</a:t>
            </a:r>
          </a:p>
          <a:p>
            <a:pPr eaLnBrk="1" hangingPunct="1">
              <a:lnSpc>
                <a:spcPct val="80000"/>
              </a:lnSpc>
            </a:pPr>
            <a:endParaRPr lang="da-DK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da-DK" sz="2800">
                <a:latin typeface="Arial" charset="0"/>
              </a:rPr>
              <a:t>”</a:t>
            </a:r>
            <a:r>
              <a:rPr lang="da-DK" altLang="ja-JP" sz="2800">
                <a:latin typeface="Arial" charset="0"/>
              </a:rPr>
              <a:t>Løsninger</a:t>
            </a:r>
            <a:r>
              <a:rPr lang="ja-JP" altLang="da-DK" sz="2800">
                <a:latin typeface="Arial" charset="0"/>
              </a:rPr>
              <a:t>”</a:t>
            </a:r>
            <a:r>
              <a:rPr lang="da-DK" altLang="ja-JP" sz="2800">
                <a:latin typeface="Arial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Arbejde længere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Arbejde hurtigere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Arbejde dårligere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Lade andre gøre arbejdet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Gøre flere ting på én gang 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Skubbe opgaverne foran sig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400">
                <a:latin typeface="Arial" charset="0"/>
              </a:rPr>
              <a:t>Lade være med at udføre opgaverne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448" y="2636912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 smtClean="0"/>
              <a:t>gør</a:t>
            </a:r>
            <a:r>
              <a:rPr lang="en-US" dirty="0" smtClean="0"/>
              <a:t> man </a:t>
            </a:r>
            <a:r>
              <a:rPr lang="en-US" dirty="0" err="1" smtClean="0"/>
              <a:t>ved</a:t>
            </a:r>
            <a:r>
              <a:rPr lang="en-US" dirty="0" smtClean="0"/>
              <a:t> (for) 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arbejdsmængde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 </a:t>
            </a:r>
            <a:r>
              <a:rPr lang="en-US" sz="2800" dirty="0" err="1" smtClean="0"/>
              <a:t>kritisk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arbejdsopgavernes</a:t>
            </a:r>
            <a:r>
              <a:rPr lang="en-US" sz="2800" dirty="0" smtClean="0"/>
              <a:t> </a:t>
            </a:r>
            <a:r>
              <a:rPr lang="en-US" sz="2800" dirty="0" err="1" smtClean="0"/>
              <a:t>omfang</a:t>
            </a:r>
            <a:r>
              <a:rPr lang="en-US" sz="2800" dirty="0" smtClean="0"/>
              <a:t> – </a:t>
            </a:r>
            <a:r>
              <a:rPr lang="en-US" sz="2800" dirty="0" err="1" smtClean="0"/>
              <a:t>er</a:t>
            </a:r>
            <a:r>
              <a:rPr lang="en-US" sz="2800" dirty="0" smtClean="0"/>
              <a:t> der en </a:t>
            </a:r>
            <a:r>
              <a:rPr lang="en-US" sz="2800" dirty="0" err="1" smtClean="0"/>
              <a:t>tendens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, at de bare </a:t>
            </a:r>
            <a:r>
              <a:rPr lang="en-US" sz="2800" dirty="0" err="1" smtClean="0"/>
              <a:t>vokser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kravene</a:t>
            </a:r>
            <a:r>
              <a:rPr lang="en-US" sz="2800" dirty="0" smtClean="0"/>
              <a:t> </a:t>
            </a:r>
            <a:r>
              <a:rPr lang="en-US" sz="2800" dirty="0" err="1" smtClean="0"/>
              <a:t>klare</a:t>
            </a:r>
            <a:r>
              <a:rPr lang="en-US" sz="2800" dirty="0" smtClean="0"/>
              <a:t>? </a:t>
            </a:r>
            <a:r>
              <a:rPr lang="en-US" sz="2800" dirty="0" err="1" smtClean="0"/>
              <a:t>Hvem</a:t>
            </a:r>
            <a:r>
              <a:rPr lang="en-US" sz="2800" dirty="0" smtClean="0"/>
              <a:t> </a:t>
            </a:r>
            <a:r>
              <a:rPr lang="en-US" sz="2800" dirty="0" err="1" smtClean="0"/>
              <a:t>fastlægger</a:t>
            </a:r>
            <a:r>
              <a:rPr lang="en-US" sz="2800" dirty="0" smtClean="0"/>
              <a:t> </a:t>
            </a:r>
            <a:r>
              <a:rPr lang="en-US" sz="2800" dirty="0" err="1" smtClean="0"/>
              <a:t>krav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</a:t>
            </a:r>
            <a:r>
              <a:rPr lang="en-US" sz="2800" dirty="0" err="1" smtClean="0"/>
              <a:t>mængde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kvalitet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Hvad</a:t>
            </a:r>
            <a:r>
              <a:rPr lang="en-US" sz="2800" dirty="0" smtClean="0"/>
              <a:t> </a:t>
            </a:r>
            <a:r>
              <a:rPr lang="en-US" sz="2800" dirty="0" err="1" smtClean="0"/>
              <a:t>bruges</a:t>
            </a:r>
            <a:r>
              <a:rPr lang="en-US" sz="2800" dirty="0" smtClean="0"/>
              <a:t> </a:t>
            </a:r>
            <a:r>
              <a:rPr lang="en-US" sz="2800" dirty="0" err="1" smtClean="0"/>
              <a:t>tiden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? For mange (</a:t>
            </a:r>
            <a:r>
              <a:rPr lang="en-US" sz="2800" dirty="0" err="1" smtClean="0"/>
              <a:t>og</a:t>
            </a:r>
            <a:r>
              <a:rPr lang="en-US" sz="2800" dirty="0" smtClean="0"/>
              <a:t> for </a:t>
            </a:r>
            <a:r>
              <a:rPr lang="en-US" sz="2800" dirty="0" err="1" smtClean="0"/>
              <a:t>dårlige</a:t>
            </a:r>
            <a:r>
              <a:rPr lang="en-US" sz="2800" dirty="0" smtClean="0"/>
              <a:t>) </a:t>
            </a:r>
            <a:r>
              <a:rPr lang="en-US" sz="2800" dirty="0" err="1" smtClean="0"/>
              <a:t>møder</a:t>
            </a:r>
            <a:r>
              <a:rPr lang="en-US" sz="2800" dirty="0" smtClean="0"/>
              <a:t>? </a:t>
            </a:r>
            <a:r>
              <a:rPr lang="en-US" sz="2800" dirty="0" err="1" smtClean="0"/>
              <a:t>Dokumentation</a:t>
            </a:r>
            <a:r>
              <a:rPr lang="en-US" sz="2800" dirty="0" smtClean="0"/>
              <a:t>,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evaluering</a:t>
            </a:r>
            <a:r>
              <a:rPr lang="en-US" sz="2800" dirty="0" smtClean="0"/>
              <a:t>, der </a:t>
            </a:r>
            <a:r>
              <a:rPr lang="en-US" sz="2800" dirty="0" err="1" smtClean="0"/>
              <a:t>ikke</a:t>
            </a:r>
            <a:r>
              <a:rPr lang="en-US" sz="2800" dirty="0" smtClean="0"/>
              <a:t> </a:t>
            </a:r>
            <a:r>
              <a:rPr lang="en-US" sz="2800" dirty="0" err="1" smtClean="0"/>
              <a:t>anvendes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kerneopgaven</a:t>
            </a:r>
            <a:r>
              <a:rPr lang="en-US" sz="2800" dirty="0" smtClean="0"/>
              <a:t> </a:t>
            </a:r>
            <a:r>
              <a:rPr lang="en-US" sz="2800" dirty="0" err="1" smtClean="0"/>
              <a:t>klar</a:t>
            </a:r>
            <a:r>
              <a:rPr lang="en-US" sz="2800" dirty="0" smtClean="0"/>
              <a:t>? </a:t>
            </a:r>
            <a:r>
              <a:rPr lang="en-US" sz="2800" dirty="0" err="1" smtClean="0"/>
              <a:t>Hvem</a:t>
            </a:r>
            <a:r>
              <a:rPr lang="en-US" sz="2800" dirty="0" smtClean="0"/>
              <a:t> </a:t>
            </a:r>
            <a:r>
              <a:rPr lang="en-US" sz="2800" dirty="0" err="1" smtClean="0"/>
              <a:t>definerer</a:t>
            </a:r>
            <a:r>
              <a:rPr lang="en-US" sz="2800" dirty="0" smtClean="0"/>
              <a:t> den?</a:t>
            </a:r>
          </a:p>
          <a:p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kvaliteten</a:t>
            </a:r>
            <a:r>
              <a:rPr lang="en-US" sz="2800" dirty="0" smtClean="0"/>
              <a:t> </a:t>
            </a:r>
            <a:r>
              <a:rPr lang="en-US" sz="2800" dirty="0" err="1" smtClean="0"/>
              <a:t>høj</a:t>
            </a:r>
            <a:r>
              <a:rPr lang="en-US" sz="2800" dirty="0" smtClean="0"/>
              <a:t>? </a:t>
            </a:r>
            <a:r>
              <a:rPr lang="en-US" sz="2800" dirty="0" err="1" smtClean="0"/>
              <a:t>Høj</a:t>
            </a:r>
            <a:r>
              <a:rPr lang="en-US" sz="2800" dirty="0" smtClean="0"/>
              <a:t> </a:t>
            </a:r>
            <a:r>
              <a:rPr lang="en-US" sz="2800" dirty="0" err="1" smtClean="0"/>
              <a:t>kvalitet</a:t>
            </a:r>
            <a:r>
              <a:rPr lang="en-US" sz="2800" dirty="0" smtClean="0"/>
              <a:t> sparer </a:t>
            </a:r>
            <a:r>
              <a:rPr lang="en-US" sz="2800" dirty="0" err="1" smtClean="0"/>
              <a:t>tid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9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333399"/>
            </a:solidFill>
          </a:ln>
        </p:spPr>
        <p:txBody>
          <a:bodyPr/>
          <a:lstStyle/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siger</a:t>
            </a:r>
            <a:r>
              <a:rPr lang="en-US" dirty="0" smtClean="0"/>
              <a:t> vi tit:</a:t>
            </a:r>
            <a:endParaRPr lang="en-US" dirty="0"/>
          </a:p>
        </p:txBody>
      </p:sp>
      <p:sp>
        <p:nvSpPr>
          <p:cNvPr id="3" name="Tekstfelt 2"/>
          <p:cNvSpPr txBox="1"/>
          <p:nvPr/>
        </p:nvSpPr>
        <p:spPr>
          <a:xfrm>
            <a:off x="467544" y="2996952"/>
            <a:ext cx="8193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>
                <a:latin typeface="Comic Sans MS"/>
                <a:cs typeface="Comic Sans MS"/>
              </a:rPr>
              <a:t>Bare vi dog havde noget mere tid!</a:t>
            </a:r>
            <a:endParaRPr lang="da-DK" sz="4000" dirty="0">
              <a:latin typeface="Comic Sans MS"/>
              <a:cs typeface="Comic Sans M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1500"/>
            <a:ext cx="8902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Mere </a:t>
            </a:r>
            <a:r>
              <a:rPr lang="en-US" dirty="0" err="1" smtClean="0"/>
              <a:t>tid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err="1" smtClean="0"/>
              <a:t>får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“mere </a:t>
            </a:r>
            <a:r>
              <a:rPr lang="en-US" dirty="0" err="1" smtClean="0"/>
              <a:t>tid</a:t>
            </a:r>
            <a:r>
              <a:rPr lang="en-US" dirty="0" smtClean="0"/>
              <a:t>”. </a:t>
            </a:r>
            <a:r>
              <a:rPr lang="en-US" dirty="0" err="1" smtClean="0"/>
              <a:t>Glem</a:t>
            </a:r>
            <a:r>
              <a:rPr lang="en-US" dirty="0" smtClean="0"/>
              <a:t> det.</a:t>
            </a:r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en god ide at </a:t>
            </a:r>
            <a:r>
              <a:rPr lang="en-US" dirty="0" err="1" smtClean="0"/>
              <a:t>snakke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alt </a:t>
            </a:r>
            <a:r>
              <a:rPr lang="en-US" dirty="0" err="1" smtClean="0"/>
              <a:t>det</a:t>
            </a:r>
            <a:r>
              <a:rPr lang="en-US" dirty="0" smtClean="0"/>
              <a:t>, man </a:t>
            </a:r>
            <a:r>
              <a:rPr lang="en-US" i="1" dirty="0" err="1" smtClean="0"/>
              <a:t>ikke</a:t>
            </a:r>
            <a:r>
              <a:rPr lang="en-US" i="1" dirty="0" smtClean="0"/>
              <a:t> </a:t>
            </a:r>
            <a:r>
              <a:rPr lang="en-US" dirty="0" err="1" smtClean="0"/>
              <a:t>fik</a:t>
            </a:r>
            <a:r>
              <a:rPr lang="en-US" dirty="0" smtClean="0"/>
              <a:t> </a:t>
            </a:r>
            <a:r>
              <a:rPr lang="en-US" dirty="0" err="1" smtClean="0"/>
              <a:t>gjort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, </a:t>
            </a:r>
            <a:r>
              <a:rPr lang="en-US" dirty="0" err="1" smtClean="0"/>
              <a:t>hvad</a:t>
            </a:r>
            <a:r>
              <a:rPr lang="en-US" dirty="0" smtClean="0"/>
              <a:t> man </a:t>
            </a:r>
            <a:r>
              <a:rPr lang="en-US" i="1" dirty="0" err="1" smtClean="0"/>
              <a:t>kunne</a:t>
            </a:r>
            <a:r>
              <a:rPr lang="en-US" dirty="0" smtClean="0"/>
              <a:t> </a:t>
            </a:r>
            <a:r>
              <a:rPr lang="en-US" dirty="0" err="1" smtClean="0"/>
              <a:t>gøre</a:t>
            </a:r>
            <a:r>
              <a:rPr lang="en-US" dirty="0" smtClean="0"/>
              <a:t>, </a:t>
            </a:r>
            <a:r>
              <a:rPr lang="en-US" dirty="0" err="1" smtClean="0"/>
              <a:t>hvis</a:t>
            </a:r>
            <a:r>
              <a:rPr lang="en-US" dirty="0" smtClean="0"/>
              <a:t> man </a:t>
            </a:r>
            <a:r>
              <a:rPr lang="en-US" dirty="0" err="1" smtClean="0"/>
              <a:t>havde</a:t>
            </a:r>
            <a:r>
              <a:rPr lang="en-US" dirty="0" smtClean="0"/>
              <a:t> mere </a:t>
            </a:r>
            <a:r>
              <a:rPr lang="en-US" dirty="0" err="1" smtClean="0"/>
              <a:t>tid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Alting</a:t>
            </a:r>
            <a:r>
              <a:rPr lang="en-US" dirty="0" smtClean="0"/>
              <a:t> </a:t>
            </a:r>
            <a:r>
              <a:rPr lang="en-US" dirty="0" err="1" smtClean="0"/>
              <a:t>kunne</a:t>
            </a:r>
            <a:r>
              <a:rPr lang="en-US" dirty="0" smtClean="0"/>
              <a:t> </a:t>
            </a:r>
            <a:r>
              <a:rPr lang="en-US" dirty="0" err="1" smtClean="0"/>
              <a:t>gøres</a:t>
            </a:r>
            <a:r>
              <a:rPr lang="en-US" dirty="0" smtClean="0"/>
              <a:t> </a:t>
            </a:r>
            <a:r>
              <a:rPr lang="en-US" dirty="0" err="1" smtClean="0"/>
              <a:t>bedre</a:t>
            </a:r>
            <a:r>
              <a:rPr lang="en-US" dirty="0" smtClean="0"/>
              <a:t>.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spørgsmål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: </a:t>
            </a:r>
            <a:r>
              <a:rPr lang="en-US" i="1" dirty="0" err="1" smtClean="0"/>
              <a:t>Kan</a:t>
            </a:r>
            <a:r>
              <a:rPr lang="en-US" i="1" dirty="0" smtClean="0"/>
              <a:t> vi </a:t>
            </a:r>
            <a:r>
              <a:rPr lang="en-US" i="1" dirty="0" err="1" smtClean="0"/>
              <a:t>bruge</a:t>
            </a:r>
            <a:r>
              <a:rPr lang="en-US" i="1" dirty="0" smtClean="0"/>
              <a:t> </a:t>
            </a:r>
            <a:r>
              <a:rPr lang="en-US" i="1" dirty="0" err="1" smtClean="0"/>
              <a:t>vores</a:t>
            </a:r>
            <a:r>
              <a:rPr lang="en-US" i="1" dirty="0" smtClean="0"/>
              <a:t> </a:t>
            </a:r>
            <a:r>
              <a:rPr lang="en-US" i="1" dirty="0" err="1" smtClean="0"/>
              <a:t>tid</a:t>
            </a:r>
            <a:r>
              <a:rPr lang="en-US" i="1" dirty="0" smtClean="0"/>
              <a:t> </a:t>
            </a:r>
            <a:r>
              <a:rPr lang="en-US" i="1" dirty="0" err="1" smtClean="0"/>
              <a:t>bedre</a:t>
            </a:r>
            <a:r>
              <a:rPr lang="en-US" i="1" dirty="0" smtClean="0"/>
              <a:t>, end vi </a:t>
            </a:r>
            <a:r>
              <a:rPr lang="en-US" i="1" dirty="0" err="1" smtClean="0"/>
              <a:t>gør</a:t>
            </a:r>
            <a:r>
              <a:rPr lang="en-US" i="1" dirty="0" smtClean="0"/>
              <a:t>?</a:t>
            </a:r>
          </a:p>
          <a:p>
            <a:r>
              <a:rPr lang="en-US" dirty="0" err="1" smtClean="0"/>
              <a:t>Hvis</a:t>
            </a:r>
            <a:r>
              <a:rPr lang="en-US" dirty="0" smtClean="0"/>
              <a:t> </a:t>
            </a:r>
            <a:r>
              <a:rPr lang="en-US" dirty="0" err="1" smtClean="0"/>
              <a:t>svaret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, </a:t>
            </a:r>
            <a:r>
              <a:rPr lang="en-US" dirty="0" err="1" smtClean="0"/>
              <a:t>skal</a:t>
            </a:r>
            <a:r>
              <a:rPr lang="en-US" dirty="0" smtClean="0"/>
              <a:t> vi </a:t>
            </a:r>
            <a:r>
              <a:rPr lang="en-US" dirty="0" err="1" smtClean="0"/>
              <a:t>gøre</a:t>
            </a:r>
            <a:r>
              <a:rPr lang="en-US" dirty="0" smtClean="0"/>
              <a:t> det. 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1" y="4800539"/>
            <a:ext cx="2156853" cy="21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41264" cy="992187"/>
          </a:xfrm>
        </p:spPr>
        <p:txBody>
          <a:bodyPr/>
          <a:lstStyle/>
          <a:p>
            <a:r>
              <a:rPr lang="da-DK" dirty="0" smtClean="0"/>
              <a:t>Kierkegaard 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Alle siger, at de mangler tid.</a:t>
            </a:r>
          </a:p>
          <a:p>
            <a:r>
              <a:rPr lang="da-DK" dirty="0" smtClean="0"/>
              <a:t>Det er dog det latterligste af alt. </a:t>
            </a:r>
          </a:p>
          <a:p>
            <a:r>
              <a:rPr lang="da-DK" dirty="0" smtClean="0"/>
              <a:t>Folk lever så længe som aldrig før, og de er omgivet af apparater, som sparer tid.</a:t>
            </a:r>
          </a:p>
          <a:p>
            <a:r>
              <a:rPr lang="da-DK" dirty="0" smtClean="0"/>
              <a:t>Hvis man ser på, hvad de bruger tiden til, må man forundres endnu mere. </a:t>
            </a:r>
          </a:p>
          <a:p>
            <a:r>
              <a:rPr lang="da-DK" dirty="0" smtClean="0"/>
              <a:t>De fleste opfører sig som om, de har alt for meget tid. </a:t>
            </a:r>
          </a:p>
        </p:txBody>
      </p:sp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2"/>
          <a:srcRect t="31420" b="31420"/>
          <a:stretch>
            <a:fillRect/>
          </a:stretch>
        </p:blipFill>
        <p:spPr>
          <a:xfrm>
            <a:off x="6024442" y="274638"/>
            <a:ext cx="2934489" cy="16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a-DK">
                <a:latin typeface="Calibri" charset="0"/>
              </a:rPr>
              <a:t>De mange sagsbehandlere</a:t>
            </a:r>
          </a:p>
        </p:txBody>
      </p:sp>
      <p:sp>
        <p:nvSpPr>
          <p:cNvPr id="28467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da-DK">
                <a:latin typeface="Calibri" charset="0"/>
              </a:rPr>
              <a:t>”</a:t>
            </a:r>
            <a:r>
              <a:rPr lang="da-DK">
                <a:latin typeface="Calibri" charset="0"/>
              </a:rPr>
              <a:t>En mor til en pige, der som knap 17-årig fik diagnosen Aspergers syndrom, talte med 17 forskellige rådgivere, indtil datteren fik plads på en ungdomsuddannelse</a:t>
            </a:r>
            <a:r>
              <a:rPr lang="ja-JP" altLang="da-DK">
                <a:latin typeface="Calibri" charset="0"/>
              </a:rPr>
              <a:t>”</a:t>
            </a:r>
            <a:endParaRPr lang="da-DK">
              <a:latin typeface="Calibri" charset="0"/>
            </a:endParaRPr>
          </a:p>
          <a:p>
            <a:pPr eaLnBrk="1" hangingPunct="1"/>
            <a:endParaRPr lang="da-DK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da-DK" sz="2200">
                <a:solidFill>
                  <a:srgbClr val="000000"/>
                </a:solidFill>
                <a:latin typeface="Calibri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da-DK" sz="2200">
                <a:solidFill>
                  <a:srgbClr val="000000"/>
                </a:solidFill>
                <a:latin typeface="Calibri" charset="0"/>
              </a:rPr>
              <a:t>	Læge Lene Agersnap.</a:t>
            </a:r>
          </a:p>
          <a:p>
            <a:pPr eaLnBrk="1" hangingPunct="1">
              <a:buFont typeface="Arial" charset="0"/>
              <a:buNone/>
            </a:pPr>
            <a:r>
              <a:rPr lang="da-DK" sz="2200">
                <a:solidFill>
                  <a:srgbClr val="000000"/>
                </a:solidFill>
                <a:latin typeface="Calibri" charset="0"/>
              </a:rPr>
              <a:t>	 </a:t>
            </a:r>
            <a:r>
              <a:rPr lang="ja-JP" altLang="da-DK" sz="220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da-DK" sz="2200">
                <a:solidFill>
                  <a:srgbClr val="000000"/>
                </a:solidFill>
                <a:latin typeface="Calibri" charset="0"/>
              </a:rPr>
              <a:t>Til kamp mod papirtigeren</a:t>
            </a:r>
            <a:r>
              <a:rPr lang="ja-JP" altLang="da-DK" sz="220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da-DK" sz="220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da-DK" sz="2200">
                <a:solidFill>
                  <a:srgbClr val="000000"/>
                </a:solidFill>
                <a:latin typeface="Calibri" charset="0"/>
              </a:rPr>
              <a:t>	Politikens kronik 9-8-2011.</a:t>
            </a:r>
            <a:endParaRPr lang="da-DK">
              <a:latin typeface="Calibri" charset="0"/>
            </a:endParaRPr>
          </a:p>
        </p:txBody>
      </p:sp>
      <p:pic>
        <p:nvPicPr>
          <p:cNvPr id="284676" name="Picture 2" descr="http://profile.ak.fbcdn.net/hprofile-ak-snc4/50254_34151887217_50683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38550"/>
            <a:ext cx="26257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3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/>
            </a:solidFill>
          </a:ln>
        </p:spPr>
        <p:txBody>
          <a:bodyPr/>
          <a:lstStyle/>
          <a:p>
            <a:r>
              <a:rPr lang="da-DK">
                <a:latin typeface="Arial" charset="0"/>
              </a:rPr>
              <a:t>23 sagsbehandlere på fem år</a:t>
            </a:r>
          </a:p>
        </p:txBody>
      </p:sp>
      <p:sp>
        <p:nvSpPr>
          <p:cNvPr id="37273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da-DK" sz="2800" dirty="0">
                <a:latin typeface="Arial" charset="0"/>
              </a:rPr>
              <a:t>”</a:t>
            </a:r>
            <a:r>
              <a:rPr lang="da-DK" sz="2800" dirty="0">
                <a:latin typeface="Arial" charset="0"/>
              </a:rPr>
              <a:t>Goddag, jeg er din nye sagsbehandler</a:t>
            </a:r>
            <a:r>
              <a:rPr lang="ja-JP" altLang="da-DK" sz="2800" dirty="0">
                <a:latin typeface="Arial" charset="0"/>
              </a:rPr>
              <a:t>”</a:t>
            </a:r>
            <a:r>
              <a:rPr lang="da-DK" sz="2800" dirty="0">
                <a:latin typeface="Arial" charset="0"/>
              </a:rPr>
              <a:t>. Den besked har Max Nielsen hørt 23 gange på de sidste knap 5 år, siden han fik en arbejdsskade og ikke længere kunne arbejde som montør.</a:t>
            </a:r>
          </a:p>
          <a:p>
            <a:r>
              <a:rPr lang="ja-JP" altLang="da-DK" sz="2800" dirty="0">
                <a:latin typeface="Arial" charset="0"/>
              </a:rPr>
              <a:t>”</a:t>
            </a:r>
            <a:r>
              <a:rPr lang="da-DK" sz="2800" dirty="0">
                <a:latin typeface="Arial" charset="0"/>
              </a:rPr>
              <a:t>Hver gang, jeg sidder foran en ny person, er det ligesom at få en ny lærling på teknisk skole. De ved ingenting, så man skal virkelig have pædagogiske evner</a:t>
            </a:r>
            <a:r>
              <a:rPr lang="ja-JP" altLang="da-DK" sz="2800" dirty="0">
                <a:latin typeface="Arial" charset="0"/>
              </a:rPr>
              <a:t>”</a:t>
            </a:r>
            <a:r>
              <a:rPr lang="da-DK" sz="2800" dirty="0">
                <a:latin typeface="Arial" charset="0"/>
              </a:rPr>
              <a:t>, siger Max Nielsen, der føler sig umyndiggjort af kommunens håndtering af sagen.</a:t>
            </a:r>
          </a:p>
          <a:p>
            <a:pPr>
              <a:buFontTx/>
              <a:buNone/>
            </a:pPr>
            <a:r>
              <a:rPr lang="da-DK" sz="1800" dirty="0">
                <a:latin typeface="Arial" charset="0"/>
              </a:rPr>
              <a:t>	Frederiksborg Amtsavis. 11-10-2010</a:t>
            </a:r>
            <a:r>
              <a:rPr lang="da-DK" sz="2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4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a-DK">
                <a:latin typeface="Calibri" charset="0"/>
              </a:rPr>
              <a:t>Hvad bruges tiden til?</a:t>
            </a:r>
          </a:p>
        </p:txBody>
      </p:sp>
      <p:pic>
        <p:nvPicPr>
          <p:cNvPr id="443394" name="Picture 2" descr="http://www.ugebreveta4.dk/~/media/UBA4/2011_08/grafik/05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557338"/>
            <a:ext cx="45910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5" name="Tekstboks 3"/>
          <p:cNvSpPr txBox="1">
            <a:spLocks noChangeArrowheads="1"/>
          </p:cNvSpPr>
          <p:nvPr/>
        </p:nvSpPr>
        <p:spPr bwMode="auto">
          <a:xfrm>
            <a:off x="617538" y="6381750"/>
            <a:ext cx="1506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rgbClr val="000000"/>
                </a:solidFill>
                <a:latin typeface="Calibri" charset="0"/>
              </a:rPr>
              <a:t>A4. 28-2-2011</a:t>
            </a:r>
          </a:p>
        </p:txBody>
      </p:sp>
    </p:spTree>
    <p:extLst>
      <p:ext uri="{BB962C8B-B14F-4D97-AF65-F5344CB8AC3E}">
        <p14:creationId xmlns:p14="http://schemas.microsoft.com/office/powerpoint/2010/main" val="17429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Titel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18488" cy="1574800"/>
          </a:xfrm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>
                <a:latin typeface="Calibri" charset="0"/>
                <a:cs typeface="Comic Sans MS" charset="0"/>
              </a:rPr>
              <a:t>Hvordan går det med velfærdssamfundet?</a:t>
            </a:r>
          </a:p>
        </p:txBody>
      </p:sp>
      <p:pic>
        <p:nvPicPr>
          <p:cNvPr id="408578" name="Bille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49500"/>
            <a:ext cx="309721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1F497D"/>
            </a:solidFill>
          </a:ln>
        </p:spPr>
        <p:txBody>
          <a:bodyPr/>
          <a:lstStyle/>
          <a:p>
            <a:r>
              <a:rPr lang="da-DK" dirty="0" smtClean="0"/>
              <a:t>Kerneydelsen forsvinder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Opgaver, der går forud for forberedelse:</a:t>
            </a:r>
          </a:p>
          <a:p>
            <a:pPr>
              <a:buFontTx/>
              <a:buChar char="-"/>
            </a:pPr>
            <a:r>
              <a:rPr lang="da-DK" sz="2800" dirty="0" err="1"/>
              <a:t>S</a:t>
            </a:r>
            <a:r>
              <a:rPr lang="da-DK" sz="2800" dirty="0" err="1" smtClean="0"/>
              <a:t>kole-hjem</a:t>
            </a:r>
            <a:r>
              <a:rPr lang="da-DK" sz="2800" dirty="0" smtClean="0"/>
              <a:t> samtaler</a:t>
            </a:r>
          </a:p>
          <a:p>
            <a:pPr>
              <a:buFontTx/>
              <a:buChar char="-"/>
            </a:pPr>
            <a:r>
              <a:rPr lang="da-DK" sz="2800" dirty="0" smtClean="0"/>
              <a:t>Elevsamtaler</a:t>
            </a:r>
          </a:p>
          <a:p>
            <a:pPr>
              <a:buFontTx/>
              <a:buChar char="-"/>
            </a:pPr>
            <a:r>
              <a:rPr lang="da-DK" sz="2800" dirty="0" smtClean="0"/>
              <a:t>Årsplaner</a:t>
            </a:r>
          </a:p>
          <a:p>
            <a:pPr>
              <a:buFontTx/>
              <a:buChar char="-"/>
            </a:pPr>
            <a:r>
              <a:rPr lang="da-DK" sz="2800" dirty="0" smtClean="0"/>
              <a:t>Elevplaner</a:t>
            </a:r>
          </a:p>
          <a:p>
            <a:pPr>
              <a:buFontTx/>
              <a:buChar char="-"/>
            </a:pPr>
            <a:r>
              <a:rPr lang="da-DK" sz="2800" dirty="0" smtClean="0"/>
              <a:t>Planlægning af Bruxelles lejrskole</a:t>
            </a:r>
          </a:p>
          <a:p>
            <a:pPr>
              <a:buFontTx/>
              <a:buChar char="-"/>
            </a:pPr>
            <a:r>
              <a:rPr lang="da-DK" sz="2800" dirty="0" smtClean="0"/>
              <a:t>Team møder</a:t>
            </a:r>
          </a:p>
          <a:p>
            <a:pPr>
              <a:buFontTx/>
              <a:buChar char="-"/>
            </a:pPr>
            <a:r>
              <a:rPr lang="da-DK" sz="2800" dirty="0" smtClean="0"/>
              <a:t>Lærermøder</a:t>
            </a:r>
          </a:p>
          <a:p>
            <a:pPr>
              <a:buFontTx/>
              <a:buChar char="-"/>
            </a:pPr>
            <a:r>
              <a:rPr lang="da-DK" sz="2800" dirty="0" smtClean="0"/>
              <a:t>Ad hoc møder</a:t>
            </a:r>
            <a:endParaRPr lang="da-DK" sz="2800" dirty="0"/>
          </a:p>
        </p:txBody>
      </p:sp>
      <p:sp>
        <p:nvSpPr>
          <p:cNvPr id="4" name="Tekstfelt 3"/>
          <p:cNvSpPr txBox="1"/>
          <p:nvPr/>
        </p:nvSpPr>
        <p:spPr>
          <a:xfrm>
            <a:off x="6654806" y="4385745"/>
            <a:ext cx="2327530" cy="23083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da-DK" sz="2400" dirty="0" smtClean="0">
                <a:solidFill>
                  <a:prstClr val="black"/>
                </a:solidFill>
                <a:latin typeface="Calibri" charset="0"/>
              </a:rPr>
              <a:t>Karsten Bräuner.</a:t>
            </a:r>
          </a:p>
          <a:p>
            <a:pPr defTabSz="457200"/>
            <a:r>
              <a:rPr lang="da-DK" sz="2400" dirty="0" smtClean="0">
                <a:solidFill>
                  <a:prstClr val="black"/>
                </a:solidFill>
                <a:latin typeface="Calibri" charset="0"/>
              </a:rPr>
              <a:t>Folkeskolelærer</a:t>
            </a:r>
          </a:p>
          <a:p>
            <a:pPr defTabSz="457200"/>
            <a:r>
              <a:rPr lang="da-DK" sz="2400" dirty="0" smtClean="0">
                <a:solidFill>
                  <a:prstClr val="black"/>
                </a:solidFill>
                <a:latin typeface="Calibri" charset="0"/>
              </a:rPr>
              <a:t>Politikens kronik:</a:t>
            </a:r>
          </a:p>
          <a:p>
            <a:pPr defTabSz="457200"/>
            <a:r>
              <a:rPr lang="da-DK" sz="2400" dirty="0" smtClean="0">
                <a:solidFill>
                  <a:prstClr val="black"/>
                </a:solidFill>
                <a:latin typeface="Calibri" charset="0"/>
              </a:rPr>
              <a:t>”Forberedelsen</a:t>
            </a:r>
          </a:p>
          <a:p>
            <a:pPr defTabSz="457200"/>
            <a:r>
              <a:rPr lang="da-DK" sz="2400" dirty="0">
                <a:solidFill>
                  <a:prstClr val="black"/>
                </a:solidFill>
                <a:latin typeface="Calibri" charset="0"/>
              </a:rPr>
              <a:t>f</a:t>
            </a:r>
            <a:r>
              <a:rPr lang="da-DK" sz="2400" dirty="0" smtClean="0">
                <a:solidFill>
                  <a:prstClr val="black"/>
                </a:solidFill>
                <a:latin typeface="Calibri" charset="0"/>
              </a:rPr>
              <a:t>orsvandt”</a:t>
            </a:r>
          </a:p>
          <a:p>
            <a:pPr defTabSz="457200"/>
            <a:r>
              <a:rPr lang="da-DK" sz="2400" dirty="0" smtClean="0">
                <a:solidFill>
                  <a:prstClr val="black"/>
                </a:solidFill>
                <a:latin typeface="Calibri" charset="0"/>
              </a:rPr>
              <a:t>20-10-2014</a:t>
            </a:r>
            <a:endParaRPr lang="da-DK" sz="24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34" y="2607745"/>
            <a:ext cx="3083059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Titel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r>
              <a:rPr lang="da-DK">
                <a:latin typeface="Arial" charset="0"/>
              </a:rPr>
              <a:t>Én kerneopgave!</a:t>
            </a:r>
          </a:p>
        </p:txBody>
      </p:sp>
      <p:sp>
        <p:nvSpPr>
          <p:cNvPr id="430082" name="Pladsholder til indhold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18488" cy="3773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>
                <a:latin typeface="Arial" charset="0"/>
              </a:rPr>
              <a:t>”Hvis kerneopgaven rent faktisk skal give en retning for organisationen, så er det nødvendigt at have én og kun én kerne-opgave. Flere kerneopgaver betyder, at der ikke er tale om én organisation, men om flere -  og at kursen er sat i flere retninger på samme tid”</a:t>
            </a:r>
          </a:p>
        </p:txBody>
      </p:sp>
      <p:sp>
        <p:nvSpPr>
          <p:cNvPr id="430083" name="Tekstfelt 3"/>
          <p:cNvSpPr txBox="1">
            <a:spLocks noChangeArrowheads="1"/>
          </p:cNvSpPr>
          <p:nvPr/>
        </p:nvSpPr>
        <p:spPr bwMode="auto">
          <a:xfrm>
            <a:off x="827088" y="5229225"/>
            <a:ext cx="4205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i="1">
                <a:solidFill>
                  <a:srgbClr val="000000"/>
                </a:solidFill>
              </a:rPr>
              <a:t>”Kend din kerneopgave”. </a:t>
            </a:r>
          </a:p>
          <a:p>
            <a:pPr eaLnBrk="1" hangingPunct="1"/>
            <a:r>
              <a:rPr lang="da-DK" sz="2800" i="1">
                <a:solidFill>
                  <a:srgbClr val="000000"/>
                </a:solidFill>
              </a:rPr>
              <a:t>2012.                                                                                                  </a:t>
            </a:r>
          </a:p>
        </p:txBody>
      </p:sp>
      <p:pic>
        <p:nvPicPr>
          <p:cNvPr id="430084" name="Bille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54550"/>
            <a:ext cx="32400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Titel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1143000"/>
          </a:xfrm>
          <a:ln w="38100">
            <a:solidFill>
              <a:srgbClr val="1F497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>
                <a:latin typeface="Calibri" charset="0"/>
              </a:rPr>
              <a:t>Kerneydelser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12329" y="168840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Lige pilforbindelse 6"/>
          <p:cNvCxnSpPr/>
          <p:nvPr/>
        </p:nvCxnSpPr>
        <p:spPr>
          <a:xfrm>
            <a:off x="2081213" y="1382713"/>
            <a:ext cx="0" cy="14573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6880225" y="1382713"/>
            <a:ext cx="17463" cy="14573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>
            <a:stCxn id="447489" idx="2"/>
          </p:cNvCxnSpPr>
          <p:nvPr/>
        </p:nvCxnSpPr>
        <p:spPr>
          <a:xfrm flipH="1">
            <a:off x="4568825" y="1382713"/>
            <a:ext cx="3175" cy="30638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7494" name="Tekstfelt 11"/>
          <p:cNvSpPr txBox="1">
            <a:spLocks noChangeArrowheads="1"/>
          </p:cNvSpPr>
          <p:nvPr/>
        </p:nvSpPr>
        <p:spPr bwMode="auto">
          <a:xfrm>
            <a:off x="3440113" y="6332538"/>
            <a:ext cx="199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>
                <a:solidFill>
                  <a:srgbClr val="000000"/>
                </a:solidFill>
                <a:latin typeface="Calibri" charset="0"/>
              </a:rPr>
              <a:t>Kerneopgaven</a:t>
            </a:r>
          </a:p>
        </p:txBody>
      </p:sp>
    </p:spTree>
    <p:extLst>
      <p:ext uri="{BB962C8B-B14F-4D97-AF65-F5344CB8AC3E}">
        <p14:creationId xmlns:p14="http://schemas.microsoft.com/office/powerpoint/2010/main" val="17276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>
                <a:latin typeface="Arial" charset="0"/>
              </a:rPr>
              <a:t>Resultater</a:t>
            </a:r>
          </a:p>
        </p:txBody>
      </p:sp>
      <p:pic>
        <p:nvPicPr>
          <p:cNvPr id="467970" name="Picture 10" descr="DSC021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806825"/>
            <a:ext cx="4067175" cy="3051175"/>
          </a:xfrm>
          <a:noFill/>
        </p:spPr>
      </p:pic>
      <p:sp>
        <p:nvSpPr>
          <p:cNvPr id="46797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310063" cy="3724275"/>
          </a:xfrm>
          <a:noFill/>
        </p:spPr>
        <p:txBody>
          <a:bodyPr/>
          <a:lstStyle/>
          <a:p>
            <a:pPr eaLnBrk="1" hangingPunct="1"/>
            <a:r>
              <a:rPr lang="da-DK" sz="2400">
                <a:latin typeface="Arial" charset="0"/>
              </a:rPr>
              <a:t>Social kapital:</a:t>
            </a:r>
          </a:p>
          <a:p>
            <a:pPr lvl="1" eaLnBrk="1" hangingPunct="1"/>
            <a:r>
              <a:rPr lang="da-DK" sz="2000">
                <a:latin typeface="Arial" charset="0"/>
              </a:rPr>
              <a:t>1. Plads i SLB´s medarbejder-tilfredshedsundersøgelse</a:t>
            </a:r>
          </a:p>
          <a:p>
            <a:pPr lvl="1" eaLnBrk="1" hangingPunct="1"/>
            <a:r>
              <a:rPr lang="da-DK" sz="2000">
                <a:latin typeface="Arial" charset="0"/>
              </a:rPr>
              <a:t>97.2 % tilstedeværelse i 2011</a:t>
            </a:r>
          </a:p>
          <a:p>
            <a:pPr eaLnBrk="1" hangingPunct="1"/>
            <a:r>
              <a:rPr lang="da-DK" sz="2400">
                <a:latin typeface="Arial" charset="0"/>
              </a:rPr>
              <a:t>Kerneydelsen:</a:t>
            </a:r>
          </a:p>
          <a:p>
            <a:pPr lvl="1" eaLnBrk="1" hangingPunct="1"/>
            <a:r>
              <a:rPr lang="da-DK" sz="2000">
                <a:latin typeface="Arial" charset="0"/>
              </a:rPr>
              <a:t>Konstant lavere kostdagspris</a:t>
            </a:r>
          </a:p>
          <a:p>
            <a:pPr eaLnBrk="1" hangingPunct="1"/>
            <a:r>
              <a:rPr lang="da-DK" sz="2400">
                <a:latin typeface="Arial" charset="0"/>
              </a:rPr>
              <a:t>Patienten i centrum:</a:t>
            </a:r>
          </a:p>
          <a:p>
            <a:pPr lvl="1" eaLnBrk="1" hangingPunct="1"/>
            <a:r>
              <a:rPr lang="da-DK" sz="2000">
                <a:latin typeface="Arial" charset="0"/>
              </a:rPr>
              <a:t>100 % tilfredse og meget tilfredse patienter</a:t>
            </a:r>
          </a:p>
        </p:txBody>
      </p:sp>
      <p:sp>
        <p:nvSpPr>
          <p:cNvPr id="467972" name="Tekstboks 4"/>
          <p:cNvSpPr txBox="1">
            <a:spLocks noChangeArrowheads="1"/>
          </p:cNvSpPr>
          <p:nvPr/>
        </p:nvSpPr>
        <p:spPr bwMode="auto">
          <a:xfrm>
            <a:off x="34925" y="250825"/>
            <a:ext cx="307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rgbClr val="FFFFFF"/>
                </a:solidFill>
              </a:rPr>
              <a:t>Køkkenet på Vejle Sygehus:</a:t>
            </a:r>
          </a:p>
        </p:txBody>
      </p:sp>
      <p:sp>
        <p:nvSpPr>
          <p:cNvPr id="467973" name="Tekstboks 5"/>
          <p:cNvSpPr txBox="1">
            <a:spLocks noChangeArrowheads="1"/>
          </p:cNvSpPr>
          <p:nvPr/>
        </p:nvSpPr>
        <p:spPr bwMode="auto">
          <a:xfrm>
            <a:off x="4284663" y="476250"/>
            <a:ext cx="410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600">
                <a:solidFill>
                  <a:srgbClr val="FFFFFF"/>
                </a:solidFill>
              </a:rPr>
              <a:t>Den stærke trekant</a:t>
            </a:r>
          </a:p>
        </p:txBody>
      </p:sp>
    </p:spTree>
    <p:extLst>
      <p:ext uri="{BB962C8B-B14F-4D97-AF65-F5344CB8AC3E}">
        <p14:creationId xmlns:p14="http://schemas.microsoft.com/office/powerpoint/2010/main" val="33467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følelsesmæssige</a:t>
            </a:r>
            <a:r>
              <a:rPr lang="en-US" dirty="0" smtClean="0"/>
              <a:t> </a:t>
            </a:r>
            <a:r>
              <a:rPr lang="en-US" dirty="0" err="1" smtClean="0"/>
              <a:t>krav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08" y="1628800"/>
            <a:ext cx="5767288" cy="49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a-DK" sz="3600">
                <a:latin typeface="Arial" charset="0"/>
              </a:rPr>
              <a:t>Den nye bevægelse: </a:t>
            </a:r>
            <a:r>
              <a:rPr lang="ja-JP" altLang="da-DK" sz="3600">
                <a:latin typeface="Arial" charset="0"/>
              </a:rPr>
              <a:t>”</a:t>
            </a:r>
            <a:r>
              <a:rPr lang="da-DK" altLang="ja-JP" sz="3600">
                <a:latin typeface="Arial" charset="0"/>
              </a:rPr>
              <a:t>Vi er hinandens arbejdsmiljø</a:t>
            </a:r>
            <a:r>
              <a:rPr lang="ja-JP" altLang="da-DK" sz="3600">
                <a:latin typeface="Arial" charset="0"/>
              </a:rPr>
              <a:t>”</a:t>
            </a:r>
            <a:endParaRPr lang="da-DK" sz="3600">
              <a:latin typeface="Arial" charset="0"/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a-DK" sz="2400" b="1">
                <a:latin typeface="Arial" charset="0"/>
              </a:rPr>
              <a:t>Fra dig og dit job…</a:t>
            </a:r>
          </a:p>
          <a:p>
            <a:pPr eaLnBrk="1" hangingPunct="1">
              <a:buFontTx/>
              <a:buNone/>
            </a:pPr>
            <a:r>
              <a:rPr lang="da-DK" sz="2400">
                <a:latin typeface="Arial" charset="0"/>
              </a:rPr>
              <a:t>	(Indflydelse, varia-</a:t>
            </a:r>
          </a:p>
          <a:p>
            <a:pPr eaLnBrk="1" hangingPunct="1">
              <a:buFontTx/>
              <a:buNone/>
            </a:pPr>
            <a:r>
              <a:rPr lang="da-DK" sz="2400">
                <a:latin typeface="Arial" charset="0"/>
              </a:rPr>
              <a:t>	tion, udviklingsmu-</a:t>
            </a:r>
          </a:p>
          <a:p>
            <a:pPr eaLnBrk="1" hangingPunct="1">
              <a:buFontTx/>
              <a:buNone/>
            </a:pPr>
            <a:r>
              <a:rPr lang="da-DK" sz="2400">
                <a:latin typeface="Arial" charset="0"/>
              </a:rPr>
              <a:t>	ligheder osv).</a:t>
            </a:r>
          </a:p>
          <a:p>
            <a:pPr eaLnBrk="1" hangingPunct="1"/>
            <a:endParaRPr lang="da-DK" sz="2400">
              <a:latin typeface="Arial" charset="0"/>
            </a:endParaRPr>
          </a:p>
          <a:p>
            <a:pPr eaLnBrk="1" hangingPunct="1"/>
            <a:r>
              <a:rPr lang="da-DK" sz="2400" b="1">
                <a:latin typeface="Arial" charset="0"/>
              </a:rPr>
              <a:t>Til dig og de andre!</a:t>
            </a:r>
          </a:p>
          <a:p>
            <a:pPr eaLnBrk="1" hangingPunct="1">
              <a:buFontTx/>
              <a:buNone/>
            </a:pPr>
            <a:r>
              <a:rPr lang="da-DK" sz="2400">
                <a:latin typeface="Arial" charset="0"/>
              </a:rPr>
              <a:t>	(Anerkendelse, social</a:t>
            </a:r>
          </a:p>
          <a:p>
            <a:pPr eaLnBrk="1" hangingPunct="1">
              <a:buFontTx/>
              <a:buNone/>
            </a:pPr>
            <a:r>
              <a:rPr lang="da-DK" sz="2400">
                <a:latin typeface="Arial" charset="0"/>
              </a:rPr>
              <a:t>	støtte, ledelse, mobning, chikane, forudsigelighed, konflikter osv).</a:t>
            </a:r>
          </a:p>
          <a:p>
            <a:pPr eaLnBrk="1" hangingPunct="1"/>
            <a:endParaRPr lang="da-DK" sz="2400">
              <a:latin typeface="Arial" charset="0"/>
            </a:endParaRPr>
          </a:p>
        </p:txBody>
      </p:sp>
      <p:graphicFrame>
        <p:nvGraphicFramePr>
          <p:cNvPr id="98307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628775"/>
          <a:ext cx="223202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4" name="CorelDRAW" r:id="rId3" imgW="2667000" imgH="2578100" progId="">
                  <p:embed/>
                </p:oleObj>
              </mc:Choice>
              <mc:Fallback>
                <p:oleObj name="CorelDRAW" r:id="rId3" imgW="2667000" imgH="257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628775"/>
                        <a:ext cx="223202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32363" y="4160838"/>
          <a:ext cx="2447925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5" name="CorelDRAW" r:id="rId5" imgW="2717800" imgH="2552700" progId="">
                  <p:embed/>
                </p:oleObj>
              </mc:Choice>
              <mc:Fallback>
                <p:oleObj name="CorelDRAW" r:id="rId5" imgW="2717800" imgH="2552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160838"/>
                        <a:ext cx="2447925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6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el 1"/>
          <p:cNvSpPr>
            <a:spLocks noGrp="1"/>
          </p:cNvSpPr>
          <p:nvPr>
            <p:ph type="title"/>
          </p:nvPr>
        </p:nvSpPr>
        <p:spPr>
          <a:ln w="38100">
            <a:solidFill>
              <a:srgbClr val="1F497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3600">
                <a:latin typeface="Arial" charset="0"/>
              </a:rPr>
              <a:t>Hvad betyder det, at ”vi er hinandens arbejdsmiljø”?</a:t>
            </a:r>
          </a:p>
        </p:txBody>
      </p:sp>
      <p:sp>
        <p:nvSpPr>
          <p:cNvPr id="101378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334168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da-DK">
                <a:latin typeface="Arial" charset="0"/>
              </a:rPr>
              <a:t>Det hele starter forfra </a:t>
            </a:r>
            <a:r>
              <a:rPr lang="da-DK" i="1">
                <a:latin typeface="Arial" charset="0"/>
              </a:rPr>
              <a:t>hver morgen</a:t>
            </a:r>
            <a:r>
              <a:rPr lang="da-DK">
                <a:latin typeface="Arial" charset="0"/>
              </a:rPr>
              <a:t>. Der er ikke tale om problemer, der løses én gang for alle. Der kræves stadig opmærk-somhed.</a:t>
            </a:r>
          </a:p>
          <a:p>
            <a:pPr marL="514350" indent="-514350">
              <a:buFontTx/>
              <a:buAutoNum type="arabicPeriod"/>
            </a:pPr>
            <a:r>
              <a:rPr lang="da-DK">
                <a:latin typeface="Arial" charset="0"/>
              </a:rPr>
              <a:t>Vi er </a:t>
            </a:r>
            <a:r>
              <a:rPr lang="da-DK" i="1">
                <a:latin typeface="Arial" charset="0"/>
              </a:rPr>
              <a:t>alle </a:t>
            </a:r>
            <a:r>
              <a:rPr lang="da-DK">
                <a:latin typeface="Arial" charset="0"/>
              </a:rPr>
              <a:t>en del af de andres arbejds-miljø. Der er ingen fribilletter.</a:t>
            </a:r>
          </a:p>
        </p:txBody>
      </p:sp>
      <p:pic>
        <p:nvPicPr>
          <p:cNvPr id="101379" name="Picture 2" descr="Psykisk arbejdsmiljø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913" y="4840288"/>
            <a:ext cx="28479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911975" cy="1143000"/>
          </a:xfrm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da-DK" sz="3200">
                <a:latin typeface="Calibri" charset="0"/>
              </a:rPr>
              <a:t>”</a:t>
            </a:r>
            <a:r>
              <a:rPr lang="da-DK" altLang="ja-JP" sz="3200">
                <a:latin typeface="Calibri" charset="0"/>
              </a:rPr>
              <a:t>Vi er hinandens arbejdsmiljø</a:t>
            </a:r>
            <a:r>
              <a:rPr lang="ja-JP" altLang="da-DK" sz="3200">
                <a:latin typeface="Calibri" charset="0"/>
              </a:rPr>
              <a:t>”</a:t>
            </a:r>
            <a:r>
              <a:rPr lang="da-DK" altLang="ja-JP" sz="3200">
                <a:latin typeface="Calibri" charset="0"/>
              </a:rPr>
              <a:t> – </a:t>
            </a:r>
            <a:br>
              <a:rPr lang="da-DK" altLang="ja-JP" sz="3200">
                <a:latin typeface="Calibri" charset="0"/>
              </a:rPr>
            </a:br>
            <a:r>
              <a:rPr lang="da-DK" altLang="ja-JP" sz="3200">
                <a:latin typeface="Calibri" charset="0"/>
              </a:rPr>
              <a:t>de fire gyldne regler</a:t>
            </a:r>
            <a:endParaRPr lang="da-DK" sz="3200">
              <a:latin typeface="Calibri" charset="0"/>
            </a:endParaRPr>
          </a:p>
        </p:txBody>
      </p:sp>
      <p:sp>
        <p:nvSpPr>
          <p:cNvPr id="11366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da-DK" sz="2800">
                <a:latin typeface="Calibri" charset="0"/>
              </a:rPr>
              <a:t>”</a:t>
            </a:r>
            <a:r>
              <a:rPr lang="da-DK" altLang="ja-JP" sz="2800">
                <a:latin typeface="Calibri" charset="0"/>
              </a:rPr>
              <a:t>Forskellige mennesker gør ting forskelligt</a:t>
            </a:r>
            <a:r>
              <a:rPr lang="ja-JP" altLang="da-DK" sz="2800">
                <a:latin typeface="Calibri" charset="0"/>
              </a:rPr>
              <a:t>”</a:t>
            </a:r>
            <a:r>
              <a:rPr lang="da-DK" altLang="ja-JP" sz="2800">
                <a:latin typeface="Calibri" charset="0"/>
              </a:rPr>
              <a:t> – acceptér </a:t>
            </a:r>
            <a:r>
              <a:rPr lang="da-DK" altLang="ja-JP" sz="2800" i="1">
                <a:latin typeface="Calibri" charset="0"/>
              </a:rPr>
              <a:t>forskellighed</a:t>
            </a:r>
            <a:r>
              <a:rPr lang="da-DK" altLang="ja-JP" sz="2800">
                <a:latin typeface="Calibri" charset="0"/>
              </a:rPr>
              <a:t>, men ikke dårlig kvalitet</a:t>
            </a:r>
          </a:p>
          <a:p>
            <a:pPr eaLnBrk="1" hangingPunct="1"/>
            <a:r>
              <a:rPr lang="ja-JP" altLang="da-DK" sz="2800">
                <a:latin typeface="Calibri" charset="0"/>
              </a:rPr>
              <a:t>”</a:t>
            </a:r>
            <a:r>
              <a:rPr lang="da-DK" altLang="ja-JP" sz="2800">
                <a:latin typeface="Calibri" charset="0"/>
              </a:rPr>
              <a:t>Kritiser ikke personen, fokusér på handlingen</a:t>
            </a:r>
            <a:r>
              <a:rPr lang="ja-JP" altLang="da-DK" sz="2800">
                <a:latin typeface="Calibri" charset="0"/>
              </a:rPr>
              <a:t>”</a:t>
            </a:r>
            <a:r>
              <a:rPr lang="da-DK" altLang="ja-JP" sz="2800">
                <a:latin typeface="Calibri" charset="0"/>
              </a:rPr>
              <a:t> – alle kan </a:t>
            </a:r>
            <a:r>
              <a:rPr lang="da-DK" altLang="ja-JP" sz="2800" i="1">
                <a:latin typeface="Calibri" charset="0"/>
              </a:rPr>
              <a:t>fejle</a:t>
            </a:r>
            <a:r>
              <a:rPr lang="da-DK" altLang="ja-JP" sz="2800">
                <a:latin typeface="Calibri" charset="0"/>
              </a:rPr>
              <a:t> og alle kan </a:t>
            </a:r>
            <a:r>
              <a:rPr lang="da-DK" altLang="ja-JP" sz="2800" i="1">
                <a:latin typeface="Calibri" charset="0"/>
              </a:rPr>
              <a:t>lære</a:t>
            </a:r>
            <a:r>
              <a:rPr lang="da-DK" altLang="ja-JP" sz="2800">
                <a:latin typeface="Calibri" charset="0"/>
              </a:rPr>
              <a:t>.</a:t>
            </a:r>
          </a:p>
          <a:p>
            <a:pPr eaLnBrk="1" hangingPunct="1"/>
            <a:r>
              <a:rPr lang="ja-JP" altLang="da-DK" sz="2800">
                <a:latin typeface="Calibri" charset="0"/>
              </a:rPr>
              <a:t>”</a:t>
            </a:r>
            <a:r>
              <a:rPr lang="da-DK" altLang="ja-JP" sz="2800">
                <a:latin typeface="Calibri" charset="0"/>
              </a:rPr>
              <a:t>Bliv på egen banehalvdel</a:t>
            </a:r>
            <a:r>
              <a:rPr lang="ja-JP" altLang="da-DK" sz="2800">
                <a:latin typeface="Calibri" charset="0"/>
              </a:rPr>
              <a:t>”</a:t>
            </a:r>
            <a:r>
              <a:rPr lang="da-DK" altLang="ja-JP" sz="2800">
                <a:latin typeface="Calibri" charset="0"/>
              </a:rPr>
              <a:t> – sig hvad det gør ved </a:t>
            </a:r>
            <a:r>
              <a:rPr lang="da-DK" altLang="ja-JP" sz="2800" i="1">
                <a:latin typeface="Calibri" charset="0"/>
              </a:rPr>
              <a:t>dig</a:t>
            </a:r>
            <a:r>
              <a:rPr lang="da-DK" altLang="ja-JP" sz="2800">
                <a:latin typeface="Calibri" charset="0"/>
              </a:rPr>
              <a:t>, både når det gør ondt og godt</a:t>
            </a:r>
          </a:p>
          <a:p>
            <a:pPr eaLnBrk="1" hangingPunct="1"/>
            <a:r>
              <a:rPr lang="da-DK" sz="2800">
                <a:latin typeface="Calibri" charset="0"/>
              </a:rPr>
              <a:t>Og husk, at vi alle har en tendens til at bedømme </a:t>
            </a:r>
            <a:r>
              <a:rPr lang="da-DK" sz="2800" i="1">
                <a:latin typeface="Calibri" charset="0"/>
              </a:rPr>
              <a:t>egne</a:t>
            </a:r>
            <a:r>
              <a:rPr lang="da-DK" sz="2800">
                <a:latin typeface="Calibri" charset="0"/>
              </a:rPr>
              <a:t> handlinger ud fra </a:t>
            </a:r>
            <a:r>
              <a:rPr lang="da-DK" sz="2800" i="1">
                <a:latin typeface="Calibri" charset="0"/>
              </a:rPr>
              <a:t>hensigten</a:t>
            </a:r>
            <a:r>
              <a:rPr lang="da-DK" sz="2800">
                <a:latin typeface="Calibri" charset="0"/>
              </a:rPr>
              <a:t> (som jo altid er god!), men andre ud fra </a:t>
            </a:r>
            <a:r>
              <a:rPr lang="da-DK" sz="2800" i="1">
                <a:latin typeface="Calibri" charset="0"/>
              </a:rPr>
              <a:t>konsekvenserne</a:t>
            </a:r>
            <a:r>
              <a:rPr lang="da-DK" sz="2800">
                <a:latin typeface="Calibri" charset="0"/>
              </a:rPr>
              <a:t> (som ikke altid er så heldige).</a:t>
            </a:r>
          </a:p>
          <a:p>
            <a:pPr eaLnBrk="1" hangingPunct="1"/>
            <a:endParaRPr lang="da-DK">
              <a:latin typeface="Calibri" charset="0"/>
            </a:endParaRPr>
          </a:p>
        </p:txBody>
      </p:sp>
      <p:pic>
        <p:nvPicPr>
          <p:cNvPr id="113667" name="Picture 4" descr="http://1.bp.blogspot.com/__MgZOBoNBnc/TQm6T4h6aAI/AAAAAAAAAGU/zec3ZJyLHVw/s1600/Colleagues+on+Tap+Co-workers+at+Cobalt+Nov+2010+++++Source+News+Guard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188913"/>
            <a:ext cx="23241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>
                <a:latin typeface="Arial" charset="0"/>
              </a:rPr>
              <a:t>Kommunikation er svært…</a:t>
            </a:r>
          </a:p>
        </p:txBody>
      </p:sp>
      <p:sp>
        <p:nvSpPr>
          <p:cNvPr id="486402" name="Pladsholder til indhold 2"/>
          <p:cNvSpPr>
            <a:spLocks noGrp="1"/>
          </p:cNvSpPr>
          <p:nvPr>
            <p:ph idx="1"/>
          </p:nvPr>
        </p:nvSpPr>
        <p:spPr>
          <a:xfrm>
            <a:off x="457200" y="1628775"/>
            <a:ext cx="5554663" cy="4895850"/>
          </a:xfrm>
        </p:spPr>
        <p:txBody>
          <a:bodyPr/>
          <a:lstStyle/>
          <a:p>
            <a:r>
              <a:rPr lang="da-DK">
                <a:latin typeface="Arial" charset="0"/>
              </a:rPr>
              <a:t>Mona Sahlin: </a:t>
            </a:r>
            <a:r>
              <a:rPr lang="ja-JP" altLang="da-DK">
                <a:latin typeface="Arial" charset="0"/>
              </a:rPr>
              <a:t>”</a:t>
            </a:r>
            <a:r>
              <a:rPr lang="da-DK" altLang="ja-JP">
                <a:latin typeface="Arial" charset="0"/>
              </a:rPr>
              <a:t>Hvis du havde hørt ordentligt efter, havde du hørt, at jeg sagde……</a:t>
            </a:r>
            <a:r>
              <a:rPr lang="ja-JP" altLang="da-DK">
                <a:latin typeface="Arial" charset="0"/>
              </a:rPr>
              <a:t>”</a:t>
            </a:r>
            <a:endParaRPr lang="da-DK" altLang="ja-JP">
              <a:latin typeface="Arial" charset="0"/>
            </a:endParaRPr>
          </a:p>
          <a:p>
            <a:endParaRPr lang="da-DK">
              <a:latin typeface="Arial" charset="0"/>
            </a:endParaRPr>
          </a:p>
          <a:p>
            <a:r>
              <a:rPr lang="da-DK">
                <a:latin typeface="Arial" charset="0"/>
              </a:rPr>
              <a:t>Jørgen Vig, Lego: </a:t>
            </a:r>
            <a:r>
              <a:rPr lang="ja-JP" altLang="da-DK">
                <a:latin typeface="Arial" charset="0"/>
              </a:rPr>
              <a:t>”</a:t>
            </a:r>
            <a:r>
              <a:rPr lang="da-DK" altLang="ja-JP">
                <a:latin typeface="Arial" charset="0"/>
              </a:rPr>
              <a:t>Det må du undskylde. Så har jeg ikke forklaret det godt nok. Jeg prøver igen….</a:t>
            </a:r>
            <a:r>
              <a:rPr lang="ja-JP" altLang="da-DK">
                <a:latin typeface="Arial" charset="0"/>
              </a:rPr>
              <a:t>”</a:t>
            </a:r>
            <a:endParaRPr lang="da-DK">
              <a:latin typeface="Arial" charset="0"/>
            </a:endParaRPr>
          </a:p>
        </p:txBody>
      </p:sp>
      <p:pic>
        <p:nvPicPr>
          <p:cNvPr id="486403" name="Picture 2" descr="http://www.kommunikationsforum.dk/log/multimedia/billeder%20til%20artikler/CEO%20branding/knudstor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292600"/>
            <a:ext cx="19081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4" name="Picture 4" descr="http://upload.wikimedia.org/wikipedia/commons/thumb/8/80/Mona_Sahlin-02.jpg/200px-Mona_Sahlin-02.jpg"/>
          <p:cNvSpPr>
            <a:spLocks noChangeAspect="1" noChangeArrowheads="1"/>
          </p:cNvSpPr>
          <p:nvPr/>
        </p:nvSpPr>
        <p:spPr bwMode="auto">
          <a:xfrm>
            <a:off x="6227763" y="1666875"/>
            <a:ext cx="1905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486405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628775"/>
            <a:ext cx="19351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dsholder til sidefod 2"/>
          <p:cNvSpPr txBox="1">
            <a:spLocks noGrp="1"/>
          </p:cNvSpPr>
          <p:nvPr/>
        </p:nvSpPr>
        <p:spPr bwMode="auto">
          <a:xfrm>
            <a:off x="6659563" y="6524625"/>
            <a:ext cx="212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da-DK" sz="1200">
                <a:solidFill>
                  <a:srgbClr val="808080"/>
                </a:solidFill>
                <a:ea typeface="+mn-ea"/>
                <a:cs typeface="+mn-cs"/>
              </a:rPr>
              <a:t>   </a:t>
            </a:r>
            <a:endParaRPr lang="da-DK" sz="1200">
              <a:solidFill>
                <a:srgbClr val="8D98A1"/>
              </a:solidFill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188913"/>
            <a:ext cx="7673975" cy="1079500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da-DK" sz="4000" dirty="0" smtClean="0">
                <a:ea typeface="+mj-ea"/>
              </a:rPr>
              <a:t>Virksomhedens sociale kapital</a:t>
            </a:r>
            <a:br>
              <a:rPr lang="da-DK" sz="4000" dirty="0" smtClean="0">
                <a:ea typeface="+mj-ea"/>
              </a:rPr>
            </a:br>
            <a:r>
              <a:rPr lang="da-DK" sz="2400" dirty="0" smtClean="0">
                <a:ea typeface="+mj-ea"/>
              </a:rPr>
              <a:t>De tre diamanter</a:t>
            </a:r>
          </a:p>
        </p:txBody>
      </p:sp>
      <p:sp>
        <p:nvSpPr>
          <p:cNvPr id="7173" name="Oval 3"/>
          <p:cNvSpPr>
            <a:spLocks noChangeArrowheads="1"/>
          </p:cNvSpPr>
          <p:nvPr/>
        </p:nvSpPr>
        <p:spPr bwMode="auto">
          <a:xfrm>
            <a:off x="755650" y="1412875"/>
            <a:ext cx="7632700" cy="50403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174" name="Oval 4"/>
          <p:cNvSpPr>
            <a:spLocks noChangeArrowheads="1"/>
          </p:cNvSpPr>
          <p:nvPr/>
        </p:nvSpPr>
        <p:spPr bwMode="auto">
          <a:xfrm>
            <a:off x="3348038" y="1479550"/>
            <a:ext cx="2460625" cy="123507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2000">
                <a:solidFill>
                  <a:srgbClr val="000000"/>
                </a:solidFill>
                <a:ea typeface="+mn-ea"/>
                <a:cs typeface="+mn-cs"/>
              </a:rPr>
              <a:t>Samarbejds-</a:t>
            </a:r>
          </a:p>
          <a:p>
            <a:pPr algn="ctr">
              <a:defRPr/>
            </a:pPr>
            <a:r>
              <a:rPr lang="da-DK" sz="2000">
                <a:solidFill>
                  <a:srgbClr val="000000"/>
                </a:solidFill>
                <a:ea typeface="+mn-ea"/>
                <a:cs typeface="+mn-cs"/>
              </a:rPr>
              <a:t>evne</a:t>
            </a:r>
          </a:p>
        </p:txBody>
      </p:sp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5351463" y="4262438"/>
            <a:ext cx="2460625" cy="12382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2000">
                <a:solidFill>
                  <a:srgbClr val="000000"/>
                </a:solidFill>
                <a:ea typeface="+mn-ea"/>
                <a:cs typeface="+mn-cs"/>
              </a:rPr>
              <a:t>Tillid</a:t>
            </a:r>
          </a:p>
        </p:txBody>
      </p:sp>
      <p:sp>
        <p:nvSpPr>
          <p:cNvPr id="417798" name="Oval 6"/>
          <p:cNvSpPr>
            <a:spLocks noChangeArrowheads="1"/>
          </p:cNvSpPr>
          <p:nvPr/>
        </p:nvSpPr>
        <p:spPr bwMode="auto">
          <a:xfrm>
            <a:off x="1331913" y="4262438"/>
            <a:ext cx="2460625" cy="12382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2000">
                <a:solidFill>
                  <a:srgbClr val="000000"/>
                </a:solidFill>
              </a:rPr>
              <a:t>Retfærdighed</a:t>
            </a: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5148263" y="4211638"/>
            <a:ext cx="4921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>
              <a:defRPr/>
            </a:pPr>
            <a:endParaRPr lang="da-DK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779838" y="4929188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>
              <a:defRPr/>
            </a:pPr>
            <a:endParaRPr lang="da-DK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3767138" y="3190875"/>
            <a:ext cx="1597025" cy="12382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800">
                <a:solidFill>
                  <a:srgbClr val="000000"/>
                </a:solidFill>
                <a:ea typeface="+mn-ea"/>
                <a:cs typeface="+mn-cs"/>
              </a:rPr>
              <a:t>Kerneopgaven</a:t>
            </a:r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H="1">
            <a:off x="4572000" y="27098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>
              <a:defRPr/>
            </a:pPr>
            <a:endParaRPr lang="da-DK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5292725" y="2630488"/>
            <a:ext cx="129540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>
              <a:defRPr/>
            </a:pPr>
            <a:endParaRPr lang="da-DK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H="1">
            <a:off x="2627313" y="2630488"/>
            <a:ext cx="1223962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>
              <a:defRPr/>
            </a:pPr>
            <a:endParaRPr lang="da-DK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183" name="Line 8"/>
          <p:cNvSpPr>
            <a:spLocks noChangeShapeType="1"/>
          </p:cNvSpPr>
          <p:nvPr/>
        </p:nvSpPr>
        <p:spPr bwMode="auto">
          <a:xfrm flipH="1">
            <a:off x="3492500" y="4213225"/>
            <a:ext cx="503238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>
              <a:defRPr/>
            </a:pPr>
            <a:endParaRPr lang="da-DK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7596188" y="1528763"/>
          <a:ext cx="1274762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8" name="CorelDRAW" r:id="rId3" imgW="1752600" imgH="3009900" progId="">
                  <p:embed/>
                </p:oleObj>
              </mc:Choice>
              <mc:Fallback>
                <p:oleObj name="CorelDRAW" r:id="rId3" imgW="1752600" imgH="30099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528763"/>
                        <a:ext cx="1274762" cy="233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a-DK" sz="4000" dirty="0" smtClean="0">
                <a:latin typeface="Arial" charset="0"/>
              </a:rPr>
              <a:t>De offentligt ansattes </a:t>
            </a:r>
            <a:r>
              <a:rPr lang="da-DK" sz="4000" dirty="0">
                <a:latin typeface="Arial" charset="0"/>
              </a:rPr>
              <a:t>fire plager</a:t>
            </a:r>
          </a:p>
        </p:txBody>
      </p:sp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7688"/>
            <a:ext cx="8229600" cy="4308475"/>
          </a:xfrm>
        </p:spPr>
        <p:txBody>
          <a:bodyPr/>
          <a:lstStyle/>
          <a:p>
            <a:pPr eaLnBrk="1" hangingPunct="1"/>
            <a:r>
              <a:rPr lang="da-DK">
                <a:latin typeface="Arial" charset="0"/>
              </a:rPr>
              <a:t>For meget kontrol, dokumentation og evaluering</a:t>
            </a:r>
          </a:p>
          <a:p>
            <a:pPr eaLnBrk="1" hangingPunct="1"/>
            <a:r>
              <a:rPr lang="da-DK">
                <a:latin typeface="Arial" charset="0"/>
              </a:rPr>
              <a:t>For lidt tid til kerneydelsen</a:t>
            </a:r>
          </a:p>
          <a:p>
            <a:pPr eaLnBrk="1" hangingPunct="1"/>
            <a:r>
              <a:rPr lang="da-DK">
                <a:latin typeface="Arial" charset="0"/>
              </a:rPr>
              <a:t>For mange (og for dårligt gennemførte) forandringer</a:t>
            </a:r>
          </a:p>
          <a:p>
            <a:pPr eaLnBrk="1" hangingPunct="1"/>
            <a:r>
              <a:rPr lang="da-DK">
                <a:latin typeface="Arial" charset="0"/>
              </a:rPr>
              <a:t>Stadigt mere krævende, besværlige og voldelige borgere</a:t>
            </a:r>
          </a:p>
        </p:txBody>
      </p:sp>
      <p:pic>
        <p:nvPicPr>
          <p:cNvPr id="339971" name="Picture 5" descr="http://tbn3.google.com/images?q=tbn:cnp_xuzeMvPSkM:http://multimedia.jp.dk/archive/00101/sygdom_colourbox535_101807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5386388"/>
            <a:ext cx="2530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58175" cy="1439863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da-DK" smtClean="0">
                <a:ea typeface="+mj-ea"/>
              </a:rPr>
              <a:t>Hvad er det nye ved at arbejde med virksomhedens sociale kapital?</a:t>
            </a:r>
          </a:p>
        </p:txBody>
      </p:sp>
      <p:sp>
        <p:nvSpPr>
          <p:cNvPr id="418818" name="Pladsholder til indhold 2"/>
          <p:cNvSpPr>
            <a:spLocks noGrp="1"/>
          </p:cNvSpPr>
          <p:nvPr>
            <p:ph idx="1"/>
          </p:nvPr>
        </p:nvSpPr>
        <p:spPr bwMode="auto">
          <a:xfrm>
            <a:off x="428625" y="2143125"/>
            <a:ext cx="8258175" cy="3983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sz="2800">
                <a:latin typeface="Arial" charset="0"/>
              </a:rPr>
              <a:t>Social kapital er en egenskab ved </a:t>
            </a:r>
            <a:r>
              <a:rPr lang="da-DK" sz="2800" i="1">
                <a:latin typeface="Arial" charset="0"/>
              </a:rPr>
              <a:t>hele arbejdspladsen </a:t>
            </a:r>
            <a:r>
              <a:rPr lang="da-DK" sz="2800">
                <a:latin typeface="Arial" charset="0"/>
              </a:rPr>
              <a:t>og ikke ved det enkelte job eller afdeling</a:t>
            </a:r>
          </a:p>
          <a:p>
            <a:pPr eaLnBrk="1" hangingPunct="1"/>
            <a:r>
              <a:rPr lang="da-DK" sz="2800">
                <a:latin typeface="Arial" charset="0"/>
              </a:rPr>
              <a:t>Det er et begreb, som direkte knytter an til             den </a:t>
            </a:r>
            <a:r>
              <a:rPr lang="da-DK" sz="2800" i="1">
                <a:latin typeface="Arial" charset="0"/>
              </a:rPr>
              <a:t>daglige drift og kerneydelsen</a:t>
            </a:r>
          </a:p>
          <a:p>
            <a:pPr eaLnBrk="1" hangingPunct="1"/>
            <a:r>
              <a:rPr lang="da-DK" sz="2800">
                <a:latin typeface="Arial" charset="0"/>
              </a:rPr>
              <a:t>Begrebet er ikke primært et arbejdsmiljøbegreb,   men omfatter såvel </a:t>
            </a:r>
            <a:r>
              <a:rPr lang="da-DK" sz="2800" i="1">
                <a:latin typeface="Arial" charset="0"/>
              </a:rPr>
              <a:t>ledelse som organisation</a:t>
            </a:r>
          </a:p>
          <a:p>
            <a:pPr eaLnBrk="1" hangingPunct="1"/>
            <a:r>
              <a:rPr lang="da-DK" sz="2800" i="1">
                <a:latin typeface="Arial" charset="0"/>
              </a:rPr>
              <a:t>Produktivitet og trivsel </a:t>
            </a:r>
            <a:r>
              <a:rPr lang="da-DK" sz="2800">
                <a:latin typeface="Arial" charset="0"/>
              </a:rPr>
              <a:t>ses som to sider af samme sag</a:t>
            </a:r>
          </a:p>
          <a:p>
            <a:pPr eaLnBrk="1" hangingPunct="1"/>
            <a:endParaRPr lang="da-DK">
              <a:latin typeface="Arial" charset="0"/>
            </a:endParaRPr>
          </a:p>
        </p:txBody>
      </p:sp>
      <p:graphicFrame>
        <p:nvGraphicFramePr>
          <p:cNvPr id="418819" name="Object 12"/>
          <p:cNvGraphicFramePr>
            <a:graphicFrameLocks noChangeAspect="1"/>
          </p:cNvGraphicFramePr>
          <p:nvPr/>
        </p:nvGraphicFramePr>
        <p:xfrm>
          <a:off x="8072438" y="785813"/>
          <a:ext cx="7731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61" name="CorelDRAW" r:id="rId3" imgW="1752600" imgH="3009900" progId="">
                  <p:embed/>
                </p:oleObj>
              </mc:Choice>
              <mc:Fallback>
                <p:oleObj name="CorelDRAW" r:id="rId3" imgW="1752600" imgH="30099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785813"/>
                        <a:ext cx="773112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6414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a-DK" sz="2800" b="1">
                <a:solidFill>
                  <a:srgbClr val="0F3063"/>
                </a:solidFill>
              </a:rPr>
              <a:t>Tillid på arbejdspladsen</a:t>
            </a:r>
            <a:br>
              <a:rPr lang="da-DK" sz="2800" b="1">
                <a:solidFill>
                  <a:srgbClr val="0F3063"/>
                </a:solidFill>
              </a:rPr>
            </a:br>
            <a:r>
              <a:rPr lang="da-DK" sz="1800" b="1">
                <a:solidFill>
                  <a:srgbClr val="0F3063"/>
                </a:solidFill>
              </a:rPr>
              <a:t/>
            </a:r>
            <a:br>
              <a:rPr lang="da-DK" sz="1800" b="1">
                <a:solidFill>
                  <a:srgbClr val="0F3063"/>
                </a:solidFill>
              </a:rPr>
            </a:br>
            <a:endParaRPr lang="da-DK" b="1">
              <a:solidFill>
                <a:srgbClr val="0F3063"/>
              </a:solidFill>
            </a:endParaRPr>
          </a:p>
        </p:txBody>
      </p:sp>
      <p:graphicFrame>
        <p:nvGraphicFramePr>
          <p:cNvPr id="419842" name="Object 3"/>
          <p:cNvGraphicFramePr>
            <a:graphicFrameLocks noChangeAspect="1"/>
          </p:cNvGraphicFramePr>
          <p:nvPr/>
        </p:nvGraphicFramePr>
        <p:xfrm>
          <a:off x="3924300" y="1138238"/>
          <a:ext cx="10080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1" name="CorelDRAW" r:id="rId4" imgW="2794000" imgH="1422400" progId="">
                  <p:embed/>
                </p:oleObj>
              </mc:Choice>
              <mc:Fallback>
                <p:oleObj name="CorelDRAW" r:id="rId4" imgW="2794000" imgH="1422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138238"/>
                        <a:ext cx="10080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3" name="Rectangle 4"/>
          <p:cNvSpPr>
            <a:spLocks noChangeArrowheads="1"/>
          </p:cNvSpPr>
          <p:nvPr/>
        </p:nvSpPr>
        <p:spPr bwMode="auto">
          <a:xfrm>
            <a:off x="684213" y="2770188"/>
            <a:ext cx="2232025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a-DK" sz="1800"/>
          </a:p>
        </p:txBody>
      </p:sp>
      <p:sp>
        <p:nvSpPr>
          <p:cNvPr id="419844" name="Rectangle 5"/>
          <p:cNvSpPr>
            <a:spLocks noChangeArrowheads="1"/>
          </p:cNvSpPr>
          <p:nvPr/>
        </p:nvSpPr>
        <p:spPr bwMode="auto">
          <a:xfrm>
            <a:off x="684213" y="3705225"/>
            <a:ext cx="22320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19845" name="Rectangle 6"/>
          <p:cNvSpPr>
            <a:spLocks noChangeArrowheads="1"/>
          </p:cNvSpPr>
          <p:nvPr/>
        </p:nvSpPr>
        <p:spPr bwMode="auto">
          <a:xfrm>
            <a:off x="684213" y="4857750"/>
            <a:ext cx="22320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19846" name="Rectangle 7"/>
          <p:cNvSpPr>
            <a:spLocks noChangeArrowheads="1"/>
          </p:cNvSpPr>
          <p:nvPr/>
        </p:nvSpPr>
        <p:spPr bwMode="auto">
          <a:xfrm>
            <a:off x="2916238" y="3705225"/>
            <a:ext cx="27352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19847" name="Rectangle 8"/>
          <p:cNvSpPr>
            <a:spLocks noChangeArrowheads="1"/>
          </p:cNvSpPr>
          <p:nvPr/>
        </p:nvSpPr>
        <p:spPr bwMode="auto">
          <a:xfrm>
            <a:off x="5651500" y="3706813"/>
            <a:ext cx="2735263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19848" name="Rectangle 9"/>
          <p:cNvSpPr>
            <a:spLocks noChangeArrowheads="1"/>
          </p:cNvSpPr>
          <p:nvPr/>
        </p:nvSpPr>
        <p:spPr bwMode="auto">
          <a:xfrm>
            <a:off x="2916238" y="2770188"/>
            <a:ext cx="2735262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a-DK" sz="1800"/>
          </a:p>
        </p:txBody>
      </p:sp>
      <p:sp>
        <p:nvSpPr>
          <p:cNvPr id="419849" name="Rectangle 10"/>
          <p:cNvSpPr>
            <a:spLocks noChangeArrowheads="1"/>
          </p:cNvSpPr>
          <p:nvPr/>
        </p:nvSpPr>
        <p:spPr bwMode="auto">
          <a:xfrm>
            <a:off x="5651500" y="2770188"/>
            <a:ext cx="2735263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a-DK" sz="1800"/>
          </a:p>
        </p:txBody>
      </p:sp>
      <p:sp>
        <p:nvSpPr>
          <p:cNvPr id="419850" name="Rectangle 11"/>
          <p:cNvSpPr>
            <a:spLocks noChangeArrowheads="1"/>
          </p:cNvSpPr>
          <p:nvPr/>
        </p:nvSpPr>
        <p:spPr bwMode="auto">
          <a:xfrm>
            <a:off x="2916238" y="4857750"/>
            <a:ext cx="27352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19851" name="Rectangle 12"/>
          <p:cNvSpPr>
            <a:spLocks noChangeArrowheads="1"/>
          </p:cNvSpPr>
          <p:nvPr/>
        </p:nvSpPr>
        <p:spPr bwMode="auto">
          <a:xfrm>
            <a:off x="5653088" y="4857750"/>
            <a:ext cx="27352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19852" name="Text Box 13"/>
          <p:cNvSpPr txBox="1">
            <a:spLocks noChangeArrowheads="1"/>
          </p:cNvSpPr>
          <p:nvPr/>
        </p:nvSpPr>
        <p:spPr bwMode="auto">
          <a:xfrm>
            <a:off x="855663" y="307657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Nede fra og op</a:t>
            </a:r>
          </a:p>
        </p:txBody>
      </p:sp>
      <p:sp>
        <p:nvSpPr>
          <p:cNvPr id="419853" name="Text Box 14"/>
          <p:cNvSpPr txBox="1">
            <a:spLocks noChangeArrowheads="1"/>
          </p:cNvSpPr>
          <p:nvPr/>
        </p:nvSpPr>
        <p:spPr bwMode="auto">
          <a:xfrm>
            <a:off x="866775" y="4121150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Vandret</a:t>
            </a:r>
          </a:p>
        </p:txBody>
      </p:sp>
      <p:sp>
        <p:nvSpPr>
          <p:cNvPr id="419854" name="Text Box 15"/>
          <p:cNvSpPr txBox="1">
            <a:spLocks noChangeArrowheads="1"/>
          </p:cNvSpPr>
          <p:nvPr/>
        </p:nvSpPr>
        <p:spPr bwMode="auto">
          <a:xfrm>
            <a:off x="827088" y="5289550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Oppe fra og ned</a:t>
            </a:r>
          </a:p>
        </p:txBody>
      </p:sp>
      <p:sp>
        <p:nvSpPr>
          <p:cNvPr id="419855" name="Line 16"/>
          <p:cNvSpPr>
            <a:spLocks noChangeShapeType="1"/>
          </p:cNvSpPr>
          <p:nvPr/>
        </p:nvSpPr>
        <p:spPr bwMode="auto">
          <a:xfrm flipH="1" flipV="1">
            <a:off x="2406650" y="3057525"/>
            <a:ext cx="4763" cy="288925"/>
          </a:xfrm>
          <a:prstGeom prst="line">
            <a:avLst/>
          </a:prstGeom>
          <a:noFill/>
          <a:ln w="9525">
            <a:solidFill>
              <a:srgbClr val="0F306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9856" name="Line 17"/>
          <p:cNvSpPr>
            <a:spLocks noChangeShapeType="1"/>
          </p:cNvSpPr>
          <p:nvPr/>
        </p:nvSpPr>
        <p:spPr bwMode="auto">
          <a:xfrm>
            <a:off x="2411413" y="5276850"/>
            <a:ext cx="0" cy="287338"/>
          </a:xfrm>
          <a:prstGeom prst="line">
            <a:avLst/>
          </a:prstGeom>
          <a:noFill/>
          <a:ln w="9525">
            <a:solidFill>
              <a:srgbClr val="0F306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9857" name="Text Box 18"/>
          <p:cNvSpPr txBox="1">
            <a:spLocks noChangeArrowheads="1"/>
          </p:cNvSpPr>
          <p:nvPr/>
        </p:nvSpPr>
        <p:spPr bwMode="auto">
          <a:xfrm>
            <a:off x="3357563" y="2366963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SAMTALE</a:t>
            </a:r>
          </a:p>
        </p:txBody>
      </p:sp>
      <p:sp>
        <p:nvSpPr>
          <p:cNvPr id="419858" name="Text Box 19"/>
          <p:cNvSpPr txBox="1">
            <a:spLocks noChangeArrowheads="1"/>
          </p:cNvSpPr>
          <p:nvPr/>
        </p:nvSpPr>
        <p:spPr bwMode="auto">
          <a:xfrm>
            <a:off x="6234113" y="2362200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ARBEJDE</a:t>
            </a:r>
          </a:p>
        </p:txBody>
      </p:sp>
      <p:sp>
        <p:nvSpPr>
          <p:cNvPr id="419859" name="Text Box 20"/>
          <p:cNvSpPr txBox="1">
            <a:spLocks noChangeArrowheads="1"/>
          </p:cNvSpPr>
          <p:nvPr/>
        </p:nvSpPr>
        <p:spPr bwMode="auto">
          <a:xfrm>
            <a:off x="3132138" y="2962275"/>
            <a:ext cx="2376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De ansatte stoler på ledelsen</a:t>
            </a:r>
          </a:p>
        </p:txBody>
      </p:sp>
      <p:sp>
        <p:nvSpPr>
          <p:cNvPr id="419860" name="Rectangle 21"/>
          <p:cNvSpPr>
            <a:spLocks noChangeArrowheads="1"/>
          </p:cNvSpPr>
          <p:nvPr/>
        </p:nvSpPr>
        <p:spPr bwMode="auto">
          <a:xfrm>
            <a:off x="2916238" y="2266950"/>
            <a:ext cx="273526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a-DK" sz="1800"/>
          </a:p>
        </p:txBody>
      </p:sp>
      <p:sp>
        <p:nvSpPr>
          <p:cNvPr id="419861" name="Rectangle 22"/>
          <p:cNvSpPr>
            <a:spLocks noChangeArrowheads="1"/>
          </p:cNvSpPr>
          <p:nvPr/>
        </p:nvSpPr>
        <p:spPr bwMode="auto">
          <a:xfrm>
            <a:off x="5653088" y="2266950"/>
            <a:ext cx="273526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a-DK" sz="1800"/>
          </a:p>
        </p:txBody>
      </p:sp>
      <p:sp>
        <p:nvSpPr>
          <p:cNvPr id="419862" name="Rectangle 23"/>
          <p:cNvSpPr>
            <a:spLocks noChangeArrowheads="1"/>
          </p:cNvSpPr>
          <p:nvPr/>
        </p:nvSpPr>
        <p:spPr bwMode="auto">
          <a:xfrm>
            <a:off x="684213" y="2266950"/>
            <a:ext cx="2232025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a-DK" sz="1800"/>
          </a:p>
        </p:txBody>
      </p:sp>
      <p:sp>
        <p:nvSpPr>
          <p:cNvPr id="419863" name="Text Box 24"/>
          <p:cNvSpPr txBox="1">
            <a:spLocks noChangeArrowheads="1"/>
          </p:cNvSpPr>
          <p:nvPr/>
        </p:nvSpPr>
        <p:spPr bwMode="auto">
          <a:xfrm>
            <a:off x="3125788" y="4005263"/>
            <a:ext cx="2376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De ansatte stoler på hinanden</a:t>
            </a:r>
          </a:p>
        </p:txBody>
      </p:sp>
      <p:sp>
        <p:nvSpPr>
          <p:cNvPr id="419864" name="Text Box 25"/>
          <p:cNvSpPr txBox="1">
            <a:spLocks noChangeArrowheads="1"/>
          </p:cNvSpPr>
          <p:nvPr/>
        </p:nvSpPr>
        <p:spPr bwMode="auto">
          <a:xfrm>
            <a:off x="3132138" y="5146675"/>
            <a:ext cx="2376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Ledelsen stoler på </a:t>
            </a:r>
            <a:br>
              <a:rPr lang="da-DK" sz="1400" b="1">
                <a:solidFill>
                  <a:srgbClr val="0F3063"/>
                </a:solidFill>
              </a:rPr>
            </a:br>
            <a:r>
              <a:rPr lang="da-DK" sz="1400" b="1">
                <a:solidFill>
                  <a:srgbClr val="0F3063"/>
                </a:solidFill>
              </a:rPr>
              <a:t>de ansatte</a:t>
            </a:r>
          </a:p>
        </p:txBody>
      </p:sp>
      <p:sp>
        <p:nvSpPr>
          <p:cNvPr id="419865" name="Text Box 26"/>
          <p:cNvSpPr txBox="1">
            <a:spLocks noChangeArrowheads="1"/>
          </p:cNvSpPr>
          <p:nvPr/>
        </p:nvSpPr>
        <p:spPr bwMode="auto">
          <a:xfrm>
            <a:off x="5843588" y="2879725"/>
            <a:ext cx="23764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De ansatte stoler på, at ledelsen gør et godt</a:t>
            </a:r>
            <a:br>
              <a:rPr lang="da-DK" sz="1400" b="1">
                <a:solidFill>
                  <a:srgbClr val="0F3063"/>
                </a:solidFill>
              </a:rPr>
            </a:br>
            <a:r>
              <a:rPr lang="da-DK" sz="1400" b="1">
                <a:solidFill>
                  <a:srgbClr val="0F3063"/>
                </a:solidFill>
              </a:rPr>
              <a:t>stykke arbejde</a:t>
            </a:r>
          </a:p>
        </p:txBody>
      </p:sp>
      <p:sp>
        <p:nvSpPr>
          <p:cNvPr id="419866" name="Text Box 27"/>
          <p:cNvSpPr txBox="1">
            <a:spLocks noChangeArrowheads="1"/>
          </p:cNvSpPr>
          <p:nvPr/>
        </p:nvSpPr>
        <p:spPr bwMode="auto">
          <a:xfrm>
            <a:off x="5867400" y="3911600"/>
            <a:ext cx="23764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De ansatte stoler på, at kollegerne gør et godt</a:t>
            </a:r>
            <a:br>
              <a:rPr lang="da-DK" sz="1400" b="1">
                <a:solidFill>
                  <a:srgbClr val="0F3063"/>
                </a:solidFill>
              </a:rPr>
            </a:br>
            <a:r>
              <a:rPr lang="da-DK" sz="1400" b="1">
                <a:solidFill>
                  <a:srgbClr val="0F3063"/>
                </a:solidFill>
              </a:rPr>
              <a:t>stykke arbejde</a:t>
            </a:r>
          </a:p>
        </p:txBody>
      </p:sp>
      <p:sp>
        <p:nvSpPr>
          <p:cNvPr id="419867" name="Text Box 28"/>
          <p:cNvSpPr txBox="1">
            <a:spLocks noChangeArrowheads="1"/>
          </p:cNvSpPr>
          <p:nvPr/>
        </p:nvSpPr>
        <p:spPr bwMode="auto">
          <a:xfrm>
            <a:off x="5867400" y="5075238"/>
            <a:ext cx="23764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F3063"/>
                </a:solidFill>
              </a:rPr>
              <a:t>Ledelsen stoler på, at de ansatte gør et godt</a:t>
            </a:r>
            <a:br>
              <a:rPr lang="da-DK" sz="1400" b="1">
                <a:solidFill>
                  <a:srgbClr val="0F3063"/>
                </a:solidFill>
              </a:rPr>
            </a:br>
            <a:r>
              <a:rPr lang="da-DK" sz="1400" b="1">
                <a:solidFill>
                  <a:srgbClr val="0F3063"/>
                </a:solidFill>
              </a:rPr>
              <a:t>stykke arbejde</a:t>
            </a:r>
          </a:p>
        </p:txBody>
      </p:sp>
      <p:sp>
        <p:nvSpPr>
          <p:cNvPr id="29" name="Ellipse 28"/>
          <p:cNvSpPr/>
          <p:nvPr/>
        </p:nvSpPr>
        <p:spPr>
          <a:xfrm>
            <a:off x="2916238" y="2781300"/>
            <a:ext cx="2663825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800"/>
          </a:p>
        </p:txBody>
      </p:sp>
      <p:sp>
        <p:nvSpPr>
          <p:cNvPr id="30" name="Ellipse 29"/>
          <p:cNvSpPr/>
          <p:nvPr/>
        </p:nvSpPr>
        <p:spPr>
          <a:xfrm>
            <a:off x="5651500" y="4941888"/>
            <a:ext cx="2665413" cy="1008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Titel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r>
              <a:rPr lang="da-DK">
                <a:latin typeface="Arial" charset="0"/>
              </a:rPr>
              <a:t>Opbygning af tillid    </a:t>
            </a:r>
          </a:p>
        </p:txBody>
      </p:sp>
      <p:sp>
        <p:nvSpPr>
          <p:cNvPr id="421890" name="Pladsholder til indhold 2"/>
          <p:cNvSpPr>
            <a:spLocks noGrp="1"/>
          </p:cNvSpPr>
          <p:nvPr>
            <p:ph idx="1"/>
          </p:nvPr>
        </p:nvSpPr>
        <p:spPr bwMode="auto">
          <a:xfrm>
            <a:off x="457200" y="1857375"/>
            <a:ext cx="8229600" cy="426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>
                <a:latin typeface="Arial" charset="0"/>
              </a:rPr>
              <a:t>Man opbygger tillid ved at være </a:t>
            </a:r>
            <a:r>
              <a:rPr lang="da-DK" i="1">
                <a:latin typeface="Arial" charset="0"/>
              </a:rPr>
              <a:t>troværdig:</a:t>
            </a:r>
          </a:p>
          <a:p>
            <a:pPr lvl="1"/>
            <a:r>
              <a:rPr lang="da-DK" i="1">
                <a:latin typeface="Arial" charset="0"/>
                <a:cs typeface="Arial" charset="0"/>
              </a:rPr>
              <a:t>Konsistent adfærd: </a:t>
            </a:r>
            <a:r>
              <a:rPr lang="da-DK">
                <a:latin typeface="Arial" charset="0"/>
                <a:cs typeface="Arial" charset="0"/>
              </a:rPr>
              <a:t>Man handler gennem-skueligt og forklarligt</a:t>
            </a:r>
          </a:p>
          <a:p>
            <a:pPr lvl="1"/>
            <a:r>
              <a:rPr lang="da-DK" i="1">
                <a:latin typeface="Arial" charset="0"/>
                <a:cs typeface="Arial" charset="0"/>
              </a:rPr>
              <a:t>Integritet:</a:t>
            </a:r>
            <a:r>
              <a:rPr lang="da-DK">
                <a:latin typeface="Arial" charset="0"/>
                <a:cs typeface="Arial" charset="0"/>
              </a:rPr>
              <a:t> Man gør hvad man siger og siger hvad man gør</a:t>
            </a:r>
          </a:p>
          <a:p>
            <a:pPr lvl="1"/>
            <a:r>
              <a:rPr lang="da-DK" i="1">
                <a:latin typeface="Arial" charset="0"/>
                <a:cs typeface="Arial" charset="0"/>
              </a:rPr>
              <a:t>Uddelegering af kontrol: </a:t>
            </a:r>
            <a:r>
              <a:rPr lang="da-DK">
                <a:latin typeface="Arial" charset="0"/>
                <a:cs typeface="Arial" charset="0"/>
              </a:rPr>
              <a:t>Man viser selv tillid ved at give kompetence til andre</a:t>
            </a:r>
          </a:p>
          <a:p>
            <a:pPr lvl="1"/>
            <a:r>
              <a:rPr lang="da-DK" i="1">
                <a:latin typeface="Arial" charset="0"/>
                <a:cs typeface="Arial" charset="0"/>
              </a:rPr>
              <a:t>Demonstration af lydhørhed: </a:t>
            </a:r>
            <a:r>
              <a:rPr lang="da-DK">
                <a:latin typeface="Arial" charset="0"/>
                <a:cs typeface="Arial" charset="0"/>
              </a:rPr>
              <a:t>Man tager andres synspunkter seriøst</a:t>
            </a:r>
          </a:p>
          <a:p>
            <a:pPr lvl="1">
              <a:buFontTx/>
              <a:buNone/>
            </a:pPr>
            <a:endParaRPr lang="da-DK">
              <a:latin typeface="Arial" charset="0"/>
              <a:cs typeface="Arial" charset="0"/>
            </a:endParaRPr>
          </a:p>
          <a:p>
            <a:pPr lvl="1"/>
            <a:endParaRPr lang="da-DK">
              <a:latin typeface="Arial" charset="0"/>
              <a:cs typeface="Arial" charset="0"/>
            </a:endParaRPr>
          </a:p>
          <a:p>
            <a:pPr lvl="1"/>
            <a:endParaRPr lang="da-DK">
              <a:latin typeface="Arial" charset="0"/>
              <a:cs typeface="Arial" charset="0"/>
            </a:endParaRPr>
          </a:p>
          <a:p>
            <a:pPr lvl="1"/>
            <a:endParaRPr lang="da-DK">
              <a:latin typeface="Arial" charset="0"/>
              <a:cs typeface="Arial" charset="0"/>
            </a:endParaRPr>
          </a:p>
        </p:txBody>
      </p:sp>
      <p:graphicFrame>
        <p:nvGraphicFramePr>
          <p:cNvPr id="421891" name="Object 3"/>
          <p:cNvGraphicFramePr>
            <a:graphicFrameLocks noChangeAspect="1"/>
          </p:cNvGraphicFramePr>
          <p:nvPr/>
        </p:nvGraphicFramePr>
        <p:xfrm>
          <a:off x="7410450" y="609600"/>
          <a:ext cx="10080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3" name="CorelDRAW" r:id="rId3" imgW="2794000" imgH="1422400" progId="">
                  <p:embed/>
                </p:oleObj>
              </mc:Choice>
              <mc:Fallback>
                <p:oleObj name="CorelDRAW" r:id="rId3" imgW="2794000" imgH="1422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609600"/>
                        <a:ext cx="10080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3" name="Picture 2" descr="sk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755650" y="4821238"/>
            <a:ext cx="489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7200">
                <a:solidFill>
                  <a:srgbClr val="FFFFFF"/>
                </a:solidFill>
              </a:rPr>
              <a:t>Blind tillid?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Titel 1"/>
          <p:cNvSpPr>
            <a:spLocks noGrp="1"/>
          </p:cNvSpPr>
          <p:nvPr>
            <p:ph type="title"/>
          </p:nvPr>
        </p:nvSpPr>
        <p:spPr>
          <a:ln w="38100">
            <a:solidFill>
              <a:srgbClr val="1F497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>
                <a:latin typeface="Calibri" charset="0"/>
              </a:rPr>
              <a:t>Flere og flere regler</a:t>
            </a:r>
          </a:p>
        </p:txBody>
      </p:sp>
      <p:sp>
        <p:nvSpPr>
          <p:cNvPr id="42496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>
                <a:latin typeface="Calibri" charset="0"/>
              </a:rPr>
              <a:t>Trods mange års politisk enighed om at afbureaukratisere den offentlige sektor, er det gået stik modsat. </a:t>
            </a:r>
          </a:p>
          <a:p>
            <a:r>
              <a:rPr lang="da-DK">
                <a:latin typeface="Calibri" charset="0"/>
              </a:rPr>
              <a:t>114 procent på området for udsatte unge. 66 procent på skoleområdet. 51 procent på vandforsyningsområdet. Så meget er den samlede regelmasse på de tre områder vokset i perioden 1993 til 2010.</a:t>
            </a:r>
          </a:p>
          <a:p>
            <a:r>
              <a:rPr lang="da-DK" sz="2000">
                <a:latin typeface="Calibri" charset="0"/>
              </a:rPr>
              <a:t>KL. 16-7-2013</a:t>
            </a:r>
            <a:r>
              <a:rPr lang="da-DK">
                <a:latin typeface="Calibri" charset="0"/>
              </a:rPr>
              <a:t>.</a:t>
            </a:r>
          </a:p>
        </p:txBody>
      </p:sp>
      <p:pic>
        <p:nvPicPr>
          <p:cNvPr id="424963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5276850"/>
            <a:ext cx="23733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da-DK" dirty="0" smtClean="0">
                <a:ea typeface="+mj-ea"/>
                <a:cs typeface="+mj-cs"/>
              </a:rPr>
              <a:t>Den gode kontrol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427010" name="Pladsholder til indhold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75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sz="2700" i="1">
                <a:latin typeface="Arial" charset="0"/>
              </a:rPr>
              <a:t>Meningsfuld kontrol</a:t>
            </a:r>
            <a:r>
              <a:rPr lang="da-DK" sz="2700">
                <a:latin typeface="Arial" charset="0"/>
              </a:rPr>
              <a:t>. Kontrol der bruges til at forbedre produktivitet og kvalitet.</a:t>
            </a:r>
          </a:p>
          <a:p>
            <a:pPr>
              <a:lnSpc>
                <a:spcPct val="80000"/>
              </a:lnSpc>
            </a:pPr>
            <a:r>
              <a:rPr lang="da-DK" sz="2700" i="1">
                <a:latin typeface="Arial" charset="0"/>
              </a:rPr>
              <a:t>Fokuseret kontrol</a:t>
            </a:r>
            <a:r>
              <a:rPr lang="da-DK" sz="2700">
                <a:latin typeface="Arial" charset="0"/>
              </a:rPr>
              <a:t>. Kontrol der drejer sig om betydningsfulde forhold.</a:t>
            </a:r>
          </a:p>
          <a:p>
            <a:pPr>
              <a:lnSpc>
                <a:spcPct val="80000"/>
              </a:lnSpc>
            </a:pPr>
            <a:r>
              <a:rPr lang="da-DK" sz="2700" i="1">
                <a:latin typeface="Arial" charset="0"/>
              </a:rPr>
              <a:t>Ingen gabestok</a:t>
            </a:r>
            <a:r>
              <a:rPr lang="da-DK" sz="2700">
                <a:latin typeface="Arial" charset="0"/>
              </a:rPr>
              <a:t>. Og ingen brug af relative benchmarks.</a:t>
            </a:r>
          </a:p>
          <a:p>
            <a:pPr>
              <a:lnSpc>
                <a:spcPct val="80000"/>
              </a:lnSpc>
            </a:pPr>
            <a:r>
              <a:rPr lang="da-DK" sz="2700" i="1">
                <a:latin typeface="Arial" charset="0"/>
              </a:rPr>
              <a:t>Retfærdig kontrol</a:t>
            </a:r>
            <a:r>
              <a:rPr lang="da-DK" sz="2700">
                <a:latin typeface="Arial" charset="0"/>
              </a:rPr>
              <a:t>. Kontrol over forhold, som man har indflydelse på.</a:t>
            </a:r>
          </a:p>
          <a:p>
            <a:pPr>
              <a:lnSpc>
                <a:spcPct val="80000"/>
              </a:lnSpc>
            </a:pPr>
            <a:r>
              <a:rPr lang="da-DK" sz="2700" i="1">
                <a:latin typeface="Arial" charset="0"/>
              </a:rPr>
              <a:t>Passende kontrol</a:t>
            </a:r>
            <a:r>
              <a:rPr lang="da-DK" sz="2700">
                <a:latin typeface="Arial" charset="0"/>
              </a:rPr>
              <a:t>. Kontrol der ikke tager urimelig lang tid fra kerneydelsen.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	Hasle og Toft. Væksthus for ledelse 17.9.10</a:t>
            </a:r>
            <a:r>
              <a:rPr lang="da-DK" sz="2700">
                <a:latin typeface="Arial" charset="0"/>
              </a:rPr>
              <a:t>.</a:t>
            </a:r>
          </a:p>
        </p:txBody>
      </p:sp>
      <p:pic>
        <p:nvPicPr>
          <p:cNvPr id="427011" name="Bille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5157788"/>
            <a:ext cx="1139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86518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2800"/>
              <a:t>Retfærdighed på arbejdspladsen</a:t>
            </a:r>
          </a:p>
        </p:txBody>
      </p:sp>
      <p:sp>
        <p:nvSpPr>
          <p:cNvPr id="428034" name="Text Box 5"/>
          <p:cNvSpPr txBox="1">
            <a:spLocks noChangeArrowheads="1"/>
          </p:cNvSpPr>
          <p:nvPr/>
        </p:nvSpPr>
        <p:spPr bwMode="auto">
          <a:xfrm>
            <a:off x="538163" y="1158875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28035" name="Rectangle 7"/>
          <p:cNvSpPr>
            <a:spLocks noChangeArrowheads="1"/>
          </p:cNvSpPr>
          <p:nvPr/>
        </p:nvSpPr>
        <p:spPr bwMode="auto">
          <a:xfrm>
            <a:off x="1300163" y="1470025"/>
            <a:ext cx="78438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rgbClr val="7D0509"/>
                </a:solidFill>
              </a:rPr>
              <a:t>Fordelings retfærdighed.</a:t>
            </a:r>
            <a:r>
              <a:rPr lang="da-DK" sz="2000" b="1">
                <a:solidFill>
                  <a:srgbClr val="003867"/>
                </a:solidFill>
              </a:rPr>
              <a:t> Bliver løn, forfremmelser, fyringer, anerkendelse, frynsegoder etc. retfærdigt fordelt?</a:t>
            </a:r>
          </a:p>
          <a:p>
            <a:endParaRPr lang="da-DK" sz="2000" b="1">
              <a:solidFill>
                <a:srgbClr val="003867"/>
              </a:solidFill>
            </a:endParaRPr>
          </a:p>
          <a:p>
            <a:r>
              <a:rPr lang="da-DK" b="1">
                <a:solidFill>
                  <a:srgbClr val="7D0509"/>
                </a:solidFill>
              </a:rPr>
              <a:t>Proces retfærdighed.</a:t>
            </a:r>
            <a:r>
              <a:rPr lang="da-DK" sz="2000" b="1">
                <a:solidFill>
                  <a:srgbClr val="003867"/>
                </a:solidFill>
              </a:rPr>
              <a:t> Er processen retfærdig? </a:t>
            </a:r>
            <a:br>
              <a:rPr lang="da-DK" sz="2000" b="1">
                <a:solidFill>
                  <a:srgbClr val="003867"/>
                </a:solidFill>
              </a:rPr>
            </a:br>
            <a:r>
              <a:rPr lang="da-DK" sz="2000" b="1">
                <a:solidFill>
                  <a:srgbClr val="003867"/>
                </a:solidFill>
              </a:rPr>
              <a:t>Følges  anerkendte procedurer? Går det </a:t>
            </a:r>
            <a:r>
              <a:rPr lang="ja-JP" altLang="da-DK" sz="2000" b="1">
                <a:solidFill>
                  <a:srgbClr val="003867"/>
                </a:solidFill>
              </a:rPr>
              <a:t>“</a:t>
            </a:r>
            <a:r>
              <a:rPr lang="da-DK" altLang="ja-JP" sz="2000" b="1">
                <a:solidFill>
                  <a:srgbClr val="003867"/>
                </a:solidFill>
              </a:rPr>
              <a:t>rigtigt til?</a:t>
            </a:r>
            <a:r>
              <a:rPr lang="ja-JP" altLang="da-DK" sz="2000" b="1">
                <a:solidFill>
                  <a:srgbClr val="003867"/>
                </a:solidFill>
              </a:rPr>
              <a:t>”</a:t>
            </a:r>
            <a:endParaRPr lang="da-DK" altLang="ja-JP" sz="2000" b="1">
              <a:solidFill>
                <a:srgbClr val="003867"/>
              </a:solidFill>
            </a:endParaRPr>
          </a:p>
          <a:p>
            <a:endParaRPr lang="da-DK" b="1">
              <a:solidFill>
                <a:srgbClr val="7D0509"/>
              </a:solidFill>
            </a:endParaRPr>
          </a:p>
          <a:p>
            <a:endParaRPr lang="da-DK" sz="2000" b="1">
              <a:solidFill>
                <a:srgbClr val="003867"/>
              </a:solidFill>
            </a:endParaRPr>
          </a:p>
        </p:txBody>
      </p:sp>
      <p:sp>
        <p:nvSpPr>
          <p:cNvPr id="428036" name="Text Box 8"/>
          <p:cNvSpPr txBox="1">
            <a:spLocks noChangeArrowheads="1"/>
          </p:cNvSpPr>
          <p:nvPr/>
        </p:nvSpPr>
        <p:spPr bwMode="auto">
          <a:xfrm>
            <a:off x="522288" y="2133600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28037" name="Text Box 9"/>
          <p:cNvSpPr txBox="1">
            <a:spLocks noChangeArrowheads="1"/>
          </p:cNvSpPr>
          <p:nvPr/>
        </p:nvSpPr>
        <p:spPr bwMode="auto">
          <a:xfrm>
            <a:off x="5502275" y="3644900"/>
            <a:ext cx="345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600" b="1" i="1">
                <a:solidFill>
                  <a:srgbClr val="003867"/>
                </a:solidFill>
              </a:rPr>
              <a:t>Cohen-Charash &amp; Spector, 2001.</a:t>
            </a:r>
          </a:p>
        </p:txBody>
      </p:sp>
      <p:graphicFrame>
        <p:nvGraphicFramePr>
          <p:cNvPr id="428038" name="Object 10"/>
          <p:cNvGraphicFramePr>
            <a:graphicFrameLocks noChangeAspect="1"/>
          </p:cNvGraphicFramePr>
          <p:nvPr/>
        </p:nvGraphicFramePr>
        <p:xfrm>
          <a:off x="7454900" y="449263"/>
          <a:ext cx="124301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1" name="CorelDRAW" r:id="rId4" imgW="1587500" imgH="1346200" progId="">
                  <p:embed/>
                </p:oleObj>
              </mc:Choice>
              <mc:Fallback>
                <p:oleObj name="CorelDRAW" r:id="rId4" imgW="1587500" imgH="1346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449263"/>
                        <a:ext cx="1243013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8039" name="Picture 13" descr="http://oplysningnu.files.wordpress.com/2007/10/lady-justice.png?w=300&amp;h=2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2857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865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2800"/>
              <a:t>De seks regler for en retfærdig proces</a:t>
            </a:r>
          </a:p>
        </p:txBody>
      </p:sp>
      <p:sp>
        <p:nvSpPr>
          <p:cNvPr id="430082" name="Text Box 3"/>
          <p:cNvSpPr txBox="1">
            <a:spLocks noChangeArrowheads="1"/>
          </p:cNvSpPr>
          <p:nvPr/>
        </p:nvSpPr>
        <p:spPr bwMode="auto">
          <a:xfrm>
            <a:off x="525463" y="3632200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30083" name="Text Box 4"/>
          <p:cNvSpPr txBox="1">
            <a:spLocks noChangeArrowheads="1"/>
          </p:cNvSpPr>
          <p:nvPr/>
        </p:nvSpPr>
        <p:spPr bwMode="auto">
          <a:xfrm>
            <a:off x="515938" y="4419600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30084" name="Text Box 5"/>
          <p:cNvSpPr txBox="1">
            <a:spLocks noChangeArrowheads="1"/>
          </p:cNvSpPr>
          <p:nvPr/>
        </p:nvSpPr>
        <p:spPr bwMode="auto">
          <a:xfrm>
            <a:off x="525463" y="1171575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30085" name="Text Box 6"/>
          <p:cNvSpPr txBox="1">
            <a:spLocks noChangeArrowheads="1"/>
          </p:cNvSpPr>
          <p:nvPr/>
        </p:nvSpPr>
        <p:spPr bwMode="auto">
          <a:xfrm>
            <a:off x="525463" y="5192713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30086" name="Text Box 7"/>
          <p:cNvSpPr txBox="1">
            <a:spLocks noChangeArrowheads="1"/>
          </p:cNvSpPr>
          <p:nvPr/>
        </p:nvSpPr>
        <p:spPr bwMode="auto">
          <a:xfrm>
            <a:off x="515938" y="2813050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30087" name="Rectangle 8"/>
          <p:cNvSpPr>
            <a:spLocks noChangeArrowheads="1"/>
          </p:cNvSpPr>
          <p:nvPr/>
        </p:nvSpPr>
        <p:spPr bwMode="auto">
          <a:xfrm>
            <a:off x="1300163" y="1470025"/>
            <a:ext cx="7843837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a-DK" b="1">
                <a:solidFill>
                  <a:srgbClr val="7D0509"/>
                </a:solidFill>
              </a:rPr>
              <a:t>Konsistens.</a:t>
            </a:r>
            <a:r>
              <a:rPr lang="da-DK" sz="2000" b="1">
                <a:solidFill>
                  <a:srgbClr val="003867"/>
                </a:solidFill>
              </a:rPr>
              <a:t> Samme procedurer skal bruges over for alle </a:t>
            </a:r>
            <a:br>
              <a:rPr lang="da-DK" sz="2000" b="1">
                <a:solidFill>
                  <a:srgbClr val="003867"/>
                </a:solidFill>
              </a:rPr>
            </a:br>
            <a:r>
              <a:rPr lang="da-DK" sz="2000" b="1">
                <a:solidFill>
                  <a:srgbClr val="003867"/>
                </a:solidFill>
              </a:rPr>
              <a:t>ansatte.</a:t>
            </a:r>
          </a:p>
          <a:p>
            <a:endParaRPr lang="da-DK" sz="800" b="1">
              <a:solidFill>
                <a:srgbClr val="003867"/>
              </a:solidFill>
            </a:endParaRPr>
          </a:p>
          <a:p>
            <a:r>
              <a:rPr lang="da-DK" b="1">
                <a:solidFill>
                  <a:srgbClr val="7D0509"/>
                </a:solidFill>
              </a:rPr>
              <a:t>Upersonlighed.</a:t>
            </a:r>
            <a:r>
              <a:rPr lang="da-DK" sz="2000" b="1">
                <a:solidFill>
                  <a:srgbClr val="003867"/>
                </a:solidFill>
              </a:rPr>
              <a:t> Ledernes personlige interesser skal ikke </a:t>
            </a:r>
            <a:br>
              <a:rPr lang="da-DK" sz="2000" b="1">
                <a:solidFill>
                  <a:srgbClr val="003867"/>
                </a:solidFill>
              </a:rPr>
            </a:br>
            <a:r>
              <a:rPr lang="da-DK" sz="2000" b="1">
                <a:solidFill>
                  <a:srgbClr val="003867"/>
                </a:solidFill>
              </a:rPr>
              <a:t>influere på processen.</a:t>
            </a:r>
          </a:p>
          <a:p>
            <a:endParaRPr lang="da-DK" sz="800" b="1">
              <a:solidFill>
                <a:srgbClr val="003867"/>
              </a:solidFill>
            </a:endParaRPr>
          </a:p>
          <a:p>
            <a:r>
              <a:rPr lang="da-DK" b="1">
                <a:solidFill>
                  <a:srgbClr val="7D0509"/>
                </a:solidFill>
              </a:rPr>
              <a:t>Beslutningsgrundlag</a:t>
            </a:r>
            <a:r>
              <a:rPr lang="da-DK" sz="2800" b="1">
                <a:solidFill>
                  <a:srgbClr val="7D0509"/>
                </a:solidFill>
              </a:rPr>
              <a:t>.</a:t>
            </a:r>
            <a:r>
              <a:rPr lang="da-DK" sz="2000" b="1">
                <a:solidFill>
                  <a:srgbClr val="003867"/>
                </a:solidFill>
              </a:rPr>
              <a:t> Beslutningerne skal være baseret </a:t>
            </a:r>
            <a:br>
              <a:rPr lang="da-DK" sz="2000" b="1">
                <a:solidFill>
                  <a:srgbClr val="003867"/>
                </a:solidFill>
              </a:rPr>
            </a:br>
            <a:r>
              <a:rPr lang="da-DK" sz="2000" b="1">
                <a:solidFill>
                  <a:srgbClr val="003867"/>
                </a:solidFill>
              </a:rPr>
              <a:t>på pålidelige og relevante informationer.</a:t>
            </a:r>
          </a:p>
          <a:p>
            <a:endParaRPr lang="da-DK" sz="800" b="1">
              <a:solidFill>
                <a:srgbClr val="003867"/>
              </a:solidFill>
            </a:endParaRPr>
          </a:p>
          <a:p>
            <a:r>
              <a:rPr lang="da-DK" b="1">
                <a:solidFill>
                  <a:srgbClr val="7D0509"/>
                </a:solidFill>
              </a:rPr>
              <a:t>Ankemulighed.</a:t>
            </a:r>
            <a:r>
              <a:rPr lang="da-DK" sz="2000" b="1">
                <a:solidFill>
                  <a:srgbClr val="003867"/>
                </a:solidFill>
              </a:rPr>
              <a:t> Der skal være mulighed for, at unfair og forkerte beslutninger omgøres.</a:t>
            </a:r>
          </a:p>
          <a:p>
            <a:endParaRPr lang="da-DK" sz="800" b="1">
              <a:solidFill>
                <a:srgbClr val="003867"/>
              </a:solidFill>
            </a:endParaRPr>
          </a:p>
          <a:p>
            <a:r>
              <a:rPr lang="da-DK" b="1">
                <a:solidFill>
                  <a:srgbClr val="7D0509"/>
                </a:solidFill>
              </a:rPr>
              <a:t>Repræsentation.</a:t>
            </a:r>
            <a:r>
              <a:rPr lang="da-DK" sz="2000" b="1">
                <a:solidFill>
                  <a:srgbClr val="003867"/>
                </a:solidFill>
              </a:rPr>
              <a:t> Alle berørte parter skal involveres og høres i processen.</a:t>
            </a:r>
          </a:p>
          <a:p>
            <a:endParaRPr lang="da-DK" sz="800" b="1">
              <a:solidFill>
                <a:srgbClr val="003867"/>
              </a:solidFill>
            </a:endParaRPr>
          </a:p>
          <a:p>
            <a:r>
              <a:rPr lang="da-DK" b="1">
                <a:solidFill>
                  <a:srgbClr val="7D0509"/>
                </a:solidFill>
              </a:rPr>
              <a:t>Etik.</a:t>
            </a:r>
            <a:r>
              <a:rPr lang="da-DK" sz="2000" b="1">
                <a:solidFill>
                  <a:srgbClr val="003867"/>
                </a:solidFill>
              </a:rPr>
              <a:t> Processen skal finde sted i overensstemmelse med  </a:t>
            </a:r>
            <a:br>
              <a:rPr lang="da-DK" sz="2000" b="1">
                <a:solidFill>
                  <a:srgbClr val="003867"/>
                </a:solidFill>
              </a:rPr>
            </a:br>
            <a:r>
              <a:rPr lang="da-DK" sz="2000" b="1">
                <a:solidFill>
                  <a:srgbClr val="003867"/>
                </a:solidFill>
              </a:rPr>
              <a:t>fundamentale etiske principper.</a:t>
            </a:r>
          </a:p>
        </p:txBody>
      </p:sp>
      <p:sp>
        <p:nvSpPr>
          <p:cNvPr id="430088" name="Text Box 9"/>
          <p:cNvSpPr txBox="1">
            <a:spLocks noChangeArrowheads="1"/>
          </p:cNvSpPr>
          <p:nvPr/>
        </p:nvSpPr>
        <p:spPr bwMode="auto">
          <a:xfrm>
            <a:off x="541338" y="1958975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0000">
                <a:solidFill>
                  <a:srgbClr val="003867"/>
                </a:solidFill>
              </a:rPr>
              <a:t>*</a:t>
            </a:r>
          </a:p>
        </p:txBody>
      </p:sp>
      <p:sp>
        <p:nvSpPr>
          <p:cNvPr id="430089" name="Text Box 10"/>
          <p:cNvSpPr txBox="1">
            <a:spLocks noChangeArrowheads="1"/>
          </p:cNvSpPr>
          <p:nvPr/>
        </p:nvSpPr>
        <p:spPr bwMode="auto">
          <a:xfrm>
            <a:off x="611188" y="6381750"/>
            <a:ext cx="5761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600" b="1" i="1">
                <a:solidFill>
                  <a:srgbClr val="003867"/>
                </a:solidFill>
              </a:rPr>
              <a:t>Leventhal. 1980.</a:t>
            </a:r>
          </a:p>
        </p:txBody>
      </p:sp>
      <p:graphicFrame>
        <p:nvGraphicFramePr>
          <p:cNvPr id="430090" name="Object 11"/>
          <p:cNvGraphicFramePr>
            <a:graphicFrameLocks noChangeAspect="1"/>
          </p:cNvGraphicFramePr>
          <p:nvPr/>
        </p:nvGraphicFramePr>
        <p:xfrm>
          <a:off x="7454900" y="449263"/>
          <a:ext cx="124301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2" name="CorelDRAW" r:id="rId4" imgW="1587500" imgH="1346200" progId="">
                  <p:embed/>
                </p:oleObj>
              </mc:Choice>
              <mc:Fallback>
                <p:oleObj name="CorelDRAW" r:id="rId4" imgW="1587500" imgH="13462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449263"/>
                        <a:ext cx="1243013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el 1"/>
          <p:cNvSpPr>
            <a:spLocks noGrp="1"/>
          </p:cNvSpPr>
          <p:nvPr>
            <p:ph type="title"/>
          </p:nvPr>
        </p:nvSpPr>
        <p:spPr>
          <a:ln w="38100">
            <a:solidFill>
              <a:srgbClr val="2D2D8A"/>
            </a:solidFill>
          </a:ln>
        </p:spPr>
        <p:txBody>
          <a:bodyPr/>
          <a:lstStyle/>
          <a:p>
            <a:r>
              <a:rPr lang="da-DK">
                <a:latin typeface="Arial" charset="0"/>
              </a:rPr>
              <a:t>Retfærdighed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Retfærdighed handler ikke om at behandle alle ens. Forskellige mennesker skal behandles forskelligt.</a:t>
            </a:r>
          </a:p>
          <a:p>
            <a:pPr>
              <a:defRPr/>
            </a:pPr>
            <a:r>
              <a:rPr lang="da-DK" sz="2800" dirty="0" smtClean="0"/>
              <a:t>(Det er OK, at Anne får 3 ugers ferie i skolernes sommerferie, mens Bente kun få 2. Anne har skolebørn, mens Bente ingen har. Men når Bentes børn kommer i skolealderen, skal hun også have 3 uger. Mennesker </a:t>
            </a:r>
            <a:r>
              <a:rPr lang="da-DK" sz="2800" i="1" dirty="0" smtClean="0"/>
              <a:t>i samme situation</a:t>
            </a:r>
            <a:r>
              <a:rPr lang="da-DK" sz="2800" dirty="0" smtClean="0"/>
              <a:t> skal behandles ens).</a:t>
            </a:r>
          </a:p>
          <a:p>
            <a:pPr marL="0" indent="0">
              <a:buFontTx/>
              <a:buNone/>
              <a:defRPr/>
            </a:pPr>
            <a:endParaRPr lang="da-DK" dirty="0"/>
          </a:p>
        </p:txBody>
      </p:sp>
      <p:graphicFrame>
        <p:nvGraphicFramePr>
          <p:cNvPr id="95235" name="Object 10"/>
          <p:cNvGraphicFramePr>
            <a:graphicFrameLocks noChangeAspect="1"/>
          </p:cNvGraphicFramePr>
          <p:nvPr/>
        </p:nvGraphicFramePr>
        <p:xfrm>
          <a:off x="6696075" y="5445125"/>
          <a:ext cx="1566863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3" imgW="1587500" imgH="1346200" progId="CorelDRAW.Graphic.11">
                  <p:embed/>
                </p:oleObj>
              </mc:Choice>
              <mc:Fallback>
                <p:oleObj name="CorelDRAW" r:id="rId3" imgW="1587500" imgH="13462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5445125"/>
                        <a:ext cx="1566863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6334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b="1">
                <a:solidFill>
                  <a:srgbClr val="003867"/>
                </a:solidFill>
              </a:rPr>
              <a:t> </a:t>
            </a:r>
            <a:r>
              <a:rPr lang="da-DK" sz="2800" b="1">
                <a:solidFill>
                  <a:srgbClr val="000000"/>
                </a:solidFill>
              </a:rPr>
              <a:t>Indsats og belønning</a:t>
            </a:r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20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800" b="1">
                <a:solidFill>
                  <a:srgbClr val="003867"/>
                </a:solidFill>
                <a:cs typeface="Arial" charset="0"/>
              </a:rPr>
              <a:t>Hvad gør de ansatte, når belønningen* ikke er</a:t>
            </a:r>
            <a:br>
              <a:rPr lang="da-DK" sz="1800" b="1">
                <a:solidFill>
                  <a:srgbClr val="003867"/>
                </a:solidFill>
                <a:cs typeface="Arial" charset="0"/>
              </a:rPr>
            </a:br>
            <a:r>
              <a:rPr lang="da-DK" sz="1800" b="1">
                <a:solidFill>
                  <a:srgbClr val="003867"/>
                </a:solidFill>
                <a:cs typeface="Arial" charset="0"/>
              </a:rPr>
              <a:t>retfærdig i forhold til indsatsen?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1146175" y="2892425"/>
            <a:ext cx="3730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800">
                <a:solidFill>
                  <a:srgbClr val="003867"/>
                </a:solidFill>
                <a:cs typeface="Arial" charset="0"/>
              </a:rPr>
              <a:t>*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511300" y="1916113"/>
            <a:ext cx="73088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a-DK" sz="1800" b="1">
              <a:solidFill>
                <a:srgbClr val="003867"/>
              </a:solidFill>
              <a:cs typeface="Arial" charset="0"/>
            </a:endParaRPr>
          </a:p>
          <a:p>
            <a:pPr eaLnBrk="1" hangingPunct="1"/>
            <a:endParaRPr lang="da-DK" sz="1800" b="1">
              <a:solidFill>
                <a:srgbClr val="003867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sz="1800" b="1">
                <a:solidFill>
                  <a:srgbClr val="003867"/>
                </a:solidFill>
                <a:cs typeface="Arial" charset="0"/>
              </a:rPr>
              <a:t>Større fravær</a:t>
            </a:r>
          </a:p>
          <a:p>
            <a:pPr eaLnBrk="1" hangingPunct="1">
              <a:lnSpc>
                <a:spcPct val="150000"/>
              </a:lnSpc>
            </a:pPr>
            <a:r>
              <a:rPr lang="da-DK" sz="1800" b="1">
                <a:solidFill>
                  <a:srgbClr val="003867"/>
                </a:solidFill>
                <a:cs typeface="Arial" charset="0"/>
              </a:rPr>
              <a:t>Lavere motivation og kreativitet</a:t>
            </a:r>
          </a:p>
          <a:p>
            <a:pPr eaLnBrk="1" hangingPunct="1">
              <a:lnSpc>
                <a:spcPct val="150000"/>
              </a:lnSpc>
            </a:pPr>
            <a:r>
              <a:rPr lang="da-DK" sz="1800" b="1">
                <a:solidFill>
                  <a:srgbClr val="003867"/>
                </a:solidFill>
                <a:cs typeface="Arial" charset="0"/>
              </a:rPr>
              <a:t>Mindre (frivilligt) overarbejde</a:t>
            </a:r>
          </a:p>
          <a:p>
            <a:pPr eaLnBrk="1" hangingPunct="1">
              <a:lnSpc>
                <a:spcPct val="150000"/>
              </a:lnSpc>
            </a:pPr>
            <a:r>
              <a:rPr lang="da-DK" sz="1800" b="1">
                <a:solidFill>
                  <a:srgbClr val="003867"/>
                </a:solidFill>
                <a:cs typeface="Arial" charset="0"/>
              </a:rPr>
              <a:t>Mindre hjælp og støtte til kolleger</a:t>
            </a:r>
          </a:p>
          <a:p>
            <a:pPr eaLnBrk="1" hangingPunct="1">
              <a:lnSpc>
                <a:spcPct val="150000"/>
              </a:lnSpc>
            </a:pPr>
            <a:r>
              <a:rPr lang="da-DK" sz="1800" b="1">
                <a:solidFill>
                  <a:srgbClr val="003867"/>
                </a:solidFill>
                <a:cs typeface="Arial" charset="0"/>
              </a:rPr>
              <a:t>Dårligere hjælp og service til kunder og klienter</a:t>
            </a:r>
          </a:p>
          <a:p>
            <a:pPr eaLnBrk="1" hangingPunct="1">
              <a:lnSpc>
                <a:spcPct val="150000"/>
              </a:lnSpc>
            </a:pPr>
            <a:r>
              <a:rPr lang="da-DK" sz="1800" b="1">
                <a:solidFill>
                  <a:srgbClr val="003867"/>
                </a:solidFill>
                <a:cs typeface="Arial" charset="0"/>
              </a:rPr>
              <a:t>Mindre lyst til at blive på arbejdspladsen/arbejdsmarkedet</a:t>
            </a: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1135063" y="2459038"/>
            <a:ext cx="3873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800">
                <a:solidFill>
                  <a:srgbClr val="003867"/>
                </a:solidFill>
                <a:cs typeface="Arial" charset="0"/>
              </a:rPr>
              <a:t>*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1144588" y="3305175"/>
            <a:ext cx="3730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800">
                <a:solidFill>
                  <a:srgbClr val="003867"/>
                </a:solidFill>
                <a:cs typeface="Arial" charset="0"/>
              </a:rPr>
              <a:t>*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1139825" y="3716338"/>
            <a:ext cx="3730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800">
                <a:solidFill>
                  <a:srgbClr val="003867"/>
                </a:solidFill>
                <a:cs typeface="Arial" charset="0"/>
              </a:rPr>
              <a:t>*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1139825" y="4095750"/>
            <a:ext cx="3730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800">
                <a:solidFill>
                  <a:srgbClr val="003867"/>
                </a:solidFill>
                <a:cs typeface="Arial" charset="0"/>
              </a:rPr>
              <a:t>*</a:t>
            </a:r>
          </a:p>
        </p:txBody>
      </p:sp>
      <p:sp>
        <p:nvSpPr>
          <p:cNvPr id="86025" name="Text Box 10"/>
          <p:cNvSpPr txBox="1">
            <a:spLocks noChangeArrowheads="1"/>
          </p:cNvSpPr>
          <p:nvPr/>
        </p:nvSpPr>
        <p:spPr bwMode="auto">
          <a:xfrm>
            <a:off x="1144588" y="4530725"/>
            <a:ext cx="3730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800">
                <a:solidFill>
                  <a:srgbClr val="003867"/>
                </a:solidFill>
                <a:cs typeface="Arial" charset="0"/>
              </a:rPr>
              <a:t>*</a:t>
            </a:r>
          </a:p>
        </p:txBody>
      </p:sp>
      <p:sp>
        <p:nvSpPr>
          <p:cNvPr id="86026" name="Text Box 11"/>
          <p:cNvSpPr txBox="1">
            <a:spLocks noChangeArrowheads="1"/>
          </p:cNvSpPr>
          <p:nvPr/>
        </p:nvSpPr>
        <p:spPr bwMode="auto">
          <a:xfrm>
            <a:off x="1187450" y="5373688"/>
            <a:ext cx="6192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b="1">
                <a:solidFill>
                  <a:srgbClr val="003867"/>
                </a:solidFill>
                <a:cs typeface="Arial" charset="0"/>
              </a:rPr>
              <a:t>* Belønning: Løn, frynsegoder, karriere, anerkendelse</a:t>
            </a:r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1154113" y="2060575"/>
            <a:ext cx="291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800" b="1">
                <a:solidFill>
                  <a:srgbClr val="003867"/>
                </a:solidFill>
                <a:cs typeface="Arial" charset="0"/>
              </a:rPr>
              <a:t>De sætter indsatsen ned:</a:t>
            </a:r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1258888" y="6237288"/>
            <a:ext cx="6481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a-DK" sz="1400" b="1" i="1">
                <a:solidFill>
                  <a:srgbClr val="003867"/>
                </a:solidFill>
                <a:cs typeface="Arial" charset="0"/>
              </a:rPr>
              <a:t>Kilde: Schaufeli, Siegrist m.fl.</a:t>
            </a:r>
          </a:p>
        </p:txBody>
      </p:sp>
      <p:graphicFrame>
        <p:nvGraphicFramePr>
          <p:cNvPr id="86029" name="Object 14"/>
          <p:cNvGraphicFramePr>
            <a:graphicFrameLocks noGrp="1" noChangeAspect="1"/>
          </p:cNvGraphicFramePr>
          <p:nvPr>
            <p:ph/>
          </p:nvPr>
        </p:nvGraphicFramePr>
        <p:xfrm>
          <a:off x="6805613" y="2209800"/>
          <a:ext cx="167005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06" name="CorelDRAW" r:id="rId4" imgW="1587500" imgH="1346200" progId="CorelDRAW.Graphic.11">
                  <p:embed/>
                </p:oleObj>
              </mc:Choice>
              <mc:Fallback>
                <p:oleObj name="CorelDRAW" r:id="rId4" imgW="1587500" imgH="13462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3" y="2209800"/>
                        <a:ext cx="167005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2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1F497D"/>
            </a:solidFill>
          </a:ln>
        </p:spPr>
        <p:txBody>
          <a:bodyPr/>
          <a:lstStyle/>
          <a:p>
            <a:r>
              <a:rPr lang="da-DK" dirty="0" smtClean="0"/>
              <a:t>Kommunale sygdomme?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27004"/>
            <a:ext cx="8229600" cy="4884952"/>
          </a:xfrm>
        </p:spPr>
        <p:txBody>
          <a:bodyPr/>
          <a:lstStyle/>
          <a:p>
            <a:r>
              <a:rPr lang="da-DK" dirty="0" smtClean="0"/>
              <a:t>For mange og for lange møder</a:t>
            </a:r>
          </a:p>
          <a:p>
            <a:r>
              <a:rPr lang="da-DK" dirty="0" smtClean="0"/>
              <a:t>For meget dokumentation</a:t>
            </a:r>
            <a:r>
              <a:rPr lang="da-DK" dirty="0"/>
              <a:t> </a:t>
            </a:r>
            <a:r>
              <a:rPr lang="da-DK" dirty="0" smtClean="0"/>
              <a:t>og kontrol</a:t>
            </a:r>
          </a:p>
          <a:p>
            <a:r>
              <a:rPr lang="da-DK" dirty="0" smtClean="0"/>
              <a:t>For mange og for smukke ord</a:t>
            </a:r>
          </a:p>
          <a:p>
            <a:r>
              <a:rPr lang="da-DK" dirty="0" smtClean="0"/>
              <a:t>For lidt handling</a:t>
            </a:r>
          </a:p>
          <a:p>
            <a:r>
              <a:rPr lang="da-DK" dirty="0" smtClean="0"/>
              <a:t>For mange planer og for få beslutninger</a:t>
            </a:r>
          </a:p>
          <a:p>
            <a:r>
              <a:rPr lang="da-DK" dirty="0" smtClean="0"/>
              <a:t>For lidt fokus på kvalitet og kerneopgaven</a:t>
            </a:r>
          </a:p>
          <a:p>
            <a:r>
              <a:rPr lang="da-DK" dirty="0" smtClean="0"/>
              <a:t>For meget fokus på trivsel og sygefravær</a:t>
            </a:r>
          </a:p>
          <a:p>
            <a:r>
              <a:rPr lang="da-DK" dirty="0" smtClean="0"/>
              <a:t>For stor tolerance med dårlig ledelse</a:t>
            </a:r>
          </a:p>
          <a:p>
            <a:r>
              <a:rPr lang="da-DK" dirty="0" smtClean="0"/>
              <a:t>For mange organisationsforandringer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322" y="2811175"/>
            <a:ext cx="3872037" cy="9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333399"/>
            </a:solidFill>
          </a:ln>
        </p:spPr>
        <p:txBody>
          <a:bodyPr/>
          <a:lstStyle/>
          <a:p>
            <a:r>
              <a:rPr lang="en-US" dirty="0" err="1" smtClean="0"/>
              <a:t>Løses</a:t>
            </a:r>
            <a:r>
              <a:rPr lang="en-US" dirty="0" smtClean="0"/>
              <a:t> </a:t>
            </a:r>
            <a:r>
              <a:rPr lang="en-US" dirty="0" err="1" smtClean="0"/>
              <a:t>konflikter</a:t>
            </a:r>
            <a:r>
              <a:rPr lang="en-US" dirty="0" smtClean="0"/>
              <a:t> </a:t>
            </a:r>
            <a:r>
              <a:rPr lang="en-US" dirty="0" err="1" smtClean="0"/>
              <a:t>retfærdigt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4509120"/>
            <a:ext cx="4686300" cy="16891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12" y="4509120"/>
            <a:ext cx="4775200" cy="15494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39552" y="2276872"/>
            <a:ext cx="8317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omic Sans MS"/>
                <a:cs typeface="Comic Sans MS"/>
              </a:rPr>
              <a:t>To vigtige huskepunkter:</a:t>
            </a:r>
          </a:p>
          <a:p>
            <a:endParaRPr lang="da-DK" dirty="0" smtClean="0">
              <a:latin typeface="Comic Sans MS"/>
              <a:cs typeface="Comic Sans MS"/>
            </a:endParaRPr>
          </a:p>
          <a:p>
            <a:r>
              <a:rPr lang="da-DK" dirty="0" smtClean="0">
                <a:latin typeface="Comic Sans MS"/>
                <a:cs typeface="Comic Sans MS"/>
              </a:rPr>
              <a:t>Husk de seks punkter om proces retfærdighed!</a:t>
            </a:r>
          </a:p>
          <a:p>
            <a:r>
              <a:rPr lang="da-DK" dirty="0" smtClean="0">
                <a:latin typeface="Comic Sans MS"/>
                <a:cs typeface="Comic Sans MS"/>
              </a:rPr>
              <a:t>Undgå konfliktangst. (Den hyppigste fejl ved konflikter).</a:t>
            </a:r>
            <a:endParaRPr lang="da-DK" dirty="0">
              <a:latin typeface="Comic Sans MS"/>
              <a:cs typeface="Comic Sans MS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1640466" y="6309320"/>
            <a:ext cx="5667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(En arbejdsplads med lav retfærdighed)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18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ChangeArrowheads="1"/>
          </p:cNvSpPr>
          <p:nvPr/>
        </p:nvSpPr>
        <p:spPr bwMode="auto">
          <a:xfrm>
            <a:off x="1422400" y="3794125"/>
            <a:ext cx="485775" cy="1809750"/>
          </a:xfrm>
          <a:prstGeom prst="rect">
            <a:avLst/>
          </a:prstGeom>
          <a:solidFill>
            <a:srgbClr val="B613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690" name="Rectangle 3"/>
          <p:cNvSpPr>
            <a:spLocks noChangeArrowheads="1"/>
          </p:cNvSpPr>
          <p:nvPr/>
        </p:nvSpPr>
        <p:spPr bwMode="auto">
          <a:xfrm>
            <a:off x="1933575" y="3575050"/>
            <a:ext cx="495300" cy="2028825"/>
          </a:xfrm>
          <a:prstGeom prst="rect">
            <a:avLst/>
          </a:prstGeom>
          <a:solidFill>
            <a:srgbClr val="B613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691" name="Rectangle 4"/>
          <p:cNvSpPr>
            <a:spLocks noChangeArrowheads="1"/>
          </p:cNvSpPr>
          <p:nvPr/>
        </p:nvSpPr>
        <p:spPr bwMode="auto">
          <a:xfrm>
            <a:off x="2454275" y="2803525"/>
            <a:ext cx="485775" cy="2800350"/>
          </a:xfrm>
          <a:prstGeom prst="rect">
            <a:avLst/>
          </a:prstGeom>
          <a:solidFill>
            <a:srgbClr val="B613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692" name="Rectangle 5"/>
          <p:cNvSpPr>
            <a:spLocks noChangeArrowheads="1"/>
          </p:cNvSpPr>
          <p:nvPr/>
        </p:nvSpPr>
        <p:spPr bwMode="auto">
          <a:xfrm>
            <a:off x="3613150" y="3794125"/>
            <a:ext cx="485775" cy="1809750"/>
          </a:xfrm>
          <a:prstGeom prst="rect">
            <a:avLst/>
          </a:prstGeom>
          <a:solidFill>
            <a:srgbClr val="003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693" name="Rectangle 6"/>
          <p:cNvSpPr>
            <a:spLocks noChangeArrowheads="1"/>
          </p:cNvSpPr>
          <p:nvPr/>
        </p:nvSpPr>
        <p:spPr bwMode="auto">
          <a:xfrm>
            <a:off x="4124325" y="3470275"/>
            <a:ext cx="495300" cy="2133600"/>
          </a:xfrm>
          <a:prstGeom prst="rect">
            <a:avLst/>
          </a:prstGeom>
          <a:solidFill>
            <a:srgbClr val="003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694" name="Rectangle 7"/>
          <p:cNvSpPr>
            <a:spLocks noChangeArrowheads="1"/>
          </p:cNvSpPr>
          <p:nvPr/>
        </p:nvSpPr>
        <p:spPr bwMode="auto">
          <a:xfrm>
            <a:off x="4645025" y="2708275"/>
            <a:ext cx="485775" cy="2895600"/>
          </a:xfrm>
          <a:prstGeom prst="rect">
            <a:avLst/>
          </a:prstGeom>
          <a:solidFill>
            <a:srgbClr val="003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695" name="Line 8"/>
          <p:cNvSpPr>
            <a:spLocks noChangeShapeType="1"/>
          </p:cNvSpPr>
          <p:nvPr/>
        </p:nvSpPr>
        <p:spPr bwMode="auto">
          <a:xfrm>
            <a:off x="1060450" y="1984375"/>
            <a:ext cx="1588" cy="36195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696" name="Line 9"/>
          <p:cNvSpPr>
            <a:spLocks noChangeShapeType="1"/>
          </p:cNvSpPr>
          <p:nvPr/>
        </p:nvSpPr>
        <p:spPr bwMode="auto">
          <a:xfrm>
            <a:off x="984250" y="5603875"/>
            <a:ext cx="76200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697" name="Line 10"/>
          <p:cNvSpPr>
            <a:spLocks noChangeShapeType="1"/>
          </p:cNvSpPr>
          <p:nvPr/>
        </p:nvSpPr>
        <p:spPr bwMode="auto">
          <a:xfrm>
            <a:off x="984250" y="4699000"/>
            <a:ext cx="76200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698" name="Line 11"/>
          <p:cNvSpPr>
            <a:spLocks noChangeShapeType="1"/>
          </p:cNvSpPr>
          <p:nvPr/>
        </p:nvSpPr>
        <p:spPr bwMode="auto">
          <a:xfrm>
            <a:off x="984250" y="3794125"/>
            <a:ext cx="76200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699" name="Line 12"/>
          <p:cNvSpPr>
            <a:spLocks noChangeShapeType="1"/>
          </p:cNvSpPr>
          <p:nvPr/>
        </p:nvSpPr>
        <p:spPr bwMode="auto">
          <a:xfrm>
            <a:off x="984250" y="2889250"/>
            <a:ext cx="76200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700" name="Line 13"/>
          <p:cNvSpPr>
            <a:spLocks noChangeShapeType="1"/>
          </p:cNvSpPr>
          <p:nvPr/>
        </p:nvSpPr>
        <p:spPr bwMode="auto">
          <a:xfrm>
            <a:off x="984250" y="1984375"/>
            <a:ext cx="76200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701" name="Line 14"/>
          <p:cNvSpPr>
            <a:spLocks noChangeShapeType="1"/>
          </p:cNvSpPr>
          <p:nvPr/>
        </p:nvSpPr>
        <p:spPr bwMode="auto">
          <a:xfrm>
            <a:off x="1060450" y="5603875"/>
            <a:ext cx="51879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702" name="Line 15"/>
          <p:cNvSpPr>
            <a:spLocks noChangeShapeType="1"/>
          </p:cNvSpPr>
          <p:nvPr/>
        </p:nvSpPr>
        <p:spPr bwMode="auto">
          <a:xfrm flipV="1">
            <a:off x="1060450" y="5603875"/>
            <a:ext cx="1588" cy="571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70703" name="Rectangle 16"/>
          <p:cNvSpPr>
            <a:spLocks noChangeArrowheads="1"/>
          </p:cNvSpPr>
          <p:nvPr/>
        </p:nvSpPr>
        <p:spPr bwMode="auto">
          <a:xfrm>
            <a:off x="1479550" y="351790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1,00</a:t>
            </a:r>
            <a:endParaRPr lang="da-DK" sz="1200" b="1">
              <a:solidFill>
                <a:srgbClr val="003867"/>
              </a:solidFill>
              <a:latin typeface="Tahoma" charset="0"/>
              <a:cs typeface="Arial" charset="0"/>
            </a:endParaRPr>
          </a:p>
        </p:txBody>
      </p:sp>
      <p:sp>
        <p:nvSpPr>
          <p:cNvPr id="370704" name="Rectangle 17"/>
          <p:cNvSpPr>
            <a:spLocks noChangeArrowheads="1"/>
          </p:cNvSpPr>
          <p:nvPr/>
        </p:nvSpPr>
        <p:spPr bwMode="auto">
          <a:xfrm>
            <a:off x="2057400" y="3305175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1,12</a:t>
            </a:r>
            <a:endParaRPr lang="da-DK" sz="1200" b="1">
              <a:solidFill>
                <a:srgbClr val="003867"/>
              </a:solidFill>
              <a:latin typeface="Tahoma" charset="0"/>
              <a:cs typeface="Arial" charset="0"/>
            </a:endParaRPr>
          </a:p>
        </p:txBody>
      </p:sp>
      <p:sp>
        <p:nvSpPr>
          <p:cNvPr id="370705" name="Rectangle 18"/>
          <p:cNvSpPr>
            <a:spLocks noChangeArrowheads="1"/>
          </p:cNvSpPr>
          <p:nvPr/>
        </p:nvSpPr>
        <p:spPr bwMode="auto">
          <a:xfrm>
            <a:off x="2511425" y="252730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1,55</a:t>
            </a:r>
            <a:endParaRPr lang="da-DK" sz="1200" b="1">
              <a:solidFill>
                <a:srgbClr val="003867"/>
              </a:solidFill>
              <a:latin typeface="Tahoma" charset="0"/>
              <a:cs typeface="Arial" charset="0"/>
            </a:endParaRPr>
          </a:p>
        </p:txBody>
      </p:sp>
      <p:sp>
        <p:nvSpPr>
          <p:cNvPr id="370706" name="Rectangle 19"/>
          <p:cNvSpPr>
            <a:spLocks noChangeArrowheads="1"/>
          </p:cNvSpPr>
          <p:nvPr/>
        </p:nvSpPr>
        <p:spPr bwMode="auto">
          <a:xfrm>
            <a:off x="3727450" y="3517900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1,0</a:t>
            </a:r>
            <a:endParaRPr lang="da-DK" sz="1200" b="1">
              <a:solidFill>
                <a:srgbClr val="003867"/>
              </a:solidFill>
              <a:latin typeface="Tahoma" charset="0"/>
              <a:cs typeface="Arial" charset="0"/>
            </a:endParaRPr>
          </a:p>
        </p:txBody>
      </p:sp>
      <p:sp>
        <p:nvSpPr>
          <p:cNvPr id="370707" name="Rectangle 20"/>
          <p:cNvSpPr>
            <a:spLocks noChangeArrowheads="1"/>
          </p:cNvSpPr>
          <p:nvPr/>
        </p:nvSpPr>
        <p:spPr bwMode="auto">
          <a:xfrm>
            <a:off x="4191000" y="319405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1,18</a:t>
            </a:r>
            <a:endParaRPr lang="da-DK" sz="1200" b="1">
              <a:solidFill>
                <a:srgbClr val="003867"/>
              </a:solidFill>
              <a:latin typeface="Tahoma" charset="0"/>
              <a:cs typeface="Arial" charset="0"/>
            </a:endParaRPr>
          </a:p>
        </p:txBody>
      </p:sp>
      <p:sp>
        <p:nvSpPr>
          <p:cNvPr id="370708" name="Rectangle 21"/>
          <p:cNvSpPr>
            <a:spLocks noChangeArrowheads="1"/>
          </p:cNvSpPr>
          <p:nvPr/>
        </p:nvSpPr>
        <p:spPr bwMode="auto">
          <a:xfrm>
            <a:off x="4759325" y="243205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1,60</a:t>
            </a:r>
            <a:endParaRPr lang="da-DK" sz="1200" b="1">
              <a:solidFill>
                <a:srgbClr val="003867"/>
              </a:solidFill>
              <a:latin typeface="Tahoma" charset="0"/>
              <a:cs typeface="Arial" charset="0"/>
            </a:endParaRPr>
          </a:p>
        </p:txBody>
      </p:sp>
      <p:sp>
        <p:nvSpPr>
          <p:cNvPr id="370709" name="Rectangle 22"/>
          <p:cNvSpPr>
            <a:spLocks noChangeArrowheads="1"/>
          </p:cNvSpPr>
          <p:nvPr/>
        </p:nvSpPr>
        <p:spPr bwMode="auto">
          <a:xfrm>
            <a:off x="546100" y="4591050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0,5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0" name="Rectangle 23"/>
          <p:cNvSpPr>
            <a:spLocks noChangeArrowheads="1"/>
          </p:cNvSpPr>
          <p:nvPr/>
        </p:nvSpPr>
        <p:spPr bwMode="auto">
          <a:xfrm>
            <a:off x="546100" y="3686175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1,0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1" name="Rectangle 24"/>
          <p:cNvSpPr>
            <a:spLocks noChangeArrowheads="1"/>
          </p:cNvSpPr>
          <p:nvPr/>
        </p:nvSpPr>
        <p:spPr bwMode="auto">
          <a:xfrm>
            <a:off x="546100" y="2781300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1,5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2" name="Rectangle 25"/>
          <p:cNvSpPr>
            <a:spLocks noChangeArrowheads="1"/>
          </p:cNvSpPr>
          <p:nvPr/>
        </p:nvSpPr>
        <p:spPr bwMode="auto">
          <a:xfrm>
            <a:off x="1463675" y="5765800"/>
            <a:ext cx="246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Høj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3" name="Rectangle 26"/>
          <p:cNvSpPr>
            <a:spLocks noChangeArrowheads="1"/>
          </p:cNvSpPr>
          <p:nvPr/>
        </p:nvSpPr>
        <p:spPr bwMode="auto">
          <a:xfrm>
            <a:off x="1885950" y="5765800"/>
            <a:ext cx="484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Middel</a:t>
            </a:r>
            <a:endParaRPr lang="da-DK" sz="1200">
              <a:solidFill>
                <a:srgbClr val="003867"/>
              </a:solidFill>
              <a:latin typeface="Tahoma" charset="0"/>
              <a:cs typeface="Arial" charset="0"/>
            </a:endParaRPr>
          </a:p>
        </p:txBody>
      </p:sp>
      <p:sp>
        <p:nvSpPr>
          <p:cNvPr id="370714" name="Rectangle 27"/>
          <p:cNvSpPr>
            <a:spLocks noChangeArrowheads="1"/>
          </p:cNvSpPr>
          <p:nvPr/>
        </p:nvSpPr>
        <p:spPr bwMode="auto">
          <a:xfrm>
            <a:off x="2581275" y="5765800"/>
            <a:ext cx="261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Lav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5" name="Rectangle 28"/>
          <p:cNvSpPr>
            <a:spLocks noChangeArrowheads="1"/>
          </p:cNvSpPr>
          <p:nvPr/>
        </p:nvSpPr>
        <p:spPr bwMode="auto">
          <a:xfrm>
            <a:off x="3654425" y="5765800"/>
            <a:ext cx="246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Høj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6" name="Rectangle 29"/>
          <p:cNvSpPr>
            <a:spLocks noChangeArrowheads="1"/>
          </p:cNvSpPr>
          <p:nvPr/>
        </p:nvSpPr>
        <p:spPr bwMode="auto">
          <a:xfrm>
            <a:off x="4076700" y="5765800"/>
            <a:ext cx="484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Middel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7" name="Rectangle 30"/>
          <p:cNvSpPr>
            <a:spLocks noChangeArrowheads="1"/>
          </p:cNvSpPr>
          <p:nvPr/>
        </p:nvSpPr>
        <p:spPr bwMode="auto">
          <a:xfrm>
            <a:off x="4759325" y="5765800"/>
            <a:ext cx="261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200" b="1">
                <a:solidFill>
                  <a:srgbClr val="000080"/>
                </a:solidFill>
                <a:cs typeface="Arial" charset="0"/>
              </a:rPr>
              <a:t>Lav</a:t>
            </a:r>
            <a:endParaRPr lang="da-DK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70718" name="Rectangle 31"/>
          <p:cNvSpPr>
            <a:spLocks noChangeArrowheads="1"/>
          </p:cNvSpPr>
          <p:nvPr/>
        </p:nvSpPr>
        <p:spPr bwMode="auto">
          <a:xfrm>
            <a:off x="468313" y="260350"/>
            <a:ext cx="8229600" cy="6334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1800" b="1">
                <a:solidFill>
                  <a:srgbClr val="003867"/>
                </a:solidFill>
                <a:cs typeface="Arial" charset="0"/>
              </a:rPr>
              <a:t> </a:t>
            </a:r>
            <a:r>
              <a:rPr lang="da-DK" sz="2800">
                <a:solidFill>
                  <a:srgbClr val="000000"/>
                </a:solidFill>
                <a:cs typeface="Arial" charset="0"/>
              </a:rPr>
              <a:t>Retfærdighed og psykisk helbred</a:t>
            </a:r>
          </a:p>
        </p:txBody>
      </p:sp>
      <p:sp>
        <p:nvSpPr>
          <p:cNvPr id="370719" name="Rectangle 32"/>
          <p:cNvSpPr>
            <a:spLocks noChangeArrowheads="1"/>
          </p:cNvSpPr>
          <p:nvPr/>
        </p:nvSpPr>
        <p:spPr bwMode="auto">
          <a:xfrm>
            <a:off x="431800" y="1117600"/>
            <a:ext cx="828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a-DK" sz="1800" b="1">
                <a:solidFill>
                  <a:srgbClr val="003867"/>
                </a:solidFill>
                <a:cs typeface="Arial" charset="0"/>
              </a:rPr>
              <a:t>En undersøgelse af 10.308 britiske funktionærer fulgt over 6 år.</a:t>
            </a:r>
          </a:p>
        </p:txBody>
      </p:sp>
      <p:sp>
        <p:nvSpPr>
          <p:cNvPr id="370720" name="Rectangle 33"/>
          <p:cNvSpPr>
            <a:spLocks noChangeArrowheads="1"/>
          </p:cNvSpPr>
          <p:nvPr/>
        </p:nvSpPr>
        <p:spPr bwMode="auto">
          <a:xfrm>
            <a:off x="836613" y="1651000"/>
            <a:ext cx="403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RR</a:t>
            </a:r>
          </a:p>
        </p:txBody>
      </p:sp>
      <p:sp>
        <p:nvSpPr>
          <p:cNvPr id="370721" name="Rectangle 34"/>
          <p:cNvSpPr>
            <a:spLocks noChangeArrowheads="1"/>
          </p:cNvSpPr>
          <p:nvPr/>
        </p:nvSpPr>
        <p:spPr bwMode="auto">
          <a:xfrm>
            <a:off x="2401888" y="1571625"/>
            <a:ext cx="460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800" b="1">
                <a:solidFill>
                  <a:srgbClr val="003867"/>
                </a:solidFill>
                <a:cs typeface="Arial" charset="0"/>
              </a:rPr>
              <a:t>Risiko for dårligt psykisk helbred blandt </a:t>
            </a:r>
            <a:br>
              <a:rPr lang="da-DK" sz="1800" b="1">
                <a:solidFill>
                  <a:srgbClr val="003867"/>
                </a:solidFill>
                <a:cs typeface="Arial" charset="0"/>
              </a:rPr>
            </a:br>
            <a:r>
              <a:rPr lang="da-DK" sz="1800" b="1">
                <a:solidFill>
                  <a:srgbClr val="003867"/>
                </a:solidFill>
                <a:cs typeface="Arial" charset="0"/>
              </a:rPr>
              <a:t>raske ved undersøgelsens start</a:t>
            </a:r>
          </a:p>
        </p:txBody>
      </p:sp>
      <p:sp>
        <p:nvSpPr>
          <p:cNvPr id="370722" name="Rectangle 35"/>
          <p:cNvSpPr>
            <a:spLocks noChangeArrowheads="1"/>
          </p:cNvSpPr>
          <p:nvPr/>
        </p:nvSpPr>
        <p:spPr bwMode="auto">
          <a:xfrm>
            <a:off x="6362700" y="53752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Retfærdighed</a:t>
            </a:r>
            <a:br>
              <a:rPr lang="da-DK" sz="1200" b="1">
                <a:solidFill>
                  <a:srgbClr val="003867"/>
                </a:solidFill>
                <a:cs typeface="Arial" charset="0"/>
              </a:rPr>
            </a:br>
            <a:r>
              <a:rPr lang="da-DK" sz="1200" b="1">
                <a:solidFill>
                  <a:srgbClr val="003867"/>
                </a:solidFill>
                <a:cs typeface="Arial" charset="0"/>
              </a:rPr>
              <a:t>(proces)</a:t>
            </a:r>
          </a:p>
        </p:txBody>
      </p:sp>
      <p:sp>
        <p:nvSpPr>
          <p:cNvPr id="370723" name="Rectangle 36"/>
          <p:cNvSpPr>
            <a:spLocks noChangeArrowheads="1"/>
          </p:cNvSpPr>
          <p:nvPr/>
        </p:nvSpPr>
        <p:spPr bwMode="auto">
          <a:xfrm>
            <a:off x="1444625" y="2362200"/>
            <a:ext cx="750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Kvinder</a:t>
            </a:r>
          </a:p>
        </p:txBody>
      </p:sp>
      <p:sp>
        <p:nvSpPr>
          <p:cNvPr id="370724" name="Rectangle 37"/>
          <p:cNvSpPr>
            <a:spLocks noChangeArrowheads="1"/>
          </p:cNvSpPr>
          <p:nvPr/>
        </p:nvSpPr>
        <p:spPr bwMode="auto">
          <a:xfrm>
            <a:off x="647700" y="6302375"/>
            <a:ext cx="828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a-DK" sz="1400" b="1" i="1">
                <a:solidFill>
                  <a:srgbClr val="003867"/>
                </a:solidFill>
                <a:cs typeface="Arial" charset="0"/>
              </a:rPr>
              <a:t>Ferrie et al. Occup Environ Med 2006; 63:443-450.</a:t>
            </a:r>
          </a:p>
        </p:txBody>
      </p:sp>
      <p:sp>
        <p:nvSpPr>
          <p:cNvPr id="370725" name="Rectangle 38"/>
          <p:cNvSpPr>
            <a:spLocks noChangeArrowheads="1"/>
          </p:cNvSpPr>
          <p:nvPr/>
        </p:nvSpPr>
        <p:spPr bwMode="auto">
          <a:xfrm>
            <a:off x="3781425" y="2389188"/>
            <a:ext cx="633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200" b="1">
                <a:solidFill>
                  <a:srgbClr val="003867"/>
                </a:solidFill>
                <a:cs typeface="Arial" charset="0"/>
              </a:rPr>
              <a:t>Mænd</a:t>
            </a:r>
          </a:p>
        </p:txBody>
      </p:sp>
      <p:graphicFrame>
        <p:nvGraphicFramePr>
          <p:cNvPr id="370726" name="Object 2"/>
          <p:cNvGraphicFramePr>
            <a:graphicFrameLocks noGrp="1" noChangeAspect="1"/>
          </p:cNvGraphicFramePr>
          <p:nvPr>
            <p:ph/>
          </p:nvPr>
        </p:nvGraphicFramePr>
        <p:xfrm>
          <a:off x="6702425" y="3240088"/>
          <a:ext cx="167005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4" name="CorelDRAW" r:id="rId4" imgW="1587500" imgH="1346200" progId="CorelDRAW.Graphic.11">
                  <p:embed/>
                </p:oleObj>
              </mc:Choice>
              <mc:Fallback>
                <p:oleObj name="CorelDRAW" r:id="rId4" imgW="1587500" imgH="13462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3240088"/>
                        <a:ext cx="167005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0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ChangeArrowheads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pPr eaLnBrk="1" hangingPunct="1"/>
            <a:r>
              <a:rPr lang="da-DK">
                <a:solidFill>
                  <a:schemeClr val="tx1"/>
                </a:solidFill>
                <a:latin typeface="Arial" charset="0"/>
              </a:rPr>
              <a:t>Virksomhedernes sociale kapital: Samarbejdet</a:t>
            </a:r>
          </a:p>
        </p:txBody>
      </p:sp>
      <p:sp>
        <p:nvSpPr>
          <p:cNvPr id="432130" name="Text Box 3"/>
          <p:cNvSpPr txBox="1">
            <a:spLocks noChangeArrowheads="1"/>
          </p:cNvSpPr>
          <p:nvPr/>
        </p:nvSpPr>
        <p:spPr bwMode="auto">
          <a:xfrm>
            <a:off x="1403350" y="1622425"/>
            <a:ext cx="61706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800" b="1">
                <a:solidFill>
                  <a:schemeClr val="accent2"/>
                </a:solidFill>
              </a:rPr>
              <a:t>Samlende, brobyggende og forbindende social kapital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1800" b="1">
                <a:solidFill>
                  <a:schemeClr val="accent2"/>
                </a:solidFill>
              </a:rPr>
              <a:t>(Bonding, bridging og linking)</a:t>
            </a:r>
          </a:p>
        </p:txBody>
      </p:sp>
      <p:sp>
        <p:nvSpPr>
          <p:cNvPr id="432131" name="Oval 4"/>
          <p:cNvSpPr>
            <a:spLocks noChangeArrowheads="1"/>
          </p:cNvSpPr>
          <p:nvPr/>
        </p:nvSpPr>
        <p:spPr bwMode="auto">
          <a:xfrm>
            <a:off x="4284663" y="2492375"/>
            <a:ext cx="576262" cy="576263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32132" name="Oval 5"/>
          <p:cNvSpPr>
            <a:spLocks noChangeArrowheads="1"/>
          </p:cNvSpPr>
          <p:nvPr/>
        </p:nvSpPr>
        <p:spPr bwMode="auto">
          <a:xfrm>
            <a:off x="1258888" y="4149725"/>
            <a:ext cx="1368425" cy="1296988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32133" name="Oval 6"/>
          <p:cNvSpPr>
            <a:spLocks noChangeArrowheads="1"/>
          </p:cNvSpPr>
          <p:nvPr/>
        </p:nvSpPr>
        <p:spPr bwMode="auto">
          <a:xfrm>
            <a:off x="3863975" y="4148138"/>
            <a:ext cx="1368425" cy="1296987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32134" name="Oval 7"/>
          <p:cNvSpPr>
            <a:spLocks noChangeArrowheads="1"/>
          </p:cNvSpPr>
          <p:nvPr/>
        </p:nvSpPr>
        <p:spPr bwMode="auto">
          <a:xfrm>
            <a:off x="6659563" y="4149725"/>
            <a:ext cx="1368425" cy="1296988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32135" name="Text Box 8"/>
          <p:cNvSpPr txBox="1">
            <a:spLocks noChangeArrowheads="1"/>
          </p:cNvSpPr>
          <p:nvPr/>
        </p:nvSpPr>
        <p:spPr bwMode="auto">
          <a:xfrm>
            <a:off x="1403350" y="4652963"/>
            <a:ext cx="1079500" cy="3143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033CC"/>
                </a:solidFill>
              </a:rPr>
              <a:t>Samlende</a:t>
            </a:r>
          </a:p>
        </p:txBody>
      </p:sp>
      <p:sp>
        <p:nvSpPr>
          <p:cNvPr id="432136" name="Text Box 9"/>
          <p:cNvSpPr txBox="1">
            <a:spLocks noChangeArrowheads="1"/>
          </p:cNvSpPr>
          <p:nvPr/>
        </p:nvSpPr>
        <p:spPr bwMode="auto">
          <a:xfrm>
            <a:off x="4008438" y="4652963"/>
            <a:ext cx="1079500" cy="3143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033CC"/>
                </a:solidFill>
              </a:rPr>
              <a:t>Samlende</a:t>
            </a:r>
          </a:p>
        </p:txBody>
      </p:sp>
      <p:sp>
        <p:nvSpPr>
          <p:cNvPr id="432137" name="Text Box 10"/>
          <p:cNvSpPr txBox="1">
            <a:spLocks noChangeArrowheads="1"/>
          </p:cNvSpPr>
          <p:nvPr/>
        </p:nvSpPr>
        <p:spPr bwMode="auto">
          <a:xfrm>
            <a:off x="6804025" y="4652963"/>
            <a:ext cx="1079500" cy="3143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 b="1">
                <a:solidFill>
                  <a:srgbClr val="0033CC"/>
                </a:solidFill>
              </a:rPr>
              <a:t>Samlende</a:t>
            </a:r>
          </a:p>
        </p:txBody>
      </p:sp>
      <p:sp>
        <p:nvSpPr>
          <p:cNvPr id="432138" name="Text Box 11"/>
          <p:cNvSpPr txBox="1">
            <a:spLocks noChangeArrowheads="1"/>
          </p:cNvSpPr>
          <p:nvPr/>
        </p:nvSpPr>
        <p:spPr bwMode="auto">
          <a:xfrm>
            <a:off x="4067175" y="5949950"/>
            <a:ext cx="1079500" cy="65087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800" b="1">
                <a:solidFill>
                  <a:srgbClr val="0033CC"/>
                </a:solidFill>
              </a:rPr>
              <a:t>Brobyg-gende</a:t>
            </a:r>
          </a:p>
        </p:txBody>
      </p:sp>
      <p:sp>
        <p:nvSpPr>
          <p:cNvPr id="432139" name="Line 12"/>
          <p:cNvSpPr>
            <a:spLocks noChangeShapeType="1"/>
          </p:cNvSpPr>
          <p:nvPr/>
        </p:nvSpPr>
        <p:spPr bwMode="auto">
          <a:xfrm flipH="1">
            <a:off x="2339975" y="2924175"/>
            <a:ext cx="2016125" cy="13684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0" name="Line 13"/>
          <p:cNvSpPr>
            <a:spLocks noChangeShapeType="1"/>
          </p:cNvSpPr>
          <p:nvPr/>
        </p:nvSpPr>
        <p:spPr bwMode="auto">
          <a:xfrm>
            <a:off x="4787900" y="2924175"/>
            <a:ext cx="2089150" cy="144145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1" name="Line 14"/>
          <p:cNvSpPr>
            <a:spLocks noChangeShapeType="1"/>
          </p:cNvSpPr>
          <p:nvPr/>
        </p:nvSpPr>
        <p:spPr bwMode="auto">
          <a:xfrm>
            <a:off x="4572000" y="3068638"/>
            <a:ext cx="0" cy="10810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2" name="Line 15"/>
          <p:cNvSpPr>
            <a:spLocks noChangeShapeType="1"/>
          </p:cNvSpPr>
          <p:nvPr/>
        </p:nvSpPr>
        <p:spPr bwMode="auto">
          <a:xfrm>
            <a:off x="2627313" y="4868863"/>
            <a:ext cx="1223962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3" name="Line 16"/>
          <p:cNvSpPr>
            <a:spLocks noChangeShapeType="1"/>
          </p:cNvSpPr>
          <p:nvPr/>
        </p:nvSpPr>
        <p:spPr bwMode="auto">
          <a:xfrm>
            <a:off x="5219700" y="4868863"/>
            <a:ext cx="1439863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4" name="Freeform 17"/>
          <p:cNvSpPr>
            <a:spLocks/>
          </p:cNvSpPr>
          <p:nvPr/>
        </p:nvSpPr>
        <p:spPr bwMode="auto">
          <a:xfrm>
            <a:off x="3492500" y="3500438"/>
            <a:ext cx="484188" cy="204787"/>
          </a:xfrm>
          <a:custGeom>
            <a:avLst/>
            <a:gdLst>
              <a:gd name="T0" fmla="*/ 2147483647 w 305"/>
              <a:gd name="T1" fmla="*/ 2147483647 h 129"/>
              <a:gd name="T2" fmla="*/ 2147483647 w 305"/>
              <a:gd name="T3" fmla="*/ 2147483647 h 129"/>
              <a:gd name="T4" fmla="*/ 2147483647 w 305"/>
              <a:gd name="T5" fmla="*/ 2147483647 h 129"/>
              <a:gd name="T6" fmla="*/ 2147483647 w 305"/>
              <a:gd name="T7" fmla="*/ 2147483647 h 129"/>
              <a:gd name="T8" fmla="*/ 0 w 305"/>
              <a:gd name="T9" fmla="*/ 0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5"/>
              <a:gd name="T16" fmla="*/ 0 h 129"/>
              <a:gd name="T17" fmla="*/ 305 w 305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5" h="129">
                <a:moveTo>
                  <a:pt x="305" y="129"/>
                </a:moveTo>
                <a:lnTo>
                  <a:pt x="271" y="128"/>
                </a:lnTo>
                <a:cubicBezTo>
                  <a:pt x="255" y="127"/>
                  <a:pt x="233" y="129"/>
                  <a:pt x="209" y="123"/>
                </a:cubicBezTo>
                <a:cubicBezTo>
                  <a:pt x="185" y="117"/>
                  <a:pt x="163" y="113"/>
                  <a:pt x="128" y="93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5" name="Freeform 18"/>
          <p:cNvSpPr>
            <a:spLocks/>
          </p:cNvSpPr>
          <p:nvPr/>
        </p:nvSpPr>
        <p:spPr bwMode="auto">
          <a:xfrm flipH="1">
            <a:off x="5148263" y="3500438"/>
            <a:ext cx="503237" cy="215900"/>
          </a:xfrm>
          <a:custGeom>
            <a:avLst/>
            <a:gdLst>
              <a:gd name="T0" fmla="*/ 2147483647 w 305"/>
              <a:gd name="T1" fmla="*/ 2147483647 h 129"/>
              <a:gd name="T2" fmla="*/ 2147483647 w 305"/>
              <a:gd name="T3" fmla="*/ 2147483647 h 129"/>
              <a:gd name="T4" fmla="*/ 2147483647 w 305"/>
              <a:gd name="T5" fmla="*/ 2147483647 h 129"/>
              <a:gd name="T6" fmla="*/ 2147483647 w 305"/>
              <a:gd name="T7" fmla="*/ 2147483647 h 129"/>
              <a:gd name="T8" fmla="*/ 0 w 305"/>
              <a:gd name="T9" fmla="*/ 0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5"/>
              <a:gd name="T16" fmla="*/ 0 h 129"/>
              <a:gd name="T17" fmla="*/ 305 w 305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5" h="129">
                <a:moveTo>
                  <a:pt x="305" y="129"/>
                </a:moveTo>
                <a:lnTo>
                  <a:pt x="271" y="128"/>
                </a:lnTo>
                <a:cubicBezTo>
                  <a:pt x="255" y="127"/>
                  <a:pt x="233" y="129"/>
                  <a:pt x="209" y="123"/>
                </a:cubicBezTo>
                <a:cubicBezTo>
                  <a:pt x="185" y="117"/>
                  <a:pt x="163" y="113"/>
                  <a:pt x="128" y="93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6" name="Freeform 19"/>
          <p:cNvSpPr>
            <a:spLocks/>
          </p:cNvSpPr>
          <p:nvPr/>
        </p:nvSpPr>
        <p:spPr bwMode="auto">
          <a:xfrm>
            <a:off x="3059113" y="4941888"/>
            <a:ext cx="936625" cy="1150937"/>
          </a:xfrm>
          <a:custGeom>
            <a:avLst/>
            <a:gdLst>
              <a:gd name="T0" fmla="*/ 2147483647 w 590"/>
              <a:gd name="T1" fmla="*/ 2147483647 h 725"/>
              <a:gd name="T2" fmla="*/ 2147483647 w 590"/>
              <a:gd name="T3" fmla="*/ 2147483647 h 725"/>
              <a:gd name="T4" fmla="*/ 2147483647 w 590"/>
              <a:gd name="T5" fmla="*/ 2147483647 h 725"/>
              <a:gd name="T6" fmla="*/ 2147483647 w 590"/>
              <a:gd name="T7" fmla="*/ 2147483647 h 725"/>
              <a:gd name="T8" fmla="*/ 2147483647 w 590"/>
              <a:gd name="T9" fmla="*/ 2147483647 h 725"/>
              <a:gd name="T10" fmla="*/ 0 w 590"/>
              <a:gd name="T11" fmla="*/ 0 h 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725"/>
              <a:gd name="T20" fmla="*/ 590 w 590"/>
              <a:gd name="T21" fmla="*/ 725 h 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725">
                <a:moveTo>
                  <a:pt x="590" y="725"/>
                </a:moveTo>
                <a:lnTo>
                  <a:pt x="524" y="719"/>
                </a:lnTo>
                <a:cubicBezTo>
                  <a:pt x="493" y="714"/>
                  <a:pt x="459" y="724"/>
                  <a:pt x="404" y="691"/>
                </a:cubicBezTo>
                <a:cubicBezTo>
                  <a:pt x="358" y="658"/>
                  <a:pt x="252" y="597"/>
                  <a:pt x="197" y="523"/>
                </a:cubicBezTo>
                <a:lnTo>
                  <a:pt x="77" y="247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7" name="Freeform 20"/>
          <p:cNvSpPr>
            <a:spLocks/>
          </p:cNvSpPr>
          <p:nvPr/>
        </p:nvSpPr>
        <p:spPr bwMode="auto">
          <a:xfrm>
            <a:off x="5221288" y="4941888"/>
            <a:ext cx="1008062" cy="1150937"/>
          </a:xfrm>
          <a:custGeom>
            <a:avLst/>
            <a:gdLst>
              <a:gd name="T0" fmla="*/ 0 w 635"/>
              <a:gd name="T1" fmla="*/ 2147483647 h 725"/>
              <a:gd name="T2" fmla="*/ 2147483647 w 635"/>
              <a:gd name="T3" fmla="*/ 2147483647 h 725"/>
              <a:gd name="T4" fmla="*/ 2147483647 w 635"/>
              <a:gd name="T5" fmla="*/ 2147483647 h 725"/>
              <a:gd name="T6" fmla="*/ 2147483647 w 635"/>
              <a:gd name="T7" fmla="*/ 2147483647 h 725"/>
              <a:gd name="T8" fmla="*/ 2147483647 w 635"/>
              <a:gd name="T9" fmla="*/ 2147483647 h 725"/>
              <a:gd name="T10" fmla="*/ 2147483647 w 635"/>
              <a:gd name="T11" fmla="*/ 0 h 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725"/>
              <a:gd name="T20" fmla="*/ 635 w 635"/>
              <a:gd name="T21" fmla="*/ 725 h 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725">
                <a:moveTo>
                  <a:pt x="0" y="725"/>
                </a:moveTo>
                <a:lnTo>
                  <a:pt x="71" y="719"/>
                </a:lnTo>
                <a:cubicBezTo>
                  <a:pt x="104" y="714"/>
                  <a:pt x="150" y="725"/>
                  <a:pt x="200" y="691"/>
                </a:cubicBezTo>
                <a:cubicBezTo>
                  <a:pt x="250" y="658"/>
                  <a:pt x="296" y="635"/>
                  <a:pt x="369" y="523"/>
                </a:cubicBezTo>
                <a:lnTo>
                  <a:pt x="485" y="343"/>
                </a:lnTo>
                <a:cubicBezTo>
                  <a:pt x="529" y="256"/>
                  <a:pt x="604" y="71"/>
                  <a:pt x="635" y="0"/>
                </a:cubicBez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2148" name="Text Box 21"/>
          <p:cNvSpPr txBox="1">
            <a:spLocks noChangeArrowheads="1"/>
          </p:cNvSpPr>
          <p:nvPr/>
        </p:nvSpPr>
        <p:spPr bwMode="auto">
          <a:xfrm>
            <a:off x="4067175" y="3284538"/>
            <a:ext cx="1008063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800" b="1">
                <a:solidFill>
                  <a:srgbClr val="0033CC"/>
                </a:solidFill>
              </a:rPr>
              <a:t>Forbin-dende</a:t>
            </a:r>
          </a:p>
        </p:txBody>
      </p:sp>
      <p:sp>
        <p:nvSpPr>
          <p:cNvPr id="432149" name="Tekstboks 21"/>
          <p:cNvSpPr txBox="1">
            <a:spLocks noChangeArrowheads="1"/>
          </p:cNvSpPr>
          <p:nvPr/>
        </p:nvSpPr>
        <p:spPr bwMode="auto">
          <a:xfrm>
            <a:off x="285750" y="3143250"/>
            <a:ext cx="1785938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/>
              <a:t>Grupper,teams eller afdelinger</a:t>
            </a:r>
          </a:p>
        </p:txBody>
      </p:sp>
      <p:cxnSp>
        <p:nvCxnSpPr>
          <p:cNvPr id="24" name="Lige pilforbindelse 23"/>
          <p:cNvCxnSpPr>
            <a:stCxn id="432149" idx="2"/>
            <a:endCxn id="432132" idx="1"/>
          </p:cNvCxnSpPr>
          <p:nvPr/>
        </p:nvCxnSpPr>
        <p:spPr>
          <a:xfrm rot="16200000" flipH="1">
            <a:off x="1042988" y="3924300"/>
            <a:ext cx="550862" cy="2809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151" name="Tekstboks 24"/>
          <p:cNvSpPr txBox="1">
            <a:spLocks noChangeArrowheads="1"/>
          </p:cNvSpPr>
          <p:nvPr/>
        </p:nvSpPr>
        <p:spPr bwMode="auto">
          <a:xfrm>
            <a:off x="5715000" y="2636838"/>
            <a:ext cx="1233488" cy="3762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/>
              <a:t>Ledelsen</a:t>
            </a:r>
          </a:p>
        </p:txBody>
      </p:sp>
      <p:cxnSp>
        <p:nvCxnSpPr>
          <p:cNvPr id="27" name="Lige pilforbindelse 26"/>
          <p:cNvCxnSpPr>
            <a:stCxn id="432151" idx="1"/>
            <a:endCxn id="432131" idx="6"/>
          </p:cNvCxnSpPr>
          <p:nvPr/>
        </p:nvCxnSpPr>
        <p:spPr>
          <a:xfrm rot="10800000">
            <a:off x="4860925" y="2781300"/>
            <a:ext cx="854075" cy="4445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333399"/>
            </a:solidFill>
          </a:ln>
        </p:spPr>
        <p:txBody>
          <a:bodyPr/>
          <a:lstStyle/>
          <a:p>
            <a:r>
              <a:rPr lang="en-US" dirty="0" smtClean="0"/>
              <a:t>Social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Albertslund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960"/>
            <a:ext cx="9144000" cy="3899647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457200" y="6282484"/>
            <a:ext cx="506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 niveauer: Arbejdsplads, forvaltning, kommunen.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34921" y="1594039"/>
            <a:ext cx="2698575" cy="369332"/>
          </a:xfrm>
          <a:prstGeom prst="rect">
            <a:avLst/>
          </a:prstGeom>
          <a:noFill/>
          <a:ln w="38100" cmpd="sng">
            <a:solidFill>
              <a:srgbClr val="333399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4,8 = 63. 4,6 = 60. 3,6 = 43.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039464" y="1594039"/>
            <a:ext cx="2420968" cy="369332"/>
          </a:xfrm>
          <a:prstGeom prst="rect">
            <a:avLst/>
          </a:prstGeom>
          <a:noFill/>
          <a:ln w="38100" cmpd="sng">
            <a:solidFill>
              <a:srgbClr val="333399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0,3 point gør en forskel!</a:t>
            </a:r>
          </a:p>
        </p:txBody>
      </p:sp>
    </p:spTree>
    <p:extLst>
      <p:ext uri="{BB962C8B-B14F-4D97-AF65-F5344CB8AC3E}">
        <p14:creationId xmlns:p14="http://schemas.microsoft.com/office/powerpoint/2010/main" val="25160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333399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Social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Albertslund</a:t>
            </a:r>
            <a:r>
              <a:rPr lang="en-US" dirty="0" smtClean="0"/>
              <a:t> </a:t>
            </a:r>
            <a:r>
              <a:rPr lang="en-US" dirty="0" err="1" smtClean="0"/>
              <a:t>kommune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9144000" cy="3146791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549738" y="2578240"/>
            <a:ext cx="193721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a-DK" sz="5400" dirty="0" err="1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lkjlkjlk</a:t>
            </a:r>
            <a:endParaRPr lang="da-DK" sz="54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9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3370262"/>
          </a:xfrm>
        </p:spPr>
        <p:txBody>
          <a:bodyPr/>
          <a:lstStyle/>
          <a:p>
            <a:r>
              <a:rPr lang="da-DK">
                <a:latin typeface="Arial" charset="0"/>
              </a:rPr>
              <a:t>Høj social kapital hænger altid sammen med god og anerkendende ledelse</a:t>
            </a:r>
          </a:p>
        </p:txBody>
      </p:sp>
      <p:pic>
        <p:nvPicPr>
          <p:cNvPr id="434178" name="Picture 2" descr="http://cs.danfoss.com/Infobutik/Boglister/PsykiskArbejdsmiljo/Billeder/FriOsFraD%C3%A5rl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17081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179" name="Picture 4" descr="http://tv2sport.dk/files/tv2sport.dk/imagecache/640x360/874_b08fb212b64db44084aa97417288b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Line 3"/>
          <p:cNvSpPr>
            <a:spLocks noChangeShapeType="1"/>
          </p:cNvSpPr>
          <p:nvPr/>
        </p:nvSpPr>
        <p:spPr bwMode="auto">
          <a:xfrm>
            <a:off x="1908175" y="2039938"/>
            <a:ext cx="0" cy="405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2" name="Line 4"/>
          <p:cNvSpPr>
            <a:spLocks noChangeShapeType="1"/>
          </p:cNvSpPr>
          <p:nvPr/>
        </p:nvSpPr>
        <p:spPr bwMode="auto">
          <a:xfrm>
            <a:off x="1908175" y="6092825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3" name="Line 5"/>
          <p:cNvSpPr>
            <a:spLocks noChangeShapeType="1"/>
          </p:cNvSpPr>
          <p:nvPr/>
        </p:nvSpPr>
        <p:spPr bwMode="auto">
          <a:xfrm>
            <a:off x="1835150" y="33813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4" name="Line 6"/>
          <p:cNvSpPr>
            <a:spLocks noChangeShapeType="1"/>
          </p:cNvSpPr>
          <p:nvPr/>
        </p:nvSpPr>
        <p:spPr bwMode="auto">
          <a:xfrm>
            <a:off x="1835150" y="38258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5" name="Line 7"/>
          <p:cNvSpPr>
            <a:spLocks noChangeShapeType="1"/>
          </p:cNvSpPr>
          <p:nvPr/>
        </p:nvSpPr>
        <p:spPr bwMode="auto">
          <a:xfrm>
            <a:off x="1835150" y="47418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6" name="Line 8"/>
          <p:cNvSpPr>
            <a:spLocks noChangeShapeType="1"/>
          </p:cNvSpPr>
          <p:nvPr/>
        </p:nvSpPr>
        <p:spPr bwMode="auto">
          <a:xfrm>
            <a:off x="1835150" y="5651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7" name="Line 9"/>
          <p:cNvSpPr>
            <a:spLocks noChangeShapeType="1"/>
          </p:cNvSpPr>
          <p:nvPr/>
        </p:nvSpPr>
        <p:spPr bwMode="auto">
          <a:xfrm>
            <a:off x="254635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8" name="Line 10"/>
          <p:cNvSpPr>
            <a:spLocks noChangeShapeType="1"/>
          </p:cNvSpPr>
          <p:nvPr/>
        </p:nvSpPr>
        <p:spPr bwMode="auto">
          <a:xfrm>
            <a:off x="326390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09" name="Line 11"/>
          <p:cNvSpPr>
            <a:spLocks noChangeShapeType="1"/>
          </p:cNvSpPr>
          <p:nvPr/>
        </p:nvSpPr>
        <p:spPr bwMode="auto">
          <a:xfrm>
            <a:off x="406558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10" name="Line 12"/>
          <p:cNvSpPr>
            <a:spLocks noChangeShapeType="1"/>
          </p:cNvSpPr>
          <p:nvPr/>
        </p:nvSpPr>
        <p:spPr bwMode="auto">
          <a:xfrm>
            <a:off x="4810125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11" name="Line 13"/>
          <p:cNvSpPr>
            <a:spLocks noChangeShapeType="1"/>
          </p:cNvSpPr>
          <p:nvPr/>
        </p:nvSpPr>
        <p:spPr bwMode="auto">
          <a:xfrm>
            <a:off x="5591175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12" name="Line 14"/>
          <p:cNvSpPr>
            <a:spLocks noChangeShapeType="1"/>
          </p:cNvSpPr>
          <p:nvPr/>
        </p:nvSpPr>
        <p:spPr bwMode="auto">
          <a:xfrm>
            <a:off x="6348413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13" name="Line 15"/>
          <p:cNvSpPr>
            <a:spLocks noChangeShapeType="1"/>
          </p:cNvSpPr>
          <p:nvPr/>
        </p:nvSpPr>
        <p:spPr bwMode="auto">
          <a:xfrm>
            <a:off x="712470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14" name="Oval 69"/>
          <p:cNvSpPr>
            <a:spLocks noChangeArrowheads="1"/>
          </p:cNvSpPr>
          <p:nvPr/>
        </p:nvSpPr>
        <p:spPr bwMode="auto">
          <a:xfrm>
            <a:off x="3259138" y="5264150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15" name="Oval 69"/>
          <p:cNvSpPr>
            <a:spLocks noChangeArrowheads="1"/>
          </p:cNvSpPr>
          <p:nvPr/>
        </p:nvSpPr>
        <p:spPr bwMode="auto">
          <a:xfrm>
            <a:off x="2501900" y="579913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16" name="Oval 69"/>
          <p:cNvSpPr>
            <a:spLocks noChangeArrowheads="1"/>
          </p:cNvSpPr>
          <p:nvPr/>
        </p:nvSpPr>
        <p:spPr bwMode="auto">
          <a:xfrm>
            <a:off x="4010025" y="445928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17" name="Oval 69"/>
          <p:cNvSpPr>
            <a:spLocks noChangeArrowheads="1"/>
          </p:cNvSpPr>
          <p:nvPr/>
        </p:nvSpPr>
        <p:spPr bwMode="auto">
          <a:xfrm>
            <a:off x="6284913" y="276066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18" name="Oval 69"/>
          <p:cNvSpPr>
            <a:spLocks noChangeArrowheads="1"/>
          </p:cNvSpPr>
          <p:nvPr/>
        </p:nvSpPr>
        <p:spPr bwMode="auto">
          <a:xfrm>
            <a:off x="6750050" y="2330450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19" name="Oval 69"/>
          <p:cNvSpPr>
            <a:spLocks noChangeArrowheads="1"/>
          </p:cNvSpPr>
          <p:nvPr/>
        </p:nvSpPr>
        <p:spPr bwMode="auto">
          <a:xfrm>
            <a:off x="5835650" y="3419475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20" name="Oval 69"/>
          <p:cNvSpPr>
            <a:spLocks noChangeArrowheads="1"/>
          </p:cNvSpPr>
          <p:nvPr/>
        </p:nvSpPr>
        <p:spPr bwMode="auto">
          <a:xfrm>
            <a:off x="2335213" y="568801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21" name="Oval 69"/>
          <p:cNvSpPr>
            <a:spLocks noChangeArrowheads="1"/>
          </p:cNvSpPr>
          <p:nvPr/>
        </p:nvSpPr>
        <p:spPr bwMode="auto">
          <a:xfrm>
            <a:off x="4918075" y="4079875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22" name="Oval 69"/>
          <p:cNvSpPr>
            <a:spLocks noChangeArrowheads="1"/>
          </p:cNvSpPr>
          <p:nvPr/>
        </p:nvSpPr>
        <p:spPr bwMode="auto">
          <a:xfrm>
            <a:off x="3389313" y="4695825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23" name="Oval 69"/>
          <p:cNvSpPr>
            <a:spLocks noChangeArrowheads="1"/>
          </p:cNvSpPr>
          <p:nvPr/>
        </p:nvSpPr>
        <p:spPr bwMode="auto">
          <a:xfrm>
            <a:off x="4919663" y="369411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24" name="Text Box 26"/>
          <p:cNvSpPr txBox="1">
            <a:spLocks noChangeArrowheads="1"/>
          </p:cNvSpPr>
          <p:nvPr/>
        </p:nvSpPr>
        <p:spPr bwMode="auto">
          <a:xfrm>
            <a:off x="950913" y="1727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Ledelseskvalitet</a:t>
            </a:r>
          </a:p>
        </p:txBody>
      </p:sp>
      <p:sp>
        <p:nvSpPr>
          <p:cNvPr id="435225" name="Text Box 27"/>
          <p:cNvSpPr txBox="1">
            <a:spLocks noChangeArrowheads="1"/>
          </p:cNvSpPr>
          <p:nvPr/>
        </p:nvSpPr>
        <p:spPr bwMode="auto">
          <a:xfrm>
            <a:off x="1377950" y="2763838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435226" name="Text Box 28"/>
          <p:cNvSpPr txBox="1">
            <a:spLocks noChangeArrowheads="1"/>
          </p:cNvSpPr>
          <p:nvPr/>
        </p:nvSpPr>
        <p:spPr bwMode="auto">
          <a:xfrm>
            <a:off x="1355725" y="3662363"/>
            <a:ext cx="49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35227" name="Text Box 29"/>
          <p:cNvSpPr txBox="1">
            <a:spLocks noChangeArrowheads="1"/>
          </p:cNvSpPr>
          <p:nvPr/>
        </p:nvSpPr>
        <p:spPr bwMode="auto">
          <a:xfrm>
            <a:off x="1393825" y="4594225"/>
            <a:ext cx="407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435228" name="Text Box 30"/>
          <p:cNvSpPr txBox="1">
            <a:spLocks noChangeArrowheads="1"/>
          </p:cNvSpPr>
          <p:nvPr/>
        </p:nvSpPr>
        <p:spPr bwMode="auto">
          <a:xfrm>
            <a:off x="1403350" y="5461000"/>
            <a:ext cx="398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435229" name="Text Box 31"/>
          <p:cNvSpPr txBox="1">
            <a:spLocks noChangeArrowheads="1"/>
          </p:cNvSpPr>
          <p:nvPr/>
        </p:nvSpPr>
        <p:spPr bwMode="auto">
          <a:xfrm>
            <a:off x="2363788" y="6173788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435230" name="Text Box 32"/>
          <p:cNvSpPr txBox="1">
            <a:spLocks noChangeArrowheads="1"/>
          </p:cNvSpPr>
          <p:nvPr/>
        </p:nvSpPr>
        <p:spPr bwMode="auto">
          <a:xfrm>
            <a:off x="3854450" y="6176963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35231" name="Text Box 33"/>
          <p:cNvSpPr txBox="1">
            <a:spLocks noChangeArrowheads="1"/>
          </p:cNvSpPr>
          <p:nvPr/>
        </p:nvSpPr>
        <p:spPr bwMode="auto">
          <a:xfrm>
            <a:off x="5376863" y="6170613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435232" name="Text Box 34"/>
          <p:cNvSpPr txBox="1">
            <a:spLocks noChangeArrowheads="1"/>
          </p:cNvSpPr>
          <p:nvPr/>
        </p:nvSpPr>
        <p:spPr bwMode="auto">
          <a:xfrm>
            <a:off x="6910388" y="6167438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435233" name="Text Box 35"/>
          <p:cNvSpPr txBox="1">
            <a:spLocks noChangeArrowheads="1"/>
          </p:cNvSpPr>
          <p:nvPr/>
        </p:nvSpPr>
        <p:spPr bwMode="auto">
          <a:xfrm>
            <a:off x="7427913" y="5927725"/>
            <a:ext cx="124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Social kapital</a:t>
            </a:r>
          </a:p>
        </p:txBody>
      </p:sp>
      <p:sp>
        <p:nvSpPr>
          <p:cNvPr id="435234" name="Rectangle 71"/>
          <p:cNvSpPr>
            <a:spLocks noChangeArrowheads="1"/>
          </p:cNvSpPr>
          <p:nvPr/>
        </p:nvSpPr>
        <p:spPr bwMode="auto">
          <a:xfrm>
            <a:off x="152400" y="274638"/>
            <a:ext cx="8870950" cy="993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a-DK" sz="3200"/>
              <a:t>Social kapital og ledelseskvalitet </a:t>
            </a:r>
            <a:br>
              <a:rPr lang="da-DK" sz="3200"/>
            </a:br>
            <a:r>
              <a:rPr lang="da-DK" sz="3200"/>
              <a:t>i en dansk kommunes skoler</a:t>
            </a:r>
          </a:p>
        </p:txBody>
      </p:sp>
      <p:sp>
        <p:nvSpPr>
          <p:cNvPr id="435235" name="Line 37"/>
          <p:cNvSpPr>
            <a:spLocks noChangeShapeType="1"/>
          </p:cNvSpPr>
          <p:nvPr/>
        </p:nvSpPr>
        <p:spPr bwMode="auto">
          <a:xfrm flipV="1">
            <a:off x="4548188" y="2703513"/>
            <a:ext cx="0" cy="3386137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36" name="Line 38"/>
          <p:cNvSpPr>
            <a:spLocks noChangeShapeType="1"/>
          </p:cNvSpPr>
          <p:nvPr/>
        </p:nvSpPr>
        <p:spPr bwMode="auto">
          <a:xfrm>
            <a:off x="1898650" y="4246563"/>
            <a:ext cx="5384800" cy="952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37" name="Oval 69"/>
          <p:cNvSpPr>
            <a:spLocks noChangeArrowheads="1"/>
          </p:cNvSpPr>
          <p:nvPr/>
        </p:nvSpPr>
        <p:spPr bwMode="auto">
          <a:xfrm>
            <a:off x="6591300" y="2689225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38" name="Oval 69"/>
          <p:cNvSpPr>
            <a:spLocks noChangeArrowheads="1"/>
          </p:cNvSpPr>
          <p:nvPr/>
        </p:nvSpPr>
        <p:spPr bwMode="auto">
          <a:xfrm>
            <a:off x="6445250" y="2559050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5239" name="Text Box 41"/>
          <p:cNvSpPr txBox="1">
            <a:spLocks noChangeArrowheads="1"/>
          </p:cNvSpPr>
          <p:nvPr/>
        </p:nvSpPr>
        <p:spPr bwMode="auto">
          <a:xfrm>
            <a:off x="6129338" y="2332038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35240" name="Text Box 42"/>
          <p:cNvSpPr txBox="1">
            <a:spLocks noChangeArrowheads="1"/>
          </p:cNvSpPr>
          <p:nvPr/>
        </p:nvSpPr>
        <p:spPr bwMode="auto">
          <a:xfrm>
            <a:off x="6694488" y="2587625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35241" name="Text Box 43"/>
          <p:cNvSpPr txBox="1">
            <a:spLocks noChangeArrowheads="1"/>
          </p:cNvSpPr>
          <p:nvPr/>
        </p:nvSpPr>
        <p:spPr bwMode="auto">
          <a:xfrm>
            <a:off x="6511925" y="2079625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35242" name="Text Box 44"/>
          <p:cNvSpPr txBox="1">
            <a:spLocks noChangeArrowheads="1"/>
          </p:cNvSpPr>
          <p:nvPr/>
        </p:nvSpPr>
        <p:spPr bwMode="auto">
          <a:xfrm>
            <a:off x="5900738" y="2632075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35243" name="Text Box 45"/>
          <p:cNvSpPr txBox="1">
            <a:spLocks noChangeArrowheads="1"/>
          </p:cNvSpPr>
          <p:nvPr/>
        </p:nvSpPr>
        <p:spPr bwMode="auto">
          <a:xfrm>
            <a:off x="5951538" y="3292475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435244" name="Text Box 46"/>
          <p:cNvSpPr txBox="1">
            <a:spLocks noChangeArrowheads="1"/>
          </p:cNvSpPr>
          <p:nvPr/>
        </p:nvSpPr>
        <p:spPr bwMode="auto">
          <a:xfrm>
            <a:off x="4960938" y="3876675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35245" name="Text Box 47"/>
          <p:cNvSpPr txBox="1">
            <a:spLocks noChangeArrowheads="1"/>
          </p:cNvSpPr>
          <p:nvPr/>
        </p:nvSpPr>
        <p:spPr bwMode="auto">
          <a:xfrm>
            <a:off x="4624388" y="3473450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35246" name="Text Box 48"/>
          <p:cNvSpPr txBox="1">
            <a:spLocks noChangeArrowheads="1"/>
          </p:cNvSpPr>
          <p:nvPr/>
        </p:nvSpPr>
        <p:spPr bwMode="auto">
          <a:xfrm>
            <a:off x="3708400" y="4275138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35247" name="Text Box 49"/>
          <p:cNvSpPr txBox="1">
            <a:spLocks noChangeArrowheads="1"/>
          </p:cNvSpPr>
          <p:nvPr/>
        </p:nvSpPr>
        <p:spPr bwMode="auto">
          <a:xfrm>
            <a:off x="3097213" y="4538663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435248" name="Text Box 50"/>
          <p:cNvSpPr txBox="1">
            <a:spLocks noChangeArrowheads="1"/>
          </p:cNvSpPr>
          <p:nvPr/>
        </p:nvSpPr>
        <p:spPr bwMode="auto">
          <a:xfrm>
            <a:off x="3306763" y="5162550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5249" name="Text Box 51"/>
          <p:cNvSpPr txBox="1">
            <a:spLocks noChangeArrowheads="1"/>
          </p:cNvSpPr>
          <p:nvPr/>
        </p:nvSpPr>
        <p:spPr bwMode="auto">
          <a:xfrm>
            <a:off x="2640013" y="5734050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435250" name="Text Box 52"/>
          <p:cNvSpPr txBox="1">
            <a:spLocks noChangeArrowheads="1"/>
          </p:cNvSpPr>
          <p:nvPr/>
        </p:nvSpPr>
        <p:spPr bwMode="auto">
          <a:xfrm>
            <a:off x="1963738" y="5470525"/>
            <a:ext cx="534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35251" name="Text Box 53"/>
          <p:cNvSpPr txBox="1">
            <a:spLocks noChangeArrowheads="1"/>
          </p:cNvSpPr>
          <p:nvPr/>
        </p:nvSpPr>
        <p:spPr bwMode="auto">
          <a:xfrm>
            <a:off x="4529138" y="4203700"/>
            <a:ext cx="534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 b="1">
                <a:solidFill>
                  <a:srgbClr val="FF0000"/>
                </a:solidFill>
              </a:rPr>
              <a:t>DK</a:t>
            </a:r>
          </a:p>
        </p:txBody>
      </p:sp>
      <p:grpSp>
        <p:nvGrpSpPr>
          <p:cNvPr id="435252" name="Group 64"/>
          <p:cNvGrpSpPr>
            <a:grpSpLocks/>
          </p:cNvGrpSpPr>
          <p:nvPr/>
        </p:nvGrpSpPr>
        <p:grpSpPr bwMode="auto">
          <a:xfrm>
            <a:off x="4460875" y="4175125"/>
            <a:ext cx="215900" cy="171450"/>
            <a:chOff x="2802" y="2962"/>
            <a:chExt cx="136" cy="108"/>
          </a:xfrm>
        </p:grpSpPr>
        <p:sp>
          <p:nvSpPr>
            <p:cNvPr id="435260" name="Line 54"/>
            <p:cNvSpPr>
              <a:spLocks noChangeShapeType="1"/>
            </p:cNvSpPr>
            <p:nvPr/>
          </p:nvSpPr>
          <p:spPr bwMode="auto">
            <a:xfrm flipH="1">
              <a:off x="2822" y="2978"/>
              <a:ext cx="88" cy="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5261" name="Line 55"/>
            <p:cNvSpPr>
              <a:spLocks noChangeShapeType="1"/>
            </p:cNvSpPr>
            <p:nvPr/>
          </p:nvSpPr>
          <p:spPr bwMode="auto">
            <a:xfrm>
              <a:off x="2820" y="2979"/>
              <a:ext cx="94" cy="8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5262" name="Line 56"/>
            <p:cNvSpPr>
              <a:spLocks noChangeShapeType="1"/>
            </p:cNvSpPr>
            <p:nvPr/>
          </p:nvSpPr>
          <p:spPr bwMode="auto">
            <a:xfrm>
              <a:off x="2802" y="3003"/>
              <a:ext cx="136" cy="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5263" name="Line 57"/>
            <p:cNvSpPr>
              <a:spLocks noChangeShapeType="1"/>
            </p:cNvSpPr>
            <p:nvPr/>
          </p:nvSpPr>
          <p:spPr bwMode="auto">
            <a:xfrm flipH="1">
              <a:off x="2856" y="2962"/>
              <a:ext cx="22" cy="10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35253" name="Line 60"/>
          <p:cNvSpPr>
            <a:spLocks noChangeShapeType="1"/>
          </p:cNvSpPr>
          <p:nvPr/>
        </p:nvSpPr>
        <p:spPr bwMode="auto">
          <a:xfrm>
            <a:off x="1860550" y="29305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54" name="Line 61"/>
          <p:cNvSpPr>
            <a:spLocks noChangeShapeType="1"/>
          </p:cNvSpPr>
          <p:nvPr/>
        </p:nvSpPr>
        <p:spPr bwMode="auto">
          <a:xfrm>
            <a:off x="1835150" y="24669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55" name="Line 62"/>
          <p:cNvSpPr>
            <a:spLocks noChangeShapeType="1"/>
          </p:cNvSpPr>
          <p:nvPr/>
        </p:nvSpPr>
        <p:spPr bwMode="auto">
          <a:xfrm>
            <a:off x="1841500" y="4297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56" name="Line 63"/>
          <p:cNvSpPr>
            <a:spLocks noChangeShapeType="1"/>
          </p:cNvSpPr>
          <p:nvPr/>
        </p:nvSpPr>
        <p:spPr bwMode="auto">
          <a:xfrm>
            <a:off x="1822450" y="52117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5257" name="Line 65"/>
          <p:cNvSpPr>
            <a:spLocks noChangeShapeType="1"/>
          </p:cNvSpPr>
          <p:nvPr/>
        </p:nvSpPr>
        <p:spPr bwMode="auto">
          <a:xfrm flipV="1">
            <a:off x="2362200" y="2362200"/>
            <a:ext cx="4562475" cy="35242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41438"/>
            <a:ext cx="16287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356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Line 3"/>
          <p:cNvSpPr>
            <a:spLocks noChangeShapeType="1"/>
          </p:cNvSpPr>
          <p:nvPr/>
        </p:nvSpPr>
        <p:spPr bwMode="auto">
          <a:xfrm>
            <a:off x="1908175" y="1844675"/>
            <a:ext cx="0" cy="405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0" name="Line 4"/>
          <p:cNvSpPr>
            <a:spLocks noChangeShapeType="1"/>
          </p:cNvSpPr>
          <p:nvPr/>
        </p:nvSpPr>
        <p:spPr bwMode="auto">
          <a:xfrm>
            <a:off x="1908175" y="6092825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1" name="Line 5"/>
          <p:cNvSpPr>
            <a:spLocks noChangeShapeType="1"/>
          </p:cNvSpPr>
          <p:nvPr/>
        </p:nvSpPr>
        <p:spPr bwMode="auto">
          <a:xfrm>
            <a:off x="1835150" y="33813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2" name="Line 6"/>
          <p:cNvSpPr>
            <a:spLocks noChangeShapeType="1"/>
          </p:cNvSpPr>
          <p:nvPr/>
        </p:nvSpPr>
        <p:spPr bwMode="auto">
          <a:xfrm>
            <a:off x="1835150" y="38258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3" name="Line 7"/>
          <p:cNvSpPr>
            <a:spLocks noChangeShapeType="1"/>
          </p:cNvSpPr>
          <p:nvPr/>
        </p:nvSpPr>
        <p:spPr bwMode="auto">
          <a:xfrm>
            <a:off x="1835150" y="47418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4" name="Line 8"/>
          <p:cNvSpPr>
            <a:spLocks noChangeShapeType="1"/>
          </p:cNvSpPr>
          <p:nvPr/>
        </p:nvSpPr>
        <p:spPr bwMode="auto">
          <a:xfrm>
            <a:off x="1835150" y="5651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5" name="Line 9"/>
          <p:cNvSpPr>
            <a:spLocks noChangeShapeType="1"/>
          </p:cNvSpPr>
          <p:nvPr/>
        </p:nvSpPr>
        <p:spPr bwMode="auto">
          <a:xfrm>
            <a:off x="254635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6" name="Line 10"/>
          <p:cNvSpPr>
            <a:spLocks noChangeShapeType="1"/>
          </p:cNvSpPr>
          <p:nvPr/>
        </p:nvSpPr>
        <p:spPr bwMode="auto">
          <a:xfrm>
            <a:off x="326390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7" name="Line 11"/>
          <p:cNvSpPr>
            <a:spLocks noChangeShapeType="1"/>
          </p:cNvSpPr>
          <p:nvPr/>
        </p:nvSpPr>
        <p:spPr bwMode="auto">
          <a:xfrm>
            <a:off x="406558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8" name="Line 12"/>
          <p:cNvSpPr>
            <a:spLocks noChangeShapeType="1"/>
          </p:cNvSpPr>
          <p:nvPr/>
        </p:nvSpPr>
        <p:spPr bwMode="auto">
          <a:xfrm>
            <a:off x="485933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59" name="Line 13"/>
          <p:cNvSpPr>
            <a:spLocks noChangeShapeType="1"/>
          </p:cNvSpPr>
          <p:nvPr/>
        </p:nvSpPr>
        <p:spPr bwMode="auto">
          <a:xfrm>
            <a:off x="5591175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60" name="Line 14"/>
          <p:cNvSpPr>
            <a:spLocks noChangeShapeType="1"/>
          </p:cNvSpPr>
          <p:nvPr/>
        </p:nvSpPr>
        <p:spPr bwMode="auto">
          <a:xfrm>
            <a:off x="6348413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61" name="Line 15"/>
          <p:cNvSpPr>
            <a:spLocks noChangeShapeType="1"/>
          </p:cNvSpPr>
          <p:nvPr/>
        </p:nvSpPr>
        <p:spPr bwMode="auto">
          <a:xfrm>
            <a:off x="712470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62" name="Oval 69"/>
          <p:cNvSpPr>
            <a:spLocks noChangeArrowheads="1"/>
          </p:cNvSpPr>
          <p:nvPr/>
        </p:nvSpPr>
        <p:spPr bwMode="auto">
          <a:xfrm>
            <a:off x="3059113" y="357346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63" name="Oval 69"/>
          <p:cNvSpPr>
            <a:spLocks noChangeArrowheads="1"/>
          </p:cNvSpPr>
          <p:nvPr/>
        </p:nvSpPr>
        <p:spPr bwMode="auto">
          <a:xfrm>
            <a:off x="5538788" y="2852738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64" name="Oval 69"/>
          <p:cNvSpPr>
            <a:spLocks noChangeArrowheads="1"/>
          </p:cNvSpPr>
          <p:nvPr/>
        </p:nvSpPr>
        <p:spPr bwMode="auto">
          <a:xfrm>
            <a:off x="4459288" y="533241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65" name="Oval 69"/>
          <p:cNvSpPr>
            <a:spLocks noChangeArrowheads="1"/>
          </p:cNvSpPr>
          <p:nvPr/>
        </p:nvSpPr>
        <p:spPr bwMode="auto">
          <a:xfrm>
            <a:off x="5724525" y="1916113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66" name="Oval 69"/>
          <p:cNvSpPr>
            <a:spLocks noChangeArrowheads="1"/>
          </p:cNvSpPr>
          <p:nvPr/>
        </p:nvSpPr>
        <p:spPr bwMode="auto">
          <a:xfrm>
            <a:off x="5395913" y="2924175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67" name="Oval 69"/>
          <p:cNvSpPr>
            <a:spLocks noChangeArrowheads="1"/>
          </p:cNvSpPr>
          <p:nvPr/>
        </p:nvSpPr>
        <p:spPr bwMode="auto">
          <a:xfrm>
            <a:off x="5035550" y="3213100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68" name="Oval 69"/>
          <p:cNvSpPr>
            <a:spLocks noChangeArrowheads="1"/>
          </p:cNvSpPr>
          <p:nvPr/>
        </p:nvSpPr>
        <p:spPr bwMode="auto">
          <a:xfrm>
            <a:off x="2124075" y="5260975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69" name="Oval 69"/>
          <p:cNvSpPr>
            <a:spLocks noChangeArrowheads="1"/>
          </p:cNvSpPr>
          <p:nvPr/>
        </p:nvSpPr>
        <p:spPr bwMode="auto">
          <a:xfrm>
            <a:off x="5292725" y="306863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70" name="Text Box 26"/>
          <p:cNvSpPr txBox="1">
            <a:spLocks noChangeArrowheads="1"/>
          </p:cNvSpPr>
          <p:nvPr/>
        </p:nvSpPr>
        <p:spPr bwMode="auto">
          <a:xfrm>
            <a:off x="950913" y="1412875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Ledelseskvalitet</a:t>
            </a:r>
          </a:p>
        </p:txBody>
      </p:sp>
      <p:sp>
        <p:nvSpPr>
          <p:cNvPr id="437271" name="Text Box 27"/>
          <p:cNvSpPr txBox="1">
            <a:spLocks noChangeArrowheads="1"/>
          </p:cNvSpPr>
          <p:nvPr/>
        </p:nvSpPr>
        <p:spPr bwMode="auto">
          <a:xfrm>
            <a:off x="1377950" y="2763838"/>
            <a:ext cx="44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437272" name="Text Box 28"/>
          <p:cNvSpPr txBox="1">
            <a:spLocks noChangeArrowheads="1"/>
          </p:cNvSpPr>
          <p:nvPr/>
        </p:nvSpPr>
        <p:spPr bwMode="auto">
          <a:xfrm>
            <a:off x="1355725" y="3662363"/>
            <a:ext cx="49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437273" name="Text Box 29"/>
          <p:cNvSpPr txBox="1">
            <a:spLocks noChangeArrowheads="1"/>
          </p:cNvSpPr>
          <p:nvPr/>
        </p:nvSpPr>
        <p:spPr bwMode="auto">
          <a:xfrm>
            <a:off x="1393825" y="4594225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37274" name="Text Box 30"/>
          <p:cNvSpPr txBox="1">
            <a:spLocks noChangeArrowheads="1"/>
          </p:cNvSpPr>
          <p:nvPr/>
        </p:nvSpPr>
        <p:spPr bwMode="auto">
          <a:xfrm>
            <a:off x="1403350" y="5461000"/>
            <a:ext cx="398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55</a:t>
            </a:r>
          </a:p>
        </p:txBody>
      </p:sp>
      <p:sp>
        <p:nvSpPr>
          <p:cNvPr id="437275" name="Text Box 31"/>
          <p:cNvSpPr txBox="1">
            <a:spLocks noChangeArrowheads="1"/>
          </p:cNvSpPr>
          <p:nvPr/>
        </p:nvSpPr>
        <p:spPr bwMode="auto">
          <a:xfrm>
            <a:off x="2363788" y="6173788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437276" name="Text Box 32"/>
          <p:cNvSpPr txBox="1">
            <a:spLocks noChangeArrowheads="1"/>
          </p:cNvSpPr>
          <p:nvPr/>
        </p:nvSpPr>
        <p:spPr bwMode="auto">
          <a:xfrm>
            <a:off x="3854450" y="6176963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37277" name="Text Box 33"/>
          <p:cNvSpPr txBox="1">
            <a:spLocks noChangeArrowheads="1"/>
          </p:cNvSpPr>
          <p:nvPr/>
        </p:nvSpPr>
        <p:spPr bwMode="auto">
          <a:xfrm>
            <a:off x="5376863" y="6170613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437278" name="Text Box 34"/>
          <p:cNvSpPr txBox="1">
            <a:spLocks noChangeArrowheads="1"/>
          </p:cNvSpPr>
          <p:nvPr/>
        </p:nvSpPr>
        <p:spPr bwMode="auto">
          <a:xfrm>
            <a:off x="6910388" y="6167438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437279" name="Text Box 35"/>
          <p:cNvSpPr txBox="1">
            <a:spLocks noChangeArrowheads="1"/>
          </p:cNvSpPr>
          <p:nvPr/>
        </p:nvSpPr>
        <p:spPr bwMode="auto">
          <a:xfrm>
            <a:off x="7427913" y="5927725"/>
            <a:ext cx="124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Social kapital</a:t>
            </a:r>
          </a:p>
        </p:txBody>
      </p:sp>
      <p:sp>
        <p:nvSpPr>
          <p:cNvPr id="437280" name="Rectangle 71"/>
          <p:cNvSpPr>
            <a:spLocks noChangeArrowheads="1"/>
          </p:cNvSpPr>
          <p:nvPr/>
        </p:nvSpPr>
        <p:spPr bwMode="auto">
          <a:xfrm>
            <a:off x="152400" y="274638"/>
            <a:ext cx="6651625" cy="993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a-DK" sz="3200">
                <a:solidFill>
                  <a:srgbClr val="000000"/>
                </a:solidFill>
              </a:rPr>
              <a:t>Social kapital og ledelseskvalitet i hospitalsafdelinger</a:t>
            </a:r>
          </a:p>
        </p:txBody>
      </p:sp>
      <p:sp>
        <p:nvSpPr>
          <p:cNvPr id="437281" name="Line 37"/>
          <p:cNvSpPr>
            <a:spLocks noChangeShapeType="1"/>
          </p:cNvSpPr>
          <p:nvPr/>
        </p:nvSpPr>
        <p:spPr bwMode="auto">
          <a:xfrm flipV="1">
            <a:off x="4859338" y="1773238"/>
            <a:ext cx="0" cy="4248150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82" name="Line 38"/>
          <p:cNvSpPr>
            <a:spLocks noChangeShapeType="1"/>
          </p:cNvSpPr>
          <p:nvPr/>
        </p:nvSpPr>
        <p:spPr bwMode="auto">
          <a:xfrm>
            <a:off x="1898650" y="3500438"/>
            <a:ext cx="5384800" cy="952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83" name="Oval 69"/>
          <p:cNvSpPr>
            <a:spLocks noChangeArrowheads="1"/>
          </p:cNvSpPr>
          <p:nvPr/>
        </p:nvSpPr>
        <p:spPr bwMode="auto">
          <a:xfrm>
            <a:off x="3203575" y="4868863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84" name="Oval 69"/>
          <p:cNvSpPr>
            <a:spLocks noChangeArrowheads="1"/>
          </p:cNvSpPr>
          <p:nvPr/>
        </p:nvSpPr>
        <p:spPr bwMode="auto">
          <a:xfrm>
            <a:off x="5538788" y="2060575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grpSp>
        <p:nvGrpSpPr>
          <p:cNvPr id="437285" name="Group 64"/>
          <p:cNvGrpSpPr>
            <a:grpSpLocks/>
          </p:cNvGrpSpPr>
          <p:nvPr/>
        </p:nvGrpSpPr>
        <p:grpSpPr bwMode="auto">
          <a:xfrm>
            <a:off x="4787900" y="3402013"/>
            <a:ext cx="215900" cy="171450"/>
            <a:chOff x="2802" y="2962"/>
            <a:chExt cx="136" cy="108"/>
          </a:xfrm>
        </p:grpSpPr>
        <p:sp>
          <p:nvSpPr>
            <p:cNvPr id="437310" name="Line 54"/>
            <p:cNvSpPr>
              <a:spLocks noChangeShapeType="1"/>
            </p:cNvSpPr>
            <p:nvPr/>
          </p:nvSpPr>
          <p:spPr bwMode="auto">
            <a:xfrm flipH="1">
              <a:off x="2822" y="2978"/>
              <a:ext cx="88" cy="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7311" name="Line 55"/>
            <p:cNvSpPr>
              <a:spLocks noChangeShapeType="1"/>
            </p:cNvSpPr>
            <p:nvPr/>
          </p:nvSpPr>
          <p:spPr bwMode="auto">
            <a:xfrm>
              <a:off x="2820" y="2979"/>
              <a:ext cx="94" cy="8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7312" name="Line 56"/>
            <p:cNvSpPr>
              <a:spLocks noChangeShapeType="1"/>
            </p:cNvSpPr>
            <p:nvPr/>
          </p:nvSpPr>
          <p:spPr bwMode="auto">
            <a:xfrm>
              <a:off x="2802" y="3003"/>
              <a:ext cx="136" cy="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7313" name="Line 57"/>
            <p:cNvSpPr>
              <a:spLocks noChangeShapeType="1"/>
            </p:cNvSpPr>
            <p:nvPr/>
          </p:nvSpPr>
          <p:spPr bwMode="auto">
            <a:xfrm flipH="1">
              <a:off x="2856" y="2962"/>
              <a:ext cx="22" cy="10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37286" name="Line 60"/>
          <p:cNvSpPr>
            <a:spLocks noChangeShapeType="1"/>
          </p:cNvSpPr>
          <p:nvPr/>
        </p:nvSpPr>
        <p:spPr bwMode="auto">
          <a:xfrm>
            <a:off x="1860550" y="29305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87" name="Line 61"/>
          <p:cNvSpPr>
            <a:spLocks noChangeShapeType="1"/>
          </p:cNvSpPr>
          <p:nvPr/>
        </p:nvSpPr>
        <p:spPr bwMode="auto">
          <a:xfrm>
            <a:off x="1835150" y="24669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88" name="Line 62"/>
          <p:cNvSpPr>
            <a:spLocks noChangeShapeType="1"/>
          </p:cNvSpPr>
          <p:nvPr/>
        </p:nvSpPr>
        <p:spPr bwMode="auto">
          <a:xfrm>
            <a:off x="1841500" y="4297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89" name="Line 63"/>
          <p:cNvSpPr>
            <a:spLocks noChangeShapeType="1"/>
          </p:cNvSpPr>
          <p:nvPr/>
        </p:nvSpPr>
        <p:spPr bwMode="auto">
          <a:xfrm>
            <a:off x="1822450" y="52117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90" name="Line 65"/>
          <p:cNvSpPr>
            <a:spLocks noChangeShapeType="1"/>
          </p:cNvSpPr>
          <p:nvPr/>
        </p:nvSpPr>
        <p:spPr bwMode="auto">
          <a:xfrm flipV="1">
            <a:off x="2195513" y="1484313"/>
            <a:ext cx="4464050" cy="42481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91" name="Oval 69"/>
          <p:cNvSpPr>
            <a:spLocks noChangeArrowheads="1"/>
          </p:cNvSpPr>
          <p:nvPr/>
        </p:nvSpPr>
        <p:spPr bwMode="auto">
          <a:xfrm>
            <a:off x="5827713" y="3429000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92" name="Oval 69"/>
          <p:cNvSpPr>
            <a:spLocks noChangeArrowheads="1"/>
          </p:cNvSpPr>
          <p:nvPr/>
        </p:nvSpPr>
        <p:spPr bwMode="auto">
          <a:xfrm>
            <a:off x="5292725" y="2924175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93" name="Oval 69"/>
          <p:cNvSpPr>
            <a:spLocks noChangeArrowheads="1"/>
          </p:cNvSpPr>
          <p:nvPr/>
        </p:nvSpPr>
        <p:spPr bwMode="auto">
          <a:xfrm>
            <a:off x="4819650" y="223678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94" name="Tekstboks 65"/>
          <p:cNvSpPr txBox="1">
            <a:spLocks noChangeArrowheads="1"/>
          </p:cNvSpPr>
          <p:nvPr/>
        </p:nvSpPr>
        <p:spPr bwMode="auto">
          <a:xfrm>
            <a:off x="2700338" y="2565400"/>
            <a:ext cx="123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b="1">
                <a:solidFill>
                  <a:srgbClr val="000000"/>
                </a:solidFill>
              </a:rPr>
              <a:t>Regionen</a:t>
            </a:r>
          </a:p>
        </p:txBody>
      </p:sp>
      <p:cxnSp>
        <p:nvCxnSpPr>
          <p:cNvPr id="68" name="Lige pilforbindelse 67"/>
          <p:cNvCxnSpPr/>
          <p:nvPr/>
        </p:nvCxnSpPr>
        <p:spPr>
          <a:xfrm>
            <a:off x="3924300" y="2852738"/>
            <a:ext cx="719138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296" name="Line 61"/>
          <p:cNvSpPr>
            <a:spLocks noChangeShapeType="1"/>
          </p:cNvSpPr>
          <p:nvPr/>
        </p:nvSpPr>
        <p:spPr bwMode="auto">
          <a:xfrm>
            <a:off x="1835150" y="19891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37297" name="Text Box 27"/>
          <p:cNvSpPr txBox="1">
            <a:spLocks noChangeArrowheads="1"/>
          </p:cNvSpPr>
          <p:nvPr/>
        </p:nvSpPr>
        <p:spPr bwMode="auto">
          <a:xfrm>
            <a:off x="1385888" y="1844675"/>
            <a:ext cx="44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437298" name="Oval 69"/>
          <p:cNvSpPr>
            <a:spLocks noChangeArrowheads="1"/>
          </p:cNvSpPr>
          <p:nvPr/>
        </p:nvSpPr>
        <p:spPr bwMode="auto">
          <a:xfrm>
            <a:off x="4171950" y="3429000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299" name="Oval 69"/>
          <p:cNvSpPr>
            <a:spLocks noChangeArrowheads="1"/>
          </p:cNvSpPr>
          <p:nvPr/>
        </p:nvSpPr>
        <p:spPr bwMode="auto">
          <a:xfrm>
            <a:off x="4819650" y="328453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300" name="Oval 69"/>
          <p:cNvSpPr>
            <a:spLocks noChangeArrowheads="1"/>
          </p:cNvSpPr>
          <p:nvPr/>
        </p:nvSpPr>
        <p:spPr bwMode="auto">
          <a:xfrm>
            <a:off x="4500563" y="2884488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301" name="Oval 69"/>
          <p:cNvSpPr>
            <a:spLocks noChangeArrowheads="1"/>
          </p:cNvSpPr>
          <p:nvPr/>
        </p:nvSpPr>
        <p:spPr bwMode="auto">
          <a:xfrm>
            <a:off x="3708400" y="3821113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302" name="Oval 69"/>
          <p:cNvSpPr>
            <a:spLocks noChangeArrowheads="1"/>
          </p:cNvSpPr>
          <p:nvPr/>
        </p:nvSpPr>
        <p:spPr bwMode="auto">
          <a:xfrm>
            <a:off x="4643438" y="357346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303" name="Oval 69"/>
          <p:cNvSpPr>
            <a:spLocks noChangeArrowheads="1"/>
          </p:cNvSpPr>
          <p:nvPr/>
        </p:nvSpPr>
        <p:spPr bwMode="auto">
          <a:xfrm>
            <a:off x="4643438" y="2524125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304" name="Oval 69"/>
          <p:cNvSpPr>
            <a:spLocks noChangeArrowheads="1"/>
          </p:cNvSpPr>
          <p:nvPr/>
        </p:nvSpPr>
        <p:spPr bwMode="auto">
          <a:xfrm>
            <a:off x="4819650" y="3789363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305" name="Tekstboks 65"/>
          <p:cNvSpPr txBox="1">
            <a:spLocks noChangeArrowheads="1"/>
          </p:cNvSpPr>
          <p:nvPr/>
        </p:nvSpPr>
        <p:spPr bwMode="auto">
          <a:xfrm>
            <a:off x="5867400" y="39243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b="1">
                <a:solidFill>
                  <a:srgbClr val="000000"/>
                </a:solidFill>
              </a:rPr>
              <a:t>Hospitalet</a:t>
            </a:r>
          </a:p>
        </p:txBody>
      </p:sp>
      <p:cxnSp>
        <p:nvCxnSpPr>
          <p:cNvPr id="70" name="Lige pilforbindelse 69"/>
          <p:cNvCxnSpPr/>
          <p:nvPr/>
        </p:nvCxnSpPr>
        <p:spPr>
          <a:xfrm flipH="1" flipV="1">
            <a:off x="5076825" y="3644900"/>
            <a:ext cx="719138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307" name="Oval 69"/>
          <p:cNvSpPr>
            <a:spLocks noChangeArrowheads="1"/>
          </p:cNvSpPr>
          <p:nvPr/>
        </p:nvSpPr>
        <p:spPr bwMode="auto">
          <a:xfrm>
            <a:off x="7573963" y="134938"/>
            <a:ext cx="144462" cy="1666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37308" name="Tekstboks 64"/>
          <p:cNvSpPr txBox="1">
            <a:spLocks noChangeArrowheads="1"/>
          </p:cNvSpPr>
          <p:nvPr/>
        </p:nvSpPr>
        <p:spPr bwMode="auto">
          <a:xfrm>
            <a:off x="8107363" y="14128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rgbClr val="000000"/>
                </a:solidFill>
              </a:rPr>
              <a:t>NB</a:t>
            </a:r>
          </a:p>
        </p:txBody>
      </p:sp>
      <p:cxnSp>
        <p:nvCxnSpPr>
          <p:cNvPr id="67" name="Lige pilforbindelse 66"/>
          <p:cNvCxnSpPr/>
          <p:nvPr/>
        </p:nvCxnSpPr>
        <p:spPr>
          <a:xfrm flipH="1" flipV="1">
            <a:off x="7718425" y="301625"/>
            <a:ext cx="593725" cy="11112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accent2"/>
            </a:solidFill>
          </a:ln>
        </p:spPr>
        <p:txBody>
          <a:bodyPr/>
          <a:lstStyle/>
          <a:p>
            <a:r>
              <a:rPr lang="da-DK" sz="3600" dirty="0" smtClean="0"/>
              <a:t>Social kapital og ledelseskvalitet i en kommunes arbejdspladser</a:t>
            </a:r>
            <a:endParaRPr lang="da-DK" sz="36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88" y="1768545"/>
            <a:ext cx="7596336" cy="50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18488" cy="2232025"/>
          </a:xfrm>
        </p:spPr>
        <p:txBody>
          <a:bodyPr/>
          <a:lstStyle/>
          <a:p>
            <a:r>
              <a:rPr lang="da-DK">
                <a:latin typeface="Arial" charset="0"/>
              </a:rPr>
              <a:t>Social kapital hænger altid sammen med arbejdsglæde og trivsel</a:t>
            </a:r>
          </a:p>
        </p:txBody>
      </p:sp>
      <p:pic>
        <p:nvPicPr>
          <p:cNvPr id="443394" name="Picture 2" descr="http://omtv2.tv2.dk/uploads/pics/Haandbold_EM-guld_450x30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395" name="Picture 4" descr="http://www.projektarbejdsglaede.dk/wp-content/uploads/2009/10/AG6u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05263"/>
            <a:ext cx="1504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07375" cy="1354137"/>
          </a:xfrm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>
                <a:latin typeface="Calibri" charset="0"/>
              </a:rPr>
              <a:t>Udfordringer for den offentlige sektor i de kommende (mange) år</a:t>
            </a:r>
          </a:p>
        </p:txBody>
      </p:sp>
      <p:sp>
        <p:nvSpPr>
          <p:cNvPr id="412674" name="Pladsholder til indhold 2"/>
          <p:cNvSpPr>
            <a:spLocks noGrp="1"/>
          </p:cNvSpPr>
          <p:nvPr>
            <p:ph idx="1"/>
          </p:nvPr>
        </p:nvSpPr>
        <p:spPr>
          <a:xfrm>
            <a:off x="396875" y="1917700"/>
            <a:ext cx="8207375" cy="4751388"/>
          </a:xfrm>
        </p:spPr>
        <p:txBody>
          <a:bodyPr/>
          <a:lstStyle/>
          <a:p>
            <a:r>
              <a:rPr lang="da-DK" sz="2800">
                <a:latin typeface="Calibri" charset="0"/>
              </a:rPr>
              <a:t>Meget stram økonomi (cirka 50 års                        vækst er forbi)                                                                  </a:t>
            </a:r>
          </a:p>
          <a:p>
            <a:r>
              <a:rPr lang="da-DK" sz="2800">
                <a:latin typeface="Calibri" charset="0"/>
              </a:rPr>
              <a:t>Stigende krav fra borgerne</a:t>
            </a:r>
          </a:p>
          <a:p>
            <a:r>
              <a:rPr lang="da-DK" sz="2800">
                <a:latin typeface="Calibri" charset="0"/>
              </a:rPr>
              <a:t>Den demografiske udfordring</a:t>
            </a:r>
          </a:p>
          <a:p>
            <a:r>
              <a:rPr lang="da-DK" sz="2800">
                <a:latin typeface="Calibri" charset="0"/>
              </a:rPr>
              <a:t>Manglende sammenhæng mellem pris og kvalitet</a:t>
            </a:r>
          </a:p>
          <a:p>
            <a:r>
              <a:rPr lang="da-DK" sz="2800">
                <a:latin typeface="Calibri" charset="0"/>
              </a:rPr>
              <a:t>Stadigt stigende krav om kontrol, evaluering, evidens og dokumentation</a:t>
            </a:r>
          </a:p>
          <a:p>
            <a:r>
              <a:rPr lang="da-DK" sz="2800">
                <a:latin typeface="Calibri" charset="0"/>
              </a:rPr>
              <a:t>Betydelige arbejdsmiljøproblemer</a:t>
            </a:r>
          </a:p>
          <a:p>
            <a:r>
              <a:rPr lang="da-DK" sz="2800">
                <a:latin typeface="Calibri" charset="0"/>
              </a:rPr>
              <a:t>Et stramt og ikke-rummeligt arbejdsmarked</a:t>
            </a:r>
          </a:p>
          <a:p>
            <a:endParaRPr lang="da-DK">
              <a:latin typeface="Calibri" charset="0"/>
            </a:endParaRPr>
          </a:p>
        </p:txBody>
      </p:sp>
      <p:pic>
        <p:nvPicPr>
          <p:cNvPr id="412675" name="Picture 6" descr="http://www.tillidtildig.dk/test/wp-content/uploads/tillid-kore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/>
        </p:spPr>
        <p:txBody>
          <a:bodyPr/>
          <a:lstStyle/>
          <a:p>
            <a:pPr eaLnBrk="1" hangingPunct="1"/>
            <a:r>
              <a:rPr lang="da-DK">
                <a:latin typeface="Arial" charset="0"/>
              </a:rPr>
              <a:t>Social kapital og arbejdsglæde</a:t>
            </a:r>
          </a:p>
        </p:txBody>
      </p:sp>
      <p:pic>
        <p:nvPicPr>
          <p:cNvPr id="44441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43063"/>
            <a:ext cx="68294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Line 3"/>
          <p:cNvSpPr>
            <a:spLocks noChangeShapeType="1"/>
          </p:cNvSpPr>
          <p:nvPr/>
        </p:nvSpPr>
        <p:spPr bwMode="auto">
          <a:xfrm flipH="1">
            <a:off x="642938" y="1809750"/>
            <a:ext cx="9525" cy="404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66" name="Line 6"/>
          <p:cNvSpPr>
            <a:spLocks noChangeShapeType="1"/>
          </p:cNvSpPr>
          <p:nvPr/>
        </p:nvSpPr>
        <p:spPr bwMode="auto">
          <a:xfrm>
            <a:off x="590550" y="4365625"/>
            <a:ext cx="428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67" name="Line 10"/>
          <p:cNvSpPr>
            <a:spLocks noChangeShapeType="1"/>
          </p:cNvSpPr>
          <p:nvPr/>
        </p:nvSpPr>
        <p:spPr bwMode="auto">
          <a:xfrm>
            <a:off x="642938" y="5859463"/>
            <a:ext cx="7807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68" name="Line 12"/>
          <p:cNvSpPr>
            <a:spLocks noChangeShapeType="1"/>
          </p:cNvSpPr>
          <p:nvPr/>
        </p:nvSpPr>
        <p:spPr bwMode="auto">
          <a:xfrm flipV="1">
            <a:off x="2105025" y="58594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69" name="Line 13"/>
          <p:cNvSpPr>
            <a:spLocks noChangeShapeType="1"/>
          </p:cNvSpPr>
          <p:nvPr/>
        </p:nvSpPr>
        <p:spPr bwMode="auto">
          <a:xfrm flipV="1">
            <a:off x="3160713" y="58594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70" name="Line 14"/>
          <p:cNvSpPr>
            <a:spLocks noChangeShapeType="1"/>
          </p:cNvSpPr>
          <p:nvPr/>
        </p:nvSpPr>
        <p:spPr bwMode="auto">
          <a:xfrm flipV="1">
            <a:off x="4214813" y="58594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71" name="Line 15"/>
          <p:cNvSpPr>
            <a:spLocks noChangeShapeType="1"/>
          </p:cNvSpPr>
          <p:nvPr/>
        </p:nvSpPr>
        <p:spPr bwMode="auto">
          <a:xfrm flipV="1">
            <a:off x="5270500" y="58594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72" name="Line 16"/>
          <p:cNvSpPr>
            <a:spLocks noChangeShapeType="1"/>
          </p:cNvSpPr>
          <p:nvPr/>
        </p:nvSpPr>
        <p:spPr bwMode="auto">
          <a:xfrm flipV="1">
            <a:off x="7380288" y="58594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73" name="Rectangle 19"/>
          <p:cNvSpPr>
            <a:spLocks noChangeArrowheads="1"/>
          </p:cNvSpPr>
          <p:nvPr/>
        </p:nvSpPr>
        <p:spPr bwMode="auto">
          <a:xfrm>
            <a:off x="1552575" y="4979988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G</a:t>
            </a:r>
            <a:endParaRPr lang="da-DK" sz="1600"/>
          </a:p>
        </p:txBody>
      </p:sp>
      <p:sp>
        <p:nvSpPr>
          <p:cNvPr id="446474" name="Rectangle 30"/>
          <p:cNvSpPr>
            <a:spLocks noChangeArrowheads="1"/>
          </p:cNvSpPr>
          <p:nvPr/>
        </p:nvSpPr>
        <p:spPr bwMode="auto">
          <a:xfrm>
            <a:off x="987425" y="604520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</a:rPr>
              <a:t>50</a:t>
            </a:r>
            <a:endParaRPr lang="da-DK" sz="1300"/>
          </a:p>
        </p:txBody>
      </p:sp>
      <p:sp>
        <p:nvSpPr>
          <p:cNvPr id="446475" name="Rectangle 34"/>
          <p:cNvSpPr>
            <a:spLocks noChangeArrowheads="1"/>
          </p:cNvSpPr>
          <p:nvPr/>
        </p:nvSpPr>
        <p:spPr bwMode="auto">
          <a:xfrm>
            <a:off x="5180013" y="604520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</a:rPr>
              <a:t>70</a:t>
            </a:r>
            <a:endParaRPr lang="da-DK" sz="1300"/>
          </a:p>
        </p:txBody>
      </p:sp>
      <p:sp>
        <p:nvSpPr>
          <p:cNvPr id="446476" name="Rectangle 35"/>
          <p:cNvSpPr>
            <a:spLocks noChangeArrowheads="1"/>
          </p:cNvSpPr>
          <p:nvPr/>
        </p:nvSpPr>
        <p:spPr bwMode="auto">
          <a:xfrm>
            <a:off x="3092450" y="604520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</a:rPr>
              <a:t>60</a:t>
            </a:r>
            <a:endParaRPr lang="da-DK" sz="1300"/>
          </a:p>
        </p:txBody>
      </p:sp>
      <p:sp>
        <p:nvSpPr>
          <p:cNvPr id="446477" name="Rectangle 36"/>
          <p:cNvSpPr>
            <a:spLocks noChangeArrowheads="1"/>
          </p:cNvSpPr>
          <p:nvPr/>
        </p:nvSpPr>
        <p:spPr bwMode="auto">
          <a:xfrm>
            <a:off x="7340600" y="604520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</a:rPr>
              <a:t>80</a:t>
            </a:r>
            <a:endParaRPr lang="da-DK" sz="1300"/>
          </a:p>
        </p:txBody>
      </p:sp>
      <p:sp>
        <p:nvSpPr>
          <p:cNvPr id="446478" name="Rectangle 38"/>
          <p:cNvSpPr>
            <a:spLocks noChangeArrowheads="1"/>
          </p:cNvSpPr>
          <p:nvPr/>
        </p:nvSpPr>
        <p:spPr bwMode="auto">
          <a:xfrm>
            <a:off x="8537575" y="5680075"/>
            <a:ext cx="485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a-DK" sz="1200">
                <a:solidFill>
                  <a:srgbClr val="000000"/>
                </a:solidFill>
              </a:rPr>
              <a:t>Social </a:t>
            </a:r>
          </a:p>
          <a:p>
            <a:r>
              <a:rPr lang="da-DK" sz="1200">
                <a:solidFill>
                  <a:srgbClr val="000000"/>
                </a:solidFill>
              </a:rPr>
              <a:t>kapital</a:t>
            </a:r>
            <a:endParaRPr lang="da-DK" sz="1800"/>
          </a:p>
        </p:txBody>
      </p:sp>
      <p:sp>
        <p:nvSpPr>
          <p:cNvPr id="446479" name="Rectangle 39"/>
          <p:cNvSpPr>
            <a:spLocks noChangeArrowheads="1"/>
          </p:cNvSpPr>
          <p:nvPr/>
        </p:nvSpPr>
        <p:spPr bwMode="auto">
          <a:xfrm>
            <a:off x="315913" y="1544638"/>
            <a:ext cx="9874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a-DK" sz="1200">
                <a:solidFill>
                  <a:srgbClr val="000000"/>
                </a:solidFill>
              </a:rPr>
              <a:t>Job tilfredshed</a:t>
            </a:r>
            <a:endParaRPr lang="da-DK" sz="1200"/>
          </a:p>
        </p:txBody>
      </p:sp>
      <p:sp>
        <p:nvSpPr>
          <p:cNvPr id="446480" name="Oval 41"/>
          <p:cNvSpPr>
            <a:spLocks noChangeArrowheads="1"/>
          </p:cNvSpPr>
          <p:nvPr/>
        </p:nvSpPr>
        <p:spPr bwMode="auto">
          <a:xfrm>
            <a:off x="6907213" y="1811338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81" name="Oval 42"/>
          <p:cNvSpPr>
            <a:spLocks noChangeArrowheads="1"/>
          </p:cNvSpPr>
          <p:nvPr/>
        </p:nvSpPr>
        <p:spPr bwMode="auto">
          <a:xfrm>
            <a:off x="6611938" y="2165350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82" name="Oval 43"/>
          <p:cNvSpPr>
            <a:spLocks noChangeArrowheads="1"/>
          </p:cNvSpPr>
          <p:nvPr/>
        </p:nvSpPr>
        <p:spPr bwMode="auto">
          <a:xfrm>
            <a:off x="2492375" y="405288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83" name="Rectangle 48"/>
          <p:cNvSpPr>
            <a:spLocks noChangeArrowheads="1"/>
          </p:cNvSpPr>
          <p:nvPr/>
        </p:nvSpPr>
        <p:spPr bwMode="auto">
          <a:xfrm>
            <a:off x="265113" y="548322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</a:rPr>
              <a:t>50</a:t>
            </a:r>
            <a:endParaRPr lang="da-DK" sz="1300"/>
          </a:p>
        </p:txBody>
      </p:sp>
      <p:sp>
        <p:nvSpPr>
          <p:cNvPr id="446484" name="Line 49"/>
          <p:cNvSpPr>
            <a:spLocks noChangeShapeType="1"/>
          </p:cNvSpPr>
          <p:nvPr/>
        </p:nvSpPr>
        <p:spPr bwMode="auto">
          <a:xfrm flipV="1">
            <a:off x="1050925" y="58705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85" name="Line 52"/>
          <p:cNvSpPr>
            <a:spLocks noChangeShapeType="1"/>
          </p:cNvSpPr>
          <p:nvPr/>
        </p:nvSpPr>
        <p:spPr bwMode="auto">
          <a:xfrm>
            <a:off x="601663" y="5570538"/>
            <a:ext cx="428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86" name="Oval 61"/>
          <p:cNvSpPr>
            <a:spLocks noChangeArrowheads="1"/>
          </p:cNvSpPr>
          <p:nvPr/>
        </p:nvSpPr>
        <p:spPr bwMode="auto">
          <a:xfrm>
            <a:off x="3511550" y="3689350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87" name="Oval 66"/>
          <p:cNvSpPr>
            <a:spLocks noChangeArrowheads="1"/>
          </p:cNvSpPr>
          <p:nvPr/>
        </p:nvSpPr>
        <p:spPr bwMode="auto">
          <a:xfrm>
            <a:off x="4140200" y="3395663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88" name="Oval 68"/>
          <p:cNvSpPr>
            <a:spLocks noChangeArrowheads="1"/>
          </p:cNvSpPr>
          <p:nvPr/>
        </p:nvSpPr>
        <p:spPr bwMode="auto">
          <a:xfrm>
            <a:off x="3116263" y="431641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89" name="Oval 69"/>
          <p:cNvSpPr>
            <a:spLocks noChangeArrowheads="1"/>
          </p:cNvSpPr>
          <p:nvPr/>
        </p:nvSpPr>
        <p:spPr bwMode="auto">
          <a:xfrm>
            <a:off x="2782888" y="4314825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90" name="Rectangle 7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870950" cy="1042987"/>
          </a:xfrm>
          <a:ln w="38100"/>
        </p:spPr>
        <p:txBody>
          <a:bodyPr/>
          <a:lstStyle/>
          <a:p>
            <a:pPr eaLnBrk="1" hangingPunct="1"/>
            <a:r>
              <a:rPr lang="da-DK" sz="3200">
                <a:solidFill>
                  <a:schemeClr val="tx1"/>
                </a:solidFill>
                <a:latin typeface="Arial" charset="0"/>
              </a:rPr>
              <a:t>Social kapital og job tilfredshed</a:t>
            </a:r>
          </a:p>
        </p:txBody>
      </p:sp>
      <p:sp>
        <p:nvSpPr>
          <p:cNvPr id="446491" name="Line 73"/>
          <p:cNvSpPr>
            <a:spLocks noChangeShapeType="1"/>
          </p:cNvSpPr>
          <p:nvPr/>
        </p:nvSpPr>
        <p:spPr bwMode="auto">
          <a:xfrm flipV="1">
            <a:off x="6324600" y="5868988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92" name="Oval 44"/>
          <p:cNvSpPr>
            <a:spLocks noChangeArrowheads="1"/>
          </p:cNvSpPr>
          <p:nvPr/>
        </p:nvSpPr>
        <p:spPr bwMode="auto">
          <a:xfrm>
            <a:off x="1763713" y="505301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446493" name="Rectangle 19"/>
          <p:cNvSpPr>
            <a:spLocks noChangeArrowheads="1"/>
          </p:cNvSpPr>
          <p:nvPr/>
        </p:nvSpPr>
        <p:spPr bwMode="auto">
          <a:xfrm>
            <a:off x="2268538" y="3968750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A</a:t>
            </a:r>
            <a:endParaRPr lang="da-DK" sz="1600"/>
          </a:p>
        </p:txBody>
      </p:sp>
      <p:sp>
        <p:nvSpPr>
          <p:cNvPr id="446494" name="Rectangle 19"/>
          <p:cNvSpPr>
            <a:spLocks noChangeArrowheads="1"/>
          </p:cNvSpPr>
          <p:nvPr/>
        </p:nvSpPr>
        <p:spPr bwMode="auto">
          <a:xfrm>
            <a:off x="2565400" y="42433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H</a:t>
            </a:r>
            <a:endParaRPr lang="da-DK" sz="1600"/>
          </a:p>
        </p:txBody>
      </p:sp>
      <p:sp>
        <p:nvSpPr>
          <p:cNvPr id="446495" name="Rectangle 19"/>
          <p:cNvSpPr>
            <a:spLocks noChangeArrowheads="1"/>
          </p:cNvSpPr>
          <p:nvPr/>
        </p:nvSpPr>
        <p:spPr bwMode="auto">
          <a:xfrm>
            <a:off x="3265488" y="4244975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F</a:t>
            </a:r>
            <a:endParaRPr lang="da-DK" sz="1600"/>
          </a:p>
        </p:txBody>
      </p:sp>
      <p:sp>
        <p:nvSpPr>
          <p:cNvPr id="446496" name="Rectangle 19"/>
          <p:cNvSpPr>
            <a:spLocks noChangeArrowheads="1"/>
          </p:cNvSpPr>
          <p:nvPr/>
        </p:nvSpPr>
        <p:spPr bwMode="auto">
          <a:xfrm>
            <a:off x="3295650" y="36322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B</a:t>
            </a:r>
            <a:endParaRPr lang="da-DK" sz="1600"/>
          </a:p>
        </p:txBody>
      </p:sp>
      <p:sp>
        <p:nvSpPr>
          <p:cNvPr id="446497" name="Rectangle 19"/>
          <p:cNvSpPr>
            <a:spLocks noChangeArrowheads="1"/>
          </p:cNvSpPr>
          <p:nvPr/>
        </p:nvSpPr>
        <p:spPr bwMode="auto">
          <a:xfrm>
            <a:off x="3932238" y="3324225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E</a:t>
            </a:r>
            <a:endParaRPr lang="da-DK" sz="1600"/>
          </a:p>
        </p:txBody>
      </p:sp>
      <p:sp>
        <p:nvSpPr>
          <p:cNvPr id="446498" name="Rectangle 19"/>
          <p:cNvSpPr>
            <a:spLocks noChangeArrowheads="1"/>
          </p:cNvSpPr>
          <p:nvPr/>
        </p:nvSpPr>
        <p:spPr bwMode="auto">
          <a:xfrm>
            <a:off x="7069138" y="17541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C</a:t>
            </a:r>
            <a:endParaRPr lang="da-DK" sz="1600"/>
          </a:p>
        </p:txBody>
      </p:sp>
      <p:sp>
        <p:nvSpPr>
          <p:cNvPr id="446499" name="Rectangle 19"/>
          <p:cNvSpPr>
            <a:spLocks noChangeArrowheads="1"/>
          </p:cNvSpPr>
          <p:nvPr/>
        </p:nvSpPr>
        <p:spPr bwMode="auto">
          <a:xfrm>
            <a:off x="6389688" y="2112963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600">
                <a:solidFill>
                  <a:srgbClr val="000000"/>
                </a:solidFill>
              </a:rPr>
              <a:t>D</a:t>
            </a:r>
            <a:endParaRPr lang="da-DK" sz="1600"/>
          </a:p>
        </p:txBody>
      </p:sp>
      <p:sp>
        <p:nvSpPr>
          <p:cNvPr id="446500" name="Text Box 42"/>
          <p:cNvSpPr txBox="1">
            <a:spLocks noChangeArrowheads="1"/>
          </p:cNvSpPr>
          <p:nvPr/>
        </p:nvSpPr>
        <p:spPr bwMode="auto">
          <a:xfrm>
            <a:off x="533400" y="6410325"/>
            <a:ext cx="5567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da-DK" sz="1200"/>
              <a:t>”</a:t>
            </a:r>
            <a:r>
              <a:rPr lang="da-DK" altLang="ja-JP" sz="1200"/>
              <a:t>Det stærke fællesskab</a:t>
            </a:r>
            <a:r>
              <a:rPr lang="ja-JP" altLang="da-DK" sz="1200"/>
              <a:t>”</a:t>
            </a:r>
            <a:r>
              <a:rPr lang="da-DK" altLang="ja-JP" sz="1200"/>
              <a:t> 2009.</a:t>
            </a:r>
            <a:endParaRPr lang="da-DK" sz="1200"/>
          </a:p>
        </p:txBody>
      </p:sp>
      <p:sp>
        <p:nvSpPr>
          <p:cNvPr id="446501" name="Line 43"/>
          <p:cNvSpPr>
            <a:spLocks noChangeShapeType="1"/>
          </p:cNvSpPr>
          <p:nvPr/>
        </p:nvSpPr>
        <p:spPr bwMode="auto">
          <a:xfrm flipV="1">
            <a:off x="965200" y="1620838"/>
            <a:ext cx="6421438" cy="372745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502" name="Line 7"/>
          <p:cNvSpPr>
            <a:spLocks noChangeShapeType="1"/>
          </p:cNvSpPr>
          <p:nvPr/>
        </p:nvSpPr>
        <p:spPr bwMode="auto">
          <a:xfrm>
            <a:off x="603250" y="1957388"/>
            <a:ext cx="428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503" name="Line 6"/>
          <p:cNvSpPr>
            <a:spLocks noChangeShapeType="1"/>
          </p:cNvSpPr>
          <p:nvPr/>
        </p:nvSpPr>
        <p:spPr bwMode="auto">
          <a:xfrm>
            <a:off x="593725" y="3160713"/>
            <a:ext cx="428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504" name="Rectangle 26"/>
          <p:cNvSpPr>
            <a:spLocks noChangeArrowheads="1"/>
          </p:cNvSpPr>
          <p:nvPr/>
        </p:nvSpPr>
        <p:spPr bwMode="auto">
          <a:xfrm>
            <a:off x="266700" y="4268788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</a:rPr>
              <a:t>60</a:t>
            </a:r>
            <a:endParaRPr lang="da-DK" sz="1300"/>
          </a:p>
        </p:txBody>
      </p:sp>
      <p:sp>
        <p:nvSpPr>
          <p:cNvPr id="446505" name="Rectangle 26"/>
          <p:cNvSpPr>
            <a:spLocks noChangeArrowheads="1"/>
          </p:cNvSpPr>
          <p:nvPr/>
        </p:nvSpPr>
        <p:spPr bwMode="auto">
          <a:xfrm>
            <a:off x="268288" y="307022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</a:rPr>
              <a:t>70</a:t>
            </a:r>
            <a:endParaRPr lang="da-DK" sz="1300"/>
          </a:p>
        </p:txBody>
      </p:sp>
      <p:sp>
        <p:nvSpPr>
          <p:cNvPr id="446506" name="Tekstboks 42"/>
          <p:cNvSpPr txBox="1">
            <a:spLocks noChangeArrowheads="1"/>
          </p:cNvSpPr>
          <p:nvPr/>
        </p:nvSpPr>
        <p:spPr bwMode="auto">
          <a:xfrm>
            <a:off x="2047875" y="1484313"/>
            <a:ext cx="446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/>
              <a:t>Odense kommune og Bispebjerg sygehus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Social kapital og job tilfredshed i alle en kommunes arbejdspladser – 2014</a:t>
            </a:r>
            <a:endParaRPr lang="da-DK" sz="32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04" y="1578543"/>
            <a:ext cx="7380312" cy="485179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803419">
            <a:off x="2273810" y="4136472"/>
            <a:ext cx="3312368" cy="14401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2915816" y="4695527"/>
            <a:ext cx="213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Indsats udefra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05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da-DK" sz="3200">
                <a:latin typeface="Arial" charset="0"/>
                <a:cs typeface="Arial" charset="0"/>
              </a:rPr>
              <a:t>Hvorfor giver det trivsel at have høj kvalitet og produktivitet?</a:t>
            </a:r>
          </a:p>
        </p:txBody>
      </p:sp>
      <p:sp>
        <p:nvSpPr>
          <p:cNvPr id="445442" name="Pladsholder til indhold 2"/>
          <p:cNvSpPr>
            <a:spLocks noGrp="1"/>
          </p:cNvSpPr>
          <p:nvPr>
            <p:ph idx="1"/>
          </p:nvPr>
        </p:nvSpPr>
        <p:spPr bwMode="auto">
          <a:xfrm>
            <a:off x="395288" y="1557338"/>
            <a:ext cx="8435975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>
                <a:latin typeface="Arial" charset="0"/>
              </a:rPr>
              <a:t>Høj kvalitet er en vigtig kilde til stolthed</a:t>
            </a:r>
          </a:p>
          <a:p>
            <a:r>
              <a:rPr lang="da-DK">
                <a:latin typeface="Arial" charset="0"/>
              </a:rPr>
              <a:t>Når kvaliteten er høj, skal tingene ikke laves om – og det giver højere produktivitet</a:t>
            </a:r>
          </a:p>
          <a:p>
            <a:r>
              <a:rPr lang="da-DK">
                <a:latin typeface="Arial" charset="0"/>
              </a:rPr>
              <a:t>Høj kvalitet giver færre klager fra borgere og flere smil i dagligdagen</a:t>
            </a:r>
          </a:p>
          <a:p>
            <a:r>
              <a:rPr lang="da-DK">
                <a:latin typeface="Arial" charset="0"/>
              </a:rPr>
              <a:t>Høj kvalitet og produktivitet giver positiv omtale i medierne og hos politikerne</a:t>
            </a:r>
          </a:p>
          <a:p>
            <a:endParaRPr lang="da-DK">
              <a:latin typeface="Arial" charset="0"/>
            </a:endParaRPr>
          </a:p>
        </p:txBody>
      </p:sp>
      <p:pic>
        <p:nvPicPr>
          <p:cNvPr id="445443" name="Picture 4" descr="http://delattergale.dk/wp-content/uploads/2010/02/Foredrag-lat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19713"/>
            <a:ext cx="19923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Titel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r>
              <a:rPr lang="da-DK">
                <a:latin typeface="Arial" charset="0"/>
              </a:rPr>
              <a:t>Den stærke trekant</a:t>
            </a:r>
          </a:p>
        </p:txBody>
      </p:sp>
      <p:sp>
        <p:nvSpPr>
          <p:cNvPr id="480258" name="Tekstboks 2"/>
          <p:cNvSpPr txBox="1">
            <a:spLocks noChangeArrowheads="1"/>
          </p:cNvSpPr>
          <p:nvPr/>
        </p:nvSpPr>
        <p:spPr bwMode="auto">
          <a:xfrm>
            <a:off x="3059113" y="2133600"/>
            <a:ext cx="2881312" cy="13843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2800" dirty="0">
                <a:solidFill>
                  <a:srgbClr val="000000"/>
                </a:solidFill>
              </a:rPr>
              <a:t>Kunde/borger tilfredshed eller loyalitet</a:t>
            </a:r>
          </a:p>
        </p:txBody>
      </p:sp>
      <p:sp>
        <p:nvSpPr>
          <p:cNvPr id="480259" name="Tekstboks 3"/>
          <p:cNvSpPr txBox="1">
            <a:spLocks noChangeArrowheads="1"/>
          </p:cNvSpPr>
          <p:nvPr/>
        </p:nvSpPr>
        <p:spPr bwMode="auto">
          <a:xfrm>
            <a:off x="395288" y="4868863"/>
            <a:ext cx="3313112" cy="1385887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>
                <a:solidFill>
                  <a:srgbClr val="000000"/>
                </a:solidFill>
              </a:rPr>
              <a:t>Høj social kapital og ledelseskvalitet på arbejdspladsen</a:t>
            </a:r>
          </a:p>
        </p:txBody>
      </p:sp>
      <p:sp>
        <p:nvSpPr>
          <p:cNvPr id="480260" name="Tekstboks 4"/>
          <p:cNvSpPr txBox="1">
            <a:spLocks noChangeArrowheads="1"/>
          </p:cNvSpPr>
          <p:nvPr/>
        </p:nvSpPr>
        <p:spPr bwMode="auto">
          <a:xfrm>
            <a:off x="5292725" y="4868863"/>
            <a:ext cx="3167063" cy="1385887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2800" dirty="0">
                <a:solidFill>
                  <a:srgbClr val="000000"/>
                </a:solidFill>
              </a:rPr>
              <a:t>Høj produktivitet, kvalitet og innovation</a:t>
            </a:r>
          </a:p>
        </p:txBody>
      </p:sp>
      <p:cxnSp>
        <p:nvCxnSpPr>
          <p:cNvPr id="7" name="Lige pilforbindelse 6"/>
          <p:cNvCxnSpPr/>
          <p:nvPr/>
        </p:nvCxnSpPr>
        <p:spPr>
          <a:xfrm rot="5400000">
            <a:off x="2087563" y="3824288"/>
            <a:ext cx="1008062" cy="79216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rot="16200000" flipH="1">
            <a:off x="5940426" y="3860800"/>
            <a:ext cx="1008062" cy="719137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3779838" y="5589588"/>
            <a:ext cx="1439862" cy="1587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el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r>
              <a:rPr lang="da-DK" sz="3200">
                <a:latin typeface="Arial" charset="0"/>
              </a:rPr>
              <a:t>Den stærke trekant: Køkkenet på Vejle Sygehus</a:t>
            </a:r>
          </a:p>
        </p:txBody>
      </p:sp>
      <p:sp>
        <p:nvSpPr>
          <p:cNvPr id="102402" name="Tekstboks 2"/>
          <p:cNvSpPr txBox="1">
            <a:spLocks noChangeArrowheads="1"/>
          </p:cNvSpPr>
          <p:nvPr/>
        </p:nvSpPr>
        <p:spPr bwMode="auto">
          <a:xfrm>
            <a:off x="3059113" y="2106613"/>
            <a:ext cx="2881312" cy="1385887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da-DK" sz="2800">
                <a:solidFill>
                  <a:srgbClr val="000000"/>
                </a:solidFill>
                <a:latin typeface="Arial" charset="0"/>
              </a:rPr>
              <a:t>Meget høj patient tilfredshed</a:t>
            </a:r>
          </a:p>
        </p:txBody>
      </p:sp>
      <p:sp>
        <p:nvSpPr>
          <p:cNvPr id="102403" name="Tekstboks 3"/>
          <p:cNvSpPr txBox="1">
            <a:spLocks noChangeArrowheads="1"/>
          </p:cNvSpPr>
          <p:nvPr/>
        </p:nvSpPr>
        <p:spPr bwMode="auto">
          <a:xfrm>
            <a:off x="468313" y="4868863"/>
            <a:ext cx="3240087" cy="13843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da-DK" sz="2800">
                <a:solidFill>
                  <a:srgbClr val="000000"/>
                </a:solidFill>
                <a:latin typeface="Arial" charset="0"/>
              </a:rPr>
              <a:t>Meget høj medarbejder-tilfredshed</a:t>
            </a:r>
          </a:p>
        </p:txBody>
      </p:sp>
      <p:sp>
        <p:nvSpPr>
          <p:cNvPr id="102404" name="Tekstboks 4"/>
          <p:cNvSpPr txBox="1">
            <a:spLocks noChangeArrowheads="1"/>
          </p:cNvSpPr>
          <p:nvPr/>
        </p:nvSpPr>
        <p:spPr bwMode="auto">
          <a:xfrm>
            <a:off x="5292725" y="4900613"/>
            <a:ext cx="3167063" cy="13843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da-DK" sz="2800">
                <a:solidFill>
                  <a:srgbClr val="000000"/>
                </a:solidFill>
                <a:latin typeface="Arial" charset="0"/>
              </a:rPr>
              <a:t>”Byens bedste restaurant”. Høj produktivitet</a:t>
            </a:r>
          </a:p>
        </p:txBody>
      </p:sp>
      <p:cxnSp>
        <p:nvCxnSpPr>
          <p:cNvPr id="7" name="Lige pilforbindelse 6"/>
          <p:cNvCxnSpPr/>
          <p:nvPr/>
        </p:nvCxnSpPr>
        <p:spPr>
          <a:xfrm flipH="1">
            <a:off x="2124075" y="3500438"/>
            <a:ext cx="863600" cy="122396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6013450" y="3571875"/>
            <a:ext cx="862013" cy="1120775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3779838" y="5372100"/>
            <a:ext cx="1439862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8" name="Tekstboks 11"/>
          <p:cNvSpPr txBox="1">
            <a:spLocks noChangeArrowheads="1"/>
          </p:cNvSpPr>
          <p:nvPr/>
        </p:nvSpPr>
        <p:spPr bwMode="auto">
          <a:xfrm>
            <a:off x="1403350" y="1412875"/>
            <a:ext cx="599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da-DK" sz="1800">
                <a:solidFill>
                  <a:srgbClr val="000000"/>
                </a:solidFill>
                <a:latin typeface="Arial" charset="0"/>
              </a:rPr>
              <a:t>Kåret som den bedste arbejdsplads i region Syddanmark</a:t>
            </a:r>
          </a:p>
        </p:txBody>
      </p:sp>
      <p:pic>
        <p:nvPicPr>
          <p:cNvPr id="102409" name="Picture 4" descr="Billede 0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438400"/>
            <a:ext cx="18843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4" descr="Billede 1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65388"/>
            <a:ext cx="1831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Titel 1"/>
          <p:cNvSpPr>
            <a:spLocks noGrp="1"/>
          </p:cNvSpPr>
          <p:nvPr>
            <p:ph type="title"/>
          </p:nvPr>
        </p:nvSpPr>
        <p:spPr>
          <a:ln w="38100">
            <a:solidFill>
              <a:srgbClr val="2D2D8A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>
                <a:latin typeface="Calibri" charset="0"/>
              </a:rPr>
              <a:t>Fire måder at se på arbejdsmiljøet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41706"/>
              </p:ext>
            </p:extLst>
          </p:nvPr>
        </p:nvGraphicFramePr>
        <p:xfrm>
          <a:off x="57150" y="1858963"/>
          <a:ext cx="9010650" cy="470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370"/>
                <a:gridCol w="2965640"/>
                <a:gridCol w="2965640"/>
              </a:tblGrid>
              <a:tr h="1451954">
                <a:tc>
                  <a:txBody>
                    <a:bodyPr/>
                    <a:lstStyle/>
                    <a:p>
                      <a:endParaRPr lang="da-DK" sz="2800" dirty="0"/>
                    </a:p>
                  </a:txBody>
                  <a:tcPr marL="91433" marR="91433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De ansatte ses som passive</a:t>
                      </a:r>
                      <a:r>
                        <a:rPr lang="da-DK" sz="2800" baseline="0" dirty="0" smtClean="0"/>
                        <a:t> genstande</a:t>
                      </a:r>
                      <a:endParaRPr lang="da-DK" sz="2800" dirty="0"/>
                    </a:p>
                  </a:txBody>
                  <a:tcPr marL="91433" marR="91433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De</a:t>
                      </a:r>
                      <a:r>
                        <a:rPr lang="da-DK" sz="2800" baseline="0" dirty="0" smtClean="0"/>
                        <a:t> ansatte ses som handlende mennesk</a:t>
                      </a:r>
                      <a:r>
                        <a:rPr lang="da-DK" sz="2800" dirty="0" smtClean="0"/>
                        <a:t>er</a:t>
                      </a:r>
                      <a:endParaRPr lang="da-DK" sz="2800" dirty="0"/>
                    </a:p>
                  </a:txBody>
                  <a:tcPr marL="91433" marR="91433" marT="45686" marB="45686"/>
                </a:tc>
              </a:tr>
              <a:tr h="1451954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Arbejdsmiljøet er et problem</a:t>
                      </a:r>
                    </a:p>
                  </a:txBody>
                  <a:tcPr marL="91433" marR="91433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Traditionelt</a:t>
                      </a:r>
                    </a:p>
                    <a:p>
                      <a:pPr algn="ctr"/>
                      <a:r>
                        <a:rPr lang="da-DK" sz="2800" dirty="0" smtClean="0"/>
                        <a:t>(APV tænkning)</a:t>
                      </a:r>
                      <a:endParaRPr lang="da-DK" sz="2800" dirty="0"/>
                    </a:p>
                  </a:txBody>
                  <a:tcPr marL="91433" marR="91433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Individorienteret</a:t>
                      </a:r>
                    </a:p>
                    <a:p>
                      <a:pPr algn="ctr"/>
                      <a:r>
                        <a:rPr lang="da-DK" sz="2800" dirty="0" smtClean="0"/>
                        <a:t>traditionelt</a:t>
                      </a:r>
                    </a:p>
                    <a:p>
                      <a:pPr algn="ctr"/>
                      <a:r>
                        <a:rPr lang="da-DK" sz="2800" dirty="0" smtClean="0"/>
                        <a:t>(Fraværssamtaler)</a:t>
                      </a:r>
                      <a:endParaRPr lang="da-DK" sz="2800" dirty="0"/>
                    </a:p>
                  </a:txBody>
                  <a:tcPr marL="91433" marR="91433" marT="45686" marB="45686"/>
                </a:tc>
              </a:tr>
              <a:tr h="1798266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Arbejdsmiljøet er en (potentiel) ressource</a:t>
                      </a:r>
                      <a:endParaRPr lang="da-DK" sz="2800" dirty="0"/>
                    </a:p>
                  </a:txBody>
                  <a:tcPr marL="91433" marR="91433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err="1" smtClean="0"/>
                        <a:t>Cost</a:t>
                      </a:r>
                      <a:r>
                        <a:rPr lang="da-DK" sz="2800" dirty="0" smtClean="0"/>
                        <a:t> </a:t>
                      </a:r>
                      <a:r>
                        <a:rPr lang="da-DK" sz="2800" dirty="0" err="1" smtClean="0"/>
                        <a:t>benefit</a:t>
                      </a:r>
                      <a:endParaRPr lang="da-DK" sz="2800" dirty="0" smtClean="0"/>
                    </a:p>
                    <a:p>
                      <a:pPr algn="ctr"/>
                      <a:r>
                        <a:rPr lang="da-DK" sz="2800" dirty="0" smtClean="0"/>
                        <a:t>(Gevinster ved forskellige forbedringer)</a:t>
                      </a:r>
                      <a:endParaRPr lang="da-DK" sz="2800" dirty="0"/>
                    </a:p>
                  </a:txBody>
                  <a:tcPr marL="91433" marR="91433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Social kapital</a:t>
                      </a:r>
                    </a:p>
                    <a:p>
                      <a:pPr algn="ctr"/>
                      <a:r>
                        <a:rPr lang="da-DK" sz="2800" dirty="0" smtClean="0"/>
                        <a:t>(Formålet</a:t>
                      </a:r>
                      <a:r>
                        <a:rPr lang="da-DK" sz="2800" baseline="0" dirty="0" smtClean="0"/>
                        <a:t> er at løse kerneopgaven)</a:t>
                      </a:r>
                      <a:endParaRPr lang="da-DK" sz="2800" dirty="0"/>
                    </a:p>
                  </a:txBody>
                  <a:tcPr marL="91433" marR="91433" marT="45686" marB="45686"/>
                </a:tc>
              </a:tr>
            </a:tbl>
          </a:graphicData>
        </a:graphic>
      </p:graphicFrame>
      <p:cxnSp>
        <p:nvCxnSpPr>
          <p:cNvPr id="4" name="Lige pilforbindelse 3"/>
          <p:cNvCxnSpPr/>
          <p:nvPr/>
        </p:nvCxnSpPr>
        <p:spPr>
          <a:xfrm>
            <a:off x="5508104" y="4365104"/>
            <a:ext cx="936104" cy="5760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Titel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pPr eaLnBrk="1" hangingPunct="1"/>
            <a:r>
              <a:rPr lang="da-DK">
                <a:latin typeface="Arial" charset="0"/>
              </a:rPr>
              <a:t>Husk, at vi vokser med opgaven…..</a:t>
            </a:r>
          </a:p>
        </p:txBody>
      </p:sp>
      <p:pic>
        <p:nvPicPr>
          <p:cNvPr id="488450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71625"/>
            <a:ext cx="4818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Grupper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 smtClean="0"/>
              <a:t>Hvilket </a:t>
            </a:r>
            <a:r>
              <a:rPr lang="da-DK" dirty="0" smtClean="0"/>
              <a:t>af emnerne er det mest relevant for jer at arbejde med? (Krav i arbejdet? Social kapital? Retfærdighed? Kerneopgaven? Andet?)</a:t>
            </a:r>
          </a:p>
          <a:p>
            <a:r>
              <a:rPr lang="da-DK" i="1" dirty="0" smtClean="0"/>
              <a:t>Hvorfor?</a:t>
            </a:r>
          </a:p>
          <a:p>
            <a:r>
              <a:rPr lang="da-DK" i="1" dirty="0" smtClean="0"/>
              <a:t>Hvordan</a:t>
            </a:r>
            <a:r>
              <a:rPr lang="da-DK" dirty="0" smtClean="0"/>
              <a:t> vil I helt konkret arbejde med denne udfordring?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43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Titel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r>
              <a:rPr lang="da-DK">
                <a:latin typeface="Arial" charset="0"/>
              </a:rPr>
              <a:t>Seks kilder</a:t>
            </a:r>
          </a:p>
        </p:txBody>
      </p:sp>
      <p:sp>
        <p:nvSpPr>
          <p:cNvPr id="486402" name="Pladsholder til indhold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18488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sz="2000">
                <a:latin typeface="Arial" charset="0"/>
              </a:rPr>
              <a:t>Hvidbogen om social kapital: KG Olesen, E Thoft, P Hasle, TS Kristensen: </a:t>
            </a:r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Virksomhedens sociale kapital</a:t>
            </a:r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. NFA og AMR, 2008. (Downloades eller købes).</a:t>
            </a:r>
          </a:p>
          <a:p>
            <a:endParaRPr lang="da-DK" sz="2000">
              <a:latin typeface="Arial" charset="0"/>
            </a:endParaRPr>
          </a:p>
          <a:p>
            <a:r>
              <a:rPr lang="da-DK" sz="2000">
                <a:latin typeface="Arial" charset="0"/>
              </a:rPr>
              <a:t>TS Kristensen. </a:t>
            </a:r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Trivsel og produktivitet. To sider af samme sag?</a:t>
            </a:r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. HK, 2010. (Rekvireres eller downloades).</a:t>
            </a:r>
          </a:p>
          <a:p>
            <a:endParaRPr lang="da-DK" sz="2000">
              <a:latin typeface="Arial" charset="0"/>
            </a:endParaRPr>
          </a:p>
          <a:p>
            <a:r>
              <a:rPr lang="da-DK" sz="2000">
                <a:latin typeface="Arial" charset="0"/>
              </a:rPr>
              <a:t>P Hasle m.fl. </a:t>
            </a:r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Ledelse med social kapital</a:t>
            </a:r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. L&amp;R Business, 2010.</a:t>
            </a:r>
          </a:p>
          <a:p>
            <a:endParaRPr lang="da-DK" sz="2000">
              <a:latin typeface="Arial" charset="0"/>
            </a:endParaRPr>
          </a:p>
          <a:p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De skjulte velfærdsreserver</a:t>
            </a:r>
            <a:r>
              <a:rPr lang="ja-JP" altLang="da-DK" sz="2000">
                <a:latin typeface="Arial" charset="0"/>
              </a:rPr>
              <a:t>”</a:t>
            </a:r>
            <a:r>
              <a:rPr lang="da-DK" altLang="ja-JP" sz="2000">
                <a:latin typeface="Arial" charset="0"/>
              </a:rPr>
              <a:t>. Væksthus for Ledelse, 2011. </a:t>
            </a:r>
          </a:p>
          <a:p>
            <a:endParaRPr lang="da-DK" sz="2000">
              <a:latin typeface="Arial" charset="0"/>
            </a:endParaRPr>
          </a:p>
          <a:p>
            <a:r>
              <a:rPr lang="da-DK" sz="2000">
                <a:latin typeface="Arial" charset="0"/>
              </a:rPr>
              <a:t>”Arbejdsmiljø i et topleder perspektiv. Minihvidbog om fordele ved et godt arbejdsmiljø”. Industriens Branchearbejdsmiljøråd, 2012.</a:t>
            </a:r>
          </a:p>
          <a:p>
            <a:endParaRPr lang="da-DK" sz="2000">
              <a:latin typeface="Arial" charset="0"/>
            </a:endParaRPr>
          </a:p>
          <a:p>
            <a:r>
              <a:rPr lang="da-DK" sz="2000">
                <a:latin typeface="Arial" charset="0"/>
              </a:rPr>
              <a:t>Bo Vestergaard. Fair proces. Aalborg, 2013.</a:t>
            </a:r>
          </a:p>
        </p:txBody>
      </p:sp>
    </p:spTree>
    <p:extLst>
      <p:ext uri="{BB962C8B-B14F-4D97-AF65-F5344CB8AC3E}">
        <p14:creationId xmlns:p14="http://schemas.microsoft.com/office/powerpoint/2010/main" val="40753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Titel 1"/>
          <p:cNvSpPr>
            <a:spLocks noGrp="1"/>
          </p:cNvSpPr>
          <p:nvPr>
            <p:ph type="title"/>
          </p:nvPr>
        </p:nvSpPr>
        <p:spPr>
          <a:ln w="38100">
            <a:solidFill>
              <a:srgbClr val="1F497D"/>
            </a:solidFill>
          </a:ln>
        </p:spPr>
        <p:txBody>
          <a:bodyPr/>
          <a:lstStyle/>
          <a:p>
            <a:r>
              <a:rPr lang="da-DK">
                <a:latin typeface="Arial" charset="0"/>
              </a:rPr>
              <a:t>Hvad er mon løsningen?</a:t>
            </a:r>
          </a:p>
        </p:txBody>
      </p:sp>
      <p:sp>
        <p:nvSpPr>
          <p:cNvPr id="413698" name="Tekstfelt 2"/>
          <p:cNvSpPr txBox="1">
            <a:spLocks noChangeArrowheads="1"/>
          </p:cNvSpPr>
          <p:nvPr/>
        </p:nvSpPr>
        <p:spPr bwMode="auto">
          <a:xfrm>
            <a:off x="468313" y="1628775"/>
            <a:ext cx="3776662" cy="10779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a-DK" sz="1800">
              <a:solidFill>
                <a:srgbClr val="000000"/>
              </a:solidFill>
            </a:endParaRPr>
          </a:p>
          <a:p>
            <a:pPr eaLnBrk="1" hangingPunct="1"/>
            <a:r>
              <a:rPr lang="da-DK" sz="2800">
                <a:solidFill>
                  <a:srgbClr val="000000"/>
                </a:solidFill>
              </a:rPr>
              <a:t>Kvalitet i kerneydelsen</a:t>
            </a:r>
          </a:p>
          <a:p>
            <a:pPr eaLnBrk="1" hangingPunct="1"/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13699" name="Tekstfelt 3"/>
          <p:cNvSpPr txBox="1">
            <a:spLocks noChangeArrowheads="1"/>
          </p:cNvSpPr>
          <p:nvPr/>
        </p:nvSpPr>
        <p:spPr bwMode="auto">
          <a:xfrm>
            <a:off x="468313" y="5303838"/>
            <a:ext cx="4395787" cy="1077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a-DK" sz="1800">
              <a:solidFill>
                <a:srgbClr val="000000"/>
              </a:solidFill>
            </a:endParaRPr>
          </a:p>
          <a:p>
            <a:pPr eaLnBrk="1" hangingPunct="1"/>
            <a:r>
              <a:rPr lang="da-DK" sz="2800">
                <a:solidFill>
                  <a:srgbClr val="000000"/>
                </a:solidFill>
              </a:rPr>
              <a:t>Mere for de samme penge</a:t>
            </a:r>
          </a:p>
          <a:p>
            <a:pPr eaLnBrk="1" hangingPunct="1"/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13700" name="Tekstfelt 4"/>
          <p:cNvSpPr txBox="1">
            <a:spLocks noChangeArrowheads="1"/>
          </p:cNvSpPr>
          <p:nvPr/>
        </p:nvSpPr>
        <p:spPr bwMode="auto">
          <a:xfrm>
            <a:off x="5513388" y="5303838"/>
            <a:ext cx="3019425" cy="1077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a-DK" sz="1800">
              <a:solidFill>
                <a:srgbClr val="000000"/>
              </a:solidFill>
            </a:endParaRPr>
          </a:p>
          <a:p>
            <a:pPr eaLnBrk="1" hangingPunct="1"/>
            <a:r>
              <a:rPr lang="da-DK" sz="2800">
                <a:solidFill>
                  <a:srgbClr val="000000"/>
                </a:solidFill>
              </a:rPr>
              <a:t>Borger tilfredshed</a:t>
            </a:r>
          </a:p>
          <a:p>
            <a:pPr eaLnBrk="1" hangingPunct="1"/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413701" name="Tekstfelt 5"/>
          <p:cNvSpPr txBox="1">
            <a:spLocks noChangeArrowheads="1"/>
          </p:cNvSpPr>
          <p:nvPr/>
        </p:nvSpPr>
        <p:spPr bwMode="auto">
          <a:xfrm>
            <a:off x="5153025" y="1631950"/>
            <a:ext cx="3522663" cy="1076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a-DK" sz="1800">
              <a:solidFill>
                <a:srgbClr val="000000"/>
              </a:solidFill>
            </a:endParaRPr>
          </a:p>
          <a:p>
            <a:pPr eaLnBrk="1" hangingPunct="1"/>
            <a:r>
              <a:rPr lang="da-DK" sz="2800">
                <a:solidFill>
                  <a:srgbClr val="000000"/>
                </a:solidFill>
              </a:rPr>
              <a:t>Trivsel for de ansatte</a:t>
            </a:r>
          </a:p>
          <a:p>
            <a:pPr eaLnBrk="1" hangingPunct="1"/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413702" name="Billed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997200"/>
            <a:ext cx="10715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padbøjet pil 11"/>
          <p:cNvSpPr/>
          <p:nvPr/>
        </p:nvSpPr>
        <p:spPr>
          <a:xfrm>
            <a:off x="6457404" y="2924175"/>
            <a:ext cx="850900" cy="73183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padbøjet pil 12"/>
          <p:cNvSpPr/>
          <p:nvPr/>
        </p:nvSpPr>
        <p:spPr>
          <a:xfrm flipV="1">
            <a:off x="6516142" y="4149725"/>
            <a:ext cx="792162" cy="79216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padbøjet pil 13"/>
          <p:cNvSpPr/>
          <p:nvPr/>
        </p:nvSpPr>
        <p:spPr>
          <a:xfrm flipH="1">
            <a:off x="2051720" y="2924175"/>
            <a:ext cx="936625" cy="72072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padbøjet pil 15"/>
          <p:cNvSpPr/>
          <p:nvPr/>
        </p:nvSpPr>
        <p:spPr>
          <a:xfrm flipH="1" flipV="1">
            <a:off x="2051720" y="4149725"/>
            <a:ext cx="863600" cy="79216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01957"/>
              </p:ext>
            </p:extLst>
          </p:nvPr>
        </p:nvGraphicFramePr>
        <p:xfrm>
          <a:off x="3297238" y="2852738"/>
          <a:ext cx="1274762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6" name="CorelDRAW" r:id="rId4" imgW="1752600" imgH="3009900" progId="">
                  <p:embed/>
                </p:oleObj>
              </mc:Choice>
              <mc:Fallback>
                <p:oleObj name="CorelDRAW" r:id="rId4" imgW="1752600" imgH="30099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2852738"/>
                        <a:ext cx="1274762" cy="2332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85531"/>
              </p:ext>
            </p:extLst>
          </p:nvPr>
        </p:nvGraphicFramePr>
        <p:xfrm>
          <a:off x="4561767" y="2996952"/>
          <a:ext cx="152240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7" name="CorelDRAW" r:id="rId6" imgW="1663700" imgH="1917700" progId="">
                  <p:embed/>
                </p:oleObj>
              </mc:Choice>
              <mc:Fallback>
                <p:oleObj name="CorelDRAW" r:id="rId6" imgW="1663700" imgH="1917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767" y="2996952"/>
                        <a:ext cx="1522401" cy="18722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Overblik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indsigt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2248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Social kapital og job tilfredshed i alle en kommunes arbejdspladser – 2014</a:t>
            </a:r>
            <a:endParaRPr lang="da-DK" sz="32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04" y="1578543"/>
            <a:ext cx="7380312" cy="48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3"/>
          <p:cNvSpPr>
            <a:spLocks noChangeShapeType="1"/>
          </p:cNvSpPr>
          <p:nvPr/>
        </p:nvSpPr>
        <p:spPr bwMode="auto">
          <a:xfrm>
            <a:off x="1908175" y="2420938"/>
            <a:ext cx="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46" name="Line 4"/>
          <p:cNvSpPr>
            <a:spLocks noChangeShapeType="1"/>
          </p:cNvSpPr>
          <p:nvPr/>
        </p:nvSpPr>
        <p:spPr bwMode="auto">
          <a:xfrm>
            <a:off x="1908175" y="6092825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>
            <a:off x="1835150" y="33115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1835150" y="40671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1835150" y="48434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1835150" y="56134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61620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334010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407193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4803775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5527675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>
            <a:off x="6240463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6965950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58" name="Oval 69"/>
          <p:cNvSpPr>
            <a:spLocks noChangeArrowheads="1"/>
          </p:cNvSpPr>
          <p:nvPr/>
        </p:nvSpPr>
        <p:spPr bwMode="auto">
          <a:xfrm>
            <a:off x="2433638" y="357346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59" name="Oval 69"/>
          <p:cNvSpPr>
            <a:spLocks noChangeArrowheads="1"/>
          </p:cNvSpPr>
          <p:nvPr/>
        </p:nvSpPr>
        <p:spPr bwMode="auto">
          <a:xfrm>
            <a:off x="2571750" y="285273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0" name="Oval 69"/>
          <p:cNvSpPr>
            <a:spLocks noChangeArrowheads="1"/>
          </p:cNvSpPr>
          <p:nvPr/>
        </p:nvSpPr>
        <p:spPr bwMode="auto">
          <a:xfrm>
            <a:off x="3292475" y="371633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1" name="Oval 69"/>
          <p:cNvSpPr>
            <a:spLocks noChangeArrowheads="1"/>
          </p:cNvSpPr>
          <p:nvPr/>
        </p:nvSpPr>
        <p:spPr bwMode="auto">
          <a:xfrm>
            <a:off x="6475413" y="4900613"/>
            <a:ext cx="112712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2" name="Oval 69"/>
          <p:cNvSpPr>
            <a:spLocks noChangeArrowheads="1"/>
          </p:cNvSpPr>
          <p:nvPr/>
        </p:nvSpPr>
        <p:spPr bwMode="auto">
          <a:xfrm>
            <a:off x="4889500" y="353218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3" name="Oval 69"/>
          <p:cNvSpPr>
            <a:spLocks noChangeArrowheads="1"/>
          </p:cNvSpPr>
          <p:nvPr/>
        </p:nvSpPr>
        <p:spPr bwMode="auto">
          <a:xfrm>
            <a:off x="6178550" y="4005263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4" name="Oval 69"/>
          <p:cNvSpPr>
            <a:spLocks noChangeArrowheads="1"/>
          </p:cNvSpPr>
          <p:nvPr/>
        </p:nvSpPr>
        <p:spPr bwMode="auto">
          <a:xfrm>
            <a:off x="3436938" y="3603625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5" name="Oval 69"/>
          <p:cNvSpPr>
            <a:spLocks noChangeArrowheads="1"/>
          </p:cNvSpPr>
          <p:nvPr/>
        </p:nvSpPr>
        <p:spPr bwMode="auto">
          <a:xfrm>
            <a:off x="5756275" y="439578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6" name="Oval 69"/>
          <p:cNvSpPr>
            <a:spLocks noChangeArrowheads="1"/>
          </p:cNvSpPr>
          <p:nvPr/>
        </p:nvSpPr>
        <p:spPr bwMode="auto">
          <a:xfrm>
            <a:off x="4021138" y="3603625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7" name="Oval 69"/>
          <p:cNvSpPr>
            <a:spLocks noChangeArrowheads="1"/>
          </p:cNvSpPr>
          <p:nvPr/>
        </p:nvSpPr>
        <p:spPr bwMode="auto">
          <a:xfrm>
            <a:off x="4868863" y="4076700"/>
            <a:ext cx="112712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68" name="Text Box 26"/>
          <p:cNvSpPr txBox="1">
            <a:spLocks noChangeArrowheads="1"/>
          </p:cNvSpPr>
          <p:nvPr/>
        </p:nvSpPr>
        <p:spPr bwMode="auto">
          <a:xfrm>
            <a:off x="950913" y="2041525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Stress</a:t>
            </a:r>
          </a:p>
        </p:txBody>
      </p:sp>
      <p:sp>
        <p:nvSpPr>
          <p:cNvPr id="31769" name="Text Box 27"/>
          <p:cNvSpPr txBox="1">
            <a:spLocks noChangeArrowheads="1"/>
          </p:cNvSpPr>
          <p:nvPr/>
        </p:nvSpPr>
        <p:spPr bwMode="auto">
          <a:xfrm>
            <a:off x="1371600" y="3151188"/>
            <a:ext cx="44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31770" name="Text Box 28"/>
          <p:cNvSpPr txBox="1">
            <a:spLocks noChangeArrowheads="1"/>
          </p:cNvSpPr>
          <p:nvPr/>
        </p:nvSpPr>
        <p:spPr bwMode="auto">
          <a:xfrm>
            <a:off x="1349375" y="3890963"/>
            <a:ext cx="49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31771" name="Text Box 29"/>
          <p:cNvSpPr txBox="1">
            <a:spLocks noChangeArrowheads="1"/>
          </p:cNvSpPr>
          <p:nvPr/>
        </p:nvSpPr>
        <p:spPr bwMode="auto">
          <a:xfrm>
            <a:off x="1393825" y="4676775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31772" name="Text Box 30"/>
          <p:cNvSpPr txBox="1">
            <a:spLocks noChangeArrowheads="1"/>
          </p:cNvSpPr>
          <p:nvPr/>
        </p:nvSpPr>
        <p:spPr bwMode="auto">
          <a:xfrm>
            <a:off x="1403350" y="5461000"/>
            <a:ext cx="398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1773" name="Text Box 31"/>
          <p:cNvSpPr txBox="1">
            <a:spLocks noChangeArrowheads="1"/>
          </p:cNvSpPr>
          <p:nvPr/>
        </p:nvSpPr>
        <p:spPr bwMode="auto">
          <a:xfrm>
            <a:off x="2281238" y="6173788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31774" name="Text Box 32"/>
          <p:cNvSpPr txBox="1">
            <a:spLocks noChangeArrowheads="1"/>
          </p:cNvSpPr>
          <p:nvPr/>
        </p:nvSpPr>
        <p:spPr bwMode="auto">
          <a:xfrm>
            <a:off x="3829050" y="6176963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31775" name="Text Box 33"/>
          <p:cNvSpPr txBox="1">
            <a:spLocks noChangeArrowheads="1"/>
          </p:cNvSpPr>
          <p:nvPr/>
        </p:nvSpPr>
        <p:spPr bwMode="auto">
          <a:xfrm>
            <a:off x="5364163" y="6170613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31776" name="Text Box 34"/>
          <p:cNvSpPr txBox="1">
            <a:spLocks noChangeArrowheads="1"/>
          </p:cNvSpPr>
          <p:nvPr/>
        </p:nvSpPr>
        <p:spPr bwMode="auto">
          <a:xfrm>
            <a:off x="6783388" y="6167438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31777" name="Text Box 35"/>
          <p:cNvSpPr txBox="1">
            <a:spLocks noChangeArrowheads="1"/>
          </p:cNvSpPr>
          <p:nvPr/>
        </p:nvSpPr>
        <p:spPr bwMode="auto">
          <a:xfrm>
            <a:off x="7427913" y="5927725"/>
            <a:ext cx="124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1400">
                <a:solidFill>
                  <a:srgbClr val="000000"/>
                </a:solidFill>
              </a:rPr>
              <a:t>Social kapital</a:t>
            </a:r>
          </a:p>
        </p:txBody>
      </p:sp>
      <p:sp>
        <p:nvSpPr>
          <p:cNvPr id="31778" name="Rectangle 71"/>
          <p:cNvSpPr>
            <a:spLocks noChangeArrowheads="1"/>
          </p:cNvSpPr>
          <p:nvPr/>
        </p:nvSpPr>
        <p:spPr bwMode="auto">
          <a:xfrm>
            <a:off x="141288" y="341313"/>
            <a:ext cx="8850312" cy="1402820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a-DK" sz="3600" dirty="0">
                <a:solidFill>
                  <a:srgbClr val="000000"/>
                </a:solidFill>
              </a:rPr>
              <a:t>Social kapital og stress i </a:t>
            </a:r>
            <a:r>
              <a:rPr lang="da-DK" sz="3600" dirty="0" smtClean="0">
                <a:solidFill>
                  <a:srgbClr val="000000"/>
                </a:solidFill>
              </a:rPr>
              <a:t>en kommunes </a:t>
            </a:r>
            <a:r>
              <a:rPr lang="da-DK" sz="3600" dirty="0">
                <a:solidFill>
                  <a:srgbClr val="000000"/>
                </a:solidFill>
              </a:rPr>
              <a:t>skoler</a:t>
            </a:r>
          </a:p>
        </p:txBody>
      </p:sp>
      <p:sp>
        <p:nvSpPr>
          <p:cNvPr id="31779" name="Line 37"/>
          <p:cNvSpPr>
            <a:spLocks noChangeShapeType="1"/>
          </p:cNvSpPr>
          <p:nvPr/>
        </p:nvSpPr>
        <p:spPr bwMode="auto">
          <a:xfrm flipV="1">
            <a:off x="4548188" y="2703513"/>
            <a:ext cx="0" cy="3386137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80" name="Line 38"/>
          <p:cNvSpPr>
            <a:spLocks noChangeShapeType="1"/>
          </p:cNvSpPr>
          <p:nvPr/>
        </p:nvSpPr>
        <p:spPr bwMode="auto">
          <a:xfrm>
            <a:off x="1898650" y="4379913"/>
            <a:ext cx="5384800" cy="952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1781" name="Oval 69"/>
          <p:cNvSpPr>
            <a:spLocks noChangeArrowheads="1"/>
          </p:cNvSpPr>
          <p:nvPr/>
        </p:nvSpPr>
        <p:spPr bwMode="auto">
          <a:xfrm>
            <a:off x="6330950" y="4540250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82" name="Oval 69"/>
          <p:cNvSpPr>
            <a:spLocks noChangeArrowheads="1"/>
          </p:cNvSpPr>
          <p:nvPr/>
        </p:nvSpPr>
        <p:spPr bwMode="auto">
          <a:xfrm>
            <a:off x="6616700" y="3963988"/>
            <a:ext cx="112713" cy="1127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783" name="Text Box 53"/>
          <p:cNvSpPr txBox="1">
            <a:spLocks noChangeArrowheads="1"/>
          </p:cNvSpPr>
          <p:nvPr/>
        </p:nvSpPr>
        <p:spPr bwMode="auto">
          <a:xfrm>
            <a:off x="4535488" y="4362450"/>
            <a:ext cx="534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 b="1">
                <a:solidFill>
                  <a:srgbClr val="FF0000"/>
                </a:solidFill>
              </a:rPr>
              <a:t>DK</a:t>
            </a:r>
          </a:p>
        </p:txBody>
      </p:sp>
      <p:grpSp>
        <p:nvGrpSpPr>
          <p:cNvPr id="31784" name="Group 60"/>
          <p:cNvGrpSpPr>
            <a:grpSpLocks/>
          </p:cNvGrpSpPr>
          <p:nvPr/>
        </p:nvGrpSpPr>
        <p:grpSpPr bwMode="auto">
          <a:xfrm>
            <a:off x="4448175" y="4276725"/>
            <a:ext cx="215900" cy="171450"/>
            <a:chOff x="2802" y="2694"/>
            <a:chExt cx="136" cy="108"/>
          </a:xfrm>
        </p:grpSpPr>
        <p:sp>
          <p:nvSpPr>
            <p:cNvPr id="31787" name="Line 55"/>
            <p:cNvSpPr>
              <a:spLocks noChangeShapeType="1"/>
            </p:cNvSpPr>
            <p:nvPr/>
          </p:nvSpPr>
          <p:spPr bwMode="auto">
            <a:xfrm>
              <a:off x="2820" y="2703"/>
              <a:ext cx="94" cy="8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800">
                <a:solidFill>
                  <a:srgbClr val="000000"/>
                </a:solidFill>
              </a:endParaRPr>
            </a:p>
          </p:txBody>
        </p:sp>
        <p:grpSp>
          <p:nvGrpSpPr>
            <p:cNvPr id="31788" name="Group 59"/>
            <p:cNvGrpSpPr>
              <a:grpSpLocks/>
            </p:cNvGrpSpPr>
            <p:nvPr/>
          </p:nvGrpSpPr>
          <p:grpSpPr bwMode="auto">
            <a:xfrm>
              <a:off x="2802" y="2694"/>
              <a:ext cx="136" cy="108"/>
              <a:chOff x="2802" y="2962"/>
              <a:chExt cx="136" cy="108"/>
            </a:xfrm>
          </p:grpSpPr>
          <p:sp>
            <p:nvSpPr>
              <p:cNvPr id="31789" name="Line 54"/>
              <p:cNvSpPr>
                <a:spLocks noChangeShapeType="1"/>
              </p:cNvSpPr>
              <p:nvPr/>
            </p:nvSpPr>
            <p:spPr bwMode="auto">
              <a:xfrm flipH="1">
                <a:off x="2822" y="2978"/>
                <a:ext cx="88" cy="8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0" name="Line 56"/>
              <p:cNvSpPr>
                <a:spLocks noChangeShapeType="1"/>
              </p:cNvSpPr>
              <p:nvPr/>
            </p:nvSpPr>
            <p:spPr bwMode="auto">
              <a:xfrm>
                <a:off x="2802" y="3003"/>
                <a:ext cx="136" cy="3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1" name="Line 57"/>
              <p:cNvSpPr>
                <a:spLocks noChangeShapeType="1"/>
              </p:cNvSpPr>
              <p:nvPr/>
            </p:nvSpPr>
            <p:spPr bwMode="auto">
              <a:xfrm flipH="1">
                <a:off x="2856" y="2962"/>
                <a:ext cx="22" cy="10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80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60" name="Lige forbindelse 59"/>
          <p:cNvCxnSpPr/>
          <p:nvPr/>
        </p:nvCxnSpPr>
        <p:spPr>
          <a:xfrm>
            <a:off x="2195513" y="3141663"/>
            <a:ext cx="5184775" cy="16557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6" name="Tekstfelt 1"/>
          <p:cNvSpPr txBox="1">
            <a:spLocks noChangeArrowheads="1"/>
          </p:cNvSpPr>
          <p:nvPr/>
        </p:nvSpPr>
        <p:spPr bwMode="auto">
          <a:xfrm>
            <a:off x="1727200" y="6443663"/>
            <a:ext cx="233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rgbClr val="000000"/>
                </a:solidFill>
              </a:rPr>
              <a:t>r = - 0,801; p = 0,002</a:t>
            </a:r>
          </a:p>
        </p:txBody>
      </p:sp>
    </p:spTree>
    <p:extLst>
      <p:ext uri="{BB962C8B-B14F-4D97-AF65-F5344CB8AC3E}">
        <p14:creationId xmlns:p14="http://schemas.microsoft.com/office/powerpoint/2010/main" val="37497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2"/>
            </a:solidFill>
          </a:ln>
        </p:spPr>
        <p:txBody>
          <a:bodyPr/>
          <a:lstStyle/>
          <a:p>
            <a:r>
              <a:rPr lang="da-DK" dirty="0" smtClean="0"/>
              <a:t>Retfærdighed og tillid i skoler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65" y="1578592"/>
            <a:ext cx="7580854" cy="505390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088784" y="3902915"/>
            <a:ext cx="191051" cy="18678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2"/>
            </a:solidFill>
          </a:ln>
        </p:spPr>
        <p:txBody>
          <a:bodyPr/>
          <a:lstStyle/>
          <a:p>
            <a:r>
              <a:rPr lang="da-DK" sz="3600" dirty="0" smtClean="0"/>
              <a:t>Kortlægningen af professionel kapital – foråret 2015</a:t>
            </a:r>
            <a:endParaRPr lang="da-DK" sz="36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0" y="1594970"/>
            <a:ext cx="7923324" cy="521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Titel 1"/>
          <p:cNvSpPr>
            <a:spLocks noGrp="1"/>
          </p:cNvSpPr>
          <p:nvPr>
            <p:ph type="title"/>
          </p:nvPr>
        </p:nvSpPr>
        <p:spPr>
          <a:xfrm>
            <a:off x="428625" y="1571625"/>
            <a:ext cx="8286750" cy="3786188"/>
          </a:xfrm>
          <a:solidFill>
            <a:schemeClr val="bg1"/>
          </a:solidFill>
          <a:ln w="38100"/>
        </p:spPr>
        <p:txBody>
          <a:bodyPr/>
          <a:lstStyle/>
          <a:p>
            <a:r>
              <a:rPr lang="da-DK" dirty="0" smtClean="0">
                <a:latin typeface="Arial" charset="0"/>
              </a:rPr>
              <a:t>Løsningerne:</a:t>
            </a:r>
            <a:r>
              <a:rPr lang="da-DK" dirty="0">
                <a:latin typeface="Arial" charset="0"/>
              </a:rPr>
              <a:t/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De seks guldkorn: Vejen til det gode job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De tre diamanter: Vejen til den gode arbejdsplads.</a:t>
            </a:r>
          </a:p>
        </p:txBody>
      </p:sp>
      <p:graphicFrame>
        <p:nvGraphicFramePr>
          <p:cNvPr id="414722" name="Object 2"/>
          <p:cNvGraphicFramePr>
            <a:graphicFrameLocks noChangeAspect="1"/>
          </p:cNvGraphicFramePr>
          <p:nvPr/>
        </p:nvGraphicFramePr>
        <p:xfrm>
          <a:off x="566738" y="4714875"/>
          <a:ext cx="147161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6" name="CorelDRAW" r:id="rId3" imgW="1663700" imgH="1917700" progId="">
                  <p:embed/>
                </p:oleObj>
              </mc:Choice>
              <mc:Fallback>
                <p:oleObj name="CorelDRAW" r:id="rId3" imgW="1663700" imgH="19177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714875"/>
                        <a:ext cx="1471612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3" name="Object 4"/>
          <p:cNvGraphicFramePr>
            <a:graphicFrameLocks noChangeAspect="1"/>
          </p:cNvGraphicFramePr>
          <p:nvPr/>
        </p:nvGraphicFramePr>
        <p:xfrm>
          <a:off x="6858000" y="4286250"/>
          <a:ext cx="12747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7" name="CorelDRAW" r:id="rId5" imgW="1752600" imgH="3009900" progId="">
                  <p:embed/>
                </p:oleObj>
              </mc:Choice>
              <mc:Fallback>
                <p:oleObj name="CorelDRAW" r:id="rId5" imgW="1752600" imgH="30099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86250"/>
                        <a:ext cx="1274763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35975" cy="1800225"/>
          </a:xfrm>
          <a:solidFill>
            <a:schemeClr val="bg1"/>
          </a:solidFill>
          <a:ln w="57150"/>
        </p:spPr>
        <p:txBody>
          <a:bodyPr/>
          <a:lstStyle/>
          <a:p>
            <a:r>
              <a:rPr lang="da-DK" sz="4000">
                <a:latin typeface="Arial" charset="0"/>
              </a:rPr>
              <a:t>Vejen til et godt job:</a:t>
            </a:r>
            <a:br>
              <a:rPr lang="da-DK" sz="4000">
                <a:latin typeface="Arial" charset="0"/>
              </a:rPr>
            </a:br>
            <a:r>
              <a:rPr lang="ja-JP" altLang="da-DK" sz="4000">
                <a:latin typeface="Arial" charset="0"/>
              </a:rPr>
              <a:t>”</a:t>
            </a:r>
            <a:r>
              <a:rPr lang="da-DK" altLang="ja-JP" sz="4000">
                <a:latin typeface="Arial" charset="0"/>
              </a:rPr>
              <a:t>De seks guldkorn</a:t>
            </a:r>
            <a:r>
              <a:rPr lang="ja-JP" altLang="da-DK" sz="4000">
                <a:latin typeface="Arial" charset="0"/>
              </a:rPr>
              <a:t>”</a:t>
            </a:r>
            <a:r>
              <a:rPr lang="da-DK" altLang="ja-JP" sz="4000">
                <a:latin typeface="Arial" charset="0"/>
              </a:rPr>
              <a:t> </a:t>
            </a:r>
            <a:endParaRPr lang="da-DK" sz="4000">
              <a:latin typeface="Arial" charset="0"/>
            </a:endParaRPr>
          </a:p>
        </p:txBody>
      </p:sp>
      <p:sp>
        <p:nvSpPr>
          <p:cNvPr id="415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184400"/>
            <a:ext cx="7866063" cy="452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da-DK" sz="1800" b="1">
                <a:latin typeface="Arial" charset="0"/>
              </a:rPr>
              <a:t>Høj </a:t>
            </a:r>
            <a:r>
              <a:rPr lang="da-DK" sz="1800" b="1">
                <a:solidFill>
                  <a:schemeClr val="accent2"/>
                </a:solidFill>
                <a:latin typeface="Arial" charset="0"/>
              </a:rPr>
              <a:t>indflydelse</a:t>
            </a:r>
            <a:r>
              <a:rPr lang="da-DK" sz="1800" b="1">
                <a:latin typeface="Arial" charset="0"/>
              </a:rPr>
              <a:t> (kontrol)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(hvordan arbejdet udføres, pauser, hvem man arbejder sammen med, etc)</a:t>
            </a:r>
          </a:p>
          <a:p>
            <a:pPr>
              <a:lnSpc>
                <a:spcPct val="80000"/>
              </a:lnSpc>
              <a:buFontTx/>
              <a:buNone/>
            </a:pPr>
            <a:endParaRPr lang="da-DK" sz="9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 b="1">
                <a:latin typeface="Arial" charset="0"/>
              </a:rPr>
              <a:t>Højt niveau af</a:t>
            </a:r>
            <a:r>
              <a:rPr lang="da-DK" sz="1800" b="1">
                <a:solidFill>
                  <a:schemeClr val="accent2"/>
                </a:solidFill>
                <a:latin typeface="Arial" charset="0"/>
              </a:rPr>
              <a:t> mening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(formål med arbejdet, sammenhæng med andres indsats, kvalitet)</a:t>
            </a:r>
          </a:p>
          <a:p>
            <a:pPr>
              <a:lnSpc>
                <a:spcPct val="80000"/>
              </a:lnSpc>
              <a:buFontTx/>
              <a:buNone/>
            </a:pPr>
            <a:endParaRPr lang="da-DK" sz="9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 b="1">
                <a:latin typeface="Arial" charset="0"/>
              </a:rPr>
              <a:t>God </a:t>
            </a:r>
            <a:r>
              <a:rPr lang="da-DK" sz="1800" b="1">
                <a:solidFill>
                  <a:schemeClr val="accent2"/>
                </a:solidFill>
                <a:latin typeface="Arial" charset="0"/>
              </a:rPr>
              <a:t>forudsigelighed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(relevante informationer om fremtidige forandringer og begivenheder)</a:t>
            </a:r>
          </a:p>
          <a:p>
            <a:pPr>
              <a:lnSpc>
                <a:spcPct val="80000"/>
              </a:lnSpc>
              <a:buFontTx/>
              <a:buNone/>
            </a:pPr>
            <a:endParaRPr lang="da-DK" sz="9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 b="1">
                <a:latin typeface="Arial" charset="0"/>
              </a:rPr>
              <a:t>God </a:t>
            </a:r>
            <a:r>
              <a:rPr lang="da-DK" sz="1800" b="1">
                <a:solidFill>
                  <a:schemeClr val="accent2"/>
                </a:solidFill>
                <a:latin typeface="Arial" charset="0"/>
              </a:rPr>
              <a:t>social støtte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(praktisk og følelsesmæssig støtte fra kolleger og ledere)</a:t>
            </a:r>
          </a:p>
          <a:p>
            <a:pPr>
              <a:lnSpc>
                <a:spcPct val="80000"/>
              </a:lnSpc>
              <a:buFontTx/>
              <a:buNone/>
            </a:pPr>
            <a:endParaRPr lang="da-DK" sz="9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 b="1">
                <a:latin typeface="Arial" charset="0"/>
              </a:rPr>
              <a:t>Retfærdig </a:t>
            </a:r>
            <a:r>
              <a:rPr lang="da-DK" sz="1800" b="1">
                <a:solidFill>
                  <a:schemeClr val="accent2"/>
                </a:solidFill>
                <a:latin typeface="Arial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(anerkendelse, karriere, løn)</a:t>
            </a:r>
          </a:p>
          <a:p>
            <a:pPr>
              <a:lnSpc>
                <a:spcPct val="80000"/>
              </a:lnSpc>
              <a:buFontTx/>
              <a:buNone/>
            </a:pPr>
            <a:endParaRPr lang="da-DK" sz="9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 b="1">
                <a:latin typeface="Arial" charset="0"/>
              </a:rPr>
              <a:t>Passende </a:t>
            </a:r>
            <a:r>
              <a:rPr lang="da-DK" sz="1800" b="1">
                <a:solidFill>
                  <a:schemeClr val="accent2"/>
                </a:solidFill>
                <a:latin typeface="Arial" charset="0"/>
              </a:rPr>
              <a:t>krav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sz="1800">
                <a:latin typeface="Arial" charset="0"/>
              </a:rPr>
              <a:t>(kvantitative, følelsesmæssige, sociale)</a:t>
            </a:r>
          </a:p>
        </p:txBody>
      </p:sp>
      <p:sp>
        <p:nvSpPr>
          <p:cNvPr id="415747" name="Text Box 4"/>
          <p:cNvSpPr txBox="1">
            <a:spLocks noChangeArrowheads="1"/>
          </p:cNvSpPr>
          <p:nvPr/>
        </p:nvSpPr>
        <p:spPr bwMode="auto">
          <a:xfrm>
            <a:off x="244475" y="2055813"/>
            <a:ext cx="449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400">
                <a:solidFill>
                  <a:srgbClr val="333399"/>
                </a:solidFill>
              </a:rPr>
              <a:t>*</a:t>
            </a:r>
          </a:p>
        </p:txBody>
      </p:sp>
      <p:sp>
        <p:nvSpPr>
          <p:cNvPr id="415748" name="Text Box 5"/>
          <p:cNvSpPr txBox="1">
            <a:spLocks noChangeArrowheads="1"/>
          </p:cNvSpPr>
          <p:nvPr/>
        </p:nvSpPr>
        <p:spPr bwMode="auto">
          <a:xfrm>
            <a:off x="244475" y="2773363"/>
            <a:ext cx="449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400">
                <a:solidFill>
                  <a:srgbClr val="333399"/>
                </a:solidFill>
              </a:rPr>
              <a:t>*</a:t>
            </a:r>
          </a:p>
        </p:txBody>
      </p:sp>
      <p:sp>
        <p:nvSpPr>
          <p:cNvPr id="415749" name="Text Box 6"/>
          <p:cNvSpPr txBox="1">
            <a:spLocks noChangeArrowheads="1"/>
          </p:cNvSpPr>
          <p:nvPr/>
        </p:nvSpPr>
        <p:spPr bwMode="auto">
          <a:xfrm>
            <a:off x="244475" y="3448050"/>
            <a:ext cx="449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400">
                <a:solidFill>
                  <a:srgbClr val="333399"/>
                </a:solidFill>
              </a:rPr>
              <a:t>*</a:t>
            </a:r>
          </a:p>
        </p:txBody>
      </p:sp>
      <p:sp>
        <p:nvSpPr>
          <p:cNvPr id="415750" name="Text Box 7"/>
          <p:cNvSpPr txBox="1">
            <a:spLocks noChangeArrowheads="1"/>
          </p:cNvSpPr>
          <p:nvPr/>
        </p:nvSpPr>
        <p:spPr bwMode="auto">
          <a:xfrm>
            <a:off x="244475" y="4113213"/>
            <a:ext cx="449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400">
                <a:solidFill>
                  <a:srgbClr val="333399"/>
                </a:solidFill>
              </a:rPr>
              <a:t>*</a:t>
            </a:r>
          </a:p>
        </p:txBody>
      </p:sp>
      <p:sp>
        <p:nvSpPr>
          <p:cNvPr id="415751" name="Text Box 8"/>
          <p:cNvSpPr txBox="1">
            <a:spLocks noChangeArrowheads="1"/>
          </p:cNvSpPr>
          <p:nvPr/>
        </p:nvSpPr>
        <p:spPr bwMode="auto">
          <a:xfrm>
            <a:off x="244475" y="4810125"/>
            <a:ext cx="449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400">
                <a:solidFill>
                  <a:srgbClr val="333399"/>
                </a:solidFill>
              </a:rPr>
              <a:t>*</a:t>
            </a:r>
          </a:p>
        </p:txBody>
      </p:sp>
      <p:sp>
        <p:nvSpPr>
          <p:cNvPr id="415752" name="Text Box 9"/>
          <p:cNvSpPr txBox="1">
            <a:spLocks noChangeArrowheads="1"/>
          </p:cNvSpPr>
          <p:nvPr/>
        </p:nvSpPr>
        <p:spPr bwMode="auto">
          <a:xfrm>
            <a:off x="244475" y="5470525"/>
            <a:ext cx="449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4400">
                <a:solidFill>
                  <a:srgbClr val="333399"/>
                </a:solidFill>
              </a:rPr>
              <a:t>*</a:t>
            </a:r>
          </a:p>
        </p:txBody>
      </p:sp>
      <p:graphicFrame>
        <p:nvGraphicFramePr>
          <p:cNvPr id="415753" name="Object 2"/>
          <p:cNvGraphicFramePr>
            <a:graphicFrameLocks noChangeAspect="1"/>
          </p:cNvGraphicFramePr>
          <p:nvPr/>
        </p:nvGraphicFramePr>
        <p:xfrm>
          <a:off x="6891338" y="4210050"/>
          <a:ext cx="2036762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5" name="CorelDRAW" r:id="rId4" imgW="1663700" imgH="1917700" progId="">
                  <p:embed/>
                </p:oleObj>
              </mc:Choice>
              <mc:Fallback>
                <p:oleObj name="CorelDRAW" r:id="rId4" imgW="1663700" imgH="19177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4210050"/>
                        <a:ext cx="2036762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333399"/>
            </a:solidFill>
          </a:ln>
        </p:spPr>
        <p:txBody>
          <a:bodyPr/>
          <a:lstStyle/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særlige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krav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 fem af guldkornene kan man ikke få for meget af. </a:t>
            </a:r>
          </a:p>
          <a:p>
            <a:r>
              <a:rPr lang="da-DK" dirty="0" smtClean="0"/>
              <a:t>Det er anderledes med krav. De kan både være for </a:t>
            </a:r>
            <a:r>
              <a:rPr lang="da-DK" i="1" dirty="0" smtClean="0"/>
              <a:t>lave</a:t>
            </a:r>
            <a:r>
              <a:rPr lang="da-DK" dirty="0" smtClean="0"/>
              <a:t> og for </a:t>
            </a:r>
            <a:r>
              <a:rPr lang="da-DK" i="1" dirty="0" smtClean="0"/>
              <a:t>høje</a:t>
            </a:r>
            <a:r>
              <a:rPr lang="da-DK" dirty="0" smtClean="0"/>
              <a:t>. Det gælder om at finde det optimale!</a:t>
            </a:r>
          </a:p>
          <a:p>
            <a:r>
              <a:rPr lang="da-DK" dirty="0" smtClean="0"/>
              <a:t>Og det optimale er </a:t>
            </a:r>
            <a:r>
              <a:rPr lang="da-DK" i="1" dirty="0" smtClean="0"/>
              <a:t>ikke</a:t>
            </a:r>
            <a:r>
              <a:rPr lang="da-DK" dirty="0" smtClean="0"/>
              <a:t> det samme for alle. Det, der er for meget for den ene, er for lidt for den anden.</a:t>
            </a:r>
          </a:p>
          <a:p>
            <a:r>
              <a:rPr lang="da-DK" dirty="0" smtClean="0"/>
              <a:t>Dette er en ledelsesmæssig udfordring.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7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5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4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0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10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8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Kapsler">
  <a:themeElements>
    <a:clrScheme name="Kapsler 3">
      <a:dk1>
        <a:srgbClr val="006699"/>
      </a:dk1>
      <a:lt1>
        <a:srgbClr val="FFFFFF"/>
      </a:lt1>
      <a:dk2>
        <a:srgbClr val="6699FF"/>
      </a:dk2>
      <a:lt2>
        <a:srgbClr val="FFFFFF"/>
      </a:lt2>
      <a:accent1>
        <a:srgbClr val="33CCCC"/>
      </a:accent1>
      <a:accent2>
        <a:srgbClr val="006699"/>
      </a:accent2>
      <a:accent3>
        <a:srgbClr val="B8CAFF"/>
      </a:accent3>
      <a:accent4>
        <a:srgbClr val="DADADA"/>
      </a:accent4>
      <a:accent5>
        <a:srgbClr val="ADE2E2"/>
      </a:accent5>
      <a:accent6>
        <a:srgbClr val="005C8A"/>
      </a:accent6>
      <a:hlink>
        <a:srgbClr val="99CC00"/>
      </a:hlink>
      <a:folHlink>
        <a:srgbClr val="FFFFCC"/>
      </a:folHlink>
    </a:clrScheme>
    <a:fontScheme name="Kaps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0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6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466480</TotalTime>
  <Words>2328</Words>
  <Application>Microsoft Office PowerPoint</Application>
  <PresentationFormat>Skærmshow (4:3)</PresentationFormat>
  <Paragraphs>456</Paragraphs>
  <Slides>64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43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64</vt:i4>
      </vt:variant>
    </vt:vector>
  </HeadingPairs>
  <TitlesOfParts>
    <vt:vector size="108" baseType="lpstr">
      <vt:lpstr>Kontortema</vt:lpstr>
      <vt:lpstr>2_Standarddesign</vt:lpstr>
      <vt:lpstr>3_Standarddesign</vt:lpstr>
      <vt:lpstr>7_Standarddesign</vt:lpstr>
      <vt:lpstr>8_Standarddesign</vt:lpstr>
      <vt:lpstr>9_Standarddesign</vt:lpstr>
      <vt:lpstr>15_Standarddesign</vt:lpstr>
      <vt:lpstr>16_Standarddesign</vt:lpstr>
      <vt:lpstr>5_Standarddesign</vt:lpstr>
      <vt:lpstr>19_Standarddesign</vt:lpstr>
      <vt:lpstr>9_Kontortema</vt:lpstr>
      <vt:lpstr>23_Standarddesign</vt:lpstr>
      <vt:lpstr>20_Standarddesign</vt:lpstr>
      <vt:lpstr>22_Standarddesign</vt:lpstr>
      <vt:lpstr>25_Standarddesign</vt:lpstr>
      <vt:lpstr>1_Standarddesign</vt:lpstr>
      <vt:lpstr>18_Standarddesign</vt:lpstr>
      <vt:lpstr>11_Standarddesign</vt:lpstr>
      <vt:lpstr>1_Kontortema</vt:lpstr>
      <vt:lpstr>4_Standarddesign</vt:lpstr>
      <vt:lpstr>6_Standarddesign</vt:lpstr>
      <vt:lpstr>12_Standarddesign</vt:lpstr>
      <vt:lpstr>24_Standarddesign</vt:lpstr>
      <vt:lpstr>21_Standarddesign</vt:lpstr>
      <vt:lpstr>26_Standarddesign</vt:lpstr>
      <vt:lpstr>27_Standarddesign</vt:lpstr>
      <vt:lpstr>31_Standarddesign</vt:lpstr>
      <vt:lpstr>48_Standarddesign</vt:lpstr>
      <vt:lpstr>Standarddesign</vt:lpstr>
      <vt:lpstr>14_Standarddesign</vt:lpstr>
      <vt:lpstr>28_Standarddesign</vt:lpstr>
      <vt:lpstr>29_Standarddesign</vt:lpstr>
      <vt:lpstr>10_Kontortema</vt:lpstr>
      <vt:lpstr>2_Kontortema</vt:lpstr>
      <vt:lpstr>3_Kontortema</vt:lpstr>
      <vt:lpstr>10_Standarddesign</vt:lpstr>
      <vt:lpstr>28_Kontortema</vt:lpstr>
      <vt:lpstr>13_Standarddesign</vt:lpstr>
      <vt:lpstr>17_Standarddesign</vt:lpstr>
      <vt:lpstr>Kapsler</vt:lpstr>
      <vt:lpstr>30_Standarddesign</vt:lpstr>
      <vt:lpstr>4_Kontortema</vt:lpstr>
      <vt:lpstr>6_Kontortema</vt:lpstr>
      <vt:lpstr>CorelDRAW</vt:lpstr>
      <vt:lpstr>Godt psykisk arbejdsmiljø –  det handler om guldkorn og diamanter</vt:lpstr>
      <vt:lpstr>Hvordan går det med velfærdssamfundet?</vt:lpstr>
      <vt:lpstr>De offentligt ansattes fire plager</vt:lpstr>
      <vt:lpstr>Kommunale sygdomme?</vt:lpstr>
      <vt:lpstr>Udfordringer for den offentlige sektor i de kommende (mange) år</vt:lpstr>
      <vt:lpstr>Hvad er mon løsningen?</vt:lpstr>
      <vt:lpstr>Løsningerne: De seks guldkorn: Vejen til det gode job De tre diamanter: Vejen til den gode arbejdsplads.</vt:lpstr>
      <vt:lpstr>Vejen til et godt job: ”De seks guldkorn” </vt:lpstr>
      <vt:lpstr>Det særlige ved krav</vt:lpstr>
      <vt:lpstr>Kvantitative krav og arbejde-familie konflikt</vt:lpstr>
      <vt:lpstr>Forskellige slags krav i arbejdet</vt:lpstr>
      <vt:lpstr>Kvantitative krav i arbejdet</vt:lpstr>
      <vt:lpstr>Hvad gør man ved (for) stor arbejdsmængde?</vt:lpstr>
      <vt:lpstr>Det siger vi tit:</vt:lpstr>
      <vt:lpstr>Mere tid?</vt:lpstr>
      <vt:lpstr>Kierkegaard II</vt:lpstr>
      <vt:lpstr>De mange sagsbehandlere</vt:lpstr>
      <vt:lpstr>23 sagsbehandlere på fem år</vt:lpstr>
      <vt:lpstr>Hvad bruges tiden til?</vt:lpstr>
      <vt:lpstr>Kerneydelsen forsvinder</vt:lpstr>
      <vt:lpstr>Én kerneopgave!</vt:lpstr>
      <vt:lpstr>Kerneydelser</vt:lpstr>
      <vt:lpstr>Resultater</vt:lpstr>
      <vt:lpstr>De følelsesmæssige krav</vt:lpstr>
      <vt:lpstr>Den nye bevægelse: ”Vi er hinandens arbejdsmiljø”</vt:lpstr>
      <vt:lpstr>Hvad betyder det, at ”vi er hinandens arbejdsmiljø”?</vt:lpstr>
      <vt:lpstr>”Vi er hinandens arbejdsmiljø” –  de fire gyldne regler</vt:lpstr>
      <vt:lpstr>Kommunikation er svært…</vt:lpstr>
      <vt:lpstr>Virksomhedens sociale kapital De tre diamanter</vt:lpstr>
      <vt:lpstr>Hvad er det nye ved at arbejde med virksomhedens sociale kapital?</vt:lpstr>
      <vt:lpstr>PowerPoint-præsentation</vt:lpstr>
      <vt:lpstr>Opbygning af tillid    </vt:lpstr>
      <vt:lpstr>PowerPoint-præsentation</vt:lpstr>
      <vt:lpstr>Flere og flere regler</vt:lpstr>
      <vt:lpstr>Den gode kontrol</vt:lpstr>
      <vt:lpstr>PowerPoint-præsentation</vt:lpstr>
      <vt:lpstr>PowerPoint-præsentation</vt:lpstr>
      <vt:lpstr>Retfærdighed</vt:lpstr>
      <vt:lpstr>PowerPoint-præsentation</vt:lpstr>
      <vt:lpstr>Løses konflikter retfærdigt?</vt:lpstr>
      <vt:lpstr>PowerPoint-præsentation</vt:lpstr>
      <vt:lpstr>Virksomhedernes sociale kapital: Samarbejdet</vt:lpstr>
      <vt:lpstr>Social kapital i Albertslund</vt:lpstr>
      <vt:lpstr>Social kapital i Albertslund kommune</vt:lpstr>
      <vt:lpstr>Høj social kapital hænger altid sammen med god og anerkendende ledelse</vt:lpstr>
      <vt:lpstr>PowerPoint-præsentation</vt:lpstr>
      <vt:lpstr>PowerPoint-præsentation</vt:lpstr>
      <vt:lpstr>Social kapital og ledelseskvalitet i en kommunes arbejdspladser</vt:lpstr>
      <vt:lpstr>Social kapital hænger altid sammen med arbejdsglæde og trivsel</vt:lpstr>
      <vt:lpstr>Social kapital og arbejdsglæde</vt:lpstr>
      <vt:lpstr>Social kapital og job tilfredshed</vt:lpstr>
      <vt:lpstr>Social kapital og job tilfredshed i alle en kommunes arbejdspladser – 2014</vt:lpstr>
      <vt:lpstr>Hvorfor giver det trivsel at have høj kvalitet og produktivitet?</vt:lpstr>
      <vt:lpstr>Den stærke trekant</vt:lpstr>
      <vt:lpstr>Den stærke trekant: Køkkenet på Vejle Sygehus</vt:lpstr>
      <vt:lpstr>Fire måder at se på arbejdsmiljøet</vt:lpstr>
      <vt:lpstr>Husk, at vi vokser med opgaven…..</vt:lpstr>
      <vt:lpstr>Grupper</vt:lpstr>
      <vt:lpstr>Seks kilder</vt:lpstr>
      <vt:lpstr>Overblik og indsigt</vt:lpstr>
      <vt:lpstr>Social kapital og job tilfredshed i alle en kommunes arbejdspladser – 2014</vt:lpstr>
      <vt:lpstr>PowerPoint-præsentation</vt:lpstr>
      <vt:lpstr>Retfærdighed og tillid i skoler</vt:lpstr>
      <vt:lpstr>Kortlægningen af professionel kapital – foråret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Virksomhedens sociale kapital Fremtidens koncept for trivsel og produktivitet?</dc:title>
  <dc:creator>Tage Søndergaard Kristensen</dc:creator>
  <cp:lastModifiedBy>Windows User</cp:lastModifiedBy>
  <cp:revision>157</cp:revision>
  <dcterms:created xsi:type="dcterms:W3CDTF">2009-05-10T15:59:03Z</dcterms:created>
  <dcterms:modified xsi:type="dcterms:W3CDTF">2015-12-07T19:19:05Z</dcterms:modified>
</cp:coreProperties>
</file>