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1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439-9B7A-4E2F-809D-A7EA158A594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0429-3A8E-49B0-8EDE-C0A2EB76D7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076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439-9B7A-4E2F-809D-A7EA158A594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0429-3A8E-49B0-8EDE-C0A2EB76D7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567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439-9B7A-4E2F-809D-A7EA158A594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0429-3A8E-49B0-8EDE-C0A2EB76D7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360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439-9B7A-4E2F-809D-A7EA158A594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0429-3A8E-49B0-8EDE-C0A2EB76D7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629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439-9B7A-4E2F-809D-A7EA158A594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0429-3A8E-49B0-8EDE-C0A2EB76D7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977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439-9B7A-4E2F-809D-A7EA158A594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0429-3A8E-49B0-8EDE-C0A2EB76D7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839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439-9B7A-4E2F-809D-A7EA158A594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0429-3A8E-49B0-8EDE-C0A2EB76D7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704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439-9B7A-4E2F-809D-A7EA158A594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0429-3A8E-49B0-8EDE-C0A2EB76D7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704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439-9B7A-4E2F-809D-A7EA158A594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0429-3A8E-49B0-8EDE-C0A2EB76D7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455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439-9B7A-4E2F-809D-A7EA158A594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0429-3A8E-49B0-8EDE-C0A2EB76D7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731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439-9B7A-4E2F-809D-A7EA158A594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0429-3A8E-49B0-8EDE-C0A2EB76D7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555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44439-9B7A-4E2F-809D-A7EA158A594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70429-3A8E-49B0-8EDE-C0A2EB76D7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896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567"/>
            <a:ext cx="9252520" cy="2191877"/>
          </a:xfrm>
          <a:prstGeom prst="rect">
            <a:avLst/>
          </a:prstGeom>
        </p:spPr>
      </p:pic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794519"/>
          </a:xfrm>
        </p:spPr>
        <p:txBody>
          <a:bodyPr>
            <a:noAutofit/>
          </a:bodyPr>
          <a:lstStyle/>
          <a:p>
            <a:pPr algn="l"/>
            <a:r>
              <a:rPr lang="da-DK" sz="5400" smtClean="0">
                <a:solidFill>
                  <a:schemeClr val="bg1">
                    <a:lumMod val="50000"/>
                  </a:schemeClr>
                </a:solidFill>
                <a:latin typeface="FoundryMonoline-Light" panose="02000503000000020004" pitchFamily="2" charset="0"/>
              </a:rPr>
              <a:t>Workshop</a:t>
            </a:r>
            <a:endParaRPr lang="da-DK" sz="5400">
              <a:solidFill>
                <a:schemeClr val="tx1">
                  <a:lumMod val="50000"/>
                  <a:lumOff val="50000"/>
                </a:schemeClr>
              </a:solidFill>
              <a:latin typeface="FoundryMonoline-Light" panose="02000503000000020004" pitchFamily="2" charset="0"/>
            </a:endParaRPr>
          </a:p>
        </p:txBody>
      </p:sp>
      <p:sp>
        <p:nvSpPr>
          <p:cNvPr id="6" name="Undertitel 2"/>
          <p:cNvSpPr>
            <a:spLocks noGrp="1"/>
          </p:cNvSpPr>
          <p:nvPr>
            <p:ph type="subTitle" idx="1"/>
          </p:nvPr>
        </p:nvSpPr>
        <p:spPr>
          <a:xfrm>
            <a:off x="683568" y="3212975"/>
            <a:ext cx="7848872" cy="1224137"/>
          </a:xfrm>
        </p:spPr>
        <p:txBody>
          <a:bodyPr>
            <a:noAutofit/>
          </a:bodyPr>
          <a:lstStyle/>
          <a:p>
            <a:pPr algn="l"/>
            <a:r>
              <a:rPr lang="da-DK" i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Business case for [indsæt projekttitel]</a:t>
            </a:r>
            <a:endParaRPr lang="da-DK" i="1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54" y="6382085"/>
            <a:ext cx="1460718" cy="287275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225580"/>
            <a:ext cx="833150" cy="600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979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683568" y="2058417"/>
            <a:ext cx="7772400" cy="794519"/>
          </a:xfrm>
        </p:spPr>
        <p:txBody>
          <a:bodyPr>
            <a:noAutofit/>
          </a:bodyPr>
          <a:lstStyle/>
          <a:p>
            <a:pPr algn="l"/>
            <a:r>
              <a:rPr lang="da-DK" sz="5400" smtClean="0">
                <a:solidFill>
                  <a:schemeClr val="bg1">
                    <a:lumMod val="50000"/>
                  </a:schemeClr>
                </a:solidFill>
                <a:latin typeface="FoundryMonoline-Light" panose="02000503000000020004" pitchFamily="2" charset="0"/>
              </a:rPr>
              <a:t>Program</a:t>
            </a:r>
            <a:endParaRPr lang="da-DK" sz="5400">
              <a:solidFill>
                <a:schemeClr val="tx1">
                  <a:lumMod val="50000"/>
                  <a:lumOff val="50000"/>
                </a:schemeClr>
              </a:solidFill>
              <a:latin typeface="FoundryMonoline-Light" panose="02000503000000020004" pitchFamily="2" charset="0"/>
            </a:endParaRPr>
          </a:p>
        </p:txBody>
      </p:sp>
      <p:sp>
        <p:nvSpPr>
          <p:cNvPr id="6" name="Undertitel 2"/>
          <p:cNvSpPr>
            <a:spLocks noGrp="1"/>
          </p:cNvSpPr>
          <p:nvPr>
            <p:ph type="subTitle" idx="1"/>
          </p:nvPr>
        </p:nvSpPr>
        <p:spPr>
          <a:xfrm>
            <a:off x="683568" y="2996195"/>
            <a:ext cx="7848872" cy="3169109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400" i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Kort introduktion til business cases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400" i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Præsentationsrunde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400" i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Introduktion til gevinstkortet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400" i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Workshopøvelser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400" i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Gennemgang af resultater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54" y="6382085"/>
            <a:ext cx="1460718" cy="287275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225580"/>
            <a:ext cx="833150" cy="600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567"/>
            <a:ext cx="9252520" cy="219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1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794519"/>
          </a:xfrm>
        </p:spPr>
        <p:txBody>
          <a:bodyPr>
            <a:noAutofit/>
          </a:bodyPr>
          <a:lstStyle/>
          <a:p>
            <a:pPr algn="l"/>
            <a:r>
              <a:rPr lang="da-DK" smtClean="0">
                <a:solidFill>
                  <a:schemeClr val="bg1">
                    <a:lumMod val="50000"/>
                  </a:schemeClr>
                </a:solidFill>
                <a:latin typeface="FoundryMonoline-Light" panose="02000503000000020004" pitchFamily="2" charset="0"/>
              </a:rPr>
              <a:t>Introduktion til gevinstkortet </a:t>
            </a:r>
            <a:endParaRPr lang="da-DK">
              <a:solidFill>
                <a:schemeClr val="tx1">
                  <a:lumMod val="50000"/>
                  <a:lumOff val="50000"/>
                </a:schemeClr>
              </a:solidFill>
              <a:latin typeface="FoundryMonoline-Light" panose="02000503000000020004" pitchFamily="2" charset="0"/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54" y="6382085"/>
            <a:ext cx="1460718" cy="287275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225580"/>
            <a:ext cx="833150" cy="600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Højrepil 17"/>
          <p:cNvSpPr/>
          <p:nvPr/>
        </p:nvSpPr>
        <p:spPr>
          <a:xfrm>
            <a:off x="550069" y="4153346"/>
            <a:ext cx="8042275" cy="503238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sz="1200" dirty="0" err="1">
              <a:solidFill>
                <a:schemeClr val="tx1"/>
              </a:solidFill>
            </a:endParaRPr>
          </a:p>
        </p:txBody>
      </p:sp>
      <p:sp>
        <p:nvSpPr>
          <p:cNvPr id="19" name="Oval 16"/>
          <p:cNvSpPr/>
          <p:nvPr/>
        </p:nvSpPr>
        <p:spPr>
          <a:xfrm>
            <a:off x="3044825" y="2530475"/>
            <a:ext cx="2679700" cy="1341438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400" i="1" dirty="0">
                <a:solidFill>
                  <a:prstClr val="black"/>
                </a:solidFill>
                <a:latin typeface="Georgia" panose="02040502050405020303" pitchFamily="18" charset="0"/>
              </a:rPr>
              <a:t>Ny egenskab (forandring)</a:t>
            </a:r>
          </a:p>
        </p:txBody>
      </p:sp>
      <p:sp>
        <p:nvSpPr>
          <p:cNvPr id="20" name="Oval 54"/>
          <p:cNvSpPr/>
          <p:nvPr/>
        </p:nvSpPr>
        <p:spPr>
          <a:xfrm>
            <a:off x="5895975" y="2535238"/>
            <a:ext cx="2635250" cy="1341437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4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Økonomiske og kvalitative </a:t>
            </a:r>
            <a:r>
              <a:rPr lang="da-DK" sz="1400" i="1" dirty="0">
                <a:solidFill>
                  <a:prstClr val="black"/>
                </a:solidFill>
                <a:latin typeface="Georgia" panose="02040502050405020303" pitchFamily="18" charset="0"/>
              </a:rPr>
              <a:t>gevinster (varige effekter)</a:t>
            </a:r>
            <a:endParaRPr lang="da-DK" sz="1400" i="1" dirty="0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Oval 88"/>
          <p:cNvSpPr/>
          <p:nvPr/>
        </p:nvSpPr>
        <p:spPr>
          <a:xfrm>
            <a:off x="265113" y="2535238"/>
            <a:ext cx="2651125" cy="1341437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400" i="1" dirty="0">
                <a:solidFill>
                  <a:prstClr val="black"/>
                </a:solidFill>
                <a:latin typeface="Georgia" panose="02040502050405020303" pitchFamily="18" charset="0"/>
              </a:rPr>
              <a:t>Projektudgifter (forudsætninger)</a:t>
            </a:r>
          </a:p>
        </p:txBody>
      </p:sp>
    </p:spTree>
    <p:extLst>
      <p:ext uri="{BB962C8B-B14F-4D97-AF65-F5344CB8AC3E}">
        <p14:creationId xmlns:p14="http://schemas.microsoft.com/office/powerpoint/2010/main" val="308831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el 1"/>
          <p:cNvSpPr>
            <a:spLocks noGrp="1"/>
          </p:cNvSpPr>
          <p:nvPr>
            <p:ph type="ctrTitle"/>
          </p:nvPr>
        </p:nvSpPr>
        <p:spPr>
          <a:xfrm>
            <a:off x="39960" y="114201"/>
            <a:ext cx="7772400" cy="794519"/>
          </a:xfrm>
        </p:spPr>
        <p:txBody>
          <a:bodyPr>
            <a:noAutofit/>
          </a:bodyPr>
          <a:lstStyle/>
          <a:p>
            <a:pPr algn="l"/>
            <a:r>
              <a:rPr lang="da-DK" sz="3200" smtClean="0">
                <a:solidFill>
                  <a:schemeClr val="bg1">
                    <a:lumMod val="50000"/>
                  </a:schemeClr>
                </a:solidFill>
                <a:latin typeface="FoundryMonoline-Light" panose="02000503000000020004" pitchFamily="2" charset="0"/>
              </a:rPr>
              <a:t>Introduktion til gevinstkortet </a:t>
            </a:r>
            <a:br>
              <a:rPr lang="da-DK" sz="3200" smtClean="0">
                <a:solidFill>
                  <a:schemeClr val="bg1">
                    <a:lumMod val="50000"/>
                  </a:schemeClr>
                </a:solidFill>
                <a:latin typeface="FoundryMonoline-Light" panose="02000503000000020004" pitchFamily="2" charset="0"/>
              </a:rPr>
            </a:br>
            <a:r>
              <a:rPr lang="da-DK" sz="2400" i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ex: Giv et praj</a:t>
            </a:r>
            <a:endParaRPr lang="da-DK" sz="2400" i="1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51" name="Oval 16"/>
          <p:cNvSpPr/>
          <p:nvPr/>
        </p:nvSpPr>
        <p:spPr>
          <a:xfrm>
            <a:off x="2586435" y="3220889"/>
            <a:ext cx="2462212" cy="1039812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Digitaliseret og automatiseret indberetning om huller i vejen</a:t>
            </a:r>
            <a:endParaRPr lang="da-DK" sz="1000" i="1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52" name="Oval 85"/>
          <p:cNvSpPr/>
          <p:nvPr/>
        </p:nvSpPr>
        <p:spPr>
          <a:xfrm>
            <a:off x="222647" y="2471589"/>
            <a:ext cx="1960563" cy="1039812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Teknisk implementering</a:t>
            </a:r>
            <a:endParaRPr lang="da-DK" sz="1000" i="1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53" name="Oval 88"/>
          <p:cNvSpPr/>
          <p:nvPr/>
        </p:nvSpPr>
        <p:spPr>
          <a:xfrm>
            <a:off x="151210" y="3392339"/>
            <a:ext cx="1654968" cy="700087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Organisatorisk implementering</a:t>
            </a:r>
            <a:endParaRPr lang="da-DK" sz="1000" i="1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cxnSp>
        <p:nvCxnSpPr>
          <p:cNvPr id="254" name="Elbow Connector 89"/>
          <p:cNvCxnSpPr>
            <a:cxnSpLocks noChangeShapeType="1"/>
            <a:stCxn id="252" idx="6"/>
            <a:endCxn id="251" idx="2"/>
          </p:cNvCxnSpPr>
          <p:nvPr/>
        </p:nvCxnSpPr>
        <p:spPr bwMode="auto">
          <a:xfrm>
            <a:off x="2183210" y="2992289"/>
            <a:ext cx="403225" cy="7493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5" name="Oval 54"/>
          <p:cNvSpPr/>
          <p:nvPr/>
        </p:nvSpPr>
        <p:spPr>
          <a:xfrm>
            <a:off x="6447557" y="1822301"/>
            <a:ext cx="1454150" cy="561975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Øgede driftsudgifter</a:t>
            </a:r>
            <a:endParaRPr lang="da-DK" sz="1000" i="1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cxnSp>
        <p:nvCxnSpPr>
          <p:cNvPr id="256" name="Elbow Connector 57"/>
          <p:cNvCxnSpPr>
            <a:cxnSpLocks noChangeShapeType="1"/>
            <a:stCxn id="251" idx="6"/>
            <a:endCxn id="257" idx="2"/>
          </p:cNvCxnSpPr>
          <p:nvPr/>
        </p:nvCxnSpPr>
        <p:spPr bwMode="auto">
          <a:xfrm flipV="1">
            <a:off x="5048647" y="2769319"/>
            <a:ext cx="763588" cy="971476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7" name="Oval 18"/>
          <p:cNvSpPr/>
          <p:nvPr/>
        </p:nvSpPr>
        <p:spPr>
          <a:xfrm>
            <a:off x="5812235" y="2325935"/>
            <a:ext cx="1908422" cy="886768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Reduceret arbejdstid til administrative og udgående medarbejdere</a:t>
            </a:r>
            <a:endParaRPr lang="da-DK" sz="1000" i="1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cxnSp>
        <p:nvCxnSpPr>
          <p:cNvPr id="258" name="Elbow Connector 30"/>
          <p:cNvCxnSpPr>
            <a:cxnSpLocks noChangeShapeType="1"/>
          </p:cNvCxnSpPr>
          <p:nvPr/>
        </p:nvCxnSpPr>
        <p:spPr bwMode="auto">
          <a:xfrm rot="16200000" flipH="1">
            <a:off x="4378723" y="4478188"/>
            <a:ext cx="2000250" cy="103187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7D60A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9" name="Oval 54"/>
          <p:cNvSpPr/>
          <p:nvPr/>
        </p:nvSpPr>
        <p:spPr>
          <a:xfrm>
            <a:off x="6375549" y="1124470"/>
            <a:ext cx="1526158" cy="720775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Færre erstatnings-sager</a:t>
            </a:r>
            <a:endParaRPr lang="da-DK" sz="1000" i="1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60" name="Oval 54"/>
          <p:cNvSpPr/>
          <p:nvPr/>
        </p:nvSpPr>
        <p:spPr>
          <a:xfrm>
            <a:off x="7429475" y="2131865"/>
            <a:ext cx="1492547" cy="860424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Reducerede udgifter til brændstof og materiel</a:t>
            </a:r>
            <a:endParaRPr lang="da-DK" sz="1000" i="1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61" name="Afrundet rektangulær billedforklaring 260"/>
          <p:cNvSpPr/>
          <p:nvPr/>
        </p:nvSpPr>
        <p:spPr>
          <a:xfrm>
            <a:off x="3049985" y="980926"/>
            <a:ext cx="1998662" cy="1027113"/>
          </a:xfrm>
          <a:prstGeom prst="wedgeRoundRectCallout">
            <a:avLst>
              <a:gd name="adj1" fmla="val -83879"/>
              <a:gd name="adj2" fmla="val 47940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i="1" dirty="0">
                <a:solidFill>
                  <a:prstClr val="black"/>
                </a:solidFill>
                <a:latin typeface="Georgia" panose="02040502050405020303" pitchFamily="18" charset="0"/>
              </a:rPr>
              <a:t>Projektudgifter (forudsætninger)</a:t>
            </a:r>
          </a:p>
        </p:txBody>
      </p:sp>
      <p:sp>
        <p:nvSpPr>
          <p:cNvPr id="262" name="Afrundet rektangulær billedforklaring 261"/>
          <p:cNvSpPr/>
          <p:nvPr/>
        </p:nvSpPr>
        <p:spPr>
          <a:xfrm>
            <a:off x="5652120" y="3765897"/>
            <a:ext cx="1957387" cy="1030287"/>
          </a:xfrm>
          <a:prstGeom prst="wedgeRoundRectCallout">
            <a:avLst>
              <a:gd name="adj1" fmla="val -1984"/>
              <a:gd name="adj2" fmla="val -102750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i="1" dirty="0">
                <a:solidFill>
                  <a:prstClr val="black"/>
                </a:solidFill>
                <a:latin typeface="Georgia" panose="02040502050405020303" pitchFamily="18" charset="0"/>
              </a:rPr>
              <a:t>Økonomiske gevinster (varige effekter)</a:t>
            </a:r>
            <a:endParaRPr lang="da-DK" sz="1600" i="1" dirty="0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  <p:sp>
        <p:nvSpPr>
          <p:cNvPr id="263" name="Afrundet rektangulær billedforklaring 262"/>
          <p:cNvSpPr/>
          <p:nvPr/>
        </p:nvSpPr>
        <p:spPr>
          <a:xfrm>
            <a:off x="1748235" y="4581376"/>
            <a:ext cx="1616075" cy="809625"/>
          </a:xfrm>
          <a:prstGeom prst="wedgeRoundRectCallout">
            <a:avLst>
              <a:gd name="adj1" fmla="val 36943"/>
              <a:gd name="adj2" fmla="val -98022"/>
              <a:gd name="adj3" fmla="val 16667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i="1" dirty="0">
                <a:solidFill>
                  <a:prstClr val="black"/>
                </a:solidFill>
                <a:latin typeface="Georgia" panose="02040502050405020303" pitchFamily="18" charset="0"/>
              </a:rPr>
              <a:t>Ny egenskab (forandring)</a:t>
            </a:r>
          </a:p>
        </p:txBody>
      </p:sp>
      <p:sp>
        <p:nvSpPr>
          <p:cNvPr id="264" name="Oval 54"/>
          <p:cNvSpPr/>
          <p:nvPr/>
        </p:nvSpPr>
        <p:spPr>
          <a:xfrm>
            <a:off x="6097985" y="5397351"/>
            <a:ext cx="1312862" cy="574675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i="1" kern="0" dirty="0" smtClean="0">
                <a:solidFill>
                  <a:prstClr val="black"/>
                </a:solidFill>
                <a:latin typeface="Georgia" panose="02040502050405020303" pitchFamily="18" charset="0"/>
              </a:rPr>
              <a:t>Etc…</a:t>
            </a:r>
            <a:endParaRPr lang="da-DK" sz="1000" i="1" kern="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65" name="Oval 54"/>
          <p:cNvSpPr/>
          <p:nvPr/>
        </p:nvSpPr>
        <p:spPr>
          <a:xfrm>
            <a:off x="6713935" y="5854551"/>
            <a:ext cx="1677838" cy="742950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i="1" kern="0" dirty="0" smtClean="0">
                <a:solidFill>
                  <a:prstClr val="black"/>
                </a:solidFill>
                <a:latin typeface="Georgia" panose="02040502050405020303" pitchFamily="18" charset="0"/>
              </a:rPr>
              <a:t>Positiv politisk opmærksomhed</a:t>
            </a:r>
            <a:endParaRPr lang="da-DK" sz="1000" i="1" kern="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66" name="Oval 88"/>
          <p:cNvSpPr/>
          <p:nvPr/>
        </p:nvSpPr>
        <p:spPr>
          <a:xfrm>
            <a:off x="48022" y="1695301"/>
            <a:ext cx="1427163" cy="86042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Etc...</a:t>
            </a:r>
            <a:endParaRPr lang="da-DK" sz="1000" i="1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67" name="Oval 88"/>
          <p:cNvSpPr/>
          <p:nvPr/>
        </p:nvSpPr>
        <p:spPr>
          <a:xfrm>
            <a:off x="1092597" y="1822301"/>
            <a:ext cx="1427163" cy="868363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Anskaffelse af løsning</a:t>
            </a:r>
            <a:endParaRPr lang="da-DK" sz="1000" i="1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68" name="Afrundet rektangulær billedforklaring 267"/>
          <p:cNvSpPr/>
          <p:nvPr/>
        </p:nvSpPr>
        <p:spPr>
          <a:xfrm>
            <a:off x="2384028" y="5581501"/>
            <a:ext cx="1960563" cy="1016000"/>
          </a:xfrm>
          <a:prstGeom prst="wedgeRoundRectCallout">
            <a:avLst>
              <a:gd name="adj1" fmla="val 97399"/>
              <a:gd name="adj2" fmla="val 19157"/>
              <a:gd name="adj3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i="1" dirty="0">
                <a:solidFill>
                  <a:prstClr val="black"/>
                </a:solidFill>
                <a:latin typeface="Georgia" panose="02040502050405020303" pitchFamily="18" charset="0"/>
              </a:rPr>
              <a:t>Kvalitative gevinster (varige effekter)</a:t>
            </a:r>
          </a:p>
        </p:txBody>
      </p:sp>
      <p:sp>
        <p:nvSpPr>
          <p:cNvPr id="269" name="Oval 18"/>
          <p:cNvSpPr/>
          <p:nvPr/>
        </p:nvSpPr>
        <p:spPr>
          <a:xfrm>
            <a:off x="5247085" y="5837089"/>
            <a:ext cx="1644650" cy="822325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i="1" kern="0" dirty="0" smtClean="0">
                <a:solidFill>
                  <a:prstClr val="black"/>
                </a:solidFill>
                <a:latin typeface="Georgia" panose="02040502050405020303" pitchFamily="18" charset="0"/>
              </a:rPr>
              <a:t>Bedre vejnet</a:t>
            </a:r>
            <a:endParaRPr lang="da-DK" sz="1000" i="1" kern="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70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141685" y="6870551"/>
            <a:ext cx="357187" cy="230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7CE986-D82C-437E-9F89-6140986362E0}" type="slidenum">
              <a:rPr lang="en-US" smtClean="0">
                <a:latin typeface="Georgia" panose="02040502050405020303" pitchFamily="18" charset="0"/>
              </a:rPr>
              <a:pPr>
                <a:defRPr/>
              </a:pPr>
              <a:t>4</a:t>
            </a:fld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271" name="Oval 54"/>
          <p:cNvSpPr/>
          <p:nvPr/>
        </p:nvSpPr>
        <p:spPr>
          <a:xfrm>
            <a:off x="7580436" y="1608782"/>
            <a:ext cx="1190625" cy="509588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Etc…</a:t>
            </a:r>
            <a:endParaRPr lang="da-DK" sz="1000" i="1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72" name="Ellipse 271"/>
          <p:cNvSpPr/>
          <p:nvPr/>
        </p:nvSpPr>
        <p:spPr>
          <a:xfrm>
            <a:off x="61987" y="4667101"/>
            <a:ext cx="1557685" cy="730250"/>
          </a:xfrm>
          <a:prstGeom prst="ellips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/>
            <a:r>
              <a:rPr lang="da-DK" sz="1000" i="1" dirty="0">
                <a:solidFill>
                  <a:schemeClr val="accent6"/>
                </a:solidFill>
                <a:latin typeface="Georgia" panose="02040502050405020303" pitchFamily="18" charset="0"/>
              </a:rPr>
              <a:t>Udgiftsejere</a:t>
            </a:r>
          </a:p>
        </p:txBody>
      </p:sp>
      <p:cxnSp>
        <p:nvCxnSpPr>
          <p:cNvPr id="273" name="Lige pilforbindelse 272"/>
          <p:cNvCxnSpPr>
            <a:stCxn id="272" idx="0"/>
            <a:endCxn id="253" idx="4"/>
          </p:cNvCxnSpPr>
          <p:nvPr/>
        </p:nvCxnSpPr>
        <p:spPr>
          <a:xfrm flipV="1">
            <a:off x="840830" y="4092426"/>
            <a:ext cx="137864" cy="574675"/>
          </a:xfrm>
          <a:prstGeom prst="straightConnector1">
            <a:avLst/>
          </a:prstGeom>
          <a:ln w="19050">
            <a:solidFill>
              <a:srgbClr val="5E6A7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Ellipse 273"/>
          <p:cNvSpPr/>
          <p:nvPr/>
        </p:nvSpPr>
        <p:spPr>
          <a:xfrm>
            <a:off x="7668344" y="3628875"/>
            <a:ext cx="1436811" cy="730250"/>
          </a:xfrm>
          <a:prstGeom prst="ellips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36000" bIns="36000" anchor="ctr"/>
          <a:lstStyle/>
          <a:p>
            <a:pPr algn="ctr"/>
            <a:r>
              <a:rPr lang="da-DK" sz="1000" i="1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Gevinstejere</a:t>
            </a:r>
            <a:endParaRPr lang="da-DK" sz="1000" i="1" dirty="0">
              <a:solidFill>
                <a:schemeClr val="accent6"/>
              </a:solidFill>
              <a:latin typeface="Georgia" panose="02040502050405020303" pitchFamily="18" charset="0"/>
            </a:endParaRPr>
          </a:p>
        </p:txBody>
      </p:sp>
      <p:cxnSp>
        <p:nvCxnSpPr>
          <p:cNvPr id="275" name="Lige pilforbindelse 274"/>
          <p:cNvCxnSpPr>
            <a:stCxn id="274" idx="0"/>
            <a:endCxn id="260" idx="4"/>
          </p:cNvCxnSpPr>
          <p:nvPr/>
        </p:nvCxnSpPr>
        <p:spPr>
          <a:xfrm flipH="1" flipV="1">
            <a:off x="8175749" y="2992289"/>
            <a:ext cx="211001" cy="636586"/>
          </a:xfrm>
          <a:prstGeom prst="straightConnector1">
            <a:avLst/>
          </a:prstGeom>
          <a:ln w="19050">
            <a:solidFill>
              <a:srgbClr val="5E6A7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95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el 1"/>
          <p:cNvSpPr>
            <a:spLocks noGrp="1"/>
          </p:cNvSpPr>
          <p:nvPr>
            <p:ph type="ctrTitle"/>
          </p:nvPr>
        </p:nvSpPr>
        <p:spPr>
          <a:xfrm>
            <a:off x="39960" y="1986409"/>
            <a:ext cx="7772400" cy="794519"/>
          </a:xfrm>
        </p:spPr>
        <p:txBody>
          <a:bodyPr>
            <a:noAutofit/>
          </a:bodyPr>
          <a:lstStyle/>
          <a:p>
            <a:pPr algn="l"/>
            <a:r>
              <a:rPr lang="da-DK" sz="3200" smtClean="0">
                <a:solidFill>
                  <a:schemeClr val="bg1">
                    <a:lumMod val="50000"/>
                  </a:schemeClr>
                </a:solidFill>
                <a:latin typeface="FoundryMonoline-Light" panose="02000503000000020004" pitchFamily="2" charset="0"/>
              </a:rPr>
              <a:t>Business casens 3 trin</a:t>
            </a:r>
            <a:endParaRPr lang="da-DK" sz="2400" i="1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0" name="Pladsholder til diasnummer 2"/>
          <p:cNvSpPr>
            <a:spLocks noGrp="1"/>
          </p:cNvSpPr>
          <p:nvPr>
            <p:ph type="sldNum" sz="quarter" idx="12"/>
          </p:nvPr>
        </p:nvSpPr>
        <p:spPr>
          <a:xfrm>
            <a:off x="439738" y="6120231"/>
            <a:ext cx="357796" cy="23083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2" name="Pentagon 41"/>
          <p:cNvSpPr/>
          <p:nvPr/>
        </p:nvSpPr>
        <p:spPr>
          <a:xfrm>
            <a:off x="1619672" y="3462142"/>
            <a:ext cx="1836025" cy="980344"/>
          </a:xfrm>
          <a:prstGeom prst="homePlate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050" i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1) </a:t>
            </a:r>
            <a:r>
              <a:rPr lang="da-DK" sz="1050" i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Identificere og estimere  </a:t>
            </a:r>
            <a:r>
              <a:rPr lang="da-DK" sz="1050" i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fordele</a:t>
            </a:r>
            <a:br>
              <a:rPr lang="da-DK" sz="1050" i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da-DK" sz="1050" i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og </a:t>
            </a:r>
            <a:r>
              <a:rPr lang="da-DK" sz="1050" i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ulemper med </a:t>
            </a:r>
            <a:r>
              <a:rPr lang="da-DK" sz="1050" i="1" dirty="0" smtClean="0">
                <a:solidFill>
                  <a:schemeClr val="accent3"/>
                </a:solidFill>
                <a:latin typeface="Georgia" panose="02040502050405020303" pitchFamily="18" charset="0"/>
              </a:rPr>
              <a:t>gevinstkort</a:t>
            </a:r>
            <a:endParaRPr lang="da-DK" sz="1050" i="1" dirty="0">
              <a:solidFill>
                <a:schemeClr val="accent3"/>
              </a:solidFill>
              <a:latin typeface="Georgia" panose="02040502050405020303" pitchFamily="18" charset="0"/>
            </a:endParaRPr>
          </a:p>
        </p:txBody>
      </p:sp>
      <p:sp>
        <p:nvSpPr>
          <p:cNvPr id="43" name="Pentagon 42"/>
          <p:cNvSpPr/>
          <p:nvPr/>
        </p:nvSpPr>
        <p:spPr>
          <a:xfrm>
            <a:off x="3600071" y="3477151"/>
            <a:ext cx="1836025" cy="980344"/>
          </a:xfrm>
          <a:prstGeom prst="homePlate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050" i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2</a:t>
            </a:r>
            <a:r>
              <a:rPr lang="da-DK" sz="1050" i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) Yderligere estimering og  </a:t>
            </a:r>
            <a:r>
              <a:rPr lang="da-DK" sz="1050" i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b</a:t>
            </a:r>
            <a:r>
              <a:rPr lang="da-DK" sz="1050" i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eregning af BC i </a:t>
            </a:r>
            <a:r>
              <a:rPr lang="da-DK" sz="1050" i="1" dirty="0" smtClean="0">
                <a:solidFill>
                  <a:schemeClr val="accent3"/>
                </a:solidFill>
                <a:latin typeface="Georgia" panose="02040502050405020303" pitchFamily="18" charset="0"/>
              </a:rPr>
              <a:t>Excel skabelon</a:t>
            </a:r>
            <a:endParaRPr lang="da-DK" sz="1050" i="1" dirty="0">
              <a:solidFill>
                <a:schemeClr val="accent3"/>
              </a:solidFill>
              <a:latin typeface="Georgia" panose="02040502050405020303" pitchFamily="18" charset="0"/>
            </a:endParaRPr>
          </a:p>
        </p:txBody>
      </p:sp>
      <p:sp>
        <p:nvSpPr>
          <p:cNvPr id="44" name="Pentagon 43"/>
          <p:cNvSpPr/>
          <p:nvPr/>
        </p:nvSpPr>
        <p:spPr>
          <a:xfrm>
            <a:off x="5544287" y="3462142"/>
            <a:ext cx="1836025" cy="980344"/>
          </a:xfrm>
          <a:prstGeom prst="homePlate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050" i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3</a:t>
            </a:r>
            <a:r>
              <a:rPr lang="da-DK" sz="1050" i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) </a:t>
            </a:r>
            <a:r>
              <a:rPr lang="da-DK" sz="1050" i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Formidle </a:t>
            </a:r>
            <a:r>
              <a:rPr lang="da-DK" sz="1050" i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BC via </a:t>
            </a:r>
            <a:r>
              <a:rPr lang="da-DK" sz="1050" i="1" dirty="0" smtClean="0">
                <a:solidFill>
                  <a:schemeClr val="accent3"/>
                </a:solidFill>
                <a:latin typeface="Georgia" panose="02040502050405020303" pitchFamily="18" charset="0"/>
              </a:rPr>
              <a:t>Excel-skabelon for afrapportering </a:t>
            </a:r>
            <a:r>
              <a:rPr lang="da-DK" sz="1050" i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inkl. plan for </a:t>
            </a:r>
            <a:r>
              <a:rPr lang="da-DK" sz="1050" i="1" dirty="0" smtClean="0">
                <a:solidFill>
                  <a:schemeClr val="accent3"/>
                </a:solidFill>
                <a:latin typeface="Georgia" panose="02040502050405020303" pitchFamily="18" charset="0"/>
              </a:rPr>
              <a:t>gevinstrealisering</a:t>
            </a:r>
            <a:r>
              <a:rPr lang="da-DK" sz="1050" i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og </a:t>
            </a:r>
            <a:r>
              <a:rPr lang="da-DK" sz="1050" i="1" dirty="0" smtClean="0">
                <a:solidFill>
                  <a:schemeClr val="accent3"/>
                </a:solidFill>
                <a:latin typeface="Georgia" panose="02040502050405020303" pitchFamily="18" charset="0"/>
              </a:rPr>
              <a:t>måleprogrammer</a:t>
            </a:r>
            <a:endParaRPr lang="da-DK" sz="1050" i="1" dirty="0">
              <a:solidFill>
                <a:schemeClr val="accent3"/>
              </a:solidFill>
              <a:latin typeface="Georgia" panose="02040502050405020303" pitchFamily="18" charset="0"/>
            </a:endParaRPr>
          </a:p>
        </p:txBody>
      </p:sp>
      <p:sp>
        <p:nvSpPr>
          <p:cNvPr id="45" name="Højrepil 44"/>
          <p:cNvSpPr/>
          <p:nvPr/>
        </p:nvSpPr>
        <p:spPr>
          <a:xfrm>
            <a:off x="1116269" y="3805764"/>
            <a:ext cx="431395" cy="271308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anchor="ctr">
            <a:normAutofit fontScale="32500" lnSpcReduction="20000"/>
          </a:bodyPr>
          <a:lstStyle/>
          <a:p>
            <a:pPr algn="ctr">
              <a:defRPr/>
            </a:pPr>
            <a:endParaRPr lang="da-DK" sz="1600" i="1" dirty="0">
              <a:latin typeface="Georgia" panose="02040502050405020303" pitchFamily="18" charset="0"/>
            </a:endParaRPr>
          </a:p>
        </p:txBody>
      </p:sp>
      <p:sp>
        <p:nvSpPr>
          <p:cNvPr id="47" name="Æseløre 46"/>
          <p:cNvSpPr/>
          <p:nvPr/>
        </p:nvSpPr>
        <p:spPr>
          <a:xfrm>
            <a:off x="113237" y="3356992"/>
            <a:ext cx="1002379" cy="1347760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200" i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Projekt-forslag</a:t>
            </a:r>
            <a:endParaRPr lang="da-DK" sz="1200" i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8" name="Højrepil 47"/>
          <p:cNvSpPr/>
          <p:nvPr/>
        </p:nvSpPr>
        <p:spPr>
          <a:xfrm>
            <a:off x="7452320" y="3805764"/>
            <a:ext cx="431395" cy="271308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anchor="ctr">
            <a:normAutofit fontScale="32500" lnSpcReduction="20000"/>
          </a:bodyPr>
          <a:lstStyle/>
          <a:p>
            <a:pPr algn="ctr">
              <a:defRPr/>
            </a:pPr>
            <a:endParaRPr lang="da-DK" sz="1600" i="1" dirty="0">
              <a:latin typeface="Georgia" panose="02040502050405020303" pitchFamily="18" charset="0"/>
            </a:endParaRPr>
          </a:p>
        </p:txBody>
      </p:sp>
      <p:pic>
        <p:nvPicPr>
          <p:cNvPr id="49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032992"/>
            <a:ext cx="2038877" cy="109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033296"/>
            <a:ext cx="1392693" cy="1101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524" y="4766638"/>
            <a:ext cx="1954332" cy="131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ktangel 1"/>
          <p:cNvSpPr/>
          <p:nvPr/>
        </p:nvSpPr>
        <p:spPr>
          <a:xfrm>
            <a:off x="54799" y="2708920"/>
            <a:ext cx="4301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i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Proces for udarbejdelse af business case</a:t>
            </a:r>
            <a:endParaRPr lang="da-DK" i="1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4" name="Æseløre 53"/>
          <p:cNvSpPr/>
          <p:nvPr/>
        </p:nvSpPr>
        <p:spPr>
          <a:xfrm>
            <a:off x="7956376" y="3373571"/>
            <a:ext cx="1002379" cy="1347760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200" i="1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Business case </a:t>
            </a:r>
            <a:r>
              <a:rPr lang="da-DK" sz="1200" i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= fundament </a:t>
            </a:r>
            <a:r>
              <a:rPr lang="da-DK" sz="1200" i="1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for </a:t>
            </a:r>
            <a:r>
              <a:rPr lang="da-DK" sz="1200" i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gevinst- realisering</a:t>
            </a:r>
            <a:endParaRPr lang="da-DK" sz="1200" i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56" name="Billede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567"/>
            <a:ext cx="9252520" cy="219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el 1"/>
          <p:cNvSpPr>
            <a:spLocks noGrp="1"/>
          </p:cNvSpPr>
          <p:nvPr>
            <p:ph type="ctrTitle"/>
          </p:nvPr>
        </p:nvSpPr>
        <p:spPr>
          <a:xfrm>
            <a:off x="39960" y="44624"/>
            <a:ext cx="7772400" cy="794519"/>
          </a:xfrm>
        </p:spPr>
        <p:txBody>
          <a:bodyPr>
            <a:noAutofit/>
          </a:bodyPr>
          <a:lstStyle/>
          <a:p>
            <a:pPr algn="l"/>
            <a:r>
              <a:rPr lang="da-DK" sz="2800" smtClean="0">
                <a:solidFill>
                  <a:schemeClr val="bg1">
                    <a:lumMod val="50000"/>
                  </a:schemeClr>
                </a:solidFill>
                <a:latin typeface="FoundryMonoline-Light" panose="02000503000000020004" pitchFamily="2" charset="0"/>
              </a:rPr>
              <a:t>Dashboard til at kommunikere business casen</a:t>
            </a:r>
            <a:endParaRPr lang="da-DK" sz="2000" i="1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7" name="Rektangel 36"/>
          <p:cNvSpPr/>
          <p:nvPr/>
        </p:nvSpPr>
        <p:spPr>
          <a:xfrm>
            <a:off x="54799" y="683404"/>
            <a:ext cx="3789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i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Eksempel på udfyldt business case </a:t>
            </a:r>
          </a:p>
        </p:txBody>
      </p:sp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9" y="1341931"/>
            <a:ext cx="9038102" cy="4751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028929"/>
              </p:ext>
            </p:extLst>
          </p:nvPr>
        </p:nvGraphicFramePr>
        <p:xfrm>
          <a:off x="2555776" y="4581128"/>
          <a:ext cx="2785074" cy="13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Regneark" r:id="rId5" imgW="4819745" imgH="2305145" progId="Excel.Sheet.12">
                  <p:embed/>
                </p:oleObj>
              </mc:Choice>
              <mc:Fallback>
                <p:oleObj name="Regneark" r:id="rId5" imgW="4819745" imgH="230514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5776" y="4581128"/>
                        <a:ext cx="2785074" cy="133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721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174</Words>
  <Application>Microsoft Office PowerPoint</Application>
  <PresentationFormat>Skærmshow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8" baseType="lpstr">
      <vt:lpstr>Kontortema</vt:lpstr>
      <vt:lpstr>Regneark</vt:lpstr>
      <vt:lpstr>Workshop</vt:lpstr>
      <vt:lpstr>Program</vt:lpstr>
      <vt:lpstr>Introduktion til gevinstkortet </vt:lpstr>
      <vt:lpstr>Introduktion til gevinstkortet  ex: Giv et praj</vt:lpstr>
      <vt:lpstr>Business casens 3 trin</vt:lpstr>
      <vt:lpstr>Dashboard til at kommunikere business casen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</dc:title>
  <dc:creator>Windows User</dc:creator>
  <cp:lastModifiedBy>Windows User</cp:lastModifiedBy>
  <cp:revision>10</cp:revision>
  <dcterms:created xsi:type="dcterms:W3CDTF">2015-03-11T09:30:36Z</dcterms:created>
  <dcterms:modified xsi:type="dcterms:W3CDTF">2015-11-09T13:59:24Z</dcterms:modified>
</cp:coreProperties>
</file>