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9" r:id="rId4"/>
    <p:sldId id="260" r:id="rId5"/>
    <p:sldId id="262" r:id="rId6"/>
    <p:sldId id="272" r:id="rId7"/>
    <p:sldId id="266" r:id="rId8"/>
  </p:sldIdLst>
  <p:sldSz cx="9144000" cy="6858000" type="screen4x3"/>
  <p:notesSz cx="6797675" cy="9926638"/>
  <p:embeddedFontLst>
    <p:embeddedFont>
      <p:font typeface="FoundryMonoline-Light" panose="02000503000000020004" pitchFamily="2" charset="0"/>
      <p:regular r:id="rId10"/>
    </p:embeddedFont>
    <p:embeddedFont>
      <p:font typeface="Georgia" panose="02040502050405020303" pitchFamily="18" charset="0"/>
      <p:regular r:id="rId11"/>
      <p:bold r:id="rId12"/>
      <p:italic r:id="rId13"/>
      <p:boldItalic r:id="rId14"/>
    </p:embeddedFont>
    <p:embeddedFont>
      <p:font typeface="Arial Unicode MS" panose="020B0604020202020204" pitchFamily="34" charset="-128"/>
      <p:regular r:id="rId15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368">
          <p15:clr>
            <a:srgbClr val="A4A3A4"/>
          </p15:clr>
        </p15:guide>
        <p15:guide id="4" orient="horz" pos="2560">
          <p15:clr>
            <a:srgbClr val="A4A3A4"/>
          </p15:clr>
        </p15:guide>
        <p15:guide id="5" orient="horz" pos="2441">
          <p15:clr>
            <a:srgbClr val="A4A3A4"/>
          </p15:clr>
        </p15:guide>
        <p15:guide id="6" orient="horz" pos="119">
          <p15:clr>
            <a:srgbClr val="A4A3A4"/>
          </p15:clr>
        </p15:guide>
        <p15:guide id="7" orient="horz" pos="4133">
          <p15:clr>
            <a:srgbClr val="A4A3A4"/>
          </p15:clr>
        </p15:guide>
        <p15:guide id="8" orient="horz" pos="38">
          <p15:clr>
            <a:srgbClr val="A4A3A4"/>
          </p15:clr>
        </p15:guide>
        <p15:guide id="9" pos="317">
          <p15:clr>
            <a:srgbClr val="A4A3A4"/>
          </p15:clr>
        </p15:guide>
        <p15:guide id="10" pos="5443">
          <p15:clr>
            <a:srgbClr val="A4A3A4"/>
          </p15:clr>
        </p15:guide>
        <p15:guide id="11" pos="2821">
          <p15:clr>
            <a:srgbClr val="A4A3A4"/>
          </p15:clr>
        </p15:guide>
        <p15:guide id="12" pos="2939">
          <p15:clr>
            <a:srgbClr val="A4A3A4"/>
          </p15:clr>
        </p15:guide>
        <p15:guide id="13" pos="105">
          <p15:clr>
            <a:srgbClr val="A4A3A4"/>
          </p15:clr>
        </p15:guide>
        <p15:guide id="1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7F7F7F"/>
    <a:srgbClr val="FFDD00"/>
    <a:srgbClr val="BF1F24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356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488" y="108"/>
      </p:cViewPr>
      <p:guideLst>
        <p:guide orient="horz" pos="1071"/>
        <p:guide orient="horz" pos="3929"/>
        <p:guide orient="horz" pos="368"/>
        <p:guide orient="horz" pos="2560"/>
        <p:guide orient="horz" pos="2441"/>
        <p:guide orient="horz" pos="119"/>
        <p:guide orient="horz" pos="4133"/>
        <p:guide orient="horz" pos="38"/>
        <p:guide pos="317"/>
        <p:guide pos="5443"/>
        <p:guide pos="2821"/>
        <p:guide pos="2939"/>
        <p:guide pos="105"/>
        <p:guide pos="5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6" b="28114"/>
          <a:stretch/>
        </p:blipFill>
        <p:spPr>
          <a:xfrm>
            <a:off x="0" y="50334"/>
            <a:ext cx="9144000" cy="2209204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8304" y="1908000"/>
            <a:ext cx="758961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da-DK" noProof="0" dirty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184" y="3814166"/>
            <a:ext cx="74395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rgbClr val="7F7F7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9. maj 2017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584201"/>
            <a:ext cx="8137525" cy="5653112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9. maj 2017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6" b="7916"/>
          <a:stretch/>
        </p:blipFill>
        <p:spPr>
          <a:xfrm>
            <a:off x="0" y="4028084"/>
            <a:ext cx="9144000" cy="28299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975" y="584200"/>
            <a:ext cx="8202991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Klik,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237" y="3360904"/>
            <a:ext cx="8137525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9. maj 2017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03238" y="-459432"/>
            <a:ext cx="0" cy="4212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F30C1-C16D-433C-A96A-D83E69CDD0AF}" type="datetime2">
              <a:rPr lang="da-DK" noProof="0"/>
              <a:pPr/>
              <a:t>9. maj 2017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643C-3FBF-4A6C-AE6E-30C03FEB2E0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8D41-AB85-4137-B54C-08EAF5DD5794}" type="datetime2">
              <a:rPr lang="da-DK"/>
              <a:pPr/>
              <a:t>9. maj 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77152-ABBE-41DA-A982-CA0A10BA369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9. maj 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590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9. maj 2017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9. maj 2017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099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9. maj 2017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65662" y="4064000"/>
            <a:ext cx="3975100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maj 2017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maj 2017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665662" y="4064000"/>
            <a:ext cx="3975101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152400"/>
            <a:ext cx="9144000" cy="6084888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maj 2017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maj 2017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3238" y="1700214"/>
            <a:ext cx="3975100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5662" y="1700214"/>
            <a:ext cx="3975101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maj 2017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3238" y="1700214"/>
            <a:ext cx="3975100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65662" y="1700214"/>
            <a:ext cx="3975101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26" y="584201"/>
            <a:ext cx="8176437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0213"/>
            <a:ext cx="8137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0"/>
            <a:ext cx="111956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5888027E-75D8-4E45-9E8E-1595773F0041}" type="datetime2">
              <a:rPr lang="da-DK" smtClean="0"/>
              <a:pPr/>
              <a:t>9. maj 2017</a:t>
            </a:fld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0"/>
            <a:ext cx="666074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1579" y="0"/>
            <a:ext cx="311766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664" r:id="rId12"/>
    <p:sldLayoutId id="2147483665" r:id="rId13"/>
    <p:sldLayoutId id="2147483788" r:id="rId14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Albertslund kommune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50184" y="3814166"/>
            <a:ext cx="7439598" cy="550938"/>
          </a:xfrm>
        </p:spPr>
        <p:txBody>
          <a:bodyPr/>
          <a:lstStyle/>
          <a:p>
            <a:r>
              <a:rPr lang="nb-NO"/>
              <a:t>Ledelsestilsyn - Løn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76437" cy="1116012"/>
          </a:xfrm>
        </p:spPr>
        <p:txBody>
          <a:bodyPr/>
          <a:lstStyle/>
          <a:p>
            <a:r>
              <a:rPr lang="da-DK"/>
              <a:t>Økonomi og Stab</a:t>
            </a:r>
            <a:br>
              <a:rPr lang="da-DK"/>
            </a:br>
            <a:r>
              <a:rPr lang="da-DK" sz="2000"/>
              <a:t>Lønadministrationen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3238" y="1340769"/>
            <a:ext cx="8137525" cy="4896520"/>
          </a:xfrm>
        </p:spPr>
        <p:txBody>
          <a:bodyPr/>
          <a:lstStyle/>
          <a:p>
            <a:pPr marL="0" indent="0">
              <a:buNone/>
            </a:pPr>
            <a:r>
              <a:rPr lang="da-DK"/>
              <a:t>5 hovedpunkter:</a:t>
            </a:r>
          </a:p>
          <a:p>
            <a:pPr marL="0" indent="0">
              <a:buNone/>
            </a:pPr>
            <a:endParaRPr lang="da-DK"/>
          </a:p>
          <a:p>
            <a:pPr marL="699300" lvl="1" indent="-342900">
              <a:buAutoNum type="alphaLcParenR"/>
            </a:pPr>
            <a:r>
              <a:rPr lang="da-DK"/>
              <a:t>Lønopfølgning</a:t>
            </a:r>
          </a:p>
          <a:p>
            <a:pPr marL="699300" lvl="1" indent="-342900">
              <a:buAutoNum type="alphaLcParenR"/>
            </a:pPr>
            <a:r>
              <a:rPr lang="da-DK"/>
              <a:t>Decentral udbetaling af særydelser</a:t>
            </a:r>
          </a:p>
          <a:p>
            <a:pPr marL="699300" lvl="1" indent="-342900">
              <a:buAutoNum type="alphaLcParenR"/>
            </a:pPr>
            <a:r>
              <a:rPr lang="da-DK"/>
              <a:t>Ferieafholdelse</a:t>
            </a:r>
          </a:p>
          <a:p>
            <a:pPr marL="699300" lvl="1" indent="-342900">
              <a:buAutoNum type="alphaLcParenR"/>
            </a:pPr>
            <a:r>
              <a:rPr lang="da-DK"/>
              <a:t>Kontrol af arbejdsstedets ansatte</a:t>
            </a:r>
          </a:p>
          <a:p>
            <a:pPr marL="699300" lvl="1" indent="-342900">
              <a:buAutoNum type="alphaLcParenR"/>
            </a:pPr>
            <a:r>
              <a:rPr lang="da-DK"/>
              <a:t>Kontrol af sygefravær</a:t>
            </a:r>
          </a:p>
          <a:p>
            <a:pPr lvl="1"/>
            <a:endParaRPr lang="da-DK"/>
          </a:p>
          <a:p>
            <a:pPr marL="642600" lvl="2" indent="0">
              <a:buNone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07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/>
              <a:t>Lønadministrationen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3238" y="1268759"/>
            <a:ext cx="8137525" cy="4968529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da-DK" b="1"/>
              <a:t>Lønopfølgning:</a:t>
            </a:r>
          </a:p>
          <a:p>
            <a:pPr marL="0" indent="0">
              <a:buNone/>
            </a:pPr>
            <a:endParaRPr lang="da-DK" b="1"/>
          </a:p>
          <a:p>
            <a:pPr marL="602550" lvl="1" indent="-285750">
              <a:buFontTx/>
              <a:buChar char="-"/>
            </a:pPr>
            <a:r>
              <a:rPr lang="da-DK"/>
              <a:t>Foretages hver måned (i samarbejde med en økonomikonsulent)</a:t>
            </a:r>
          </a:p>
          <a:p>
            <a:pPr marL="602550" lvl="1" indent="-285750">
              <a:buFontTx/>
              <a:buChar char="-"/>
            </a:pPr>
            <a:r>
              <a:rPr lang="da-DK"/>
              <a:t>Værktøj: FIBC4 og Mit forventede regnskab (MFR)</a:t>
            </a:r>
          </a:p>
          <a:p>
            <a:pPr marL="602550" lvl="1" indent="-285750">
              <a:buFontTx/>
              <a:buChar char="-"/>
            </a:pPr>
            <a:r>
              <a:rPr lang="da-DK"/>
              <a:t>Dokumentation. Sker indtil videre i en samleskabelon i SBSYS</a:t>
            </a:r>
          </a:p>
          <a:p>
            <a:pPr marL="602550" lvl="1" indent="-285750">
              <a:buFontTx/>
              <a:buChar char="-"/>
            </a:pPr>
            <a:r>
              <a:rPr lang="da-DK"/>
              <a:t>Opmærksomhedspunkter: Væsentlige afvigelser skal undersøges nærmere.</a:t>
            </a:r>
          </a:p>
          <a:p>
            <a:pPr marL="602550" lvl="1" indent="-285750">
              <a:buFontTx/>
              <a:buChar char="-"/>
            </a:pPr>
            <a:endParaRPr lang="da-DK"/>
          </a:p>
          <a:p>
            <a:pPr marL="356400" lvl="1" indent="0">
              <a:buNone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837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404665"/>
            <a:ext cx="8176437" cy="288032"/>
          </a:xfrm>
        </p:spPr>
        <p:txBody>
          <a:bodyPr/>
          <a:lstStyle/>
          <a:p>
            <a:r>
              <a:rPr lang="da-DK" sz="2000"/>
              <a:t>Lønadministrationen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503238" y="980729"/>
            <a:ext cx="8137525" cy="5256560"/>
          </a:xfrm>
        </p:spPr>
        <p:txBody>
          <a:bodyPr/>
          <a:lstStyle/>
          <a:p>
            <a:pPr marL="457200" indent="-457200">
              <a:buAutoNum type="alphaLcParenR" startAt="2"/>
            </a:pPr>
            <a:r>
              <a:rPr lang="da-DK" b="1"/>
              <a:t>Decentral udbetaling af særydelser</a:t>
            </a:r>
            <a:r>
              <a:rPr lang="da-DK"/>
              <a:t>:</a:t>
            </a:r>
          </a:p>
          <a:p>
            <a:pPr marL="0" indent="0">
              <a:buNone/>
            </a:pPr>
            <a:endParaRPr lang="da-DK"/>
          </a:p>
          <a:p>
            <a:pPr marL="602550" lvl="1" indent="-285750">
              <a:buFontTx/>
              <a:buChar char="-"/>
            </a:pPr>
            <a:r>
              <a:rPr lang="da-DK"/>
              <a:t>Foretages hver måned</a:t>
            </a:r>
          </a:p>
          <a:p>
            <a:pPr marL="602550" lvl="1" indent="-285750">
              <a:buFontTx/>
              <a:buChar char="-"/>
            </a:pPr>
            <a:r>
              <a:rPr lang="da-DK"/>
              <a:t>Værktøj: Rapport LPE161 (under ”Mit personale”)</a:t>
            </a:r>
          </a:p>
          <a:p>
            <a:pPr marL="602550" lvl="1" indent="-285750">
              <a:buFontTx/>
              <a:buChar char="-"/>
            </a:pPr>
            <a:r>
              <a:rPr lang="da-DK"/>
              <a:t>Kontrol af: Overarbejde/merarbejde, tillæg (forskudt tjeneste, kørselsgodtgørelse, refusion af udlæg etc.)</a:t>
            </a:r>
          </a:p>
          <a:p>
            <a:pPr marL="602550" lvl="1" indent="-285750">
              <a:buFontTx/>
              <a:buChar char="-"/>
            </a:pPr>
            <a:r>
              <a:rPr lang="da-DK"/>
              <a:t>Krav: Minimum 10% af de udbetalte særydelser.</a:t>
            </a:r>
          </a:p>
          <a:p>
            <a:pPr marL="602550" lvl="1" indent="-285750">
              <a:buFontTx/>
              <a:buChar char="-"/>
            </a:pPr>
            <a:r>
              <a:rPr lang="da-DK"/>
              <a:t>Hvordan: Sammenligning af indberetningsmaterialet med lønseddel</a:t>
            </a:r>
          </a:p>
          <a:p>
            <a:pPr marL="602550" lvl="1" indent="-285750">
              <a:buFontTx/>
              <a:buChar char="-"/>
            </a:pPr>
            <a:r>
              <a:rPr lang="da-DK"/>
              <a:t>Dokumentation: Sker indtil videre i en samleskabelon i SBSYS</a:t>
            </a:r>
          </a:p>
          <a:p>
            <a:pPr marL="602550" lvl="1" indent="-285750">
              <a:buFontTx/>
              <a:buChar char="-"/>
            </a:pPr>
            <a:endParaRPr lang="da-DK"/>
          </a:p>
          <a:p>
            <a:pPr marL="602550" lvl="1" indent="-285750">
              <a:buFontTx/>
              <a:buChar char="-"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632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584201"/>
            <a:ext cx="8176437" cy="468535"/>
          </a:xfrm>
        </p:spPr>
        <p:txBody>
          <a:bodyPr/>
          <a:lstStyle/>
          <a:p>
            <a:r>
              <a:rPr lang="da-DK" sz="2000"/>
              <a:t>Lønadministrationen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052736"/>
            <a:ext cx="8137525" cy="4968528"/>
          </a:xfrm>
        </p:spPr>
        <p:txBody>
          <a:bodyPr/>
          <a:lstStyle/>
          <a:p>
            <a:pPr marL="457200" indent="-457200">
              <a:buAutoNum type="alphaLcParenR" startAt="3"/>
            </a:pPr>
            <a:r>
              <a:rPr lang="da-DK" b="1"/>
              <a:t>Ferieafholdelse:</a:t>
            </a:r>
          </a:p>
          <a:p>
            <a:pPr marL="0" indent="0">
              <a:buNone/>
            </a:pPr>
            <a:endParaRPr lang="da-DK"/>
          </a:p>
          <a:p>
            <a:pPr>
              <a:buFontTx/>
              <a:buChar char="-"/>
            </a:pPr>
            <a:r>
              <a:rPr lang="da-DK" sz="1800"/>
              <a:t>Foretages med jævne mellemrum og i særdeleshed op til ferieårets   afslutning. Dvs. kontrol af, at alt optjent ferie afholdes eller overføres inden 1. maj.</a:t>
            </a:r>
          </a:p>
          <a:p>
            <a:pPr>
              <a:buFontTx/>
              <a:buChar char="-"/>
            </a:pPr>
            <a:r>
              <a:rPr lang="da-DK" sz="1800"/>
              <a:t>Værktøj: Rapport LPQ174 (under ”Tid og Tillæg”)</a:t>
            </a:r>
          </a:p>
          <a:p>
            <a:pPr>
              <a:buFontTx/>
              <a:buChar char="-"/>
            </a:pPr>
            <a:r>
              <a:rPr lang="da-DK" sz="1800"/>
              <a:t>Vær opmærksom på (hoved-) ferieplan og evt. varsling af hovedferie, hvis der ikke kan opnås enighed og arbejdets tarv tilsiger det.</a:t>
            </a:r>
          </a:p>
          <a:p>
            <a:pPr>
              <a:buFontTx/>
              <a:buChar char="-"/>
            </a:pPr>
            <a:r>
              <a:rPr lang="da-DK" sz="1800"/>
              <a:t>Dokumentation: Sker indtil videre i en samleskabelon i SBSYS</a:t>
            </a:r>
          </a:p>
          <a:p>
            <a:pPr>
              <a:buFontTx/>
              <a:buChar char="-"/>
            </a:pPr>
            <a:endParaRPr lang="da-DK" sz="1800"/>
          </a:p>
          <a:p>
            <a:pPr marL="0" indent="0">
              <a:buNone/>
            </a:pPr>
            <a:endParaRPr lang="da-DK"/>
          </a:p>
          <a:p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607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584201"/>
            <a:ext cx="8176437" cy="468535"/>
          </a:xfrm>
        </p:spPr>
        <p:txBody>
          <a:bodyPr/>
          <a:lstStyle/>
          <a:p>
            <a:r>
              <a:rPr lang="da-DK" sz="2000"/>
              <a:t>Lønadministrationen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908720"/>
            <a:ext cx="8208912" cy="5328569"/>
          </a:xfrm>
        </p:spPr>
        <p:txBody>
          <a:bodyPr/>
          <a:lstStyle/>
          <a:p>
            <a:pPr marL="642600" lvl="2" indent="0">
              <a:buNone/>
            </a:pPr>
            <a:endParaRPr lang="da-DK"/>
          </a:p>
          <a:p>
            <a:pPr marL="642600" lvl="2" indent="0">
              <a:buNone/>
            </a:pPr>
            <a:r>
              <a:rPr lang="da-DK" sz="2000" b="1"/>
              <a:t>d)  Kontrol af arbejdsstedets ansatte</a:t>
            </a:r>
          </a:p>
          <a:p>
            <a:pPr marL="642600" lvl="2" indent="0">
              <a:buNone/>
            </a:pPr>
            <a:endParaRPr lang="da-DK"/>
          </a:p>
          <a:p>
            <a:pPr lvl="2">
              <a:buFontTx/>
              <a:buChar char="-"/>
            </a:pPr>
            <a:r>
              <a:rPr lang="da-DK"/>
              <a:t>Foretages 2 gange årligt via en attestationsliste</a:t>
            </a:r>
          </a:p>
          <a:p>
            <a:pPr lvl="2">
              <a:buFontTx/>
              <a:buChar char="-"/>
            </a:pPr>
            <a:r>
              <a:rPr lang="da-DK"/>
              <a:t>Attestationslisten udsendes af Lønadministrationen i februar og august</a:t>
            </a:r>
          </a:p>
          <a:p>
            <a:pPr lvl="2">
              <a:buFontTx/>
              <a:buChar char="-"/>
            </a:pPr>
            <a:r>
              <a:rPr lang="da-DK"/>
              <a:t>Listen viser, hvem der er ansat det enkelte arbejdssted inkl. timetal og løn.</a:t>
            </a:r>
          </a:p>
          <a:p>
            <a:pPr lvl="2">
              <a:buFontTx/>
              <a:buChar char="-"/>
            </a:pPr>
            <a:r>
              <a:rPr lang="da-DK"/>
              <a:t>Lederen underskriver listerne og returnerer dem til Lønadministrationen.</a:t>
            </a:r>
          </a:p>
          <a:p>
            <a:pPr lvl="2">
              <a:buFontTx/>
              <a:buChar char="-"/>
            </a:pPr>
            <a:r>
              <a:rPr lang="da-DK"/>
              <a:t>Lederen bekræfter hermed, at det er de rigtige der modtager løn, at lønnen er korrekt og at timetallet er korrekt.</a:t>
            </a:r>
          </a:p>
          <a:p>
            <a:pPr lvl="2">
              <a:buFontTx/>
              <a:buChar char="-"/>
            </a:pPr>
            <a:r>
              <a:rPr lang="da-DK"/>
              <a:t>Dokumentation: Attestationslisterne opbevares af Lønadministrationen</a:t>
            </a:r>
          </a:p>
          <a:p>
            <a:pPr lvl="3">
              <a:buFontTx/>
              <a:buChar char="-"/>
            </a:pPr>
            <a:r>
              <a:rPr lang="da-DK"/>
              <a:t>Skal indtil videre journaliseres i en samleskabelon i SBSYS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a-DK"/>
          </a:p>
          <a:p>
            <a:pPr lvl="2">
              <a:buFont typeface="Arial" panose="020B0604020202020204" pitchFamily="34" charset="0"/>
              <a:buChar char="•"/>
            </a:pPr>
            <a:endParaRPr lang="da-DK"/>
          </a:p>
          <a:p>
            <a:pPr>
              <a:buFont typeface="Arial" panose="020B0604020202020204" pitchFamily="34" charset="0"/>
              <a:buChar char="•"/>
            </a:pPr>
            <a:endParaRPr lang="da-DK"/>
          </a:p>
          <a:p>
            <a:pPr>
              <a:buFont typeface="Arial" panose="020B0604020202020204" pitchFamily="34" charset="0"/>
              <a:buChar char="•"/>
            </a:pPr>
            <a:endParaRPr lang="da-DK"/>
          </a:p>
          <a:p>
            <a:pPr lvl="1">
              <a:buFont typeface="Wingdings" panose="05000000000000000000" pitchFamily="2" charset="2"/>
              <a:buChar char="§"/>
            </a:pPr>
            <a:endParaRPr lang="da-DK"/>
          </a:p>
          <a:p>
            <a:pPr lvl="5">
              <a:buFont typeface="Wingdings" panose="05000000000000000000" pitchFamily="2" charset="2"/>
              <a:buChar char="Ø"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034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584201"/>
            <a:ext cx="8176437" cy="324519"/>
          </a:xfrm>
        </p:spPr>
        <p:txBody>
          <a:bodyPr/>
          <a:lstStyle/>
          <a:p>
            <a:r>
              <a:rPr lang="da-DK" sz="2000"/>
              <a:t>Lønadministrationen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3" y="908720"/>
            <a:ext cx="7704855" cy="5328569"/>
          </a:xfrm>
        </p:spPr>
        <p:txBody>
          <a:bodyPr/>
          <a:lstStyle/>
          <a:p>
            <a:pPr marL="642600" lvl="2" indent="0">
              <a:buNone/>
            </a:pPr>
            <a:endParaRPr lang="da-DK" sz="1000"/>
          </a:p>
          <a:p>
            <a:pPr marL="457200" indent="-457200">
              <a:buAutoNum type="alphaLcParenR" startAt="5"/>
            </a:pPr>
            <a:r>
              <a:rPr lang="da-DK" b="1"/>
              <a:t>Kontrol af sygefravær</a:t>
            </a:r>
          </a:p>
          <a:p>
            <a:pPr>
              <a:buFontTx/>
              <a:buChar char="-"/>
            </a:pPr>
            <a:r>
              <a:rPr lang="da-DK" sz="1800"/>
              <a:t>Foretages løbende i henhold til kommunens sygepolitik (2-6-14 reglen og omsorgssamtaler mv)</a:t>
            </a:r>
          </a:p>
          <a:p>
            <a:pPr>
              <a:buFontTx/>
              <a:buChar char="-"/>
            </a:pPr>
            <a:r>
              <a:rPr lang="da-DK" sz="1800"/>
              <a:t>Værktøj: Rapporterne LPT166-169 (under ”Mit Personale”) under for den periode tilsynet vedrører</a:t>
            </a:r>
          </a:p>
          <a:p>
            <a:pPr>
              <a:buFontTx/>
              <a:buChar char="-"/>
            </a:pPr>
            <a:r>
              <a:rPr lang="da-DK" sz="1800"/>
              <a:t>Dokumentation: Sker indtil videre i en samleskabelon i SBSYS</a:t>
            </a:r>
          </a:p>
          <a:p>
            <a:pPr>
              <a:buFontTx/>
              <a:buChar char="-"/>
            </a:pPr>
            <a:endParaRPr lang="da-DK"/>
          </a:p>
          <a:p>
            <a:pPr lvl="1">
              <a:buFontTx/>
              <a:buChar char="-"/>
            </a:pPr>
            <a:endParaRPr lang="da-DK"/>
          </a:p>
          <a:p>
            <a:pPr>
              <a:buFont typeface="Arial" panose="020B0604020202020204" pitchFamily="34" charset="0"/>
              <a:buChar char="•"/>
            </a:pPr>
            <a:endParaRPr lang="da-DK"/>
          </a:p>
          <a:p>
            <a:pPr lvl="1">
              <a:buFont typeface="Wingdings" panose="05000000000000000000" pitchFamily="2" charset="2"/>
              <a:buChar char="§"/>
            </a:pPr>
            <a:endParaRPr lang="da-DK"/>
          </a:p>
          <a:p>
            <a:pPr lvl="5">
              <a:buFont typeface="Wingdings" panose="05000000000000000000" pitchFamily="2" charset="2"/>
              <a:buChar char="Ø"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357498"/>
      </p:ext>
    </p:extLst>
  </p:cSld>
  <p:clrMapOvr>
    <a:masterClrMapping/>
  </p:clrMapOvr>
</p:sld>
</file>

<file path=ppt/theme/theme1.xml><?xml version="1.0" encoding="utf-8"?>
<a:theme xmlns:a="http://schemas.openxmlformats.org/drawingml/2006/main" name="6 Albertslund Digital">
  <a:themeElements>
    <a:clrScheme name="6 Albertslund Digital">
      <a:dk1>
        <a:srgbClr val="7F7F7F"/>
      </a:dk1>
      <a:lt1>
        <a:srgbClr val="FFFFFF"/>
      </a:lt1>
      <a:dk2>
        <a:srgbClr val="000000"/>
      </a:dk2>
      <a:lt2>
        <a:srgbClr val="034EA2"/>
      </a:lt2>
      <a:accent1>
        <a:srgbClr val="41A6BF"/>
      </a:accent1>
      <a:accent2>
        <a:srgbClr val="8DCAD9"/>
      </a:accent2>
      <a:accent3>
        <a:srgbClr val="317D8F"/>
      </a:accent3>
      <a:accent4>
        <a:srgbClr val="67B8CC"/>
      </a:accent4>
      <a:accent5>
        <a:srgbClr val="B3DBE5"/>
      </a:accent5>
      <a:accent6>
        <a:srgbClr val="D9EDF2"/>
      </a:accent6>
      <a:hlink>
        <a:srgbClr val="67B8CC"/>
      </a:hlink>
      <a:folHlink>
        <a:srgbClr val="B3DBE5"/>
      </a:folHlink>
    </a:clrScheme>
    <a:fontScheme name="FoundryMonoline-Georgia">
      <a:majorFont>
        <a:latin typeface="FoundryMonoline-Light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 Albertslund Digital</Template>
  <TotalTime>1158</TotalTime>
  <Words>338</Words>
  <Application>Microsoft Office PowerPoint</Application>
  <PresentationFormat>Skærmshow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FoundryMonoline-Light</vt:lpstr>
      <vt:lpstr>Georgia</vt:lpstr>
      <vt:lpstr>Wingdings</vt:lpstr>
      <vt:lpstr>Arial Unicode MS</vt:lpstr>
      <vt:lpstr>Arial</vt:lpstr>
      <vt:lpstr>6 Albertslund Digital</vt:lpstr>
      <vt:lpstr>Albertslund kommune</vt:lpstr>
      <vt:lpstr>Økonomi og Stab Lønadministrationen</vt:lpstr>
      <vt:lpstr>Lønadministrationen</vt:lpstr>
      <vt:lpstr>Lønadministrationen</vt:lpstr>
      <vt:lpstr>Lønadministrationen</vt:lpstr>
      <vt:lpstr>Lønadministrationen</vt:lpstr>
      <vt:lpstr>Lønadministrationen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Albertslund kommune</dc:title>
  <dc:creator>Windows User</dc:creator>
  <cp:lastModifiedBy>Viktoria Feldstedt</cp:lastModifiedBy>
  <cp:revision>124</cp:revision>
  <cp:lastPrinted>2017-04-25T08:45:37Z</cp:lastPrinted>
  <dcterms:created xsi:type="dcterms:W3CDTF">2014-07-10T06:10:58Z</dcterms:created>
  <dcterms:modified xsi:type="dcterms:W3CDTF">2017-05-09T14:06:18Z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