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9" r:id="rId4"/>
    <p:sldId id="260" r:id="rId5"/>
    <p:sldId id="262" r:id="rId6"/>
    <p:sldId id="272" r:id="rId7"/>
    <p:sldId id="266" r:id="rId8"/>
  </p:sldIdLst>
  <p:sldSz cx="9144000" cy="6858000" type="screen4x3"/>
  <p:notesSz cx="6797675" cy="9926638"/>
  <p:embeddedFontLst>
    <p:embeddedFont>
      <p:font typeface="FoundryMonoline-Light" panose="02000503000000020004" pitchFamily="2" charset="0"/>
      <p:regular r:id="rId10"/>
    </p:embeddedFont>
    <p:embeddedFont>
      <p:font typeface="Georgia" panose="02040502050405020303" pitchFamily="18" charset="0"/>
      <p:regular r:id="rId11"/>
      <p:bold r:id="rId12"/>
      <p:italic r:id="rId13"/>
      <p:boldItalic r:id="rId14"/>
    </p:embeddedFont>
    <p:embeddedFont>
      <p:font typeface="Arial Unicode MS" panose="020B0604020202020204" pitchFamily="34" charset="-128"/>
      <p:regular r:id="rId15"/>
    </p:embeddedFont>
  </p:embeddedFont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1">
          <p15:clr>
            <a:srgbClr val="A4A3A4"/>
          </p15:clr>
        </p15:guide>
        <p15:guide id="2" orient="horz" pos="3929">
          <p15:clr>
            <a:srgbClr val="A4A3A4"/>
          </p15:clr>
        </p15:guide>
        <p15:guide id="3" orient="horz" pos="368">
          <p15:clr>
            <a:srgbClr val="A4A3A4"/>
          </p15:clr>
        </p15:guide>
        <p15:guide id="4" orient="horz" pos="2560">
          <p15:clr>
            <a:srgbClr val="A4A3A4"/>
          </p15:clr>
        </p15:guide>
        <p15:guide id="5" orient="horz" pos="2441">
          <p15:clr>
            <a:srgbClr val="A4A3A4"/>
          </p15:clr>
        </p15:guide>
        <p15:guide id="6" orient="horz" pos="119">
          <p15:clr>
            <a:srgbClr val="A4A3A4"/>
          </p15:clr>
        </p15:guide>
        <p15:guide id="7" orient="horz" pos="4133">
          <p15:clr>
            <a:srgbClr val="A4A3A4"/>
          </p15:clr>
        </p15:guide>
        <p15:guide id="8" orient="horz" pos="38">
          <p15:clr>
            <a:srgbClr val="A4A3A4"/>
          </p15:clr>
        </p15:guide>
        <p15:guide id="9" pos="317">
          <p15:clr>
            <a:srgbClr val="A4A3A4"/>
          </p15:clr>
        </p15:guide>
        <p15:guide id="10" pos="5443">
          <p15:clr>
            <a:srgbClr val="A4A3A4"/>
          </p15:clr>
        </p15:guide>
        <p15:guide id="11" pos="2821">
          <p15:clr>
            <a:srgbClr val="A4A3A4"/>
          </p15:clr>
        </p15:guide>
        <p15:guide id="12" pos="2939">
          <p15:clr>
            <a:srgbClr val="A4A3A4"/>
          </p15:clr>
        </p15:guide>
        <p15:guide id="13" pos="105">
          <p15:clr>
            <a:srgbClr val="A4A3A4"/>
          </p15:clr>
        </p15:guide>
        <p15:guide id="14" pos="56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008C"/>
    <a:srgbClr val="7F7F7F"/>
    <a:srgbClr val="FFDD00"/>
    <a:srgbClr val="BF1F24"/>
    <a:srgbClr val="F7931C"/>
    <a:srgbClr val="7AC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til typografi 1 - Marker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6356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1488" y="108"/>
      </p:cViewPr>
      <p:guideLst>
        <p:guide orient="horz" pos="1071"/>
        <p:guide orient="horz" pos="3929"/>
        <p:guide orient="horz" pos="368"/>
        <p:guide orient="horz" pos="2560"/>
        <p:guide orient="horz" pos="2441"/>
        <p:guide orient="horz" pos="119"/>
        <p:guide orient="horz" pos="4133"/>
        <p:guide orient="horz" pos="38"/>
        <p:guide pos="317"/>
        <p:guide pos="5443"/>
        <p:guide pos="2821"/>
        <p:guide pos="2939"/>
        <p:guide pos="105"/>
        <p:guide pos="56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1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75D998-57E5-48B9-8D5D-41860F536BB6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2011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9144000" cy="2204864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pic>
        <p:nvPicPr>
          <p:cNvPr id="2" name="Billed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96" b="28114"/>
          <a:stretch/>
        </p:blipFill>
        <p:spPr>
          <a:xfrm>
            <a:off x="0" y="50334"/>
            <a:ext cx="9144000" cy="2209204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88304" y="1908000"/>
            <a:ext cx="7589610" cy="1618714"/>
          </a:xfrm>
        </p:spPr>
        <p:txBody>
          <a:bodyPr anchor="b" anchorCtr="0"/>
          <a:lstStyle>
            <a:lvl1pPr>
              <a:lnSpc>
                <a:spcPct val="83000"/>
              </a:lnSpc>
              <a:defRPr sz="600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da-DK" noProof="0" dirty="0"/>
              <a:t>Klik, og tilføj titel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0184" y="3814166"/>
            <a:ext cx="7439598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i="1">
                <a:solidFill>
                  <a:srgbClr val="7F7F7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noProof="0" dirty="0"/>
              <a:t>Klik, og tilføj underoverskrift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027E-75D8-4E45-9E8E-1595773F0041}" type="datetime2">
              <a:rPr lang="da-DK" smtClean="0"/>
              <a:pPr/>
              <a:t>9. maj 2017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A29-F2F5-41C9-9D61-59DDDBBF376E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7" y="584201"/>
            <a:ext cx="8137525" cy="5653112"/>
          </a:xfrm>
        </p:spPr>
        <p:txBody>
          <a:bodyPr/>
          <a:lstStyle/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BCECD-DF0F-4558-8209-8405D1F1D426}" type="datetime2">
              <a:rPr lang="da-DK" noProof="0"/>
              <a:pPr/>
              <a:t>9. maj 2017</a:t>
            </a:fld>
            <a:endParaRPr lang="da-DK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35900-392D-46F4-8341-366E91CBDAA0}" type="slidenum">
              <a:rPr lang="da-DK" noProof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82682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kille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pic>
        <p:nvPicPr>
          <p:cNvPr id="13" name="Billed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96" b="7916"/>
          <a:stretch/>
        </p:blipFill>
        <p:spPr>
          <a:xfrm>
            <a:off x="0" y="4028084"/>
            <a:ext cx="9144000" cy="28299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9975" y="584200"/>
            <a:ext cx="8202991" cy="2519931"/>
          </a:xfrm>
        </p:spPr>
        <p:txBody>
          <a:bodyPr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Klik, og tilføj titel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237" y="3360904"/>
            <a:ext cx="8137525" cy="703096"/>
          </a:xfrm>
        </p:spPr>
        <p:txBody>
          <a:bodyPr/>
          <a:lstStyle>
            <a:lvl1pPr marL="0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noProof="0" dirty="0"/>
              <a:t>Klik, og tilføj 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7C61A6-647D-4B2B-8346-C503198F10DB}" type="datetime2">
              <a:rPr lang="da-DK" noProof="0" smtClean="0"/>
              <a:pPr/>
              <a:t>9. maj 2017</a:t>
            </a:fld>
            <a:endParaRPr lang="da-DK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CA7DE-EF32-49F9-A743-135778064C71}" type="slidenum">
              <a:rPr lang="da-DK" noProof="0"/>
              <a:pPr/>
              <a:t>‹nr.›</a:t>
            </a:fld>
            <a:endParaRPr lang="da-DK" noProof="0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35" y="6382131"/>
            <a:ext cx="1459770" cy="287646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579" y="6300230"/>
            <a:ext cx="662774" cy="450983"/>
          </a:xfrm>
          <a:prstGeom prst="rect">
            <a:avLst/>
          </a:prstGeom>
        </p:spPr>
      </p:pic>
      <p:cxnSp>
        <p:nvCxnSpPr>
          <p:cNvPr id="12" name="Lige forbindelse 11"/>
          <p:cNvCxnSpPr/>
          <p:nvPr userDrawn="1"/>
        </p:nvCxnSpPr>
        <p:spPr>
          <a:xfrm>
            <a:off x="503238" y="-459432"/>
            <a:ext cx="0" cy="4212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191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i master</a:t>
            </a:r>
            <a:endParaRPr lang="da-DK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CF30C1-C16D-433C-A96A-D83E69CDD0AF}" type="datetime2">
              <a:rPr lang="da-DK" noProof="0"/>
              <a:pPr/>
              <a:t>9. maj 2017</a:t>
            </a:fld>
            <a:endParaRPr lang="da-DK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6643C-3FBF-4A6C-AE6E-30C03FEB2E00}" type="slidenum">
              <a:rPr lang="da-DK" noProof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194160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6E8D41-AB85-4137-B54C-08EAF5DD5794}" type="datetime2">
              <a:rPr lang="da-DK"/>
              <a:pPr/>
              <a:t>9. maj 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77152-ABBE-41DA-A982-CA0A10BA369D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6004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027E-75D8-4E45-9E8E-1595773F0041}" type="datetime2">
              <a:rPr lang="da-DK" smtClean="0"/>
              <a:pPr/>
              <a:t>9. maj 2017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A29-F2F5-41C9-9D61-59DDDBBF376E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15900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i master</a:t>
            </a:r>
            <a:endParaRPr lang="da-DK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BCECD-DF0F-4558-8209-8405D1F1D426}" type="datetime2">
              <a:rPr lang="da-DK" noProof="0"/>
              <a:pPr/>
              <a:t>9. maj 2017</a:t>
            </a:fld>
            <a:endParaRPr lang="da-DK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35900-392D-46F4-8341-366E91CBDAA0}" type="slidenum">
              <a:rPr lang="da-DK" noProof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20859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verskrift og 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i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00213"/>
            <a:ext cx="3975100" cy="45370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700213"/>
            <a:ext cx="3975100" cy="45370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575FBE-562C-41D5-8814-F60D350A2B2D}" type="datetime2">
              <a:rPr lang="da-DK" noProof="0"/>
              <a:pPr/>
              <a:t>9. maj 2017</a:t>
            </a:fld>
            <a:endParaRPr lang="da-D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FF931-D198-4569-94B6-C4CEBA5B3359}" type="slidenum">
              <a:rPr lang="da-DK" noProof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01616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i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00213"/>
            <a:ext cx="3975099" cy="45370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700213"/>
            <a:ext cx="3975100" cy="2174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575FBE-562C-41D5-8814-F60D350A2B2D}" type="datetime2">
              <a:rPr lang="da-DK" noProof="0"/>
              <a:pPr/>
              <a:t>9. maj 2017</a:t>
            </a:fld>
            <a:endParaRPr lang="da-D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FF931-D198-4569-94B6-C4CEBA5B3359}" type="slidenum">
              <a:rPr lang="da-DK" noProof="0"/>
              <a:pPr/>
              <a:t>‹nr.›</a:t>
            </a:fld>
            <a:endParaRPr lang="da-DK" noProof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4665662" y="4064000"/>
            <a:ext cx="3975100" cy="2173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792061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t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i master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027E-75D8-4E45-9E8E-1595773F0041}" type="datetime2">
              <a:rPr lang="da-DK" noProof="0" smtClean="0"/>
              <a:pPr/>
              <a:t>9. maj 2017</a:t>
            </a:fld>
            <a:endParaRPr lang="da-DK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A29-F2F5-41C9-9D61-59DDDBBF376E}" type="slidenum">
              <a:rPr lang="da-DK" noProof="0" smtClean="0"/>
              <a:pPr/>
              <a:t>‹nr.›</a:t>
            </a:fld>
            <a:endParaRPr lang="da-DK" noProof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03238" y="1700213"/>
            <a:ext cx="3975100" cy="2174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03238" y="4064000"/>
            <a:ext cx="3975099" cy="217328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</p:nvPr>
        </p:nvSpPr>
        <p:spPr>
          <a:xfrm>
            <a:off x="4665662" y="1700213"/>
            <a:ext cx="3975101" cy="45370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30296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fi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i master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027E-75D8-4E45-9E8E-1595773F0041}" type="datetime2">
              <a:rPr lang="da-DK" noProof="0" smtClean="0"/>
              <a:pPr/>
              <a:t>9. maj 2017</a:t>
            </a:fld>
            <a:endParaRPr lang="da-DK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A29-F2F5-41C9-9D61-59DDDBBF376E}" type="slidenum">
              <a:rPr lang="da-DK" noProof="0" smtClean="0"/>
              <a:pPr/>
              <a:t>‹nr.›</a:t>
            </a:fld>
            <a:endParaRPr lang="da-DK" noProof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03238" y="1700213"/>
            <a:ext cx="3975100" cy="2174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03238" y="4064000"/>
            <a:ext cx="3975099" cy="2173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</p:nvPr>
        </p:nvSpPr>
        <p:spPr>
          <a:xfrm>
            <a:off x="4665662" y="1700213"/>
            <a:ext cx="3975101" cy="2174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4665662" y="4064000"/>
            <a:ext cx="3975101" cy="2173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36843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152400"/>
            <a:ext cx="9144000" cy="6084888"/>
          </a:xfrm>
          <a:solidFill>
            <a:schemeClr val="bg1"/>
          </a:solidFill>
        </p:spPr>
        <p:txBody>
          <a:bodyPr tIns="684000"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da-DK" noProof="0"/>
              <a:t>Klik på ikonet for at tilføje et billede</a:t>
            </a:r>
            <a:endParaRPr lang="da-DK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027E-75D8-4E45-9E8E-1595773F0041}" type="datetime2">
              <a:rPr lang="da-DK" noProof="0" smtClean="0"/>
              <a:pPr/>
              <a:t>9. maj 2017</a:t>
            </a:fld>
            <a:endParaRPr lang="da-DK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A29-F2F5-41C9-9D61-59DDDBBF376E}" type="slidenum">
              <a:rPr lang="da-DK" noProof="0" smtClean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4910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i master</a:t>
            </a:r>
            <a:endParaRPr lang="da-DK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027E-75D8-4E45-9E8E-1595773F0041}" type="datetime2">
              <a:rPr lang="da-DK" noProof="0" smtClean="0"/>
              <a:pPr/>
              <a:t>9. maj 2017</a:t>
            </a:fld>
            <a:endParaRPr lang="da-DK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A29-F2F5-41C9-9D61-59DDDBBF376E}" type="slidenum">
              <a:rPr lang="da-DK" noProof="0" smtClean="0"/>
              <a:pPr/>
              <a:t>‹nr.›</a:t>
            </a:fld>
            <a:endParaRPr lang="da-DK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03238" y="1700214"/>
            <a:ext cx="3975100" cy="453707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665662" y="1700214"/>
            <a:ext cx="3975101" cy="4537074"/>
          </a:xfrm>
          <a:solidFill>
            <a:schemeClr val="bg1"/>
          </a:solidFill>
        </p:spPr>
        <p:txBody>
          <a:bodyPr tIns="684000"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da-DK" noProof="0"/>
              <a:t>Klik på ikonet for at tilføje et billede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68001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i master</a:t>
            </a:r>
            <a:endParaRPr lang="da-DK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027E-75D8-4E45-9E8E-1595773F0041}" type="datetime2">
              <a:rPr lang="da-DK" noProof="0" smtClean="0"/>
              <a:pPr/>
              <a:t>9. maj 2017</a:t>
            </a:fld>
            <a:endParaRPr lang="da-DK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A29-F2F5-41C9-9D61-59DDDBBF376E}" type="slidenum">
              <a:rPr lang="da-DK" noProof="0" smtClean="0"/>
              <a:pPr/>
              <a:t>‹nr.›</a:t>
            </a:fld>
            <a:endParaRPr lang="da-DK" noProof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03238" y="1700214"/>
            <a:ext cx="3975100" cy="4537074"/>
          </a:xfrm>
          <a:solidFill>
            <a:schemeClr val="bg1"/>
          </a:solidFill>
        </p:spPr>
        <p:txBody>
          <a:bodyPr tIns="684000"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da-DK" noProof="0"/>
              <a:t>Klik på ikonet for at tilføje et billede</a:t>
            </a:r>
            <a:endParaRPr lang="da-DK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665662" y="1700214"/>
            <a:ext cx="3975101" cy="453707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4037192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35" y="6382131"/>
            <a:ext cx="1459770" cy="287646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579" y="6300230"/>
            <a:ext cx="662774" cy="450983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4326" y="584201"/>
            <a:ext cx="8176437" cy="111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00213"/>
            <a:ext cx="8137525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0"/>
            <a:ext cx="111956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70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fld id="{5888027E-75D8-4E45-9E8E-1595773F0041}" type="datetime2">
              <a:rPr lang="da-DK" smtClean="0"/>
              <a:pPr/>
              <a:t>9. maj 2017</a:t>
            </a:fld>
            <a:endParaRPr lang="da-DK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19672" y="0"/>
            <a:ext cx="666074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700">
                <a:solidFill>
                  <a:schemeClr val="bg1"/>
                </a:solidFill>
                <a:latin typeface="+mj-lt"/>
              </a:defRPr>
            </a:lvl1pPr>
          </a:lstStyle>
          <a:p>
            <a:endParaRPr lang="da-DK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1579" y="0"/>
            <a:ext cx="311766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700">
                <a:solidFill>
                  <a:schemeClr val="bg1"/>
                </a:solidFill>
                <a:latin typeface="+mj-lt"/>
              </a:defRPr>
            </a:lvl1pPr>
          </a:lstStyle>
          <a:p>
            <a:fld id="{B6C57A29-F2F5-41C9-9D61-59DDDBBF376E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0" r:id="rId10"/>
    <p:sldLayoutId id="2147483787" r:id="rId11"/>
    <p:sldLayoutId id="2147483664" r:id="rId12"/>
    <p:sldLayoutId id="2147483665" r:id="rId13"/>
    <p:sldLayoutId id="2147483788" r:id="rId14"/>
  </p:sldLayoutIdLst>
  <p:txStyles>
    <p:titleStyle>
      <a:lvl1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9pPr>
    </p:titleStyle>
    <p:bodyStyle>
      <a:lvl1pPr marL="324000" indent="-324000" algn="l" rtl="0" eaLnBrk="1" fontAlgn="base" hangingPunct="1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  <a:ea typeface="+mn-ea"/>
          <a:cs typeface="+mn-cs"/>
        </a:defRPr>
      </a:lvl1pPr>
      <a:lvl2pPr marL="640800" indent="-284400" algn="l" rtl="0" eaLnBrk="1" fontAlgn="base" hangingPunct="1">
        <a:spcBef>
          <a:spcPct val="20000"/>
        </a:spcBef>
        <a:spcAft>
          <a:spcPct val="0"/>
        </a:spcAft>
        <a:buChar char="–"/>
        <a:defRPr sz="1800" i="1">
          <a:solidFill>
            <a:schemeClr val="tx1"/>
          </a:solidFill>
          <a:latin typeface="+mn-lt"/>
        </a:defRPr>
      </a:lvl2pPr>
      <a:lvl3pPr marL="871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i="1">
          <a:solidFill>
            <a:schemeClr val="tx1"/>
          </a:solidFill>
          <a:latin typeface="+mn-lt"/>
        </a:defRPr>
      </a:lvl3pPr>
      <a:lvl4pPr marL="11268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i="1">
          <a:solidFill>
            <a:schemeClr val="tx1"/>
          </a:solidFill>
          <a:latin typeface="+mn-lt"/>
        </a:defRPr>
      </a:lvl4pPr>
      <a:lvl5pPr marL="1357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 i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214DA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214DA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214DA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214DA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Albertslund kommune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850184" y="3814166"/>
            <a:ext cx="7439598" cy="550938"/>
          </a:xfrm>
        </p:spPr>
        <p:txBody>
          <a:bodyPr/>
          <a:lstStyle/>
          <a:p>
            <a:r>
              <a:rPr lang="nb-NO"/>
              <a:t>Ledelsestilsyn - Løn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76437" cy="1116012"/>
          </a:xfrm>
        </p:spPr>
        <p:txBody>
          <a:bodyPr/>
          <a:lstStyle/>
          <a:p>
            <a:r>
              <a:rPr lang="da-DK"/>
              <a:t>Økonomi og Stab</a:t>
            </a:r>
            <a:br>
              <a:rPr lang="da-DK"/>
            </a:br>
            <a:r>
              <a:rPr lang="da-DK" sz="2000"/>
              <a:t>Lønadministrationen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3238" y="1340769"/>
            <a:ext cx="8137525" cy="4896520"/>
          </a:xfrm>
        </p:spPr>
        <p:txBody>
          <a:bodyPr/>
          <a:lstStyle/>
          <a:p>
            <a:pPr marL="0" indent="0">
              <a:buNone/>
            </a:pPr>
            <a:r>
              <a:rPr lang="da-DK"/>
              <a:t>5 hovedpunkter:</a:t>
            </a:r>
          </a:p>
          <a:p>
            <a:pPr marL="0" indent="0">
              <a:buNone/>
            </a:pPr>
            <a:endParaRPr lang="da-DK"/>
          </a:p>
          <a:p>
            <a:pPr marL="699300" lvl="1" indent="-342900">
              <a:buAutoNum type="alphaLcParenR"/>
            </a:pPr>
            <a:r>
              <a:rPr lang="da-DK"/>
              <a:t>Lønopfølgning</a:t>
            </a:r>
          </a:p>
          <a:p>
            <a:pPr marL="699300" lvl="1" indent="-342900">
              <a:buAutoNum type="alphaLcParenR"/>
            </a:pPr>
            <a:r>
              <a:rPr lang="da-DK"/>
              <a:t>Decentral udbetaling af særydelser</a:t>
            </a:r>
          </a:p>
          <a:p>
            <a:pPr marL="699300" lvl="1" indent="-342900">
              <a:buAutoNum type="alphaLcParenR"/>
            </a:pPr>
            <a:r>
              <a:rPr lang="da-DK"/>
              <a:t>Ferieafholdelse</a:t>
            </a:r>
          </a:p>
          <a:p>
            <a:pPr marL="699300" lvl="1" indent="-342900">
              <a:buAutoNum type="alphaLcParenR"/>
            </a:pPr>
            <a:r>
              <a:rPr lang="da-DK"/>
              <a:t>Kontrol af arbejdsstedets ansatte</a:t>
            </a:r>
          </a:p>
          <a:p>
            <a:pPr marL="699300" lvl="1" indent="-342900">
              <a:buAutoNum type="alphaLcParenR"/>
            </a:pPr>
            <a:r>
              <a:rPr lang="da-DK"/>
              <a:t>Kontrol af sygefravær</a:t>
            </a:r>
          </a:p>
          <a:p>
            <a:pPr lvl="1"/>
            <a:endParaRPr lang="da-DK"/>
          </a:p>
          <a:p>
            <a:pPr marL="642600" lvl="2" indent="0">
              <a:buNone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307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000"/>
              <a:t>Lønadministrationen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3238" y="1268759"/>
            <a:ext cx="8137525" cy="4968529"/>
          </a:xfrm>
        </p:spPr>
        <p:txBody>
          <a:bodyPr/>
          <a:lstStyle/>
          <a:p>
            <a:pPr marL="457200" indent="-457200">
              <a:buAutoNum type="alphaLcParenR"/>
            </a:pPr>
            <a:r>
              <a:rPr lang="da-DK" b="1"/>
              <a:t>Lønopfølgning:</a:t>
            </a:r>
          </a:p>
          <a:p>
            <a:pPr marL="0" indent="0">
              <a:buNone/>
            </a:pPr>
            <a:endParaRPr lang="da-DK" b="1"/>
          </a:p>
          <a:p>
            <a:pPr marL="602550" lvl="1" indent="-285750">
              <a:buFontTx/>
              <a:buChar char="-"/>
            </a:pPr>
            <a:r>
              <a:rPr lang="da-DK"/>
              <a:t>Foretages hver måned (i samarbejde med en økonomikonsulent)</a:t>
            </a:r>
          </a:p>
          <a:p>
            <a:pPr marL="602550" lvl="1" indent="-285750">
              <a:buFontTx/>
              <a:buChar char="-"/>
            </a:pPr>
            <a:r>
              <a:rPr lang="da-DK"/>
              <a:t>Værktøj: FIBC4 og Mit forventede regnskab (MFR)</a:t>
            </a:r>
          </a:p>
          <a:p>
            <a:pPr marL="602550" lvl="1" indent="-285750">
              <a:buFontTx/>
              <a:buChar char="-"/>
            </a:pPr>
            <a:r>
              <a:rPr lang="da-DK"/>
              <a:t>Dokumentation. Sker indtil videre i en samleskabelon i SBSYS</a:t>
            </a:r>
          </a:p>
          <a:p>
            <a:pPr marL="602550" lvl="1" indent="-285750">
              <a:buFontTx/>
              <a:buChar char="-"/>
            </a:pPr>
            <a:r>
              <a:rPr lang="da-DK"/>
              <a:t>Opmærksomhedspunkter: Væsentlige afvigelser skal undersøges nærmere.</a:t>
            </a:r>
          </a:p>
          <a:p>
            <a:pPr marL="602550" lvl="1" indent="-285750">
              <a:buFontTx/>
              <a:buChar char="-"/>
            </a:pPr>
            <a:endParaRPr lang="da-DK"/>
          </a:p>
          <a:p>
            <a:pPr marL="356400" lvl="1" indent="0">
              <a:buNone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837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4326" y="404665"/>
            <a:ext cx="8176437" cy="288032"/>
          </a:xfrm>
        </p:spPr>
        <p:txBody>
          <a:bodyPr/>
          <a:lstStyle/>
          <a:p>
            <a:r>
              <a:rPr lang="da-DK" sz="2000"/>
              <a:t>Lønadministrationen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>
          <a:xfrm>
            <a:off x="503238" y="980729"/>
            <a:ext cx="8137525" cy="5256560"/>
          </a:xfrm>
        </p:spPr>
        <p:txBody>
          <a:bodyPr/>
          <a:lstStyle/>
          <a:p>
            <a:pPr marL="457200" indent="-457200">
              <a:buAutoNum type="alphaLcParenR" startAt="2"/>
            </a:pPr>
            <a:r>
              <a:rPr lang="da-DK" b="1"/>
              <a:t>Decentral udbetaling af særydelser</a:t>
            </a:r>
            <a:r>
              <a:rPr lang="da-DK"/>
              <a:t>:</a:t>
            </a:r>
          </a:p>
          <a:p>
            <a:pPr marL="0" indent="0">
              <a:buNone/>
            </a:pPr>
            <a:endParaRPr lang="da-DK"/>
          </a:p>
          <a:p>
            <a:pPr marL="602550" lvl="1" indent="-285750">
              <a:buFontTx/>
              <a:buChar char="-"/>
            </a:pPr>
            <a:r>
              <a:rPr lang="da-DK"/>
              <a:t>Foretages hver måned</a:t>
            </a:r>
          </a:p>
          <a:p>
            <a:pPr marL="602550" lvl="1" indent="-285750">
              <a:buFontTx/>
              <a:buChar char="-"/>
            </a:pPr>
            <a:r>
              <a:rPr lang="da-DK"/>
              <a:t>Værktøj: Rapport LPE161 (under ”Mit personale”)</a:t>
            </a:r>
          </a:p>
          <a:p>
            <a:pPr marL="602550" lvl="1" indent="-285750">
              <a:buFontTx/>
              <a:buChar char="-"/>
            </a:pPr>
            <a:r>
              <a:rPr lang="da-DK"/>
              <a:t>Kontrol af: Overarbejde/merarbejde, tillæg (forskudt tjeneste, kørselsgodtgørelse, refusion af udlæg etc.)</a:t>
            </a:r>
          </a:p>
          <a:p>
            <a:pPr marL="602550" lvl="1" indent="-285750">
              <a:buFontTx/>
              <a:buChar char="-"/>
            </a:pPr>
            <a:r>
              <a:rPr lang="da-DK"/>
              <a:t>Krav: Minimum 10% af de udbetalte særydelser.</a:t>
            </a:r>
          </a:p>
          <a:p>
            <a:pPr marL="602550" lvl="1" indent="-285750">
              <a:buFontTx/>
              <a:buChar char="-"/>
            </a:pPr>
            <a:r>
              <a:rPr lang="da-DK"/>
              <a:t>Hvordan: Sammenligning af indberetningsmaterialet med lønseddel</a:t>
            </a:r>
          </a:p>
          <a:p>
            <a:pPr marL="602550" lvl="1" indent="-285750">
              <a:buFontTx/>
              <a:buChar char="-"/>
            </a:pPr>
            <a:r>
              <a:rPr lang="da-DK"/>
              <a:t>Dokumentation: Sker indtil videre i en samleskabelon i SBSYS</a:t>
            </a:r>
          </a:p>
          <a:p>
            <a:pPr marL="602550" lvl="1" indent="-285750">
              <a:buFontTx/>
              <a:buChar char="-"/>
            </a:pPr>
            <a:endParaRPr lang="da-DK"/>
          </a:p>
          <a:p>
            <a:pPr marL="602550" lvl="1" indent="-285750">
              <a:buFontTx/>
              <a:buChar char="-"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6321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4326" y="584201"/>
            <a:ext cx="8176437" cy="468535"/>
          </a:xfrm>
        </p:spPr>
        <p:txBody>
          <a:bodyPr/>
          <a:lstStyle/>
          <a:p>
            <a:r>
              <a:rPr lang="da-DK" sz="2000"/>
              <a:t>Lønadministrationen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7544" y="1052736"/>
            <a:ext cx="8137525" cy="4968528"/>
          </a:xfrm>
        </p:spPr>
        <p:txBody>
          <a:bodyPr/>
          <a:lstStyle/>
          <a:p>
            <a:pPr marL="457200" indent="-457200">
              <a:buAutoNum type="alphaLcParenR" startAt="3"/>
            </a:pPr>
            <a:r>
              <a:rPr lang="da-DK" b="1"/>
              <a:t>Ferieafholdelse:</a:t>
            </a:r>
          </a:p>
          <a:p>
            <a:pPr marL="0" indent="0">
              <a:buNone/>
            </a:pPr>
            <a:endParaRPr lang="da-DK"/>
          </a:p>
          <a:p>
            <a:pPr>
              <a:buFontTx/>
              <a:buChar char="-"/>
            </a:pPr>
            <a:r>
              <a:rPr lang="da-DK" sz="1800"/>
              <a:t>Foretages med jævne mellemrum og i særdeleshed op til ferieårets   afslutning. Dvs. kontrol af, at alt optjent ferie afholdes eller overføres inden 1. maj.</a:t>
            </a:r>
          </a:p>
          <a:p>
            <a:pPr>
              <a:buFontTx/>
              <a:buChar char="-"/>
            </a:pPr>
            <a:r>
              <a:rPr lang="da-DK" sz="1800"/>
              <a:t>Værktøj: Rapport LPQ174 (under ”Tid og Tillæg”)</a:t>
            </a:r>
          </a:p>
          <a:p>
            <a:pPr>
              <a:buFontTx/>
              <a:buChar char="-"/>
            </a:pPr>
            <a:r>
              <a:rPr lang="da-DK" sz="1800"/>
              <a:t>Vær opmærksom på (hoved-) ferieplan og evt. varsling af hovedferie, hvis der ikke kan opnås enighed og arbejdets tarv tilsiger det.</a:t>
            </a:r>
          </a:p>
          <a:p>
            <a:pPr>
              <a:buFontTx/>
              <a:buChar char="-"/>
            </a:pPr>
            <a:r>
              <a:rPr lang="da-DK" sz="1800"/>
              <a:t>Dokumentation: Sker indtil videre i en samleskabelon i SBSYS</a:t>
            </a:r>
          </a:p>
          <a:p>
            <a:pPr>
              <a:buFontTx/>
              <a:buChar char="-"/>
            </a:pPr>
            <a:endParaRPr lang="da-DK" sz="1800"/>
          </a:p>
          <a:p>
            <a:pPr marL="0" indent="0">
              <a:buNone/>
            </a:pPr>
            <a:endParaRPr lang="da-DK"/>
          </a:p>
          <a:p>
            <a:endParaRPr lang="da-DK"/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607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4326" y="584201"/>
            <a:ext cx="8176437" cy="468535"/>
          </a:xfrm>
        </p:spPr>
        <p:txBody>
          <a:bodyPr/>
          <a:lstStyle/>
          <a:p>
            <a:r>
              <a:rPr lang="da-DK" sz="2000"/>
              <a:t>Lønadministrationen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3528" y="908720"/>
            <a:ext cx="8208912" cy="5328569"/>
          </a:xfrm>
        </p:spPr>
        <p:txBody>
          <a:bodyPr/>
          <a:lstStyle/>
          <a:p>
            <a:pPr marL="642600" lvl="2" indent="0">
              <a:buNone/>
            </a:pPr>
            <a:endParaRPr lang="da-DK"/>
          </a:p>
          <a:p>
            <a:pPr marL="642600" lvl="2" indent="0">
              <a:buNone/>
            </a:pPr>
            <a:r>
              <a:rPr lang="da-DK" sz="2000" b="1"/>
              <a:t>d)  Kontrol af arbejdsstedets ansatte</a:t>
            </a:r>
          </a:p>
          <a:p>
            <a:pPr marL="642600" lvl="2" indent="0">
              <a:buNone/>
            </a:pPr>
            <a:endParaRPr lang="da-DK"/>
          </a:p>
          <a:p>
            <a:pPr lvl="2">
              <a:buFontTx/>
              <a:buChar char="-"/>
            </a:pPr>
            <a:r>
              <a:rPr lang="da-DK"/>
              <a:t>Foretages 2 gange årligt via en attestationsliste</a:t>
            </a:r>
          </a:p>
          <a:p>
            <a:pPr lvl="2">
              <a:buFontTx/>
              <a:buChar char="-"/>
            </a:pPr>
            <a:r>
              <a:rPr lang="da-DK"/>
              <a:t>Attestationslisten udsendes af Lønadministrationen i februar og august</a:t>
            </a:r>
          </a:p>
          <a:p>
            <a:pPr lvl="2">
              <a:buFontTx/>
              <a:buChar char="-"/>
            </a:pPr>
            <a:r>
              <a:rPr lang="da-DK"/>
              <a:t>Listen viser, hvem der er ansat det enkelte arbejdssted inkl. timetal og løn.</a:t>
            </a:r>
          </a:p>
          <a:p>
            <a:pPr lvl="2">
              <a:buFontTx/>
              <a:buChar char="-"/>
            </a:pPr>
            <a:r>
              <a:rPr lang="da-DK"/>
              <a:t>Lederen underskriver listerne og returnerer dem til Lønadministrationen.</a:t>
            </a:r>
          </a:p>
          <a:p>
            <a:pPr lvl="2">
              <a:buFontTx/>
              <a:buChar char="-"/>
            </a:pPr>
            <a:r>
              <a:rPr lang="da-DK"/>
              <a:t>Lederen bekræfter hermed, at det er de rigtige der modtager løn, at lønnen er korrekt og at timetallet er korrekt.</a:t>
            </a:r>
          </a:p>
          <a:p>
            <a:pPr lvl="2">
              <a:buFontTx/>
              <a:buChar char="-"/>
            </a:pPr>
            <a:r>
              <a:rPr lang="da-DK"/>
              <a:t>Dokumentation: Attestationslisterne opbevares af Lønadministrationen</a:t>
            </a:r>
          </a:p>
          <a:p>
            <a:pPr lvl="3">
              <a:buFontTx/>
              <a:buChar char="-"/>
            </a:pPr>
            <a:r>
              <a:rPr lang="da-DK"/>
              <a:t>Skal indtil videre journaliseres i en samleskabelon i SBSYS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da-DK"/>
          </a:p>
          <a:p>
            <a:pPr lvl="2">
              <a:buFont typeface="Arial" panose="020B0604020202020204" pitchFamily="34" charset="0"/>
              <a:buChar char="•"/>
            </a:pPr>
            <a:endParaRPr lang="da-DK"/>
          </a:p>
          <a:p>
            <a:pPr>
              <a:buFont typeface="Arial" panose="020B0604020202020204" pitchFamily="34" charset="0"/>
              <a:buChar char="•"/>
            </a:pPr>
            <a:endParaRPr lang="da-DK"/>
          </a:p>
          <a:p>
            <a:pPr>
              <a:buFont typeface="Arial" panose="020B0604020202020204" pitchFamily="34" charset="0"/>
              <a:buChar char="•"/>
            </a:pPr>
            <a:endParaRPr lang="da-DK"/>
          </a:p>
          <a:p>
            <a:pPr lvl="1">
              <a:buFont typeface="Wingdings" panose="05000000000000000000" pitchFamily="2" charset="2"/>
              <a:buChar char="§"/>
            </a:pPr>
            <a:endParaRPr lang="da-DK"/>
          </a:p>
          <a:p>
            <a:pPr lvl="5">
              <a:buFont typeface="Wingdings" panose="05000000000000000000" pitchFamily="2" charset="2"/>
              <a:buChar char="Ø"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0346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4326" y="584201"/>
            <a:ext cx="8176437" cy="324519"/>
          </a:xfrm>
        </p:spPr>
        <p:txBody>
          <a:bodyPr/>
          <a:lstStyle/>
          <a:p>
            <a:r>
              <a:rPr lang="da-DK" sz="2000"/>
              <a:t>Lønadministrationen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553" y="908720"/>
            <a:ext cx="7704855" cy="5328569"/>
          </a:xfrm>
        </p:spPr>
        <p:txBody>
          <a:bodyPr/>
          <a:lstStyle/>
          <a:p>
            <a:pPr marL="642600" lvl="2" indent="0">
              <a:buNone/>
            </a:pPr>
            <a:endParaRPr lang="da-DK" sz="1000"/>
          </a:p>
          <a:p>
            <a:pPr marL="457200" indent="-457200">
              <a:buAutoNum type="alphaLcParenR" startAt="5"/>
            </a:pPr>
            <a:r>
              <a:rPr lang="da-DK" b="1"/>
              <a:t>Kontrol af sygefravær</a:t>
            </a:r>
          </a:p>
          <a:p>
            <a:pPr>
              <a:buFontTx/>
              <a:buChar char="-"/>
            </a:pPr>
            <a:r>
              <a:rPr lang="da-DK" sz="1800"/>
              <a:t>Foretages løbende i henhold til kommunens sygepolitik (2-6-14 reglen og omsorgssamtaler mv)</a:t>
            </a:r>
          </a:p>
          <a:p>
            <a:pPr>
              <a:buFontTx/>
              <a:buChar char="-"/>
            </a:pPr>
            <a:r>
              <a:rPr lang="da-DK" sz="1800"/>
              <a:t>Værktøj: Rapporterne LPT166-169 (under ”Mit Personale”) under for den periode tilsynet vedrører</a:t>
            </a:r>
          </a:p>
          <a:p>
            <a:pPr>
              <a:buFontTx/>
              <a:buChar char="-"/>
            </a:pPr>
            <a:r>
              <a:rPr lang="da-DK" sz="1800"/>
              <a:t>Dokumentation: Sker indtil videre i en samleskabelon i SBSYS</a:t>
            </a:r>
          </a:p>
          <a:p>
            <a:pPr>
              <a:buFontTx/>
              <a:buChar char="-"/>
            </a:pPr>
            <a:endParaRPr lang="da-DK"/>
          </a:p>
          <a:p>
            <a:pPr lvl="1">
              <a:buFontTx/>
              <a:buChar char="-"/>
            </a:pPr>
            <a:endParaRPr lang="da-DK"/>
          </a:p>
          <a:p>
            <a:pPr>
              <a:buFont typeface="Arial" panose="020B0604020202020204" pitchFamily="34" charset="0"/>
              <a:buChar char="•"/>
            </a:pPr>
            <a:endParaRPr lang="da-DK"/>
          </a:p>
          <a:p>
            <a:pPr lvl="1">
              <a:buFont typeface="Wingdings" panose="05000000000000000000" pitchFamily="2" charset="2"/>
              <a:buChar char="§"/>
            </a:pPr>
            <a:endParaRPr lang="da-DK"/>
          </a:p>
          <a:p>
            <a:pPr lvl="5">
              <a:buFont typeface="Wingdings" panose="05000000000000000000" pitchFamily="2" charset="2"/>
              <a:buChar char="Ø"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0357498"/>
      </p:ext>
    </p:extLst>
  </p:cSld>
  <p:clrMapOvr>
    <a:masterClrMapping/>
  </p:clrMapOvr>
</p:sld>
</file>

<file path=ppt/theme/theme1.xml><?xml version="1.0" encoding="utf-8"?>
<a:theme xmlns:a="http://schemas.openxmlformats.org/drawingml/2006/main" name="6 Albertslund Digital">
  <a:themeElements>
    <a:clrScheme name="6 Albertslund Digital">
      <a:dk1>
        <a:srgbClr val="7F7F7F"/>
      </a:dk1>
      <a:lt1>
        <a:srgbClr val="FFFFFF"/>
      </a:lt1>
      <a:dk2>
        <a:srgbClr val="000000"/>
      </a:dk2>
      <a:lt2>
        <a:srgbClr val="034EA2"/>
      </a:lt2>
      <a:accent1>
        <a:srgbClr val="41A6BF"/>
      </a:accent1>
      <a:accent2>
        <a:srgbClr val="8DCAD9"/>
      </a:accent2>
      <a:accent3>
        <a:srgbClr val="317D8F"/>
      </a:accent3>
      <a:accent4>
        <a:srgbClr val="67B8CC"/>
      </a:accent4>
      <a:accent5>
        <a:srgbClr val="B3DBE5"/>
      </a:accent5>
      <a:accent6>
        <a:srgbClr val="D9EDF2"/>
      </a:accent6>
      <a:hlink>
        <a:srgbClr val="67B8CC"/>
      </a:hlink>
      <a:folHlink>
        <a:srgbClr val="B3DBE5"/>
      </a:folHlink>
    </a:clrScheme>
    <a:fontScheme name="FoundryMonoline-Georgia">
      <a:majorFont>
        <a:latin typeface="FoundryMonoline-Light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1"/>
          </a:solidFill>
        </a:ln>
      </a:spPr>
      <a:bodyPr rtlCol="0" anchor="ctr"/>
      <a:lstStyle>
        <a:defPPr algn="ctr">
          <a:defRPr i="1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i="1" dirty="0" err="1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 Albertslund Digital</Template>
  <TotalTime>1158</TotalTime>
  <Words>338</Words>
  <Application>Microsoft Office PowerPoint</Application>
  <PresentationFormat>Skærmshow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3" baseType="lpstr">
      <vt:lpstr>FoundryMonoline-Light</vt:lpstr>
      <vt:lpstr>Georgia</vt:lpstr>
      <vt:lpstr>Wingdings</vt:lpstr>
      <vt:lpstr>Arial Unicode MS</vt:lpstr>
      <vt:lpstr>Arial</vt:lpstr>
      <vt:lpstr>6 Albertslund Digital</vt:lpstr>
      <vt:lpstr>Albertslund kommune</vt:lpstr>
      <vt:lpstr>Økonomi og Stab Lønadministrationen</vt:lpstr>
      <vt:lpstr>Lønadministrationen</vt:lpstr>
      <vt:lpstr>Lønadministrationen</vt:lpstr>
      <vt:lpstr>Lønadministrationen</vt:lpstr>
      <vt:lpstr>Lønadministrationen</vt:lpstr>
      <vt:lpstr>Lønadministrationen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Albertslund kommune</dc:title>
  <dc:creator>Windows User</dc:creator>
  <cp:lastModifiedBy>Viktoria Feldstedt</cp:lastModifiedBy>
  <cp:revision>124</cp:revision>
  <cp:lastPrinted>2017-04-25T08:45:37Z</cp:lastPrinted>
  <dcterms:created xsi:type="dcterms:W3CDTF">2014-07-10T06:10:58Z</dcterms:created>
  <dcterms:modified xsi:type="dcterms:W3CDTF">2017-05-09T14:06:18Z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</Properties>
</file>